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8" r:id="rId1"/>
  </p:sldMasterIdLst>
  <p:notesMasterIdLst>
    <p:notesMasterId r:id="rId24"/>
  </p:notesMasterIdLst>
  <p:handoutMasterIdLst>
    <p:handoutMasterId r:id="rId25"/>
  </p:handoutMasterIdLst>
  <p:sldIdLst>
    <p:sldId id="447" r:id="rId2"/>
    <p:sldId id="423" r:id="rId3"/>
    <p:sldId id="426" r:id="rId4"/>
    <p:sldId id="427" r:id="rId5"/>
    <p:sldId id="443" r:id="rId6"/>
    <p:sldId id="445" r:id="rId7"/>
    <p:sldId id="433" r:id="rId8"/>
    <p:sldId id="434" r:id="rId9"/>
    <p:sldId id="441" r:id="rId10"/>
    <p:sldId id="436" r:id="rId11"/>
    <p:sldId id="437" r:id="rId12"/>
    <p:sldId id="439" r:id="rId13"/>
    <p:sldId id="440" r:id="rId14"/>
    <p:sldId id="428" r:id="rId15"/>
    <p:sldId id="429" r:id="rId16"/>
    <p:sldId id="305" r:id="rId17"/>
    <p:sldId id="431" r:id="rId18"/>
    <p:sldId id="446" r:id="rId19"/>
    <p:sldId id="432" r:id="rId20"/>
    <p:sldId id="442" r:id="rId21"/>
    <p:sldId id="430" r:id="rId22"/>
    <p:sldId id="424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F185"/>
    <a:srgbClr val="7092C3"/>
    <a:srgbClr val="BA4A4A"/>
    <a:srgbClr val="FF6666"/>
    <a:srgbClr val="FFE7B5"/>
    <a:srgbClr val="FFBE65"/>
    <a:srgbClr val="800080"/>
    <a:srgbClr val="007CEA"/>
    <a:srgbClr val="F8FFC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8815" autoAdjust="0"/>
  </p:normalViewPr>
  <p:slideViewPr>
    <p:cSldViewPr snapToGrid="0">
      <p:cViewPr varScale="1">
        <p:scale>
          <a:sx n="111" d="100"/>
          <a:sy n="111" d="100"/>
        </p:scale>
        <p:origin x="-11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69" Type="http://schemas.microsoft.com/office/2015/10/relationships/revisionInfo" Target="revisionInfo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AF457-FD3B-1B4B-9E6A-A95EA5CBBE6A}" type="datetimeFigureOut">
              <a:rPr lang="en-US" smtClean="0"/>
              <a:t>29/01/20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E099DB-4174-DC41-BAF0-745417264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36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B925CC-2A04-4AB1-BA1D-67867072FC87}" type="datetimeFigureOut">
              <a:rPr lang="fr-FR" smtClean="0"/>
              <a:t>29/01/20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D2445-B8FE-4CCE-AAFD-1BCC747E97E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8567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2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86201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2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51730E-51F5-734D-AB19-0C459EB8810B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22016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738238C-DFB0-8A47-9E51-6AC4AA2BDBEE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B01B66E-A124-004B-858C-760FA4BFF6F0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38275" y="652463"/>
            <a:ext cx="4352925" cy="32639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345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9E9372-5BE6-D240-B587-E1D4F087B7C5}" type="slidenum">
              <a:rPr lang="en-US"/>
              <a:pPr/>
              <a:t>22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7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126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2561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509873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27017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365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6027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89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0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345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523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5259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493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0919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6975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722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0875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72604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8522133" y="6337157"/>
            <a:ext cx="4040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4628D0A3-5C9A-4901-9C42-FBE507C34AF3}" type="slidenum">
              <a:rPr lang="en-GB" sz="1400" smtClean="0">
                <a:solidFill>
                  <a:schemeClr val="bg1"/>
                </a:solidFill>
              </a:rPr>
              <a:pPr/>
              <a:t>‹#›</a:t>
            </a:fld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quarter" idx="2"/>
          </p:nvPr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5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G"/><Relationship Id="rId3" Type="http://schemas.openxmlformats.org/officeDocument/2006/relationships/image" Target="../media/image3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hyperlink" Target="http://www.iconarchive.com/show/flag-icons-by-gosquared/France-icon.html" TargetMode="External"/><Relationship Id="rId16" Type="http://schemas.openxmlformats.org/officeDocument/2006/relationships/image" Target="../media/image23.png"/><Relationship Id="rId17" Type="http://schemas.openxmlformats.org/officeDocument/2006/relationships/hyperlink" Target="http://www.iconarchive.com/show/flag-icons-by-gosquared/United-Kingdom-icon.html" TargetMode="External"/><Relationship Id="rId18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16.png"/><Relationship Id="rId6" Type="http://schemas.openxmlformats.org/officeDocument/2006/relationships/image" Target="../media/image17.jpeg"/><Relationship Id="rId7" Type="http://schemas.openxmlformats.org/officeDocument/2006/relationships/hyperlink" Target="http://www.iconarchive.com/show/flag-icons-by-gosquared/United-States-icon.html" TargetMode="External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4116" y="1638300"/>
            <a:ext cx="6917691" cy="1929797"/>
          </a:xfrm>
        </p:spPr>
        <p:txBody>
          <a:bodyPr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/>
              <a:t>CERN future projects,</a:t>
            </a:r>
            <a:br>
              <a:rPr lang="en-US" dirty="0" smtClean="0"/>
            </a:br>
            <a:r>
              <a:rPr lang="en-US" sz="1300" dirty="0" smtClean="0"/>
              <a:t> </a:t>
            </a:r>
            <a:br>
              <a:rPr lang="en-US" sz="1300" dirty="0" smtClean="0"/>
            </a:br>
            <a:r>
              <a:rPr lang="en-US" dirty="0" smtClean="0"/>
              <a:t>Cryogenics for superconductivity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53336" y="4267200"/>
            <a:ext cx="8142530" cy="701190"/>
          </a:xfrm>
        </p:spPr>
        <p:txBody>
          <a:bodyPr anchor="t" anchorCtr="0">
            <a:normAutofit/>
          </a:bodyPr>
          <a:lstStyle/>
          <a:p>
            <a:r>
              <a:rPr lang="en-US" b="1" dirty="0" smtClean="0"/>
              <a:t>Serge CLAUDET,  </a:t>
            </a:r>
            <a:r>
              <a:rPr lang="en-US" i="1" dirty="0" smtClean="0"/>
              <a:t>as deputy Cryogenic group leader &amp; </a:t>
            </a:r>
            <a:r>
              <a:rPr lang="en-US" i="1" dirty="0" err="1" smtClean="0"/>
              <a:t>HiLumi</a:t>
            </a:r>
            <a:r>
              <a:rPr lang="en-US" i="1" dirty="0" smtClean="0"/>
              <a:t> </a:t>
            </a:r>
            <a:r>
              <a:rPr lang="en-US" i="1" dirty="0" err="1" smtClean="0"/>
              <a:t>Cryo</a:t>
            </a:r>
            <a:r>
              <a:rPr lang="en-US" i="1" dirty="0" smtClean="0"/>
              <a:t> WP leader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1" y="4751010"/>
            <a:ext cx="823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CERN, 29</a:t>
            </a:r>
            <a:r>
              <a:rPr lang="en-US" baseline="30000" dirty="0" smtClean="0"/>
              <a:t>th</a:t>
            </a:r>
            <a:r>
              <a:rPr lang="en-US" dirty="0" smtClean="0"/>
              <a:t> Jan’20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26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8"/>
            <a:ext cx="7470648" cy="74166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QXL </a:t>
            </a:r>
            <a:r>
              <a:rPr lang="en-US" dirty="0" err="1" smtClean="0"/>
              <a:t>cryoline</a:t>
            </a:r>
            <a:r>
              <a:rPr lang="en-US" dirty="0" smtClean="0"/>
              <a:t>, 3D models and integration</a:t>
            </a:r>
            <a:endParaRPr lang="en-US" dirty="0"/>
          </a:p>
        </p:txBody>
      </p:sp>
      <p:pic>
        <p:nvPicPr>
          <p:cNvPr id="5" name="Picture 4" descr="serg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4569"/>
            <a:ext cx="4824000" cy="4328433"/>
          </a:xfrm>
          <a:prstGeom prst="rect">
            <a:avLst/>
          </a:prstGeom>
        </p:spPr>
      </p:pic>
      <p:pic>
        <p:nvPicPr>
          <p:cNvPr id="6" name="Picture 5" descr="serg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351" y="1341248"/>
            <a:ext cx="4351129" cy="432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648" y="728873"/>
            <a:ext cx="8702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1’500m, 5 tubes in a shell </a:t>
            </a:r>
            <a:r>
              <a:rPr lang="en-US" dirty="0" err="1" smtClean="0">
                <a:solidFill>
                  <a:srgbClr val="800080"/>
                </a:solidFill>
              </a:rPr>
              <a:t>diam</a:t>
            </a:r>
            <a:r>
              <a:rPr lang="en-US" dirty="0" smtClean="0">
                <a:solidFill>
                  <a:srgbClr val="800080"/>
                </a:solidFill>
              </a:rPr>
              <a:t> 650-800mm, similar to existing LHC QRL </a:t>
            </a:r>
            <a:r>
              <a:rPr lang="en-US" dirty="0" err="1" smtClean="0">
                <a:solidFill>
                  <a:srgbClr val="800080"/>
                </a:solidFill>
              </a:rPr>
              <a:t>cryoline</a:t>
            </a:r>
            <a:r>
              <a:rPr lang="en-US" dirty="0" smtClean="0">
                <a:solidFill>
                  <a:srgbClr val="800080"/>
                </a:solidFill>
              </a:rPr>
              <a:t> 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1192698" y="3909396"/>
            <a:ext cx="927649" cy="883474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232403" y="3840926"/>
            <a:ext cx="1040293" cy="1062378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47913" y="1159565"/>
            <a:ext cx="298174" cy="2661478"/>
          </a:xfrm>
          <a:prstGeom prst="straightConnector1">
            <a:avLst/>
          </a:prstGeom>
          <a:ln>
            <a:solidFill>
              <a:srgbClr val="FF66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008783" y="1203739"/>
            <a:ext cx="1278835" cy="2835965"/>
          </a:xfrm>
          <a:prstGeom prst="straightConnector1">
            <a:avLst/>
          </a:prstGeom>
          <a:ln>
            <a:solidFill>
              <a:srgbClr val="FF66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42435" y="5035817"/>
            <a:ext cx="4251739" cy="646331"/>
          </a:xfrm>
          <a:prstGeom prst="rect">
            <a:avLst/>
          </a:prstGeom>
          <a:solidFill>
            <a:srgbClr val="F8FFC0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Tender 2021,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Following 60m demonstrator mid 2020 </a:t>
            </a:r>
          </a:p>
        </p:txBody>
      </p:sp>
      <p:sp>
        <p:nvSpPr>
          <p:cNvPr id="17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8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9643" y="2492896"/>
            <a:ext cx="2184525" cy="13131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87273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cooling requirements</a:t>
            </a:r>
            <a:br>
              <a:rPr lang="en-US" dirty="0" smtClean="0"/>
            </a:br>
            <a:r>
              <a:rPr lang="en-US" dirty="0" smtClean="0"/>
              <a:t>to Refrigeration capacity and process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67544" y="1268760"/>
            <a:ext cx="3730609" cy="3313533"/>
            <a:chOff x="744211" y="914400"/>
            <a:chExt cx="4641461" cy="3313533"/>
          </a:xfrm>
        </p:grpSpPr>
        <p:sp>
          <p:nvSpPr>
            <p:cNvPr id="6" name="TextBox 5"/>
            <p:cNvSpPr txBox="1"/>
            <p:nvPr/>
          </p:nvSpPr>
          <p:spPr>
            <a:xfrm>
              <a:off x="2267744" y="1751207"/>
              <a:ext cx="968284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4.5-20K </a:t>
              </a:r>
              <a:endParaRPr lang="en-GB" sz="1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67744" y="3683807"/>
              <a:ext cx="968284" cy="400110"/>
            </a:xfrm>
            <a:prstGeom prst="rect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40-60K </a:t>
              </a:r>
              <a:endParaRPr lang="en-GB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6077" y="1169876"/>
              <a:ext cx="969951" cy="400110"/>
            </a:xfrm>
            <a:prstGeom prst="rect">
              <a:avLst/>
            </a:prstGeom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4.5-300K</a:t>
              </a:r>
              <a:endParaRPr lang="en-GB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7744" y="3020513"/>
              <a:ext cx="968284" cy="400110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1.9-2K </a:t>
              </a:r>
              <a:endParaRPr lang="en-GB" sz="1000" dirty="0"/>
            </a:p>
          </p:txBody>
        </p:sp>
        <p:cxnSp>
          <p:nvCxnSpPr>
            <p:cNvPr id="10" name="Straight Arrow Connector 9"/>
            <p:cNvCxnSpPr>
              <a:endCxn id="7" idx="1"/>
            </p:cNvCxnSpPr>
            <p:nvPr/>
          </p:nvCxnSpPr>
          <p:spPr>
            <a:xfrm>
              <a:off x="1085289" y="3883862"/>
              <a:ext cx="11824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7" idx="3"/>
            </p:cNvCxnSpPr>
            <p:nvPr/>
          </p:nvCxnSpPr>
          <p:spPr>
            <a:xfrm>
              <a:off x="3236028" y="3883862"/>
              <a:ext cx="1651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6" idx="3"/>
            </p:cNvCxnSpPr>
            <p:nvPr/>
          </p:nvCxnSpPr>
          <p:spPr>
            <a:xfrm>
              <a:off x="3236028" y="1951262"/>
              <a:ext cx="1651494" cy="192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8" idx="1"/>
            </p:cNvCxnSpPr>
            <p:nvPr/>
          </p:nvCxnSpPr>
          <p:spPr>
            <a:xfrm flipV="1">
              <a:off x="972643" y="1369931"/>
              <a:ext cx="1293434" cy="579422"/>
            </a:xfrm>
            <a:prstGeom prst="bentConnector3">
              <a:avLst>
                <a:gd name="adj1" fmla="val 7268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</p:cNvCxnSpPr>
            <p:nvPr/>
          </p:nvCxnSpPr>
          <p:spPr>
            <a:xfrm>
              <a:off x="3236028" y="1369931"/>
              <a:ext cx="16618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4596307" y="986408"/>
              <a:ext cx="789365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LC</a:t>
              </a:r>
              <a:endParaRPr lang="en-GB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14504" y="2705169"/>
              <a:ext cx="1993400" cy="215317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HX</a:t>
              </a:r>
              <a:endParaRPr lang="en-GB" dirty="0"/>
            </a:p>
          </p:txBody>
        </p:sp>
        <p:cxnSp>
          <p:nvCxnSpPr>
            <p:cNvPr id="21" name="Elbow Connector 20"/>
            <p:cNvCxnSpPr>
              <a:endCxn id="9" idx="1"/>
            </p:cNvCxnSpPr>
            <p:nvPr/>
          </p:nvCxnSpPr>
          <p:spPr>
            <a:xfrm rot="16200000" flipH="1">
              <a:off x="1475452" y="2428275"/>
              <a:ext cx="1224543" cy="36004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9" idx="3"/>
            </p:cNvCxnSpPr>
            <p:nvPr/>
          </p:nvCxnSpPr>
          <p:spPr>
            <a:xfrm flipV="1">
              <a:off x="3236028" y="2537206"/>
              <a:ext cx="1651494" cy="683362"/>
            </a:xfrm>
            <a:prstGeom prst="bentConnector3">
              <a:avLst>
                <a:gd name="adj1" fmla="val 1719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endCxn id="6" idx="1"/>
            </p:cNvCxnSpPr>
            <p:nvPr/>
          </p:nvCxnSpPr>
          <p:spPr>
            <a:xfrm flipV="1">
              <a:off x="1065724" y="1951262"/>
              <a:ext cx="1202020" cy="2356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259632" y="3637641"/>
              <a:ext cx="648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40 K</a:t>
              </a:r>
              <a:endParaRPr lang="en-GB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9605" y="3651870"/>
              <a:ext cx="5467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60 K</a:t>
              </a:r>
              <a:endParaRPr lang="en-GB" sz="1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87336" y="1707653"/>
              <a:ext cx="6203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4,5 K</a:t>
              </a:r>
              <a:endParaRPr lang="en-GB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20272" y="1697410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 K</a:t>
              </a:r>
              <a:endParaRPr lang="en-GB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52742" y="1107698"/>
              <a:ext cx="643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300 K</a:t>
              </a:r>
              <a:endParaRPr lang="en-GB" sz="1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282827" y="914400"/>
              <a:ext cx="3313480" cy="3313533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34938" y="2277656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4</a:t>
              </a:r>
              <a:r>
                <a:rPr lang="en-US" sz="1000" dirty="0" smtClean="0"/>
                <a:t> K</a:t>
              </a:r>
              <a:endParaRPr lang="en-GB" sz="1000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4669419" y="1604858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</a:t>
              </a:r>
              <a:endParaRPr lang="en-GB" sz="1400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744211" y="16066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784112" y="3551460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E</a:t>
              </a:r>
              <a:endParaRPr lang="en-GB" sz="1400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4659091" y="21568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B</a:t>
              </a:r>
              <a:endParaRPr lang="en-GB" sz="1400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4659091" y="35392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</a:t>
              </a:r>
              <a:endParaRPr lang="en-GB" sz="1400" dirty="0"/>
            </a:p>
          </p:txBody>
        </p:sp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5436456" y="1378933"/>
            <a:ext cx="3240000" cy="4498339"/>
            <a:chOff x="5064892" y="1484784"/>
            <a:chExt cx="2675460" cy="3714545"/>
          </a:xfrm>
        </p:grpSpPr>
        <p:pic>
          <p:nvPicPr>
            <p:cNvPr id="33" name="Content Placeholder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856" y="1484784"/>
              <a:ext cx="1910542" cy="3679825"/>
            </a:xfrm>
            <a:prstGeom prst="rect">
              <a:avLst/>
            </a:prstGeom>
          </p:spPr>
        </p:pic>
        <p:cxnSp>
          <p:nvCxnSpPr>
            <p:cNvPr id="34" name="Straight Connector 12"/>
            <p:cNvCxnSpPr/>
            <p:nvPr/>
          </p:nvCxnSpPr>
          <p:spPr>
            <a:xfrm>
              <a:off x="5397549" y="3357608"/>
              <a:ext cx="2191442" cy="334217"/>
            </a:xfrm>
            <a:prstGeom prst="bentConnector3">
              <a:avLst>
                <a:gd name="adj1" fmla="val 23376"/>
              </a:avLst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292520" y="2300800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QSRG</a:t>
              </a:r>
              <a:endParaRPr lang="en-GB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64892" y="4124529"/>
              <a:ext cx="791648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QURCG</a:t>
              </a:r>
              <a:endParaRPr lang="en-GB" sz="12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5397549" y="2129240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292520" y="1724777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QSCG</a:t>
              </a:r>
              <a:endParaRPr lang="en-GB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88344" y="5054858"/>
              <a:ext cx="1980000" cy="144471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5246188" y="3712797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116118" y="3414825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QPLG</a:t>
              </a:r>
              <a:endParaRPr lang="en-GB" sz="12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61165" y="4725144"/>
            <a:ext cx="3815986" cy="1354217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Obvious need for 15mbar header (1.8K cold source),                         no special need for 4.5K loads</a:t>
            </a:r>
          </a:p>
          <a:p>
            <a:endParaRPr lang="en-US" sz="1000" dirty="0" smtClean="0">
              <a:solidFill>
                <a:srgbClr val="800080"/>
              </a:solidFill>
            </a:endParaRPr>
          </a:p>
          <a:p>
            <a:r>
              <a:rPr lang="en-US" dirty="0" smtClean="0">
                <a:solidFill>
                  <a:srgbClr val="800080"/>
                </a:solidFill>
              </a:rPr>
              <a:t>Process options now under study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1012130">
            <a:off x="4627206" y="5124174"/>
            <a:ext cx="17117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6600"/>
                </a:solidFill>
              </a:rPr>
              <a:t>Pulsed loads @ 1.9K !!!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65906" y="4196517"/>
            <a:ext cx="10270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chemeClr val="accent3"/>
                </a:solidFill>
              </a:rPr>
              <a:t>(4 CC’s)</a:t>
            </a:r>
            <a:endParaRPr lang="en-US" sz="1600" i="1" dirty="0">
              <a:solidFill>
                <a:schemeClr val="accent3"/>
              </a:solidFill>
            </a:endParaRP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50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86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83478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2 x 15 kW eq. @ 4.5K He Refrigerators,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incl</a:t>
            </a:r>
            <a:r>
              <a:rPr lang="en-US" sz="2400" i="1" dirty="0" smtClean="0"/>
              <a:t> 3kW @ 1.8K</a:t>
            </a:r>
            <a:endParaRPr lang="en-US" sz="28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670804" y="5797817"/>
            <a:ext cx="4251739" cy="369332"/>
          </a:xfrm>
          <a:prstGeom prst="rect">
            <a:avLst/>
          </a:prstGeom>
          <a:solidFill>
            <a:srgbClr val="F8FFC0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Tender Q1 2021</a:t>
            </a:r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8210107"/>
              </p:ext>
            </p:extLst>
          </p:nvPr>
        </p:nvGraphicFramePr>
        <p:xfrm>
          <a:off x="4066090" y="3989496"/>
          <a:ext cx="1845424" cy="1796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Photo Editor Photo" r:id="rId3" imgW="4191585" imgH="3677163" progId="MSPhotoEd.3">
                  <p:embed/>
                </p:oleObj>
              </mc:Choice>
              <mc:Fallback>
                <p:oleObj name="Photo Editor Photo" r:id="rId3" imgW="4191585" imgH="3677163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6090" y="3989496"/>
                        <a:ext cx="1845424" cy="17967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882" y="996989"/>
            <a:ext cx="4320000" cy="299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515" y="3991172"/>
            <a:ext cx="2942948" cy="217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3" descr="18kWLinde_Co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429" y="1003300"/>
            <a:ext cx="4581175" cy="2986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3625" y="4101876"/>
            <a:ext cx="39447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Best </a:t>
            </a:r>
            <a:r>
              <a:rPr lang="en-US" dirty="0" err="1" smtClean="0"/>
              <a:t>Capex</a:t>
            </a:r>
            <a:r>
              <a:rPr lang="en-US" dirty="0" smtClean="0"/>
              <a:t> + </a:t>
            </a:r>
            <a:r>
              <a:rPr lang="en-US" dirty="0" err="1" smtClean="0"/>
              <a:t>Opex</a:t>
            </a:r>
            <a:r>
              <a:rPr lang="en-US" dirty="0" smtClean="0"/>
              <a:t> offer matching specified requirements</a:t>
            </a:r>
          </a:p>
          <a:p>
            <a:endParaRPr lang="en-US" dirty="0"/>
          </a:p>
          <a:p>
            <a:r>
              <a:rPr lang="en-US" dirty="0" smtClean="0"/>
              <a:t>Compressors, dryers, cold box(</a:t>
            </a:r>
            <a:r>
              <a:rPr lang="en-US" dirty="0" err="1" smtClean="0"/>
              <a:t>es</a:t>
            </a:r>
            <a:r>
              <a:rPr lang="en-US" dirty="0" smtClean="0"/>
              <a:t>), vertical </a:t>
            </a:r>
            <a:r>
              <a:rPr lang="en-US" dirty="0" err="1" smtClean="0"/>
              <a:t>cryoline</a:t>
            </a:r>
            <a:r>
              <a:rPr lang="en-US" dirty="0" smtClean="0"/>
              <a:t>, cold compressors</a:t>
            </a:r>
          </a:p>
        </p:txBody>
      </p:sp>
    </p:spTree>
    <p:extLst>
      <p:ext uri="{BB962C8B-B14F-4D97-AF65-F5344CB8AC3E}">
        <p14:creationId xmlns:p14="http://schemas.microsoft.com/office/powerpoint/2010/main" val="1111821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591"/>
            <a:ext cx="8226854" cy="940443"/>
          </a:xfrm>
        </p:spPr>
        <p:txBody>
          <a:bodyPr/>
          <a:lstStyle/>
          <a:p>
            <a:r>
              <a:rPr lang="en-US" dirty="0" smtClean="0"/>
              <a:t>Complementary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Valve boxes (2): 25 valves in a 2m </a:t>
            </a:r>
            <a:r>
              <a:rPr lang="en-US" dirty="0" err="1"/>
              <a:t>D</a:t>
            </a:r>
            <a:r>
              <a:rPr lang="en-US" dirty="0" err="1" smtClean="0"/>
              <a:t>iam</a:t>
            </a:r>
            <a:r>
              <a:rPr lang="en-US" dirty="0" smtClean="0"/>
              <a:t> &amp; 8-10m long box</a:t>
            </a:r>
          </a:p>
          <a:p>
            <a:pPr>
              <a:lnSpc>
                <a:spcPct val="120000"/>
              </a:lnSpc>
            </a:pPr>
            <a:r>
              <a:rPr lang="en-US" dirty="0" err="1" smtClean="0"/>
              <a:t>GHe</a:t>
            </a:r>
            <a:r>
              <a:rPr lang="en-US" dirty="0" smtClean="0"/>
              <a:t> </a:t>
            </a:r>
            <a:r>
              <a:rPr lang="en-US" dirty="0" smtClean="0"/>
              <a:t>storage tanks (4): 250 Nm3 – PN25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LN2 storage tanks (2): 50’000 l + </a:t>
            </a:r>
            <a:r>
              <a:rPr lang="en-US" dirty="0" err="1" smtClean="0"/>
              <a:t>vaporiser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Interconnecting piping: 2’000m </a:t>
            </a:r>
            <a:r>
              <a:rPr lang="en-US" dirty="0" err="1" smtClean="0"/>
              <a:t>Diam</a:t>
            </a:r>
            <a:r>
              <a:rPr lang="en-US" dirty="0" smtClean="0"/>
              <a:t> 250 eq. stainless steel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Instrumentation for tunnel equipment (accuracy, radiation)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Controls (integration with existing LHC infrastructure)</a:t>
            </a:r>
            <a:endParaRPr lang="en-US" dirty="0"/>
          </a:p>
        </p:txBody>
      </p:sp>
      <p:sp>
        <p:nvSpPr>
          <p:cNvPr id="4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/>
          </p:cNvPicPr>
          <p:nvPr/>
        </p:nvPicPr>
        <p:blipFill>
          <a:blip r:embed="rId2"/>
          <a:srcRect l="17599" t="6245" r="12515"/>
          <a:stretch>
            <a:fillRect/>
          </a:stretch>
        </p:blipFill>
        <p:spPr bwMode="auto">
          <a:xfrm>
            <a:off x="989508" y="775944"/>
            <a:ext cx="7127997" cy="539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2531" y="3231160"/>
            <a:ext cx="2635574" cy="1487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087040" y="4476031"/>
            <a:ext cx="78091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/>
              <a:t>POINT 1 </a:t>
            </a:r>
            <a:endParaRPr lang="fr-FR" sz="1050" dirty="0"/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4318" y="1750205"/>
            <a:ext cx="2667480" cy="1505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606178" y="2997426"/>
            <a:ext cx="83621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/>
              <a:t>POINT 5 </a:t>
            </a:r>
            <a:endParaRPr lang="fr-FR" sz="105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6760" y="27084"/>
            <a:ext cx="7470648" cy="680911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Major civil engineering required at P1-P5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1056" y="584377"/>
            <a:ext cx="863123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All underground infrastructure being prepared during LS2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91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12777"/>
            <a:ext cx="8648586" cy="406725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816000" y="180000"/>
            <a:ext cx="82308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Inventory of the surface works (P1, ATLAS)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1056" y="719233"/>
            <a:ext cx="8631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All surface buildings during Run3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4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1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63" y="1516063"/>
            <a:ext cx="8359775" cy="398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061" name="Straight Arrow Connector 13"/>
          <p:cNvCxnSpPr>
            <a:cxnSpLocks noChangeShapeType="1"/>
          </p:cNvCxnSpPr>
          <p:nvPr/>
        </p:nvCxnSpPr>
        <p:spPr bwMode="auto">
          <a:xfrm flipV="1">
            <a:off x="947738" y="2728913"/>
            <a:ext cx="7632700" cy="1587"/>
          </a:xfrm>
          <a:prstGeom prst="straightConnector1">
            <a:avLst/>
          </a:prstGeom>
          <a:noFill/>
          <a:ln w="28575">
            <a:solidFill>
              <a:srgbClr val="76A6F2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062" name="TextBox 17"/>
          <p:cNvSpPr txBox="1">
            <a:spLocks noChangeArrowheads="1"/>
          </p:cNvSpPr>
          <p:nvPr/>
        </p:nvSpPr>
        <p:spPr bwMode="auto">
          <a:xfrm>
            <a:off x="3827463" y="2678113"/>
            <a:ext cx="1039812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fr-CH" sz="1600" b="1">
                <a:solidFill>
                  <a:srgbClr val="3399FF"/>
                </a:solidFill>
              </a:rPr>
              <a:t>PHASE 1</a:t>
            </a:r>
            <a:endParaRPr lang="fr-FR" sz="1600" b="1">
              <a:solidFill>
                <a:srgbClr val="3399FF"/>
              </a:solidFill>
            </a:endParaRPr>
          </a:p>
        </p:txBody>
      </p:sp>
      <p:sp>
        <p:nvSpPr>
          <p:cNvPr id="45063" name="TextBox 4"/>
          <p:cNvSpPr txBox="1">
            <a:spLocks noChangeArrowheads="1"/>
          </p:cNvSpPr>
          <p:nvPr/>
        </p:nvSpPr>
        <p:spPr bwMode="auto">
          <a:xfrm>
            <a:off x="2339975" y="2195513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Run 2</a:t>
            </a:r>
          </a:p>
        </p:txBody>
      </p:sp>
      <p:sp>
        <p:nvSpPr>
          <p:cNvPr id="45064" name="TextBox 5"/>
          <p:cNvSpPr txBox="1">
            <a:spLocks noChangeArrowheads="1"/>
          </p:cNvSpPr>
          <p:nvPr/>
        </p:nvSpPr>
        <p:spPr bwMode="auto">
          <a:xfrm>
            <a:off x="7954963" y="1785938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Run 3</a:t>
            </a:r>
          </a:p>
        </p:txBody>
      </p:sp>
      <p:sp>
        <p:nvSpPr>
          <p:cNvPr id="45066" name="TextBox 7"/>
          <p:cNvSpPr txBox="1">
            <a:spLocks noChangeArrowheads="1"/>
          </p:cNvSpPr>
          <p:nvPr/>
        </p:nvSpPr>
        <p:spPr bwMode="auto">
          <a:xfrm>
            <a:off x="5534025" y="2195513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LS 2</a:t>
            </a:r>
          </a:p>
        </p:txBody>
      </p:sp>
      <p:sp>
        <p:nvSpPr>
          <p:cNvPr id="45068" name="TextBox 9"/>
          <p:cNvSpPr txBox="1">
            <a:spLocks noChangeArrowheads="1"/>
          </p:cNvSpPr>
          <p:nvPr/>
        </p:nvSpPr>
        <p:spPr bwMode="auto">
          <a:xfrm>
            <a:off x="1265238" y="4568825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LS 4</a:t>
            </a:r>
          </a:p>
        </p:txBody>
      </p:sp>
      <p:sp>
        <p:nvSpPr>
          <p:cNvPr id="45069" name="TextBox 10"/>
          <p:cNvSpPr txBox="1">
            <a:spLocks noChangeArrowheads="1"/>
          </p:cNvSpPr>
          <p:nvPr/>
        </p:nvSpPr>
        <p:spPr bwMode="auto">
          <a:xfrm>
            <a:off x="5702300" y="4568825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LS 5</a:t>
            </a:r>
          </a:p>
        </p:txBody>
      </p:sp>
      <p:cxnSp>
        <p:nvCxnSpPr>
          <p:cNvPr id="45071" name="Straight Arrow Connector 15"/>
          <p:cNvCxnSpPr>
            <a:cxnSpLocks noChangeShapeType="1"/>
          </p:cNvCxnSpPr>
          <p:nvPr/>
        </p:nvCxnSpPr>
        <p:spPr bwMode="auto">
          <a:xfrm flipV="1">
            <a:off x="989013" y="5673725"/>
            <a:ext cx="7843837" cy="22225"/>
          </a:xfrm>
          <a:prstGeom prst="straightConnector1">
            <a:avLst/>
          </a:prstGeom>
          <a:noFill/>
          <a:ln w="28575">
            <a:solidFill>
              <a:srgbClr val="000066"/>
            </a:solidFill>
            <a:round/>
            <a:headEnd type="oval" w="med" len="med"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Arrow Connector 16"/>
          <p:cNvCxnSpPr/>
          <p:nvPr/>
        </p:nvCxnSpPr>
        <p:spPr>
          <a:xfrm>
            <a:off x="989013" y="4229100"/>
            <a:ext cx="2168525" cy="0"/>
          </a:xfrm>
          <a:prstGeom prst="straightConnector1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  <a:headEnd type="oval" w="med" len="med"/>
            <a:tailEnd type="stealth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074" name="TextBox 25"/>
          <p:cNvSpPr txBox="1">
            <a:spLocks noChangeArrowheads="1"/>
          </p:cNvSpPr>
          <p:nvPr/>
        </p:nvSpPr>
        <p:spPr bwMode="auto">
          <a:xfrm>
            <a:off x="2268538" y="5037138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LS 4</a:t>
            </a:r>
          </a:p>
        </p:txBody>
      </p:sp>
      <p:sp>
        <p:nvSpPr>
          <p:cNvPr id="45075" name="TextBox 26"/>
          <p:cNvSpPr txBox="1">
            <a:spLocks noChangeArrowheads="1"/>
          </p:cNvSpPr>
          <p:nvPr/>
        </p:nvSpPr>
        <p:spPr bwMode="auto">
          <a:xfrm>
            <a:off x="6413500" y="5011738"/>
            <a:ext cx="654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LS 5</a:t>
            </a:r>
          </a:p>
        </p:txBody>
      </p:sp>
      <p:sp>
        <p:nvSpPr>
          <p:cNvPr id="45076" name="TextBox 27"/>
          <p:cNvSpPr txBox="1">
            <a:spLocks noChangeArrowheads="1"/>
          </p:cNvSpPr>
          <p:nvPr/>
        </p:nvSpPr>
        <p:spPr bwMode="auto">
          <a:xfrm>
            <a:off x="4570413" y="5037138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Run 5</a:t>
            </a:r>
          </a:p>
        </p:txBody>
      </p:sp>
      <p:sp>
        <p:nvSpPr>
          <p:cNvPr id="45077" name="TextBox 28"/>
          <p:cNvSpPr txBox="1">
            <a:spLocks noChangeArrowheads="1"/>
          </p:cNvSpPr>
          <p:nvPr/>
        </p:nvSpPr>
        <p:spPr bwMode="auto">
          <a:xfrm>
            <a:off x="220663" y="531813"/>
            <a:ext cx="61864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6575" algn="l"/>
                <a:tab pos="2963863" algn="l"/>
                <a:tab pos="3311525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/>
              <a:t>LS2 	starting in </a:t>
            </a:r>
            <a:r>
              <a:rPr lang="en-GB" sz="1800">
                <a:solidFill>
                  <a:srgbClr val="FF0000"/>
                </a:solidFill>
              </a:rPr>
              <a:t>2019	</a:t>
            </a:r>
            <a:r>
              <a:rPr lang="en-GB" sz="1800"/>
              <a:t>=&gt; 	</a:t>
            </a:r>
            <a:r>
              <a:rPr lang="en-GB" sz="1800">
                <a:solidFill>
                  <a:srgbClr val="FF0000"/>
                </a:solidFill>
              </a:rPr>
              <a:t>24 </a:t>
            </a:r>
            <a:r>
              <a:rPr lang="en-GB" sz="1800"/>
              <a:t>months + 3 months BC </a:t>
            </a:r>
          </a:p>
          <a:p>
            <a:pPr eaLnBrk="1" hangingPunct="1"/>
            <a:r>
              <a:rPr lang="en-GB" sz="1800"/>
              <a:t>LS3	LHC: starting in 2024 	=&gt;	</a:t>
            </a:r>
            <a:r>
              <a:rPr lang="en-GB" sz="1800">
                <a:solidFill>
                  <a:srgbClr val="FF0000"/>
                </a:solidFill>
              </a:rPr>
              <a:t>30</a:t>
            </a:r>
            <a:r>
              <a:rPr lang="en-GB" sz="1800"/>
              <a:t> months + 3 months BC</a:t>
            </a:r>
          </a:p>
          <a:p>
            <a:pPr eaLnBrk="1" hangingPunct="1"/>
            <a:r>
              <a:rPr lang="en-GB" sz="1800"/>
              <a:t>	Injectors: in 2025	=&gt;	</a:t>
            </a:r>
            <a:r>
              <a:rPr lang="en-GB" sz="1800">
                <a:solidFill>
                  <a:srgbClr val="FF0000"/>
                </a:solidFill>
              </a:rPr>
              <a:t>13</a:t>
            </a:r>
            <a:r>
              <a:rPr lang="en-GB" sz="1800"/>
              <a:t> months + 3 months BC</a:t>
            </a:r>
          </a:p>
        </p:txBody>
      </p:sp>
      <p:grpSp>
        <p:nvGrpSpPr>
          <p:cNvPr id="45078" name="Group 29"/>
          <p:cNvGrpSpPr>
            <a:grpSpLocks/>
          </p:cNvGrpSpPr>
          <p:nvPr/>
        </p:nvGrpSpPr>
        <p:grpSpPr bwMode="auto">
          <a:xfrm>
            <a:off x="6710364" y="225300"/>
            <a:ext cx="2355850" cy="1152525"/>
            <a:chOff x="6988633" y="1114979"/>
            <a:chExt cx="2024537" cy="903816"/>
          </a:xfrm>
        </p:grpSpPr>
        <p:grpSp>
          <p:nvGrpSpPr>
            <p:cNvPr id="45086" name="Group 30"/>
            <p:cNvGrpSpPr>
              <a:grpSpLocks/>
            </p:cNvGrpSpPr>
            <p:nvPr/>
          </p:nvGrpSpPr>
          <p:grpSpPr bwMode="auto">
            <a:xfrm>
              <a:off x="7067760" y="1141122"/>
              <a:ext cx="1626475" cy="842161"/>
              <a:chOff x="7236145" y="15150"/>
              <a:chExt cx="1626475" cy="842161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7236145" y="67437"/>
                <a:ext cx="223736" cy="151881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GB" sz="12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236145" y="256666"/>
                <a:ext cx="223736" cy="151881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GB" sz="12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7236145" y="462079"/>
                <a:ext cx="223736" cy="15063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GB" sz="120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236145" y="672471"/>
                <a:ext cx="223736" cy="15063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endParaRPr lang="en-GB" sz="1200" smtClean="0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45092" name="Group 36"/>
              <p:cNvGrpSpPr>
                <a:grpSpLocks/>
              </p:cNvGrpSpPr>
              <p:nvPr/>
            </p:nvGrpSpPr>
            <p:grpSpPr bwMode="auto">
              <a:xfrm>
                <a:off x="7459686" y="15150"/>
                <a:ext cx="1402934" cy="842161"/>
                <a:chOff x="7459686" y="68044"/>
                <a:chExt cx="1402934" cy="842161"/>
              </a:xfrm>
            </p:grpSpPr>
            <p:sp>
              <p:nvSpPr>
                <p:cNvPr id="45093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7459686" y="484076"/>
                  <a:ext cx="1402934" cy="2153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/>
                    <a:t>Beam commissioning</a:t>
                  </a:r>
                </a:p>
              </p:txBody>
            </p:sp>
            <p:sp>
              <p:nvSpPr>
                <p:cNvPr id="45094" name="TextBox 38"/>
                <p:cNvSpPr txBox="1">
                  <a:spLocks noChangeArrowheads="1"/>
                </p:cNvSpPr>
                <p:nvPr/>
              </p:nvSpPr>
              <p:spPr bwMode="auto">
                <a:xfrm>
                  <a:off x="7461244" y="694833"/>
                  <a:ext cx="1002719" cy="2153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/>
                    <a:t>Technical stop</a:t>
                  </a:r>
                </a:p>
              </p:txBody>
            </p:sp>
            <p:sp>
              <p:nvSpPr>
                <p:cNvPr id="45095" name="TextBox 39"/>
                <p:cNvSpPr txBox="1">
                  <a:spLocks noChangeArrowheads="1"/>
                </p:cNvSpPr>
                <p:nvPr/>
              </p:nvSpPr>
              <p:spPr bwMode="auto">
                <a:xfrm>
                  <a:off x="7461244" y="272508"/>
                  <a:ext cx="740784" cy="2153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 dirty="0"/>
                    <a:t>Shutdown</a:t>
                  </a:r>
                </a:p>
              </p:txBody>
            </p:sp>
            <p:sp>
              <p:nvSpPr>
                <p:cNvPr id="45096" name="TextBox 40"/>
                <p:cNvSpPr txBox="1">
                  <a:spLocks noChangeArrowheads="1"/>
                </p:cNvSpPr>
                <p:nvPr/>
              </p:nvSpPr>
              <p:spPr bwMode="auto">
                <a:xfrm>
                  <a:off x="7461244" y="68044"/>
                  <a:ext cx="609817" cy="2153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GB" sz="1200"/>
                    <a:t>Physics</a:t>
                  </a:r>
                </a:p>
              </p:txBody>
            </p:sp>
          </p:grpSp>
        </p:grpSp>
        <p:sp>
          <p:nvSpPr>
            <p:cNvPr id="32" name="Rectangle 31"/>
            <p:cNvSpPr/>
            <p:nvPr/>
          </p:nvSpPr>
          <p:spPr>
            <a:xfrm>
              <a:off x="6988633" y="1114979"/>
              <a:ext cx="2024537" cy="903816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defRPr/>
              </a:pPr>
              <a:endParaRPr lang="en-GB" sz="180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39750" y="104775"/>
            <a:ext cx="1849438" cy="3968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z="2000" b="1" smtClean="0">
                <a:solidFill>
                  <a:schemeClr val="bg1"/>
                </a:solidFill>
              </a:rPr>
              <a:t>LHC roadmap</a:t>
            </a:r>
          </a:p>
        </p:txBody>
      </p:sp>
      <p:sp>
        <p:nvSpPr>
          <p:cNvPr id="45080" name="TextBox 42"/>
          <p:cNvSpPr txBox="1">
            <a:spLocks noChangeArrowheads="1"/>
          </p:cNvSpPr>
          <p:nvPr/>
        </p:nvSpPr>
        <p:spPr bwMode="auto">
          <a:xfrm>
            <a:off x="2255838" y="3563938"/>
            <a:ext cx="793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>
                <a:solidFill>
                  <a:schemeClr val="bg1"/>
                </a:solidFill>
              </a:rPr>
              <a:t>Run 3</a:t>
            </a:r>
          </a:p>
        </p:txBody>
      </p:sp>
      <p:sp>
        <p:nvSpPr>
          <p:cNvPr id="45083" name="TextBox 44"/>
          <p:cNvSpPr txBox="1">
            <a:spLocks noChangeArrowheads="1"/>
          </p:cNvSpPr>
          <p:nvPr/>
        </p:nvSpPr>
        <p:spPr bwMode="auto">
          <a:xfrm>
            <a:off x="6157913" y="2411413"/>
            <a:ext cx="1092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CH" sz="1200" b="1">
                <a:solidFill>
                  <a:schemeClr val="bg1"/>
                </a:solidFill>
              </a:rPr>
              <a:t>LIU installation</a:t>
            </a:r>
            <a:endParaRPr lang="fr-FR" sz="1200" b="1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124200" y="3441700"/>
            <a:ext cx="5456238" cy="954088"/>
            <a:chOff x="3124200" y="3441700"/>
            <a:chExt cx="5456238" cy="954088"/>
          </a:xfrm>
        </p:grpSpPr>
        <p:sp>
          <p:nvSpPr>
            <p:cNvPr id="45067" name="TextBox 8"/>
            <p:cNvSpPr txBox="1">
              <a:spLocks noChangeArrowheads="1"/>
            </p:cNvSpPr>
            <p:nvPr/>
          </p:nvSpPr>
          <p:spPr bwMode="auto">
            <a:xfrm>
              <a:off x="4421188" y="3590925"/>
              <a:ext cx="6540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>
                  <a:solidFill>
                    <a:schemeClr val="bg1"/>
                  </a:solidFill>
                </a:rPr>
                <a:t>LS 3</a:t>
              </a:r>
            </a:p>
          </p:txBody>
        </p:sp>
        <p:cxnSp>
          <p:nvCxnSpPr>
            <p:cNvPr id="45070" name="Straight Arrow Connector 14"/>
            <p:cNvCxnSpPr>
              <a:cxnSpLocks noChangeShapeType="1"/>
            </p:cNvCxnSpPr>
            <p:nvPr/>
          </p:nvCxnSpPr>
          <p:spPr bwMode="auto">
            <a:xfrm flipV="1">
              <a:off x="5875338" y="4229100"/>
              <a:ext cx="2705100" cy="12700"/>
            </a:xfrm>
            <a:prstGeom prst="straightConnector1">
              <a:avLst/>
            </a:prstGeom>
            <a:noFill/>
            <a:ln w="28575">
              <a:solidFill>
                <a:srgbClr val="000066"/>
              </a:solidFill>
              <a:round/>
              <a:headEnd type="oval" w="med" len="med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5073" name="TextBox 18"/>
            <p:cNvSpPr txBox="1">
              <a:spLocks noChangeArrowheads="1"/>
            </p:cNvSpPr>
            <p:nvPr/>
          </p:nvSpPr>
          <p:spPr bwMode="auto">
            <a:xfrm>
              <a:off x="6278563" y="4059238"/>
              <a:ext cx="1054100" cy="336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CH" sz="1600" b="1">
                  <a:solidFill>
                    <a:srgbClr val="000066"/>
                  </a:solidFill>
                </a:rPr>
                <a:t>PHASE 2</a:t>
              </a:r>
              <a:endParaRPr lang="fr-FR" sz="1600" b="1">
                <a:solidFill>
                  <a:srgbClr val="000066"/>
                </a:solidFill>
              </a:endParaRPr>
            </a:p>
          </p:txBody>
        </p:sp>
        <p:sp>
          <p:nvSpPr>
            <p:cNvPr id="45081" name="TextBox 43"/>
            <p:cNvSpPr txBox="1">
              <a:spLocks noChangeArrowheads="1"/>
            </p:cNvSpPr>
            <p:nvPr/>
          </p:nvSpPr>
          <p:spPr bwMode="auto">
            <a:xfrm>
              <a:off x="6664325" y="3559175"/>
              <a:ext cx="7937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800">
                  <a:solidFill>
                    <a:schemeClr val="bg1"/>
                  </a:solidFill>
                </a:rPr>
                <a:t>Run 4</a:t>
              </a:r>
            </a:p>
          </p:txBody>
        </p:sp>
        <p:sp>
          <p:nvSpPr>
            <p:cNvPr id="45082" name="TextBox 41"/>
            <p:cNvSpPr txBox="1">
              <a:spLocks noChangeArrowheads="1"/>
            </p:cNvSpPr>
            <p:nvPr/>
          </p:nvSpPr>
          <p:spPr bwMode="auto">
            <a:xfrm>
              <a:off x="3508375" y="4105275"/>
              <a:ext cx="1885950" cy="2444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fr-CH" sz="1600" b="1">
                  <a:solidFill>
                    <a:srgbClr val="3399FF"/>
                  </a:solidFill>
                </a:rPr>
                <a:t>HL-LHC installation</a:t>
              </a:r>
              <a:endParaRPr lang="fr-FR" sz="1600" b="1">
                <a:solidFill>
                  <a:srgbClr val="3399FF"/>
                </a:solidFill>
              </a:endParaRPr>
            </a:p>
          </p:txBody>
        </p:sp>
        <p:sp>
          <p:nvSpPr>
            <p:cNvPr id="2" name="Rectangle 1"/>
            <p:cNvSpPr/>
            <p:nvPr/>
          </p:nvSpPr>
          <p:spPr>
            <a:xfrm>
              <a:off x="3124200" y="3441700"/>
              <a:ext cx="3263900" cy="685800"/>
            </a:xfrm>
            <a:prstGeom prst="rect">
              <a:avLst/>
            </a:prstGeom>
            <a:noFill/>
            <a:ln w="57150" cmpd="sng">
              <a:solidFill>
                <a:srgbClr val="80008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schemeClr val="bg1"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3124200" y="3937000"/>
              <a:ext cx="1092200" cy="0"/>
            </a:xfrm>
            <a:prstGeom prst="straightConnector1">
              <a:avLst/>
            </a:prstGeom>
            <a:ln w="38100" cmpd="sng">
              <a:solidFill>
                <a:srgbClr val="80008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6413500" y="3937000"/>
              <a:ext cx="838200" cy="0"/>
            </a:xfrm>
            <a:prstGeom prst="straightConnector1">
              <a:avLst/>
            </a:prstGeom>
            <a:ln w="38100" cmpd="sng">
              <a:solidFill>
                <a:srgbClr val="800080"/>
              </a:solidFill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Straight Connector 8"/>
          <p:cNvCxnSpPr/>
          <p:nvPr/>
        </p:nvCxnSpPr>
        <p:spPr>
          <a:xfrm>
            <a:off x="6438900" y="1587500"/>
            <a:ext cx="4233" cy="1016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Isosceles Triangle 10"/>
          <p:cNvSpPr/>
          <p:nvPr/>
        </p:nvSpPr>
        <p:spPr>
          <a:xfrm flipV="1">
            <a:off x="6345766" y="1405444"/>
            <a:ext cx="182034" cy="232834"/>
          </a:xfrm>
          <a:prstGeom prst="triangl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45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68659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48" y="1033397"/>
            <a:ext cx="4347015" cy="3140088"/>
          </a:xfrm>
          <a:prstGeom prst="rect">
            <a:avLst/>
          </a:prstGeom>
        </p:spPr>
      </p:pic>
      <p:pic>
        <p:nvPicPr>
          <p:cNvPr id="13" name="Picture 12" descr="Screen Shot 2015-12-13 at 19.01.4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09" y="1441640"/>
            <a:ext cx="4409131" cy="14174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6646" y="1033397"/>
            <a:ext cx="3096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CEA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t>LBNF/DUNE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CEA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t>project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CEA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t> </a:t>
            </a:r>
            <a:r>
              <a:rPr lang="fr-FR" dirty="0" smtClean="0">
                <a:solidFill>
                  <a:srgbClr val="007CEA"/>
                </a:solidFill>
                <a:latin typeface="Arial" charset="0"/>
                <a:ea typeface="ＭＳ Ｐゴシック" pitchFamily="-112" charset="-128"/>
              </a:rPr>
              <a:t>in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CEA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+mn-cs"/>
              </a:rPr>
              <a:t> USA: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007CEA"/>
              </a:solidFill>
              <a:effectLst/>
              <a:uLnTx/>
              <a:uFillTx/>
              <a:latin typeface="Arial" charset="0"/>
              <a:ea typeface="ＭＳ Ｐゴシック" pitchFamily="-112" charset="-128"/>
              <a:cs typeface="+mn-cs"/>
            </a:endParaRPr>
          </a:p>
        </p:txBody>
      </p:sp>
      <p:pic>
        <p:nvPicPr>
          <p:cNvPr id="8" name="Picture 13" descr="IMG_3896.jp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109" y="3556276"/>
            <a:ext cx="5213350" cy="260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 bwMode="auto">
          <a:xfrm>
            <a:off x="7422002" y="2121168"/>
            <a:ext cx="908050" cy="4000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Droid Sans Fallback"/>
              </a:rPr>
              <a:t>single-phase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Droid Sans Fallback"/>
              </a:rPr>
              <a:t>proto-DUNE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112" charset="-128"/>
              <a:cs typeface="Droid Sans Fallback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5178278" y="1314570"/>
            <a:ext cx="882650" cy="4016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Droid Sans Fallback"/>
              </a:rPr>
              <a:t>dual-phase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pitchFamily="-112" charset="-128"/>
                <a:cs typeface="Droid Sans Fallback"/>
              </a:rPr>
              <a:t>proto-DUNE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pitchFamily="-112" charset="-128"/>
              <a:cs typeface="Droid Sans Fallback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81938" y="152400"/>
            <a:ext cx="8333462" cy="762000"/>
          </a:xfrm>
        </p:spPr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Neutrino Platform </a:t>
            </a:r>
            <a:r>
              <a:rPr lang="en-US" sz="2400" dirty="0" smtClean="0">
                <a:solidFill>
                  <a:srgbClr val="000090"/>
                </a:solidFill>
              </a:rPr>
              <a:t>(new extension of North Area)</a:t>
            </a: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8104" y="4421759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ea typeface="Arial" charset="0"/>
                <a:cs typeface="Arial" charset="0"/>
              </a:rPr>
              <a:t>Neutrino </a:t>
            </a:r>
            <a:r>
              <a:rPr lang="en-US" dirty="0">
                <a:solidFill>
                  <a:srgbClr val="000090"/>
                </a:solidFill>
                <a:ea typeface="Arial" charset="0"/>
                <a:cs typeface="Arial" charset="0"/>
              </a:rPr>
              <a:t>platform as a test area with charged beams for neutrino detectors (e.g. R&amp;D for large liquid argon detectors).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34521" y="3500777"/>
            <a:ext cx="273878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Recently done at CERN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1071649">
            <a:off x="7814792" y="737075"/>
            <a:ext cx="1112342" cy="830997"/>
          </a:xfrm>
          <a:prstGeom prst="rect">
            <a:avLst/>
          </a:prstGeom>
          <a:solidFill>
            <a:srgbClr val="FFE7B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6600"/>
                </a:solidFill>
              </a:rPr>
              <a:t>Larg</a:t>
            </a:r>
            <a:r>
              <a:rPr lang="en-US" sz="2400" dirty="0" smtClean="0">
                <a:solidFill>
                  <a:srgbClr val="FF6600"/>
                </a:solidFill>
              </a:rPr>
              <a:t>.,</a:t>
            </a:r>
          </a:p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USA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14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Screen Shot 2020-01-15 at 09.00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76" y="217582"/>
            <a:ext cx="7896036" cy="5871122"/>
          </a:xfrm>
          <a:prstGeom prst="rect">
            <a:avLst/>
          </a:prstGeom>
        </p:spPr>
      </p:pic>
      <p:sp>
        <p:nvSpPr>
          <p:cNvPr id="4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83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TextBox 16">
            <a:extLst>
              <a:ext uri="{FF2B5EF4-FFF2-40B4-BE49-F238E27FC236}">
                <a16:creationId xmlns:a16="http://schemas.microsoft.com/office/drawing/2014/main" xmlns="" id="{F73EC535-6BD6-9047-BC15-60066D393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46" y="119398"/>
            <a:ext cx="4652962" cy="446087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  <p:txBody>
          <a:bodyPr wrap="none">
            <a:spAutoFit/>
          </a:bodyPr>
          <a:lstStyle/>
          <a:p>
            <a:r>
              <a:rPr lang="en-US" altLang="en-US" sz="2300" dirty="0">
                <a:solidFill>
                  <a:schemeClr val="bg1"/>
                </a:solidFill>
              </a:rPr>
              <a:t>CLIC: multi-</a:t>
            </a:r>
            <a:r>
              <a:rPr lang="en-US" altLang="en-US" sz="2300" dirty="0" err="1">
                <a:solidFill>
                  <a:schemeClr val="bg1"/>
                </a:solidFill>
              </a:rPr>
              <a:t>TeV</a:t>
            </a:r>
            <a:r>
              <a:rPr lang="en-US" altLang="en-US" sz="2300" dirty="0">
                <a:solidFill>
                  <a:schemeClr val="bg1"/>
                </a:solidFill>
              </a:rPr>
              <a:t> </a:t>
            </a:r>
            <a:r>
              <a:rPr lang="en-US" altLang="en-US" sz="2300" dirty="0" err="1">
                <a:solidFill>
                  <a:schemeClr val="bg1"/>
                </a:solidFill>
              </a:rPr>
              <a:t>e</a:t>
            </a:r>
            <a:r>
              <a:rPr lang="en-US" altLang="en-US" sz="2300" baseline="30000" dirty="0" err="1">
                <a:solidFill>
                  <a:schemeClr val="bg1"/>
                </a:solidFill>
              </a:rPr>
              <a:t>+</a:t>
            </a:r>
            <a:r>
              <a:rPr lang="en-US" altLang="en-US" sz="2300" dirty="0" err="1">
                <a:solidFill>
                  <a:schemeClr val="bg1"/>
                </a:solidFill>
              </a:rPr>
              <a:t>e</a:t>
            </a:r>
            <a:r>
              <a:rPr lang="en-US" altLang="en-US" sz="2300" baseline="30000" dirty="0">
                <a:solidFill>
                  <a:schemeClr val="bg1"/>
                </a:solidFill>
              </a:rPr>
              <a:t>-</a:t>
            </a:r>
            <a:r>
              <a:rPr lang="en-US" altLang="en-US" sz="2300" dirty="0">
                <a:solidFill>
                  <a:schemeClr val="bg1"/>
                </a:solidFill>
              </a:rPr>
              <a:t> linear collider</a:t>
            </a:r>
          </a:p>
        </p:txBody>
      </p:sp>
      <p:pic>
        <p:nvPicPr>
          <p:cNvPr id="230402" name="Picture 4">
            <a:extLst>
              <a:ext uri="{FF2B5EF4-FFF2-40B4-BE49-F238E27FC236}">
                <a16:creationId xmlns:a16="http://schemas.microsoft.com/office/drawing/2014/main" xmlns="" id="{823CE569-62C4-2545-A257-F594F6FE58AF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85778"/>
            <a:ext cx="3271056" cy="238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405" name="Picture 3">
            <a:extLst>
              <a:ext uri="{FF2B5EF4-FFF2-40B4-BE49-F238E27FC236}">
                <a16:creationId xmlns:a16="http://schemas.microsoft.com/office/drawing/2014/main" xmlns="" id="{A5DF2137-2CB1-1744-AF9D-E8248C906F9C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57238"/>
            <a:ext cx="5021263" cy="339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C6E6081-8151-CD4C-B866-F30DE3F17324}"/>
              </a:ext>
            </a:extLst>
          </p:cNvPr>
          <p:cNvSpPr txBox="1"/>
          <p:nvPr/>
        </p:nvSpPr>
        <p:spPr>
          <a:xfrm>
            <a:off x="5037231" y="2506348"/>
            <a:ext cx="4067139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100 MV/m accelerating gradient needed 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for compact (~50 km) machine at 3 </a:t>
            </a:r>
            <a:r>
              <a:rPr lang="en-US" sz="1600" dirty="0" err="1">
                <a:solidFill>
                  <a:schemeClr val="tx1"/>
                </a:solidFill>
              </a:rPr>
              <a:t>TeV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à"/>
              <a:defRPr/>
            </a:pPr>
            <a:r>
              <a:rPr lang="en-US" sz="1600" dirty="0">
                <a:solidFill>
                  <a:schemeClr val="tx1"/>
                </a:solidFill>
                <a:sym typeface="Wingdings"/>
              </a:rPr>
              <a:t>b</a:t>
            </a:r>
            <a:r>
              <a:rPr lang="en-US" sz="1600" dirty="0">
                <a:solidFill>
                  <a:schemeClr val="tx1"/>
                </a:solidFill>
              </a:rPr>
              <a:t>ased on normal-conducting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     accelerating structures and a two-beam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     acceleration scheme </a:t>
            </a:r>
          </a:p>
        </p:txBody>
      </p:sp>
      <p:grpSp>
        <p:nvGrpSpPr>
          <p:cNvPr id="8" name="Group 6">
            <a:extLst>
              <a:ext uri="{FF2B5EF4-FFF2-40B4-BE49-F238E27FC236}">
                <a16:creationId xmlns:a16="http://schemas.microsoft.com/office/drawing/2014/main" xmlns="" id="{6AAA11B9-0223-FF45-A63B-937D2DDD504C}"/>
              </a:ext>
            </a:extLst>
          </p:cNvPr>
          <p:cNvGrpSpPr>
            <a:grpSpLocks/>
          </p:cNvGrpSpPr>
          <p:nvPr/>
        </p:nvGrpSpPr>
        <p:grpSpPr bwMode="auto">
          <a:xfrm>
            <a:off x="-34037" y="4436975"/>
            <a:ext cx="9144000" cy="2447925"/>
            <a:chOff x="1902" y="1196752"/>
            <a:chExt cx="9144000" cy="2448652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xmlns="" id="{542D6436-1CAD-6E4F-A112-3F87FB9C7C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2" y="1196752"/>
              <a:ext cx="9144000" cy="2448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3">
              <a:extLst>
                <a:ext uri="{FF2B5EF4-FFF2-40B4-BE49-F238E27FC236}">
                  <a16:creationId xmlns:a16="http://schemas.microsoft.com/office/drawing/2014/main" xmlns="" id="{126C02B7-6D60-7D41-A95E-88857C94B3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3768" y="2492896"/>
              <a:ext cx="574196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chemeClr val="tx1"/>
                  </a:solidFill>
                </a:rPr>
                <a:t>1 ab</a:t>
              </a:r>
              <a:r>
                <a:rPr lang="en-US" altLang="en-US" sz="1200" baseline="30000">
                  <a:solidFill>
                    <a:schemeClr val="tx1"/>
                  </a:solidFill>
                </a:rPr>
                <a:t>-1</a:t>
              </a:r>
            </a:p>
          </p:txBody>
        </p: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xmlns="" id="{9EE4AE03-9318-B143-AB71-D2DF30E318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5876" y="2492896"/>
              <a:ext cx="702436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chemeClr val="tx1"/>
                  </a:solidFill>
                </a:rPr>
                <a:t>2.5 ab</a:t>
              </a:r>
              <a:r>
                <a:rPr lang="en-US" altLang="en-US" sz="1200" baseline="30000">
                  <a:solidFill>
                    <a:schemeClr val="tx1"/>
                  </a:solidFill>
                </a:rPr>
                <a:t>-1</a:t>
              </a:r>
            </a:p>
          </p:txBody>
        </p:sp>
        <p:sp>
          <p:nvSpPr>
            <p:cNvPr id="12" name="TextBox 14">
              <a:extLst>
                <a:ext uri="{FF2B5EF4-FFF2-40B4-BE49-F238E27FC236}">
                  <a16:creationId xmlns:a16="http://schemas.microsoft.com/office/drawing/2014/main" xmlns="" id="{5FDC499E-7B9C-444F-BCC8-D302A6D914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55427" y="2431921"/>
              <a:ext cx="574196" cy="2769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200">
                  <a:solidFill>
                    <a:schemeClr val="tx1"/>
                  </a:solidFill>
                </a:rPr>
                <a:t>5 ab</a:t>
              </a:r>
              <a:r>
                <a:rPr lang="en-US" altLang="en-US" sz="1200" baseline="30000">
                  <a:solidFill>
                    <a:schemeClr val="tx1"/>
                  </a:solidFill>
                </a:rPr>
                <a:t>-1</a:t>
              </a:r>
            </a:p>
          </p:txBody>
        </p:sp>
      </p:grpSp>
      <p:sp>
        <p:nvSpPr>
          <p:cNvPr id="13" name="TextBox 1">
            <a:extLst>
              <a:ext uri="{FF2B5EF4-FFF2-40B4-BE49-F238E27FC236}">
                <a16:creationId xmlns:a16="http://schemas.microsoft.com/office/drawing/2014/main" xmlns="" id="{5E700BA8-BC12-7741-A60F-7DF7E7A1BC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625" y="4140112"/>
            <a:ext cx="8731250" cy="5842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600" b="1" u="sng" dirty="0">
                <a:solidFill>
                  <a:schemeClr val="tx1"/>
                </a:solidFill>
              </a:rPr>
              <a:t>Technically</a:t>
            </a:r>
            <a:r>
              <a:rPr lang="en-US" altLang="en-US" sz="1600" dirty="0">
                <a:solidFill>
                  <a:schemeClr val="tx1"/>
                </a:solidFill>
              </a:rPr>
              <a:t>, construction could start in ~2026 (TDR in 2025) </a:t>
            </a:r>
            <a:r>
              <a:rPr lang="en-US" altLang="en-US" sz="1600" dirty="0">
                <a:solidFill>
                  <a:schemeClr val="tx1"/>
                </a:solidFill>
                <a:sym typeface="Wingdings" pitchFamily="2" charset="2"/>
              </a:rPr>
              <a:t> first collisions at √s=380 GeV </a:t>
            </a:r>
          </a:p>
          <a:p>
            <a:pPr>
              <a:defRPr/>
            </a:pPr>
            <a:r>
              <a:rPr lang="en-US" altLang="en-US" sz="1600" dirty="0">
                <a:solidFill>
                  <a:schemeClr val="tx1"/>
                </a:solidFill>
                <a:sym typeface="Wingdings" pitchFamily="2" charset="2"/>
              </a:rPr>
              <a:t>in ~2035  25-30 years of physics exploitation </a:t>
            </a:r>
            <a:endParaRPr lang="en-US" alt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21071649">
            <a:off x="8028614" y="1954697"/>
            <a:ext cx="949739" cy="461665"/>
          </a:xfrm>
          <a:prstGeom prst="rect">
            <a:avLst/>
          </a:prstGeom>
          <a:solidFill>
            <a:srgbClr val="FFE7B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Cu !</a:t>
            </a:r>
            <a:endParaRPr lang="en-US" sz="2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07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CERN present </a:t>
            </a:r>
            <a:r>
              <a:rPr lang="en-GB" sz="3200" kern="0" dirty="0" smtClean="0">
                <a:solidFill>
                  <a:schemeClr val="accent1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rPr>
              <a:t>infrastructure</a:t>
            </a:r>
            <a:r>
              <a:rPr kumimoji="0" lang="en-GB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 and future </a:t>
            </a:r>
            <a:r>
              <a:rPr lang="en-GB" sz="3200" kern="0" dirty="0" smtClean="0">
                <a:solidFill>
                  <a:schemeClr val="accent1"/>
                </a:solidFill>
                <a:latin typeface="+mj-lt"/>
                <a:ea typeface="ＭＳ Ｐゴシック" pitchFamily="-111" charset="-128"/>
                <a:cs typeface="ＭＳ Ｐゴシック" pitchFamily="-111" charset="-128"/>
              </a:rPr>
              <a:t>projects</a:t>
            </a:r>
            <a:endParaRPr kumimoji="0" lang="en-GB" sz="36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From LHC to 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HiLuminosity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LHC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and </a:t>
            </a:r>
            <a:r>
              <a:rPr lang="en-GB" sz="2900" dirty="0" err="1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behond</a:t>
            </a:r>
            <a:r>
              <a:rPr lang="en-GB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is-IS" sz="2900" dirty="0" smtClean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…</a:t>
            </a:r>
            <a:endParaRPr lang="en-GB" sz="2900" dirty="0">
              <a:solidFill>
                <a:srgbClr val="FCF933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107113" y="4813300"/>
            <a:ext cx="2947987" cy="1935163"/>
            <a:chOff x="2843213" y="4648200"/>
            <a:chExt cx="2947987" cy="1935163"/>
          </a:xfrm>
        </p:grpSpPr>
        <p:pic>
          <p:nvPicPr>
            <p:cNvPr id="9" name="Picture 42" descr="0510028_03-A4-at-144-dpi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43213" y="4648200"/>
              <a:ext cx="2947987" cy="1935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2" name="Rectangle 8"/>
            <p:cNvSpPr>
              <a:spLocks noChangeArrowheads="1"/>
            </p:cNvSpPr>
            <p:nvPr/>
          </p:nvSpPr>
          <p:spPr bwMode="auto">
            <a:xfrm>
              <a:off x="3181137" y="4648200"/>
              <a:ext cx="2326967" cy="595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LHC ring:</a:t>
              </a:r>
            </a:p>
            <a:p>
              <a:pPr algn="ctr" eaLnBrk="0" hangingPunct="0">
                <a:lnSpc>
                  <a:spcPct val="90000"/>
                </a:lnSpc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27 km circumference</a:t>
              </a:r>
              <a:endParaRPr lang="en-GB" sz="1800" dirty="0"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5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641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06" y="75966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25970" y="1"/>
            <a:ext cx="8226854" cy="770386"/>
          </a:xfrm>
          <a:noFill/>
        </p:spPr>
        <p:txBody>
          <a:bodyPr anchor="ctr">
            <a:noAutofit/>
          </a:bodyPr>
          <a:lstStyle/>
          <a:p>
            <a:pPr>
              <a:defRPr/>
            </a:pPr>
            <a:r>
              <a:rPr lang="en-GB" dirty="0" smtClean="0"/>
              <a:t>Cryogenics for ILC; TDR </a:t>
            </a:r>
            <a:r>
              <a:rPr lang="en-US" dirty="0" smtClean="0"/>
              <a:t>Design</a:t>
            </a:r>
            <a:endParaRPr lang="en-GB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3252234" y="751256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5468382" y="76554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7" name="Straight Arrow Connector 11"/>
          <p:cNvCxnSpPr>
            <a:cxnSpLocks noChangeShapeType="1"/>
          </p:cNvCxnSpPr>
          <p:nvPr/>
        </p:nvCxnSpPr>
        <p:spPr bwMode="auto">
          <a:xfrm>
            <a:off x="5879544" y="111955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2635886" y="3739810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9" name="Straight Arrow Connector 17"/>
          <p:cNvCxnSpPr>
            <a:cxnSpLocks noChangeShapeType="1"/>
          </p:cNvCxnSpPr>
          <p:nvPr/>
        </p:nvCxnSpPr>
        <p:spPr bwMode="auto">
          <a:xfrm flipH="1" flipV="1">
            <a:off x="3345375" y="3606625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785632" y="1776780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1" name="Straight Arrow Connector 8"/>
          <p:cNvCxnSpPr>
            <a:cxnSpLocks noChangeShapeType="1"/>
          </p:cNvCxnSpPr>
          <p:nvPr/>
        </p:nvCxnSpPr>
        <p:spPr bwMode="auto">
          <a:xfrm>
            <a:off x="4060269" y="1165592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23"/>
          <p:cNvSpPr>
            <a:spLocks noChangeArrowheads="1"/>
          </p:cNvSpPr>
          <p:nvPr/>
        </p:nvSpPr>
        <p:spPr bwMode="auto">
          <a:xfrm>
            <a:off x="474109" y="2878506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13" name="Straight Arrow Connector 24"/>
          <p:cNvCxnSpPr>
            <a:cxnSpLocks noChangeShapeType="1"/>
          </p:cNvCxnSpPr>
          <p:nvPr/>
        </p:nvCxnSpPr>
        <p:spPr bwMode="auto">
          <a:xfrm>
            <a:off x="748744" y="2141827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26"/>
          <p:cNvSpPr txBox="1">
            <a:spLocks noChangeArrowheads="1"/>
          </p:cNvSpPr>
          <p:nvPr/>
        </p:nvSpPr>
        <p:spPr bwMode="auto">
          <a:xfrm>
            <a:off x="172777" y="1228399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1024288" y="2804066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16" name="Straight Arrow Connector 29"/>
          <p:cNvCxnSpPr>
            <a:cxnSpLocks noChangeShapeType="1"/>
          </p:cNvCxnSpPr>
          <p:nvPr/>
        </p:nvCxnSpPr>
        <p:spPr bwMode="auto">
          <a:xfrm>
            <a:off x="2734707" y="218193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32"/>
          <p:cNvSpPr txBox="1">
            <a:spLocks noChangeArrowheads="1"/>
          </p:cNvSpPr>
          <p:nvPr/>
        </p:nvSpPr>
        <p:spPr bwMode="auto">
          <a:xfrm>
            <a:off x="7075141" y="1211849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19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300772"/>
              </p:ext>
            </p:extLst>
          </p:nvPr>
        </p:nvGraphicFramePr>
        <p:xfrm>
          <a:off x="3863210" y="3823942"/>
          <a:ext cx="3434679" cy="234695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376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969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682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536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1342805" y="4556435"/>
            <a:ext cx="2488482" cy="156966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10 cryogenic plants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19 </a:t>
            </a:r>
            <a:r>
              <a:rPr lang="en-US" sz="1600" dirty="0">
                <a:solidFill>
                  <a:srgbClr val="FF0000"/>
                </a:solidFill>
              </a:rPr>
              <a:t>kW @ 4.5 K 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including </a:t>
            </a:r>
            <a:r>
              <a:rPr lang="en-US" sz="1600" dirty="0" smtClean="0">
                <a:solidFill>
                  <a:srgbClr val="FF0000"/>
                </a:solidFill>
              </a:rPr>
              <a:t>2.4 </a:t>
            </a:r>
            <a:r>
              <a:rPr lang="en-US" sz="1600" dirty="0">
                <a:solidFill>
                  <a:srgbClr val="FF0000"/>
                </a:solidFill>
              </a:rPr>
              <a:t>kW @ 2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K;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10 </a:t>
            </a:r>
            <a:r>
              <a:rPr lang="en-GB" sz="1600" dirty="0">
                <a:solidFill>
                  <a:srgbClr val="FF0000"/>
                </a:solidFill>
              </a:rPr>
              <a:t>technical sites;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84 </a:t>
            </a:r>
            <a:r>
              <a:rPr lang="en-US" sz="1600" dirty="0">
                <a:solidFill>
                  <a:srgbClr val="FF0000"/>
                </a:solidFill>
              </a:rPr>
              <a:t>t of helium inventory;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cryogenic distribution line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84376" y="4847030"/>
            <a:ext cx="1849214" cy="132343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Updated proposal: 50% of nominal energy;</a:t>
            </a:r>
          </a:p>
          <a:p>
            <a:r>
              <a:rPr lang="en-US" sz="1600" dirty="0" smtClean="0">
                <a:solidFill>
                  <a:srgbClr val="0070C0"/>
                </a:solidFill>
              </a:rPr>
              <a:t>6 cryogenic plants in 1</a:t>
            </a:r>
            <a:r>
              <a:rPr lang="en-US" sz="1600" baseline="30000" dirty="0" smtClean="0">
                <a:solidFill>
                  <a:srgbClr val="0070C0"/>
                </a:solidFill>
              </a:rPr>
              <a:t>st</a:t>
            </a:r>
            <a:r>
              <a:rPr lang="en-US" sz="1600" dirty="0" smtClean="0">
                <a:solidFill>
                  <a:srgbClr val="0070C0"/>
                </a:solidFill>
              </a:rPr>
              <a:t> phase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1071649">
            <a:off x="7723353" y="168115"/>
            <a:ext cx="1112342" cy="830997"/>
          </a:xfrm>
          <a:prstGeom prst="rect">
            <a:avLst/>
          </a:prstGeom>
          <a:solidFill>
            <a:srgbClr val="FFE7B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6600"/>
                </a:solidFill>
              </a:rPr>
              <a:t>HeII</a:t>
            </a:r>
            <a:r>
              <a:rPr lang="en-US" sz="2400" dirty="0" smtClean="0">
                <a:solidFill>
                  <a:srgbClr val="FF6600"/>
                </a:solidFill>
              </a:rPr>
              <a:t>,</a:t>
            </a:r>
          </a:p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JP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23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24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742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24" y="947487"/>
            <a:ext cx="3921638" cy="4378481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3664" y="-27384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000" kern="0" dirty="0">
                <a:latin typeface="Arial"/>
              </a:rPr>
              <a:t>        Future Circular Collider Study  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8" y="4389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986263" y="957779"/>
            <a:ext cx="2862749" cy="3881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~100 km tunnel infrastructure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linked to CERN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sz="1500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1500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long-term goal, 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</a:t>
            </a:r>
            <a:r>
              <a:rPr lang="en-US" sz="15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requirements </a:t>
            </a:r>
            <a:endParaRPr lang="en-US" sz="1500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675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endParaRPr lang="en-US" sz="105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15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sz="1500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sz="1500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sz="1500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  <a:endParaRPr lang="en-US" sz="1500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8224" y="3899815"/>
            <a:ext cx="2925335" cy="32316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CH" sz="15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5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5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737" y="2488674"/>
            <a:ext cx="952204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737" y="1146473"/>
            <a:ext cx="949552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565" y="3833528"/>
            <a:ext cx="970771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7894" y="2477849"/>
            <a:ext cx="952204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595" y="1143821"/>
            <a:ext cx="1015861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0556" y="3838832"/>
            <a:ext cx="946899" cy="10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805680" y="5185137"/>
            <a:ext cx="4120101" cy="830997"/>
          </a:xfrm>
          <a:prstGeom prst="rect">
            <a:avLst/>
          </a:prstGeom>
          <a:solidFill>
            <a:srgbClr val="FFE7B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Up to 1’000 kW eq. @ 4.5K</a:t>
            </a:r>
          </a:p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800 t He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826" y="5319256"/>
            <a:ext cx="4750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2018 </a:t>
            </a:r>
            <a:r>
              <a:rPr lang="en-US" sz="2000" dirty="0"/>
              <a:t>CDR (studies </a:t>
            </a:r>
            <a:r>
              <a:rPr lang="en-US" sz="2000" dirty="0" smtClean="0"/>
              <a:t>involving </a:t>
            </a:r>
            <a:r>
              <a:rPr lang="en-US" sz="2000" dirty="0"/>
              <a:t>industry</a:t>
            </a:r>
            <a:r>
              <a:rPr lang="en-US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2020 European Strategy (discussion)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8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9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416063" y="1775607"/>
            <a:ext cx="258487" cy="280950"/>
          </a:xfrm>
          <a:prstGeom prst="ellipse">
            <a:avLst/>
          </a:prstGeom>
          <a:noFill/>
          <a:ln w="28575" cmpd="sng">
            <a:solidFill>
              <a:srgbClr val="007CE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54409" y="1249873"/>
            <a:ext cx="838360" cy="813635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690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mbrice-02-_DSC72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63"/>
            <a:ext cx="9144000" cy="610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30163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>
                <a:solidFill>
                  <a:srgbClr val="E6E6E6"/>
                </a:solidFill>
              </a:rPr>
              <a:t>Les acc</a:t>
            </a:r>
            <a:r>
              <a:rPr lang="fr-FR" altLang="ja-JP" sz="3200">
                <a:solidFill>
                  <a:srgbClr val="E6E6E6"/>
                </a:solidFill>
              </a:rPr>
              <a:t>élérateurs sont notre coeur de métier</a:t>
            </a:r>
            <a:endParaRPr lang="fr-FR" sz="3200">
              <a:solidFill>
                <a:srgbClr val="E6E6E6"/>
              </a:solidFill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57200" y="5059363"/>
            <a:ext cx="670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3200">
                <a:solidFill>
                  <a:srgbClr val="0080FF"/>
                </a:solidFill>
              </a:rPr>
              <a:t>L’</a:t>
            </a:r>
            <a:r>
              <a:rPr lang="fr-FR" altLang="ja-JP" sz="3200">
                <a:solidFill>
                  <a:srgbClr val="0080FF"/>
                </a:solidFill>
              </a:rPr>
              <a:t>électricité est notre énergie,</a:t>
            </a:r>
            <a:endParaRPr lang="fr-FR" sz="3200">
              <a:solidFill>
                <a:srgbClr val="0080FF"/>
              </a:solidFill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76200" y="5592763"/>
            <a:ext cx="8534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200">
                <a:solidFill>
                  <a:srgbClr val="800080"/>
                </a:solidFill>
              </a:rPr>
              <a:t>L’H</a:t>
            </a:r>
            <a:r>
              <a:rPr lang="fr-FR" altLang="ja-JP" sz="3200">
                <a:solidFill>
                  <a:srgbClr val="800080"/>
                </a:solidFill>
              </a:rPr>
              <a:t>élium est notre sang !</a:t>
            </a:r>
            <a:endParaRPr lang="fr-FR" sz="320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353273">
            <a:off x="4699000" y="927100"/>
            <a:ext cx="3924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6600"/>
                </a:solidFill>
              </a:rPr>
              <a:t>Merci pour </a:t>
            </a:r>
            <a:r>
              <a:rPr lang="en-US" sz="2400" dirty="0" err="1" smtClean="0">
                <a:solidFill>
                  <a:srgbClr val="FF6600"/>
                </a:solidFill>
              </a:rPr>
              <a:t>votre</a:t>
            </a:r>
            <a:r>
              <a:rPr lang="en-US" sz="2400" dirty="0" smtClean="0">
                <a:solidFill>
                  <a:srgbClr val="FF6600"/>
                </a:solidFill>
              </a:rPr>
              <a:t> attention!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45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46987"/>
            <a:ext cx="3710886" cy="252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46987"/>
            <a:ext cx="3710886" cy="25200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187624" y="4668813"/>
            <a:ext cx="190649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008000"/>
                </a:solidFill>
              </a:rPr>
              <a:t>Nominal luminosity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3608" y="3077955"/>
            <a:ext cx="316835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Peak Luminosity</a:t>
            </a:r>
          </a:p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“ The potential of the facility”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964547" y="5829351"/>
            <a:ext cx="15060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800080"/>
                </a:solidFill>
              </a:rPr>
              <a:t>Performance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20480" y="3077955"/>
            <a:ext cx="44279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Integrated Luminosity</a:t>
            </a:r>
          </a:p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“What allows science” (statistics)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73612" y="5829351"/>
            <a:ext cx="4213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800080"/>
                </a:solidFill>
              </a:rPr>
              <a:t>Qualification – Global availability - Time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42946" y="-315415"/>
            <a:ext cx="8653482" cy="3671997"/>
            <a:chOff x="0" y="-315415"/>
            <a:chExt cx="8653482" cy="367199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-315415"/>
              <a:ext cx="8653482" cy="3671997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3796352" y="548681"/>
              <a:ext cx="847660" cy="2598100"/>
              <a:chOff x="3488030" y="715406"/>
              <a:chExt cx="847660" cy="2598099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4041543" y="1014505"/>
                <a:ext cx="3645" cy="2299000"/>
              </a:xfrm>
              <a:prstGeom prst="line">
                <a:avLst/>
              </a:prstGeom>
              <a:ln w="38100">
                <a:solidFill>
                  <a:srgbClr val="008000"/>
                </a:solidFill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3488030" y="715406"/>
                <a:ext cx="8476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 smtClean="0">
                    <a:solidFill>
                      <a:srgbClr val="008000"/>
                    </a:solidFill>
                  </a:rPr>
                  <a:t>today</a:t>
                </a:r>
                <a:endParaRPr lang="en-GB" b="1" dirty="0">
                  <a:solidFill>
                    <a:srgbClr val="008000"/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3994401" y="1452105"/>
            <a:ext cx="3658727" cy="1485461"/>
            <a:chOff x="3983360" y="1628800"/>
            <a:chExt cx="3684984" cy="1440160"/>
          </a:xfrm>
        </p:grpSpPr>
        <p:sp>
          <p:nvSpPr>
            <p:cNvPr id="23" name="Oval 22"/>
            <p:cNvSpPr/>
            <p:nvPr/>
          </p:nvSpPr>
          <p:spPr>
            <a:xfrm>
              <a:off x="5868144" y="1628800"/>
              <a:ext cx="707504" cy="432048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868144" y="2420888"/>
              <a:ext cx="720080" cy="288032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983360" y="2348880"/>
              <a:ext cx="1092696" cy="720080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6575648" y="2492896"/>
              <a:ext cx="1092696" cy="432048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31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98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31" y="1700808"/>
            <a:ext cx="8708399" cy="5157192"/>
          </a:xfrm>
          <a:prstGeom prst="rect">
            <a:avLst/>
          </a:prstGeom>
          <a:noFill/>
          <a:ln>
            <a:noFill/>
          </a:ln>
        </p:spPr>
      </p:pic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457200" y="130175"/>
            <a:ext cx="8229600" cy="711200"/>
          </a:xfrm>
        </p:spPr>
        <p:txBody>
          <a:bodyPr/>
          <a:lstStyle/>
          <a:p>
            <a:r>
              <a:rPr lang="en-US">
                <a:latin typeface="Calibri" charset="0"/>
              </a:rPr>
              <a:t>Towards higher collision rates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035426" y="1125539"/>
            <a:ext cx="4569480" cy="5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Luminosity = f * N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/ 4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0"/>
                <a:cs typeface="Symbol" charset="0"/>
              </a:rPr>
              <a:t>p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Symbol" charset="0"/>
                <a:cs typeface="Symbol" charset="0"/>
              </a:rPr>
              <a:t>s</a:t>
            </a:r>
            <a:r>
              <a:rPr lang="en-US" sz="32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US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01331" y="1177927"/>
            <a:ext cx="4463157" cy="4673600"/>
            <a:chOff x="4501331" y="1177927"/>
            <a:chExt cx="4463157" cy="4673600"/>
          </a:xfrm>
        </p:grpSpPr>
        <p:grpSp>
          <p:nvGrpSpPr>
            <p:cNvPr id="54289" name="Group 17"/>
            <p:cNvGrpSpPr>
              <a:grpSpLocks/>
            </p:cNvGrpSpPr>
            <p:nvPr/>
          </p:nvGrpSpPr>
          <p:grpSpPr bwMode="auto">
            <a:xfrm>
              <a:off x="4501331" y="1177927"/>
              <a:ext cx="4070350" cy="4673600"/>
              <a:chOff x="2826" y="525"/>
              <a:chExt cx="2564" cy="2944"/>
            </a:xfrm>
          </p:grpSpPr>
          <p:sp>
            <p:nvSpPr>
              <p:cNvPr id="54279" name="TextBox 7"/>
              <p:cNvSpPr txBox="1">
                <a:spLocks noChangeArrowheads="1"/>
              </p:cNvSpPr>
              <p:nvPr/>
            </p:nvSpPr>
            <p:spPr bwMode="auto">
              <a:xfrm rot="16200000">
                <a:off x="2660" y="1375"/>
                <a:ext cx="838" cy="4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>
                    <a:solidFill>
                      <a:srgbClr val="3366FF"/>
                    </a:solidFill>
                  </a:rPr>
                  <a:t> stronger </a:t>
                </a:r>
                <a:r>
                  <a:rPr lang="en-US" sz="2000" b="1">
                    <a:solidFill>
                      <a:srgbClr val="3366FF"/>
                    </a:solidFill>
                  </a:rPr>
                  <a:t>focusing</a:t>
                </a:r>
              </a:p>
            </p:txBody>
          </p:sp>
          <p:pic>
            <p:nvPicPr>
              <p:cNvPr id="54280" name="Image 4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C"/>
                  </a:clrFrom>
                  <a:clrTo>
                    <a:srgbClr val="FFFF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5400000">
                <a:off x="2566" y="2723"/>
                <a:ext cx="1006" cy="4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ounded Rectangle 12"/>
              <p:cNvSpPr>
                <a:spLocks noChangeArrowheads="1"/>
              </p:cNvSpPr>
              <p:nvPr/>
            </p:nvSpPr>
            <p:spPr bwMode="auto">
              <a:xfrm>
                <a:off x="5017" y="525"/>
                <a:ext cx="373" cy="351"/>
              </a:xfrm>
              <a:prstGeom prst="roundRect">
                <a:avLst>
                  <a:gd name="adj" fmla="val 16667"/>
                </a:avLst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13" name="Rounded Rectangle 12"/>
            <p:cNvSpPr>
              <a:spLocks noChangeArrowheads="1"/>
            </p:cNvSpPr>
            <p:nvPr/>
          </p:nvSpPr>
          <p:spPr bwMode="auto">
            <a:xfrm>
              <a:off x="8551738" y="2814639"/>
              <a:ext cx="412750" cy="2514600"/>
            </a:xfrm>
            <a:prstGeom prst="roundRect">
              <a:avLst>
                <a:gd name="adj" fmla="val 16667"/>
              </a:avLst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  <a:effectLst>
              <a:outerShdw blurRad="40000" dist="23000" dir="5400000" rotWithShape="0">
                <a:srgbClr val="000000">
                  <a:alpha val="34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9552" y="1192883"/>
            <a:ext cx="6740727" cy="4324351"/>
            <a:chOff x="539552" y="1192883"/>
            <a:chExt cx="6740727" cy="4324351"/>
          </a:xfrm>
        </p:grpSpPr>
        <p:sp>
          <p:nvSpPr>
            <p:cNvPr id="54283" name="TextBox 10"/>
            <p:cNvSpPr txBox="1">
              <a:spLocks noChangeArrowheads="1"/>
            </p:cNvSpPr>
            <p:nvPr/>
          </p:nvSpPr>
          <p:spPr bwMode="auto">
            <a:xfrm rot="-5400000">
              <a:off x="3509020" y="4275902"/>
              <a:ext cx="52893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2000" b="1" dirty="0"/>
                <a:t>LIU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39552" y="1192883"/>
              <a:ext cx="6740727" cy="4324351"/>
              <a:chOff x="539552" y="1192883"/>
              <a:chExt cx="6740727" cy="4324351"/>
            </a:xfrm>
          </p:grpSpPr>
          <p:grpSp>
            <p:nvGrpSpPr>
              <p:cNvPr id="54288" name="Group 16"/>
              <p:cNvGrpSpPr>
                <a:grpSpLocks/>
              </p:cNvGrpSpPr>
              <p:nvPr/>
            </p:nvGrpSpPr>
            <p:grpSpPr bwMode="auto">
              <a:xfrm>
                <a:off x="3487742" y="1192883"/>
                <a:ext cx="3792537" cy="4324351"/>
                <a:chOff x="2204" y="506"/>
                <a:chExt cx="2389" cy="2724"/>
              </a:xfrm>
            </p:grpSpPr>
            <p:sp>
              <p:nvSpPr>
                <p:cNvPr id="54282" name="TextBox 6"/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716" y="1512"/>
                  <a:ext cx="1303" cy="2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algn="ctr"/>
                  <a:r>
                    <a:rPr lang="en-US" sz="2000">
                      <a:solidFill>
                        <a:schemeClr val="accent2"/>
                      </a:solidFill>
                    </a:rPr>
                    <a:t>More </a:t>
                  </a:r>
                  <a:r>
                    <a:rPr lang="en-US" sz="2000" b="1">
                      <a:solidFill>
                        <a:schemeClr val="accent2"/>
                      </a:solidFill>
                    </a:rPr>
                    <a:t>intensity</a:t>
                  </a:r>
                </a:p>
              </p:txBody>
            </p:sp>
            <p:pic>
              <p:nvPicPr>
                <p:cNvPr id="54284" name="Picture 11" descr="LIUother.jpg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2235" y="2900"/>
                  <a:ext cx="299" cy="3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" name="Rounded Rectangle 2"/>
                <p:cNvSpPr>
                  <a:spLocks noChangeArrowheads="1"/>
                </p:cNvSpPr>
                <p:nvPr/>
              </p:nvSpPr>
              <p:spPr bwMode="auto">
                <a:xfrm>
                  <a:off x="4262" y="506"/>
                  <a:ext cx="331" cy="351"/>
                </a:xfrm>
                <a:prstGeom prst="roundRect">
                  <a:avLst>
                    <a:gd name="adj" fmla="val 16667"/>
                  </a:avLst>
                </a:prstGeom>
                <a:noFill/>
                <a:ln w="38100">
                  <a:solidFill>
                    <a:srgbClr val="BA4A4A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" name="Rounded Rectangle 2"/>
              <p:cNvSpPr>
                <a:spLocks noChangeArrowheads="1"/>
              </p:cNvSpPr>
              <p:nvPr/>
            </p:nvSpPr>
            <p:spPr bwMode="auto">
              <a:xfrm>
                <a:off x="539552" y="3143253"/>
                <a:ext cx="398462" cy="2028825"/>
              </a:xfrm>
              <a:prstGeom prst="roundRect">
                <a:avLst>
                  <a:gd name="adj" fmla="val 16667"/>
                </a:avLst>
              </a:prstGeom>
              <a:noFill/>
              <a:ln w="38100">
                <a:solidFill>
                  <a:srgbClr val="80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000000">
                    <a:alpha val="34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54290" name="Text Box 18"/>
          <p:cNvSpPr txBox="1">
            <a:spLocks noChangeArrowheads="1"/>
          </p:cNvSpPr>
          <p:nvPr/>
        </p:nvSpPr>
        <p:spPr bwMode="auto">
          <a:xfrm>
            <a:off x="546104" y="708025"/>
            <a:ext cx="82724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chemeClr val="folHlink"/>
                </a:solidFill>
              </a:rPr>
              <a:t>New discoveries or precision measurements need integrated luminosity !!!</a:t>
            </a:r>
          </a:p>
        </p:txBody>
      </p:sp>
    </p:spTree>
    <p:extLst>
      <p:ext uri="{BB962C8B-B14F-4D97-AF65-F5344CB8AC3E}">
        <p14:creationId xmlns:p14="http://schemas.microsoft.com/office/powerpoint/2010/main" val="380934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275638" y="6537325"/>
            <a:ext cx="868362" cy="320675"/>
          </a:xfrm>
          <a:prstGeom prst="rect">
            <a:avLst/>
          </a:prstGeom>
        </p:spPr>
        <p:txBody>
          <a:bodyPr/>
          <a:lstStyle/>
          <a:p>
            <a:fld id="{FFC9B080-BB74-B349-BCFD-9F954B0E6212}" type="slidenum">
              <a:rPr lang="en-US"/>
              <a:pPr/>
              <a:t>5</a:t>
            </a:fld>
            <a:r>
              <a:rPr lang="en-US"/>
              <a:t>/23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z="3600">
                <a:latin typeface="Calibri" charset="0"/>
              </a:rPr>
              <a:t>The most straight forward action:</a:t>
            </a:r>
            <a:br>
              <a:rPr lang="fr-CH" sz="3600">
                <a:latin typeface="Calibri" charset="0"/>
              </a:rPr>
            </a:br>
            <a:r>
              <a:rPr lang="fr-CH" sz="3600">
                <a:latin typeface="Calibri" charset="0"/>
              </a:rPr>
              <a:t>reducing beam size with a «local» action</a:t>
            </a:r>
            <a:endParaRPr lang="en-GB" sz="3600">
              <a:latin typeface="Calibri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1482725"/>
            <a:ext cx="7632700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 rot="20490904">
            <a:off x="6027738" y="2420938"/>
            <a:ext cx="1936750" cy="914400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 rot="-1147403">
            <a:off x="5367338" y="1939925"/>
            <a:ext cx="34623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CH" sz="2000" b="1"/>
              <a:t>Quadrupole triplet and D1 </a:t>
            </a:r>
            <a:endParaRPr lang="en-GB" sz="2000" b="1"/>
          </a:p>
        </p:txBody>
      </p:sp>
      <p:sp>
        <p:nvSpPr>
          <p:cNvPr id="20488" name="TextBox 8"/>
          <p:cNvSpPr txBox="1">
            <a:spLocks noChangeArrowheads="1"/>
          </p:cNvSpPr>
          <p:nvPr/>
        </p:nvSpPr>
        <p:spPr bwMode="auto">
          <a:xfrm>
            <a:off x="5738813" y="4292600"/>
            <a:ext cx="31924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fr-CH" dirty="0">
                <a:solidFill>
                  <a:srgbClr val="BA4A4A"/>
                </a:solidFill>
              </a:rPr>
              <a:t>Smaller </a:t>
            </a:r>
            <a:r>
              <a:rPr lang="fr-CH" dirty="0">
                <a:solidFill>
                  <a:srgbClr val="BA4A4A"/>
                </a:solidFill>
                <a:sym typeface="Symbol" charset="0"/>
              </a:rPr>
              <a:t></a:t>
            </a:r>
            <a:r>
              <a:rPr lang="fr-CH" baseline="30000" dirty="0">
                <a:solidFill>
                  <a:srgbClr val="BA4A4A"/>
                </a:solidFill>
                <a:sym typeface="Symbol" charset="0"/>
              </a:rPr>
              <a:t></a:t>
            </a:r>
            <a:r>
              <a:rPr lang="fr-CH" dirty="0">
                <a:solidFill>
                  <a:srgbClr val="BA4A4A"/>
                </a:solidFill>
                <a:sym typeface="Symbol" charset="0"/>
              </a:rPr>
              <a:t>  larger IT  aperture</a:t>
            </a:r>
          </a:p>
          <a:p>
            <a:pPr algn="ctr"/>
            <a:r>
              <a:rPr lang="fr-CH" dirty="0">
                <a:solidFill>
                  <a:srgbClr val="BA4A4A"/>
                </a:solidFill>
                <a:sym typeface="Symbol" charset="0"/>
              </a:rPr>
              <a:t>With stronger gradients</a:t>
            </a:r>
            <a:r>
              <a:rPr lang="fr-CH" dirty="0">
                <a:solidFill>
                  <a:srgbClr val="BA4A4A"/>
                </a:solidFill>
              </a:rPr>
              <a:t> </a:t>
            </a:r>
            <a:endParaRPr lang="en-GB" dirty="0">
              <a:solidFill>
                <a:srgbClr val="BA4A4A"/>
              </a:solidFill>
            </a:endParaRPr>
          </a:p>
        </p:txBody>
      </p:sp>
      <p:sp>
        <p:nvSpPr>
          <p:cNvPr id="20489" name="TextBox 2"/>
          <p:cNvSpPr txBox="1">
            <a:spLocks noChangeArrowheads="1"/>
          </p:cNvSpPr>
          <p:nvPr/>
        </p:nvSpPr>
        <p:spPr bwMode="auto">
          <a:xfrm>
            <a:off x="190500" y="2060575"/>
            <a:ext cx="2652713" cy="146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fr-CH"/>
              <a:t>LHC has better aperture than anticipated: now all margin can be used; however is not possible to have </a:t>
            </a:r>
            <a:r>
              <a:rPr lang="fr-CH">
                <a:sym typeface="Symbol" charset="0"/>
              </a:rPr>
              <a:t></a:t>
            </a:r>
            <a:r>
              <a:rPr lang="fr-CH" baseline="30000">
                <a:sym typeface="Symbol" charset="0"/>
              </a:rPr>
              <a:t></a:t>
            </a:r>
            <a:r>
              <a:rPr lang="fr-CH"/>
              <a:t> &lt; 40 cm</a:t>
            </a:r>
            <a:endParaRPr lang="en-GB"/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816600" y="5695950"/>
            <a:ext cx="31146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77788" y="85725"/>
            <a:ext cx="408049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i="1" dirty="0">
                <a:solidFill>
                  <a:srgbClr val="BA4A4A"/>
                </a:solidFill>
              </a:rPr>
              <a:t>To increase Luminosity</a:t>
            </a:r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64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2048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21591" y="5506628"/>
            <a:ext cx="3214238" cy="629329"/>
          </a:xfrm>
          <a:prstGeom prst="rect">
            <a:avLst/>
          </a:prstGeom>
          <a:solidFill>
            <a:srgbClr val="F8FF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275638" y="6537325"/>
            <a:ext cx="868362" cy="320675"/>
          </a:xfrm>
          <a:prstGeom prst="rect">
            <a:avLst/>
          </a:prstGeom>
        </p:spPr>
        <p:txBody>
          <a:bodyPr/>
          <a:lstStyle/>
          <a:p>
            <a:fld id="{BEE7FEFF-4C96-E545-8E1C-0FE852039C1D}" type="slidenum">
              <a:rPr lang="en-US"/>
              <a:pPr/>
              <a:t>6</a:t>
            </a:fld>
            <a:r>
              <a:rPr lang="en-US"/>
              <a:t>/23</a:t>
            </a:r>
          </a:p>
        </p:txBody>
      </p:sp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737"/>
          </a:xfrm>
        </p:spPr>
        <p:txBody>
          <a:bodyPr>
            <a:normAutofit fontScale="90000"/>
          </a:bodyPr>
          <a:lstStyle/>
          <a:p>
            <a:r>
              <a:rPr lang="en-US">
                <a:latin typeface="Calibri" charset="0"/>
              </a:rPr>
              <a:t>HL-LHC configuration</a:t>
            </a:r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1330325"/>
            <a:ext cx="8980487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テキスト ボックス 5"/>
          <p:cNvSpPr txBox="1">
            <a:spLocks noChangeArrowheads="1"/>
          </p:cNvSpPr>
          <p:nvPr/>
        </p:nvSpPr>
        <p:spPr bwMode="auto">
          <a:xfrm>
            <a:off x="3854450" y="841375"/>
            <a:ext cx="1085850" cy="466725"/>
          </a:xfrm>
          <a:prstGeom prst="rect">
            <a:avLst/>
          </a:prstGeom>
          <a:noFill/>
          <a:ln w="9525">
            <a:solidFill>
              <a:srgbClr val="0055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 sz="2400">
                <a:cs typeface="ＭＳ Ｐゴシック" charset="0"/>
              </a:rPr>
              <a:t>HL-LHC</a:t>
            </a:r>
            <a:endParaRPr kumimoji="1" lang="ja-JP" altLang="en-US" sz="2400">
              <a:cs typeface="ＭＳ Ｐゴシック" charset="0"/>
            </a:endParaRPr>
          </a:p>
        </p:txBody>
      </p:sp>
      <p:sp>
        <p:nvSpPr>
          <p:cNvPr id="56325" name="テキスト ボックス 6"/>
          <p:cNvSpPr txBox="1">
            <a:spLocks noChangeArrowheads="1"/>
          </p:cNvSpPr>
          <p:nvPr/>
        </p:nvSpPr>
        <p:spPr bwMode="auto">
          <a:xfrm>
            <a:off x="5189538" y="3448050"/>
            <a:ext cx="2051050" cy="46672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 sz="2400">
                <a:solidFill>
                  <a:schemeClr val="bg2"/>
                </a:solidFill>
                <a:cs typeface="ＭＳ Ｐゴシック" charset="0"/>
              </a:rPr>
              <a:t>Existing LHC</a:t>
            </a:r>
            <a:endParaRPr kumimoji="1" lang="ja-JP" altLang="en-US" sz="2400">
              <a:solidFill>
                <a:schemeClr val="bg2"/>
              </a:solidFill>
              <a:cs typeface="ＭＳ Ｐゴシック" charset="0"/>
            </a:endParaRPr>
          </a:p>
        </p:txBody>
      </p:sp>
      <p:sp>
        <p:nvSpPr>
          <p:cNvPr id="56326" name="テキスト ボックス 7"/>
          <p:cNvSpPr txBox="1">
            <a:spLocks noChangeArrowheads="1"/>
          </p:cNvSpPr>
          <p:nvPr/>
        </p:nvSpPr>
        <p:spPr bwMode="auto">
          <a:xfrm>
            <a:off x="2108200" y="34290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chemeClr val="bg1"/>
                </a:solidFill>
                <a:cs typeface="ＭＳ Ｐゴシック" charset="0"/>
              </a:rPr>
              <a:t>NC D1</a:t>
            </a:r>
            <a:endParaRPr kumimoji="1" lang="ja-JP" altLang="en-US">
              <a:solidFill>
                <a:schemeClr val="bg1"/>
              </a:solidFill>
              <a:cs typeface="ＭＳ Ｐゴシック" charset="0"/>
            </a:endParaRPr>
          </a:p>
        </p:txBody>
      </p:sp>
      <p:cxnSp>
        <p:nvCxnSpPr>
          <p:cNvPr id="12" name="直線矢印コネクタ 11"/>
          <p:cNvCxnSpPr>
            <a:cxnSpLocks noChangeShapeType="1"/>
          </p:cNvCxnSpPr>
          <p:nvPr/>
        </p:nvCxnSpPr>
        <p:spPr bwMode="auto">
          <a:xfrm flipV="1">
            <a:off x="7416800" y="2603500"/>
            <a:ext cx="850900" cy="101600"/>
          </a:xfrm>
          <a:prstGeom prst="straightConnector1">
            <a:avLst/>
          </a:prstGeom>
          <a:noFill/>
          <a:ln w="25400">
            <a:solidFill>
              <a:schemeClr val="bg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28" name="テキスト ボックス 17"/>
          <p:cNvSpPr txBox="1">
            <a:spLocks noChangeArrowheads="1"/>
          </p:cNvSpPr>
          <p:nvPr/>
        </p:nvSpPr>
        <p:spPr bwMode="auto">
          <a:xfrm>
            <a:off x="1117600" y="2122488"/>
            <a:ext cx="719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SC D1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29" name="テキスト ボックス 40"/>
          <p:cNvSpPr txBox="1">
            <a:spLocks noChangeArrowheads="1"/>
          </p:cNvSpPr>
          <p:nvPr/>
        </p:nvSpPr>
        <p:spPr bwMode="auto">
          <a:xfrm>
            <a:off x="2120900" y="1790700"/>
            <a:ext cx="11255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Corrector </a:t>
            </a:r>
          </a:p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Package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pic>
        <p:nvPicPr>
          <p:cNvPr id="56330" name="Picture 46" descr="Japan icon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170338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1" name="テキスト ボックス 51"/>
          <p:cNvSpPr txBox="1">
            <a:spLocks noChangeArrowheads="1"/>
          </p:cNvSpPr>
          <p:nvPr/>
        </p:nvSpPr>
        <p:spPr bwMode="auto">
          <a:xfrm>
            <a:off x="7874000" y="1625600"/>
            <a:ext cx="454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Q1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32" name="テキスト ボックス 52"/>
          <p:cNvSpPr txBox="1">
            <a:spLocks noChangeArrowheads="1"/>
          </p:cNvSpPr>
          <p:nvPr/>
        </p:nvSpPr>
        <p:spPr bwMode="auto">
          <a:xfrm>
            <a:off x="6375400" y="1727200"/>
            <a:ext cx="563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Q2a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33" name="テキスト ボックス 53"/>
          <p:cNvSpPr txBox="1">
            <a:spLocks noChangeArrowheads="1"/>
          </p:cNvSpPr>
          <p:nvPr/>
        </p:nvSpPr>
        <p:spPr bwMode="auto">
          <a:xfrm>
            <a:off x="4940300" y="1905000"/>
            <a:ext cx="574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Q2b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34" name="テキスト ボックス 54"/>
          <p:cNvSpPr txBox="1">
            <a:spLocks noChangeArrowheads="1"/>
          </p:cNvSpPr>
          <p:nvPr/>
        </p:nvSpPr>
        <p:spPr bwMode="auto">
          <a:xfrm>
            <a:off x="3670300" y="2095500"/>
            <a:ext cx="4540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Q3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pic>
        <p:nvPicPr>
          <p:cNvPr id="56335" name="図 1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713" y="3124200"/>
            <a:ext cx="1376362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6" name="Picture 54" descr="United States ico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3" y="1138238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7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750" y="1265238"/>
            <a:ext cx="4349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8" name="Picture 54" descr="United States ico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1570038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9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388" y="1417638"/>
            <a:ext cx="433387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0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900" y="1309688"/>
            <a:ext cx="4873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1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1306513"/>
            <a:ext cx="487362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4076700"/>
            <a:ext cx="5580062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6343" name="テキスト ボックス 17"/>
          <p:cNvSpPr txBox="1">
            <a:spLocks noChangeArrowheads="1"/>
          </p:cNvSpPr>
          <p:nvPr/>
        </p:nvSpPr>
        <p:spPr bwMode="auto">
          <a:xfrm>
            <a:off x="4524375" y="4508500"/>
            <a:ext cx="441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D2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44" name="テキスト ボックス 17"/>
          <p:cNvSpPr txBox="1">
            <a:spLocks noChangeArrowheads="1"/>
          </p:cNvSpPr>
          <p:nvPr/>
        </p:nvSpPr>
        <p:spPr bwMode="auto">
          <a:xfrm>
            <a:off x="900113" y="4221163"/>
            <a:ext cx="4540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Q4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sp>
        <p:nvSpPr>
          <p:cNvPr id="56345" name="テキスト ボックス 17"/>
          <p:cNvSpPr txBox="1">
            <a:spLocks noChangeArrowheads="1"/>
          </p:cNvSpPr>
          <p:nvPr/>
        </p:nvSpPr>
        <p:spPr bwMode="auto">
          <a:xfrm>
            <a:off x="2470150" y="4292600"/>
            <a:ext cx="4286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kumimoji="1" lang="en-US" altLang="ja-JP">
                <a:solidFill>
                  <a:srgbClr val="FFFF00"/>
                </a:solidFill>
                <a:cs typeface="ＭＳ Ｐゴシック" charset="0"/>
              </a:rPr>
              <a:t>CC</a:t>
            </a:r>
            <a:endParaRPr kumimoji="1" lang="ja-JP" altLang="en-US">
              <a:solidFill>
                <a:srgbClr val="FFFF00"/>
              </a:solidFill>
              <a:cs typeface="ＭＳ Ｐゴシック" charset="0"/>
            </a:endParaRPr>
          </a:p>
        </p:txBody>
      </p:sp>
      <p:pic>
        <p:nvPicPr>
          <p:cNvPr id="56346" name="Picture 54" descr="United States ico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950" y="5484813"/>
            <a:ext cx="488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7" name="Picture 60" descr="France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229225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8" name="Picture 2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5803900"/>
            <a:ext cx="43338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9" name="Picture 52" descr="United Kingdom icon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5561013"/>
            <a:ext cx="4873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50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438" y="5689600"/>
            <a:ext cx="48736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51" name="TextBox 37"/>
          <p:cNvSpPr txBox="1">
            <a:spLocks noChangeArrowheads="1"/>
          </p:cNvSpPr>
          <p:nvPr/>
        </p:nvSpPr>
        <p:spPr bwMode="auto">
          <a:xfrm>
            <a:off x="5865813" y="4248734"/>
            <a:ext cx="3214687" cy="1908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US" dirty="0"/>
              <a:t>HL-LHC </a:t>
            </a:r>
            <a:r>
              <a:rPr lang="en-US" dirty="0" smtClean="0"/>
              <a:t>relies on more powerful final </a:t>
            </a:r>
            <a:r>
              <a:rPr lang="en-US" dirty="0" err="1" smtClean="0"/>
              <a:t>focussing</a:t>
            </a:r>
            <a:r>
              <a:rPr lang="en-US" dirty="0" smtClean="0"/>
              <a:t> </a:t>
            </a:r>
            <a:r>
              <a:rPr lang="en-US" dirty="0" err="1" smtClean="0"/>
              <a:t>quadrupoles</a:t>
            </a:r>
            <a:r>
              <a:rPr lang="en-US" dirty="0" smtClean="0"/>
              <a:t>, associated recombination dipoles and crab cavities,</a:t>
            </a:r>
          </a:p>
          <a:p>
            <a:pPr algn="ctr"/>
            <a:endParaRPr lang="en-US" sz="1000" dirty="0"/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Local heat loads expected x5 </a:t>
            </a:r>
            <a:r>
              <a:rPr lang="en-US" dirty="0" err="1" smtClean="0">
                <a:solidFill>
                  <a:srgbClr val="0000FF"/>
                </a:solidFill>
              </a:rPr>
              <a:t>w.r.t</a:t>
            </a:r>
            <a:r>
              <a:rPr lang="en-US" dirty="0" smtClean="0">
                <a:solidFill>
                  <a:srgbClr val="0000FF"/>
                </a:solidFill>
              </a:rPr>
              <a:t> LHC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36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982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158280" y="1123801"/>
            <a:ext cx="4798878" cy="966470"/>
          </a:xfrm>
          <a:prstGeom prst="rect">
            <a:avLst/>
          </a:prstGeom>
          <a:solidFill>
            <a:srgbClr val="F8FF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61" name="Group 9"/>
          <p:cNvGrpSpPr>
            <a:grpSpLocks/>
          </p:cNvGrpSpPr>
          <p:nvPr/>
        </p:nvGrpSpPr>
        <p:grpSpPr bwMode="auto">
          <a:xfrm>
            <a:off x="412750" y="1219200"/>
            <a:ext cx="3727450" cy="4324350"/>
            <a:chOff x="412750" y="1219200"/>
            <a:chExt cx="3727450" cy="4324350"/>
          </a:xfrm>
        </p:grpSpPr>
        <p:pic>
          <p:nvPicPr>
            <p:cNvPr id="15371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219200"/>
              <a:ext cx="3727450" cy="432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372" name="Group 8"/>
            <p:cNvGrpSpPr>
              <a:grpSpLocks/>
            </p:cNvGrpSpPr>
            <p:nvPr/>
          </p:nvGrpSpPr>
          <p:grpSpPr bwMode="auto">
            <a:xfrm>
              <a:off x="755576" y="1844824"/>
              <a:ext cx="784009" cy="448330"/>
              <a:chOff x="755576" y="1844824"/>
              <a:chExt cx="784009" cy="448330"/>
            </a:xfrm>
          </p:grpSpPr>
          <p:sp>
            <p:nvSpPr>
              <p:cNvPr id="15373" name="TextBox 1"/>
              <p:cNvSpPr txBox="1">
                <a:spLocks noChangeArrowheads="1"/>
              </p:cNvSpPr>
              <p:nvPr/>
            </p:nvSpPr>
            <p:spPr bwMode="auto">
              <a:xfrm>
                <a:off x="755576" y="1844824"/>
                <a:ext cx="288032" cy="288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200" b="1">
                    <a:solidFill>
                      <a:srgbClr val="FF0000"/>
                    </a:solidFill>
                  </a:rPr>
                  <a:t>+</a:t>
                </a:r>
              </a:p>
            </p:txBody>
          </p:sp>
          <p:grpSp>
            <p:nvGrpSpPr>
              <p:cNvPr id="15374" name="Group 3"/>
              <p:cNvGrpSpPr>
                <a:grpSpLocks/>
              </p:cNvGrpSpPr>
              <p:nvPr/>
            </p:nvGrpSpPr>
            <p:grpSpPr bwMode="auto">
              <a:xfrm>
                <a:off x="1197913" y="1905201"/>
                <a:ext cx="341672" cy="387953"/>
                <a:chOff x="1197913" y="1905201"/>
                <a:chExt cx="341672" cy="387953"/>
              </a:xfrm>
            </p:grpSpPr>
            <p:sp>
              <p:nvSpPr>
                <p:cNvPr id="15377" name="Rectangle 2"/>
                <p:cNvSpPr>
                  <a:spLocks noChangeArrowheads="1"/>
                </p:cNvSpPr>
                <p:nvPr/>
              </p:nvSpPr>
              <p:spPr bwMode="auto">
                <a:xfrm rot="-2585642">
                  <a:off x="1197913" y="1905201"/>
                  <a:ext cx="144000" cy="2977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5378" name="Rectangle 15"/>
                <p:cNvSpPr>
                  <a:spLocks noChangeArrowheads="1"/>
                </p:cNvSpPr>
                <p:nvPr/>
              </p:nvSpPr>
              <p:spPr bwMode="auto">
                <a:xfrm rot="-2585642">
                  <a:off x="1283447" y="2056427"/>
                  <a:ext cx="256138" cy="23672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cxnSp>
            <p:nvCxnSpPr>
              <p:cNvPr id="6" name="Straight Connector 5"/>
              <p:cNvCxnSpPr/>
              <p:nvPr/>
            </p:nvCxnSpPr>
            <p:spPr bwMode="auto">
              <a:xfrm flipV="1">
                <a:off x="1116013" y="1916113"/>
                <a:ext cx="144462" cy="144462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1123950" y="1925638"/>
                <a:ext cx="136525" cy="134937"/>
              </a:xfrm>
              <a:prstGeom prst="line">
                <a:avLst/>
              </a:prstGeom>
              <a:solidFill>
                <a:schemeClr val="accent1"/>
              </a:solidFill>
              <a:ln w="3175" cap="flat" cmpd="sng" algn="ctr">
                <a:solidFill>
                  <a:schemeClr val="bg1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cxnSp>
        </p:grpSp>
      </p:grpSp>
      <p:sp>
        <p:nvSpPr>
          <p:cNvPr id="1536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sz="4400">
                <a:latin typeface="Arial" charset="0"/>
                <a:ea typeface="ＭＳ Ｐゴシック" charset="0"/>
                <a:cs typeface="ＭＳ Ｐゴシック" charset="0"/>
              </a:rPr>
              <a:t>HL-LHC cryogenic upgrade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4143375" y="1143000"/>
            <a:ext cx="4965700" cy="3962400"/>
          </a:xfrm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rgbClr val="800080"/>
                </a:solidFill>
              </a:rPr>
              <a:t>P1-P5: 2 </a:t>
            </a:r>
            <a:r>
              <a:rPr lang="en-GB" sz="1800" dirty="0">
                <a:solidFill>
                  <a:srgbClr val="800080"/>
                </a:solidFill>
              </a:rPr>
              <a:t>new </a:t>
            </a:r>
            <a:r>
              <a:rPr lang="en-GB" sz="1800" dirty="0" err="1">
                <a:solidFill>
                  <a:srgbClr val="800080"/>
                </a:solidFill>
              </a:rPr>
              <a:t>cryoplants</a:t>
            </a:r>
            <a:r>
              <a:rPr lang="en-GB" sz="1800" dirty="0">
                <a:solidFill>
                  <a:srgbClr val="800080"/>
                </a:solidFill>
              </a:rPr>
              <a:t> (~</a:t>
            </a:r>
            <a:r>
              <a:rPr lang="en-GB" sz="1800" dirty="0" smtClean="0">
                <a:solidFill>
                  <a:srgbClr val="800080"/>
                </a:solidFill>
              </a:rPr>
              <a:t>15 </a:t>
            </a:r>
            <a:r>
              <a:rPr lang="en-GB" sz="1800" dirty="0">
                <a:solidFill>
                  <a:srgbClr val="800080"/>
                </a:solidFill>
              </a:rPr>
              <a:t>kW @ 4.5 K incl. ~3 kW @ 1.8 K </a:t>
            </a:r>
            <a:r>
              <a:rPr lang="en-GB" sz="1800" dirty="0" smtClean="0">
                <a:solidFill>
                  <a:srgbClr val="800080"/>
                </a:solidFill>
              </a:rPr>
              <a:t>) and 2 x 750m </a:t>
            </a:r>
            <a:r>
              <a:rPr lang="en-GB" sz="1800" dirty="0" err="1" smtClean="0">
                <a:solidFill>
                  <a:srgbClr val="800080"/>
                </a:solidFill>
              </a:rPr>
              <a:t>cryo</a:t>
            </a:r>
            <a:r>
              <a:rPr lang="en-GB" sz="1800" dirty="0" smtClean="0">
                <a:solidFill>
                  <a:srgbClr val="800080"/>
                </a:solidFill>
              </a:rPr>
              <a:t>-distribution </a:t>
            </a:r>
            <a:r>
              <a:rPr lang="en-GB" sz="1800" dirty="0">
                <a:solidFill>
                  <a:srgbClr val="800080"/>
                </a:solidFill>
              </a:rPr>
              <a:t>for high-luminosity insertions</a:t>
            </a:r>
          </a:p>
          <a:p>
            <a:pPr>
              <a:spcBef>
                <a:spcPct val="50000"/>
              </a:spcBef>
              <a:defRPr/>
            </a:pP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P4: upgrade (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+2 kW @ 4.5 K)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an existing LHC 18 kW @ 4.5K </a:t>
            </a:r>
            <a:r>
              <a:rPr lang="en-GB" sz="18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cryoplant</a:t>
            </a:r>
            <a:endParaRPr lang="en-GB" sz="1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spcBef>
                <a:spcPct val="50000"/>
              </a:spcBef>
              <a:defRPr/>
            </a:pP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SPS-BA6: SRF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test facility with 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beam </a:t>
            </a:r>
            <a:r>
              <a:rPr lang="en-GB" sz="1800" i="1" dirty="0">
                <a:solidFill>
                  <a:schemeClr val="bg1">
                    <a:lumMod val="75000"/>
                  </a:schemeClr>
                </a:solidFill>
              </a:rPr>
              <a:t>primarily for Crab-</a:t>
            </a:r>
            <a:r>
              <a:rPr lang="en-GB" sz="1800" i="1" dirty="0" smtClean="0">
                <a:solidFill>
                  <a:schemeClr val="bg1">
                    <a:lumMod val="75000"/>
                  </a:schemeClr>
                </a:solidFill>
              </a:rPr>
              <a:t>Cavities</a:t>
            </a:r>
          </a:p>
        </p:txBody>
      </p:sp>
      <p:grpSp>
        <p:nvGrpSpPr>
          <p:cNvPr id="15365" name="Group 9"/>
          <p:cNvGrpSpPr>
            <a:grpSpLocks/>
          </p:cNvGrpSpPr>
          <p:nvPr/>
        </p:nvGrpSpPr>
        <p:grpSpPr bwMode="auto">
          <a:xfrm>
            <a:off x="2011363" y="4038600"/>
            <a:ext cx="122237" cy="152400"/>
            <a:chOff x="1267" y="2544"/>
            <a:chExt cx="77" cy="96"/>
          </a:xfrm>
        </p:grpSpPr>
        <p:sp>
          <p:nvSpPr>
            <p:cNvPr id="15368" name="Oval 5"/>
            <p:cNvSpPr>
              <a:spLocks noChangeArrowheads="1"/>
            </p:cNvSpPr>
            <p:nvPr/>
          </p:nvSpPr>
          <p:spPr bwMode="auto">
            <a:xfrm>
              <a:off x="1296" y="2544"/>
              <a:ext cx="48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69" name="Line 6"/>
            <p:cNvSpPr>
              <a:spLocks noChangeShapeType="1"/>
            </p:cNvSpPr>
            <p:nvPr/>
          </p:nvSpPr>
          <p:spPr bwMode="auto">
            <a:xfrm flipH="1">
              <a:off x="1271" y="2592"/>
              <a:ext cx="48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0" name="Line 7"/>
            <p:cNvSpPr>
              <a:spLocks noChangeShapeType="1"/>
            </p:cNvSpPr>
            <p:nvPr/>
          </p:nvSpPr>
          <p:spPr bwMode="auto">
            <a:xfrm>
              <a:off x="1267" y="2638"/>
              <a:ext cx="73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1676400" y="3802063"/>
            <a:ext cx="914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/>
              <a:t>SPS-BA6</a:t>
            </a: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2196157" y="5693246"/>
            <a:ext cx="6264275" cy="4000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000" i="1" dirty="0">
                <a:solidFill>
                  <a:srgbClr val="800080"/>
                </a:solidFill>
              </a:rPr>
              <a:t>Other test facilities related activities not reported here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55976" y="3717032"/>
            <a:ext cx="4419724" cy="1826518"/>
            <a:chOff x="4355976" y="3717032"/>
            <a:chExt cx="4419724" cy="1826518"/>
          </a:xfrm>
        </p:grpSpPr>
        <p:sp>
          <p:nvSpPr>
            <p:cNvPr id="8" name="Rectangle 7"/>
            <p:cNvSpPr/>
            <p:nvPr/>
          </p:nvSpPr>
          <p:spPr>
            <a:xfrm>
              <a:off x="4355976" y="3717032"/>
              <a:ext cx="4419724" cy="182651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389556" y="3717032"/>
              <a:ext cx="4275708" cy="1710939"/>
              <a:chOff x="4389556" y="3717032"/>
              <a:chExt cx="4275708" cy="1710939"/>
            </a:xfrm>
          </p:grpSpPr>
          <p:pic>
            <p:nvPicPr>
              <p:cNvPr id="2" name="Picture 1" descr="Screen Shot 2019-10-13 at 19.24.57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44764" y="4038600"/>
                <a:ext cx="3987676" cy="1389371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4389556" y="3717032"/>
                <a:ext cx="42757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800080"/>
                    </a:solidFill>
                  </a:rPr>
                  <a:t>P1/P5: Provide adequate cooling for this</a:t>
                </a:r>
                <a:endParaRPr lang="en-US" dirty="0">
                  <a:solidFill>
                    <a:srgbClr val="800080"/>
                  </a:solidFill>
                </a:endParaRPr>
              </a:p>
            </p:txBody>
          </p:sp>
        </p:grpSp>
      </p:grpSp>
      <p:sp>
        <p:nvSpPr>
          <p:cNvPr id="29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30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07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7" grpId="0" build="p"/>
      <p:bldP spid="15366" grpId="0"/>
      <p:bldP spid="153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Line 59"/>
          <p:cNvSpPr>
            <a:spLocks noChangeShapeType="1"/>
          </p:cNvSpPr>
          <p:nvPr/>
        </p:nvSpPr>
        <p:spPr bwMode="auto">
          <a:xfrm flipV="1">
            <a:off x="64436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0" name="Line 60"/>
          <p:cNvSpPr>
            <a:spLocks noChangeShapeType="1"/>
          </p:cNvSpPr>
          <p:nvPr/>
        </p:nvSpPr>
        <p:spPr bwMode="auto">
          <a:xfrm flipV="1">
            <a:off x="6227763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17"/>
          <p:cNvSpPr>
            <a:spLocks noChangeShapeType="1"/>
          </p:cNvSpPr>
          <p:nvPr/>
        </p:nvSpPr>
        <p:spPr bwMode="auto">
          <a:xfrm>
            <a:off x="3810000" y="50292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00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  <a:solidFill>
            <a:schemeClr val="bg1">
              <a:lumMod val="85000"/>
            </a:schemeClr>
          </a:solidFill>
        </p:grpSpPr>
        <p:sp>
          <p:nvSpPr>
            <p:cNvPr id="46268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269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7429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17617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8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0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2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3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4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5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6" name="Rectangle 31"/>
          <p:cNvSpPr>
            <a:spLocks noChangeArrowheads="1"/>
          </p:cNvSpPr>
          <p:nvPr/>
        </p:nvSpPr>
        <p:spPr bwMode="auto">
          <a:xfrm>
            <a:off x="5029200" y="5105400"/>
            <a:ext cx="263525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7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8" name="Rectangle 34"/>
          <p:cNvSpPr>
            <a:spLocks noChangeArrowheads="1"/>
          </p:cNvSpPr>
          <p:nvPr/>
        </p:nvSpPr>
        <p:spPr bwMode="auto">
          <a:xfrm>
            <a:off x="6156325" y="5105400"/>
            <a:ext cx="144463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9" name="Rectangle 36"/>
          <p:cNvSpPr>
            <a:spLocks noChangeArrowheads="1"/>
          </p:cNvSpPr>
          <p:nvPr/>
        </p:nvSpPr>
        <p:spPr bwMode="auto">
          <a:xfrm>
            <a:off x="6367463" y="5105400"/>
            <a:ext cx="144462" cy="39528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3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4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5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6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7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8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9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0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1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2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3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4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5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6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7" name="Line 56"/>
          <p:cNvSpPr>
            <a:spLocks noChangeShapeType="1"/>
          </p:cNvSpPr>
          <p:nvPr/>
        </p:nvSpPr>
        <p:spPr bwMode="auto">
          <a:xfrm flipV="1">
            <a:off x="4876800" y="5470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8" name="Line 57"/>
          <p:cNvSpPr>
            <a:spLocks noChangeShapeType="1"/>
          </p:cNvSpPr>
          <p:nvPr/>
        </p:nvSpPr>
        <p:spPr bwMode="auto">
          <a:xfrm flipV="1">
            <a:off x="5435600" y="5084763"/>
            <a:ext cx="0" cy="706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59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0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1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2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3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4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5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6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7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8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69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0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1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72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QSCG</a:t>
            </a:r>
          </a:p>
        </p:txBody>
      </p:sp>
      <p:sp>
        <p:nvSpPr>
          <p:cNvPr id="17473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17474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latin typeface="Arial Narrow" charset="0"/>
              </a:rPr>
              <a:t>QSDQ</a:t>
            </a:r>
          </a:p>
        </p:txBody>
      </p:sp>
      <p:sp>
        <p:nvSpPr>
          <p:cNvPr id="17475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QSRG</a:t>
            </a:r>
          </a:p>
        </p:txBody>
      </p:sp>
      <p:sp>
        <p:nvSpPr>
          <p:cNvPr id="17476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17477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17478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QURCG</a:t>
            </a:r>
          </a:p>
        </p:txBody>
      </p:sp>
      <p:sp>
        <p:nvSpPr>
          <p:cNvPr id="17479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QPLG</a:t>
            </a:r>
          </a:p>
        </p:txBody>
      </p:sp>
      <p:sp>
        <p:nvSpPr>
          <p:cNvPr id="17480" name="Text Box 81"/>
          <p:cNvSpPr txBox="1">
            <a:spLocks noChangeArrowheads="1"/>
          </p:cNvSpPr>
          <p:nvPr/>
        </p:nvSpPr>
        <p:spPr bwMode="auto">
          <a:xfrm>
            <a:off x="3222625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QXL</a:t>
            </a:r>
          </a:p>
        </p:txBody>
      </p:sp>
      <p:sp>
        <p:nvSpPr>
          <p:cNvPr id="17481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17482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17483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4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5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6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7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8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89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0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1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92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rgbClr val="0055A0"/>
                </a:solidFill>
                <a:latin typeface="Arial Narrow" charset="0"/>
              </a:rPr>
              <a:t>QSP</a:t>
            </a:r>
          </a:p>
        </p:txBody>
      </p:sp>
      <p:sp>
        <p:nvSpPr>
          <p:cNvPr id="17493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GHe storage tanks</a:t>
            </a:r>
          </a:p>
        </p:txBody>
      </p:sp>
      <p:sp>
        <p:nvSpPr>
          <p:cNvPr id="17494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17495" name="Text Box 96"/>
          <p:cNvSpPr txBox="1">
            <a:spLocks noChangeArrowheads="1"/>
          </p:cNvSpPr>
          <p:nvPr/>
        </p:nvSpPr>
        <p:spPr bwMode="auto">
          <a:xfrm>
            <a:off x="5943600" y="2560638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Liquid Nitrogen tank(s)</a:t>
            </a:r>
          </a:p>
        </p:txBody>
      </p:sp>
      <p:sp>
        <p:nvSpPr>
          <p:cNvPr id="17496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17497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17498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17499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17500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1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17502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03" name="Text Box 104"/>
          <p:cNvSpPr txBox="1">
            <a:spLocks noChangeArrowheads="1"/>
          </p:cNvSpPr>
          <p:nvPr/>
        </p:nvSpPr>
        <p:spPr bwMode="auto">
          <a:xfrm>
            <a:off x="5145088" y="4622800"/>
            <a:ext cx="13716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17504" name="Text Box 105"/>
          <p:cNvSpPr txBox="1">
            <a:spLocks noChangeArrowheads="1"/>
          </p:cNvSpPr>
          <p:nvPr/>
        </p:nvSpPr>
        <p:spPr bwMode="auto">
          <a:xfrm>
            <a:off x="6396038" y="4602163"/>
            <a:ext cx="5524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17505" name="Text Box 106"/>
          <p:cNvSpPr txBox="1">
            <a:spLocks noChangeArrowheads="1"/>
          </p:cNvSpPr>
          <p:nvPr/>
        </p:nvSpPr>
        <p:spPr bwMode="auto">
          <a:xfrm>
            <a:off x="8610600" y="4830763"/>
            <a:ext cx="457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17506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7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8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09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0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1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2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3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14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17515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17516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17517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17518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17519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17520" name="Text Box 121"/>
          <p:cNvSpPr txBox="1">
            <a:spLocks noChangeArrowheads="1"/>
          </p:cNvSpPr>
          <p:nvPr/>
        </p:nvSpPr>
        <p:spPr bwMode="auto">
          <a:xfrm>
            <a:off x="60848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1" name="Text Box 122"/>
          <p:cNvSpPr txBox="1">
            <a:spLocks noChangeArrowheads="1"/>
          </p:cNvSpPr>
          <p:nvPr/>
        </p:nvSpPr>
        <p:spPr bwMode="auto">
          <a:xfrm>
            <a:off x="6300788" y="5181600"/>
            <a:ext cx="2873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22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17523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17524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17525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6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7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8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29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0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31" name="Line 132"/>
          <p:cNvSpPr>
            <a:spLocks noChangeShapeType="1"/>
          </p:cNvSpPr>
          <p:nvPr/>
        </p:nvSpPr>
        <p:spPr bwMode="auto">
          <a:xfrm>
            <a:off x="762000" y="6161157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2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3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46212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35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6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latin typeface="Arial Narrow" charset="0"/>
              </a:rPr>
              <a:t>QRP</a:t>
            </a:r>
          </a:p>
        </p:txBody>
      </p:sp>
      <p:sp>
        <p:nvSpPr>
          <p:cNvPr id="17537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55A0"/>
                </a:solidFill>
                <a:latin typeface="Arial Narrow" charset="0"/>
              </a:rPr>
              <a:t>QPP</a:t>
            </a:r>
          </a:p>
        </p:txBody>
      </p:sp>
      <p:sp>
        <p:nvSpPr>
          <p:cNvPr id="17538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39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0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1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2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3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4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45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6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7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8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49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17550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17551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17552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17553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4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17555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56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17557" name="Line 158"/>
          <p:cNvSpPr>
            <a:spLocks noChangeShapeType="1"/>
          </p:cNvSpPr>
          <p:nvPr/>
        </p:nvSpPr>
        <p:spPr bwMode="auto">
          <a:xfrm>
            <a:off x="7007225" y="3916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8" name="Line 159"/>
          <p:cNvSpPr>
            <a:spLocks noChangeShapeType="1"/>
          </p:cNvSpPr>
          <p:nvPr/>
        </p:nvSpPr>
        <p:spPr bwMode="auto">
          <a:xfrm>
            <a:off x="7007225" y="31543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59" name="Text Box 160"/>
          <p:cNvSpPr txBox="1">
            <a:spLocks noChangeArrowheads="1"/>
          </p:cNvSpPr>
          <p:nvPr/>
        </p:nvSpPr>
        <p:spPr bwMode="auto">
          <a:xfrm>
            <a:off x="7159625" y="28495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17560" name="Text Box 161"/>
          <p:cNvSpPr txBox="1">
            <a:spLocks noChangeArrowheads="1"/>
          </p:cNvSpPr>
          <p:nvPr/>
        </p:nvSpPr>
        <p:spPr bwMode="auto">
          <a:xfrm>
            <a:off x="7235825" y="3382963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17561" name="Text Box 162"/>
          <p:cNvSpPr txBox="1">
            <a:spLocks noChangeArrowheads="1"/>
          </p:cNvSpPr>
          <p:nvPr/>
        </p:nvSpPr>
        <p:spPr bwMode="auto">
          <a:xfrm>
            <a:off x="7007225" y="3884613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17562" name="Line 163"/>
          <p:cNvSpPr>
            <a:spLocks noChangeShapeType="1"/>
          </p:cNvSpPr>
          <p:nvPr/>
        </p:nvSpPr>
        <p:spPr bwMode="auto">
          <a:xfrm>
            <a:off x="7013575" y="4652963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3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4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5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66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7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68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3175"/>
            <a:ext cx="7010400" cy="762000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17569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15 kW equivalent at 4.5 K, including 3 kW at 1.8 K</a:t>
            </a:r>
          </a:p>
        </p:txBody>
      </p:sp>
      <p:sp>
        <p:nvSpPr>
          <p:cNvPr id="17570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1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17572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800080"/>
                </a:solidFill>
                <a:latin typeface="Arial Narrow" charset="0"/>
              </a:rPr>
              <a:t>QUIG</a:t>
            </a:r>
          </a:p>
        </p:txBody>
      </p:sp>
      <p:sp>
        <p:nvSpPr>
          <p:cNvPr id="17573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17574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75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17576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7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17578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79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0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1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82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3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17584" name="Line 11"/>
          <p:cNvSpPr>
            <a:spLocks noChangeShapeType="1"/>
          </p:cNvSpPr>
          <p:nvPr/>
        </p:nvSpPr>
        <p:spPr bwMode="auto">
          <a:xfrm>
            <a:off x="3881438" y="205105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5" name="Line 44"/>
          <p:cNvSpPr>
            <a:spLocks noChangeShapeType="1"/>
          </p:cNvSpPr>
          <p:nvPr/>
        </p:nvSpPr>
        <p:spPr bwMode="auto">
          <a:xfrm>
            <a:off x="3803650" y="5943600"/>
            <a:ext cx="17541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6" name="Line 59"/>
          <p:cNvSpPr>
            <a:spLocks noChangeShapeType="1"/>
          </p:cNvSpPr>
          <p:nvPr/>
        </p:nvSpPr>
        <p:spPr bwMode="auto">
          <a:xfrm flipV="1">
            <a:off x="5557838" y="579120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7" name="Line 56"/>
          <p:cNvSpPr>
            <a:spLocks noChangeShapeType="1"/>
          </p:cNvSpPr>
          <p:nvPr/>
        </p:nvSpPr>
        <p:spPr bwMode="auto">
          <a:xfrm flipV="1">
            <a:off x="4419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8" name="Line 56"/>
          <p:cNvSpPr>
            <a:spLocks noChangeShapeType="1"/>
          </p:cNvSpPr>
          <p:nvPr/>
        </p:nvSpPr>
        <p:spPr bwMode="auto">
          <a:xfrm flipV="1">
            <a:off x="5257800" y="54737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89" name="Line 56"/>
          <p:cNvSpPr>
            <a:spLocks noChangeShapeType="1"/>
          </p:cNvSpPr>
          <p:nvPr/>
        </p:nvSpPr>
        <p:spPr bwMode="auto">
          <a:xfrm flipV="1">
            <a:off x="5756275" y="5481638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590" name="Line 72"/>
          <p:cNvSpPr>
            <a:spLocks noChangeShapeType="1"/>
          </p:cNvSpPr>
          <p:nvPr/>
        </p:nvSpPr>
        <p:spPr bwMode="auto">
          <a:xfrm flipH="1">
            <a:off x="8229600" y="4038600"/>
            <a:ext cx="757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591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874713"/>
            <a:ext cx="2908300" cy="164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" name="Line 59"/>
          <p:cNvSpPr>
            <a:spLocks noChangeShapeType="1"/>
          </p:cNvSpPr>
          <p:nvPr/>
        </p:nvSpPr>
        <p:spPr bwMode="auto">
          <a:xfrm flipV="1">
            <a:off x="69484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9" name="Line 60"/>
          <p:cNvSpPr>
            <a:spLocks noChangeShapeType="1"/>
          </p:cNvSpPr>
          <p:nvPr/>
        </p:nvSpPr>
        <p:spPr bwMode="auto">
          <a:xfrm flipV="1">
            <a:off x="6732588" y="5500688"/>
            <a:ext cx="0" cy="30480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595" name="Rectangle 34"/>
          <p:cNvSpPr>
            <a:spLocks noChangeArrowheads="1"/>
          </p:cNvSpPr>
          <p:nvPr/>
        </p:nvSpPr>
        <p:spPr bwMode="auto">
          <a:xfrm>
            <a:off x="6659563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6" name="Rectangle 36"/>
          <p:cNvSpPr>
            <a:spLocks noChangeArrowheads="1"/>
          </p:cNvSpPr>
          <p:nvPr/>
        </p:nvSpPr>
        <p:spPr bwMode="auto">
          <a:xfrm>
            <a:off x="6872288" y="5119688"/>
            <a:ext cx="144462" cy="395287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597" name="Text Box 121"/>
          <p:cNvSpPr txBox="1">
            <a:spLocks noChangeArrowheads="1"/>
          </p:cNvSpPr>
          <p:nvPr/>
        </p:nvSpPr>
        <p:spPr bwMode="auto">
          <a:xfrm>
            <a:off x="6588125" y="5195888"/>
            <a:ext cx="287338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8" name="Text Box 122"/>
          <p:cNvSpPr txBox="1">
            <a:spLocks noChangeArrowheads="1"/>
          </p:cNvSpPr>
          <p:nvPr/>
        </p:nvSpPr>
        <p:spPr bwMode="auto">
          <a:xfrm>
            <a:off x="6804025" y="5195888"/>
            <a:ext cx="288925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17599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776288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0" name="Line 44"/>
          <p:cNvSpPr>
            <a:spLocks noChangeShapeType="1"/>
          </p:cNvSpPr>
          <p:nvPr/>
        </p:nvSpPr>
        <p:spPr bwMode="auto">
          <a:xfrm>
            <a:off x="4191000" y="5786438"/>
            <a:ext cx="4419600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601" name="Group 2"/>
          <p:cNvGrpSpPr>
            <a:grpSpLocks/>
          </p:cNvGrpSpPr>
          <p:nvPr/>
        </p:nvGrpSpPr>
        <p:grpSpPr bwMode="auto">
          <a:xfrm>
            <a:off x="6778625" y="4005263"/>
            <a:ext cx="2346325" cy="2016125"/>
            <a:chOff x="6778625" y="4005065"/>
            <a:chExt cx="2346325" cy="2016324"/>
          </a:xfrm>
        </p:grpSpPr>
        <p:grpSp>
          <p:nvGrpSpPr>
            <p:cNvPr id="17608" name="Group 4"/>
            <p:cNvGrpSpPr>
              <a:grpSpLocks/>
            </p:cNvGrpSpPr>
            <p:nvPr/>
          </p:nvGrpSpPr>
          <p:grpSpPr bwMode="auto">
            <a:xfrm>
              <a:off x="6778625" y="4005065"/>
              <a:ext cx="2346325" cy="2016324"/>
              <a:chOff x="6778703" y="4004483"/>
              <a:chExt cx="2345839" cy="2016805"/>
            </a:xfrm>
          </p:grpSpPr>
          <p:grpSp>
            <p:nvGrpSpPr>
              <p:cNvPr id="17610" name="Group 19"/>
              <p:cNvGrpSpPr>
                <a:grpSpLocks/>
              </p:cNvGrpSpPr>
              <p:nvPr/>
            </p:nvGrpSpPr>
            <p:grpSpPr bwMode="auto">
              <a:xfrm>
                <a:off x="6854903" y="5753895"/>
                <a:ext cx="152400" cy="76200"/>
                <a:chOff x="4992" y="3072"/>
                <a:chExt cx="96" cy="48"/>
              </a:xfrm>
            </p:grpSpPr>
            <p:sp>
              <p:nvSpPr>
                <p:cNvPr id="17615" name="AutoShape 20"/>
                <p:cNvSpPr>
                  <a:spLocks noChangeArrowheads="1"/>
                </p:cNvSpPr>
                <p:nvPr/>
              </p:nvSpPr>
              <p:spPr bwMode="auto">
                <a:xfrm rot="5400000">
                  <a:off x="4992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6" name="AutoShape 21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5040" y="3072"/>
                  <a:ext cx="48" cy="48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7611" name="Rectangle 135"/>
              <p:cNvSpPr>
                <a:spLocks noChangeArrowheads="1"/>
              </p:cNvSpPr>
              <p:nvPr/>
            </p:nvSpPr>
            <p:spPr bwMode="auto">
              <a:xfrm>
                <a:off x="6778703" y="5634832"/>
                <a:ext cx="304800" cy="3048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12" name="Group 1"/>
              <p:cNvGrpSpPr>
                <a:grpSpLocks/>
              </p:cNvGrpSpPr>
              <p:nvPr/>
            </p:nvGrpSpPr>
            <p:grpSpPr bwMode="auto">
              <a:xfrm>
                <a:off x="7092280" y="4004483"/>
                <a:ext cx="2032262" cy="2016805"/>
                <a:chOff x="7092280" y="4004483"/>
                <a:chExt cx="2032262" cy="2016805"/>
              </a:xfrm>
            </p:grpSpPr>
            <p:sp>
              <p:nvSpPr>
                <p:cNvPr id="17613" name="Rectangle 185"/>
                <p:cNvSpPr>
                  <a:spLocks noChangeArrowheads="1"/>
                </p:cNvSpPr>
                <p:nvPr/>
              </p:nvSpPr>
              <p:spPr bwMode="auto">
                <a:xfrm>
                  <a:off x="7092280" y="4796759"/>
                  <a:ext cx="2032262" cy="1224529"/>
                </a:xfrm>
                <a:prstGeom prst="rect">
                  <a:avLst/>
                </a:prstGeom>
                <a:solidFill>
                  <a:schemeClr val="bg1">
                    <a:alpha val="37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4" name="Rectangle 185"/>
                <p:cNvSpPr>
                  <a:spLocks noChangeArrowheads="1"/>
                </p:cNvSpPr>
                <p:nvPr/>
              </p:nvSpPr>
              <p:spPr bwMode="auto">
                <a:xfrm>
                  <a:off x="8028203" y="4004483"/>
                  <a:ext cx="1096339" cy="936686"/>
                </a:xfrm>
                <a:prstGeom prst="rect">
                  <a:avLst/>
                </a:prstGeom>
                <a:solidFill>
                  <a:schemeClr val="bg1">
                    <a:alpha val="7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09" name="Rectangle 1"/>
            <p:cNvSpPr>
              <a:spLocks noChangeArrowheads="1"/>
            </p:cNvSpPr>
            <p:nvPr/>
          </p:nvSpPr>
          <p:spPr bwMode="auto">
            <a:xfrm>
              <a:off x="7740352" y="4293096"/>
              <a:ext cx="288032" cy="216024"/>
            </a:xfrm>
            <a:prstGeom prst="rect">
              <a:avLst/>
            </a:prstGeom>
            <a:solidFill>
              <a:schemeClr val="bg1">
                <a:alpha val="6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7602" name="Text Box 164"/>
          <p:cNvSpPr txBox="1">
            <a:spLocks noChangeArrowheads="1"/>
          </p:cNvSpPr>
          <p:nvPr/>
        </p:nvSpPr>
        <p:spPr bwMode="auto">
          <a:xfrm>
            <a:off x="7067550" y="4581525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17603" name="Rectangle 172"/>
          <p:cNvSpPr>
            <a:spLocks noChangeArrowheads="1"/>
          </p:cNvSpPr>
          <p:nvPr/>
        </p:nvSpPr>
        <p:spPr bwMode="auto">
          <a:xfrm>
            <a:off x="5280025" y="4941888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604" name="Line 173"/>
          <p:cNvSpPr>
            <a:spLocks noChangeShapeType="1"/>
          </p:cNvSpPr>
          <p:nvPr/>
        </p:nvSpPr>
        <p:spPr bwMode="auto">
          <a:xfrm flipV="1">
            <a:off x="5356225" y="509428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5" name="Line 174"/>
          <p:cNvSpPr>
            <a:spLocks noChangeShapeType="1"/>
          </p:cNvSpPr>
          <p:nvPr/>
        </p:nvSpPr>
        <p:spPr bwMode="auto">
          <a:xfrm flipV="1">
            <a:off x="5287963" y="5246688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06" name="Text Box 104"/>
          <p:cNvSpPr txBox="1">
            <a:spLocks noChangeArrowheads="1"/>
          </p:cNvSpPr>
          <p:nvPr/>
        </p:nvSpPr>
        <p:spPr bwMode="auto">
          <a:xfrm>
            <a:off x="4889500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DFX</a:t>
            </a:r>
          </a:p>
        </p:txBody>
      </p:sp>
      <p:sp>
        <p:nvSpPr>
          <p:cNvPr id="17607" name="Text Box 104"/>
          <p:cNvSpPr txBox="1">
            <a:spLocks noChangeArrowheads="1"/>
          </p:cNvSpPr>
          <p:nvPr/>
        </p:nvSpPr>
        <p:spPr bwMode="auto">
          <a:xfrm>
            <a:off x="5940425" y="4797425"/>
            <a:ext cx="6191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000">
                <a:solidFill>
                  <a:srgbClr val="804000"/>
                </a:solidFill>
                <a:latin typeface="Arial Narrow" charset="0"/>
              </a:rPr>
              <a:t>DFM</a:t>
            </a:r>
          </a:p>
        </p:txBody>
      </p:sp>
      <p:sp>
        <p:nvSpPr>
          <p:cNvPr id="218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219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785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-distribution reference </a:t>
            </a:r>
            <a:endParaRPr lang="en-US" dirty="0"/>
          </a:p>
        </p:txBody>
      </p:sp>
      <p:pic>
        <p:nvPicPr>
          <p:cNvPr id="5" name="Picture 4" descr="PFD_HL-LHC_IP5_v.0.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43" y="639318"/>
            <a:ext cx="5277269" cy="3731638"/>
          </a:xfrm>
          <a:prstGeom prst="rect">
            <a:avLst/>
          </a:prstGeom>
          <a:ln>
            <a:solidFill>
              <a:srgbClr val="7F7F7F"/>
            </a:solidFill>
          </a:ln>
        </p:spPr>
      </p:pic>
      <p:pic>
        <p:nvPicPr>
          <p:cNvPr id="6" name="Picture 5" descr="PFD_HL-LHC_QXL-QRL_Junction_module_R5_v.1.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43" y="4386732"/>
            <a:ext cx="2123999" cy="15015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PFD_HL-LHC_D2_R5_v.0.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422" y="4389043"/>
            <a:ext cx="2123999" cy="15015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 descr="PFD_HL-LHC_IT_L5_v.1.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421" y="4386390"/>
            <a:ext cx="2123999" cy="15019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 descr="PFD_HL-LHC_CRAB_CAVITIES_R5_v.1.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042" y="4388993"/>
            <a:ext cx="2123999" cy="1501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704680" y="5484454"/>
            <a:ext cx="91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IT-D1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5425" y="4653136"/>
            <a:ext cx="77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D2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4944" y="4672531"/>
            <a:ext cx="82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CC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4051" y="5299788"/>
            <a:ext cx="144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QRL-QXL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4043" y="5914279"/>
            <a:ext cx="8509377" cy="338554"/>
          </a:xfrm>
          <a:prstGeom prst="rect">
            <a:avLst/>
          </a:prstGeom>
          <a:solidFill>
            <a:srgbClr val="FBFFC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Reference established, </a:t>
            </a:r>
            <a:r>
              <a:rPr lang="en-US" sz="1600" dirty="0" err="1" smtClean="0">
                <a:solidFill>
                  <a:srgbClr val="800080"/>
                </a:solidFill>
              </a:rPr>
              <a:t>optimised</a:t>
            </a:r>
            <a:r>
              <a:rPr lang="en-US" sz="1600" dirty="0" smtClean="0">
                <a:solidFill>
                  <a:srgbClr val="800080"/>
                </a:solidFill>
              </a:rPr>
              <a:t> considering project requirements and CRG expertise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64692" y="982885"/>
            <a:ext cx="3048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Identification of needs,</a:t>
            </a:r>
          </a:p>
          <a:p>
            <a:endParaRPr lang="en-US" sz="2000" dirty="0" smtClean="0"/>
          </a:p>
          <a:p>
            <a:r>
              <a:rPr lang="en-US" sz="2000" dirty="0" smtClean="0"/>
              <a:t>Proposal of a possible architecture</a:t>
            </a:r>
          </a:p>
          <a:p>
            <a:endParaRPr lang="en-US" sz="2000" dirty="0"/>
          </a:p>
          <a:p>
            <a:r>
              <a:rPr lang="en-US" sz="2000" dirty="0" smtClean="0"/>
              <a:t>Proposal of a reference configuration with size</a:t>
            </a:r>
          </a:p>
          <a:p>
            <a:endParaRPr lang="en-US" sz="2000" dirty="0"/>
          </a:p>
          <a:p>
            <a:r>
              <a:rPr lang="en-US" sz="2000" dirty="0" smtClean="0"/>
              <a:t>3D models</a:t>
            </a:r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926352" y="6324600"/>
            <a:ext cx="3342905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dirty="0" smtClean="0"/>
              <a:t>S. Claudet - Jan'20</a:t>
            </a:r>
            <a:endParaRPr lang="en-US" sz="1400" dirty="0"/>
          </a:p>
        </p:txBody>
      </p:sp>
      <p:sp>
        <p:nvSpPr>
          <p:cNvPr id="21" name="Footer Placeholder 4"/>
          <p:cNvSpPr txBox="1">
            <a:spLocks/>
          </p:cNvSpPr>
          <p:nvPr/>
        </p:nvSpPr>
        <p:spPr>
          <a:xfrm>
            <a:off x="4343400" y="6324600"/>
            <a:ext cx="3962400" cy="457200"/>
          </a:xfrm>
          <a:prstGeom prst="rect">
            <a:avLst/>
          </a:prstGeom>
          <a:ln>
            <a:noFill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FFFFFF"/>
                </a:solidFill>
              </a:rPr>
              <a:t>CERN future projects, Cryogenics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843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CERNPre¦üsentation1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12098</TotalTime>
  <Words>1369</Words>
  <Application>Microsoft Macintosh PowerPoint</Application>
  <PresentationFormat>On-screen Show (4:3)</PresentationFormat>
  <Paragraphs>321</Paragraphs>
  <Slides>22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2_CERNPre¦üsentation1</vt:lpstr>
      <vt:lpstr>Photo Editor Photo</vt:lpstr>
      <vt:lpstr>CERN future projects,   Cryogenics for superconductivity </vt:lpstr>
      <vt:lpstr>PowerPoint Presentation</vt:lpstr>
      <vt:lpstr>PowerPoint Presentation</vt:lpstr>
      <vt:lpstr>Towards higher collision rates</vt:lpstr>
      <vt:lpstr>The most straight forward action: reducing beam size with a «local» action</vt:lpstr>
      <vt:lpstr>HL-LHC configuration</vt:lpstr>
      <vt:lpstr>HL-LHC cryogenic upgrade</vt:lpstr>
      <vt:lpstr>P1/P5 Cryogenic architecture</vt:lpstr>
      <vt:lpstr>Cryo-distribution reference </vt:lpstr>
      <vt:lpstr>QXL cryoline, 3D models and integration</vt:lpstr>
      <vt:lpstr>From cooling requirements to Refrigeration capacity and process</vt:lpstr>
      <vt:lpstr>2 x 15 kW eq. @ 4.5K He Refrigerators, incl 3kW @ 1.8K</vt:lpstr>
      <vt:lpstr>Complementary infrastructure</vt:lpstr>
      <vt:lpstr>Major civil engineering required at P1-P5</vt:lpstr>
      <vt:lpstr>PowerPoint Presentation</vt:lpstr>
      <vt:lpstr>PowerPoint Presentation</vt:lpstr>
      <vt:lpstr>Neutrino Platform (new extension of North Area)</vt:lpstr>
      <vt:lpstr>PowerPoint Presentation</vt:lpstr>
      <vt:lpstr>PowerPoint Presentation</vt:lpstr>
      <vt:lpstr>Cryogenics for ILC; TDR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 Balance February’15</dc:title>
  <dc:creator>Laurent Delprat</dc:creator>
  <cp:lastModifiedBy>Serge Claudet</cp:lastModifiedBy>
  <cp:revision>320</cp:revision>
  <cp:lastPrinted>2019-05-23T09:45:17Z</cp:lastPrinted>
  <dcterms:created xsi:type="dcterms:W3CDTF">2015-02-23T12:51:23Z</dcterms:created>
  <dcterms:modified xsi:type="dcterms:W3CDTF">2020-01-29T08:32:52Z</dcterms:modified>
</cp:coreProperties>
</file>