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7" r:id="rId2"/>
    <p:sldId id="1146" r:id="rId3"/>
    <p:sldId id="2146850688" r:id="rId4"/>
    <p:sldId id="2146850689" r:id="rId5"/>
    <p:sldId id="2146850591" r:id="rId6"/>
    <p:sldId id="2146850675" r:id="rId7"/>
    <p:sldId id="2146850594" r:id="rId8"/>
    <p:sldId id="2146850666" r:id="rId9"/>
    <p:sldId id="2146850693" r:id="rId10"/>
    <p:sldId id="2146850694" r:id="rId11"/>
    <p:sldId id="314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919"/>
    <a:srgbClr val="F59600"/>
    <a:srgbClr val="E60032"/>
    <a:srgbClr val="00879A"/>
    <a:srgbClr val="6E378C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355"/>
    <p:restoredTop sz="94453"/>
  </p:normalViewPr>
  <p:slideViewPr>
    <p:cSldViewPr snapToGrid="0" snapToObjects="1">
      <p:cViewPr varScale="1">
        <p:scale>
          <a:sx n="121" d="100"/>
          <a:sy n="121" d="100"/>
        </p:scale>
        <p:origin x="192" y="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5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4D71EB-A40C-41DB-9CBB-4325DD1927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8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4D71EB-A40C-41DB-9CBB-4325DD1927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5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880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9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Break Slide/New 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2093F-C41F-4E44-97BD-1AEA7AFEA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675398"/>
            <a:ext cx="7886700" cy="667227"/>
          </a:xfrm>
        </p:spPr>
        <p:txBody>
          <a:bodyPr anchor="t"/>
          <a:lstStyle>
            <a:lvl1pPr>
              <a:defRPr sz="4950" b="1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Ubuntu 66pt, #D0CECE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D3B7AE-F441-F049-BC51-6D2ECD7656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650" y="2486980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Additional information (Ubuntu 24pt, #878786)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E01EAEB-3517-E64E-8383-310A0E51ABD1}"/>
              </a:ext>
            </a:extLst>
          </p:cNvPr>
          <p:cNvSpPr/>
          <p:nvPr userDrawn="1"/>
        </p:nvSpPr>
        <p:spPr>
          <a:xfrm>
            <a:off x="628650" y="43624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D7B3A60-F783-334F-8911-3BF8DBD50724}"/>
              </a:ext>
            </a:extLst>
          </p:cNvPr>
          <p:cNvSpPr/>
          <p:nvPr userDrawn="1"/>
        </p:nvSpPr>
        <p:spPr>
          <a:xfrm>
            <a:off x="628650" y="46418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451A82D-69E5-5042-88BE-74F3A6036BC3}"/>
              </a:ext>
            </a:extLst>
          </p:cNvPr>
          <p:cNvSpPr/>
          <p:nvPr userDrawn="1"/>
        </p:nvSpPr>
        <p:spPr>
          <a:xfrm>
            <a:off x="628650" y="492760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EEA09F7-E665-FD4D-B276-93C9260156C7}"/>
              </a:ext>
            </a:extLst>
          </p:cNvPr>
          <p:cNvSpPr/>
          <p:nvPr userDrawn="1"/>
        </p:nvSpPr>
        <p:spPr>
          <a:xfrm>
            <a:off x="8921751" y="1754833"/>
            <a:ext cx="222250" cy="3388667"/>
          </a:xfrm>
          <a:prstGeom prst="rect">
            <a:avLst/>
          </a:prstGeom>
          <a:solidFill>
            <a:srgbClr val="3BB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9863D0B-25E7-5347-8086-111E9BC05D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9990"/>
            <a:ext cx="456303" cy="89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6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00473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ext slide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F9C8EBD7-1A1C-894E-A0BF-D95E3CA6424B}"/>
              </a:ext>
            </a:extLst>
          </p:cNvPr>
          <p:cNvSpPr/>
          <p:nvPr userDrawn="1"/>
        </p:nvSpPr>
        <p:spPr>
          <a:xfrm>
            <a:off x="0" y="1268016"/>
            <a:ext cx="448148" cy="453935"/>
          </a:xfrm>
          <a:prstGeom prst="rect">
            <a:avLst/>
          </a:prstGeom>
          <a:solidFill>
            <a:srgbClr val="8787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D3D9E8-CE23-4BEC-8953-2E994CEAB2E3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878786"/>
          </a:solidFill>
        </p:grpSpPr>
        <p:sp>
          <p:nvSpPr>
            <p:cNvPr id="18" name="Rechteck 5">
              <a:extLst>
                <a:ext uri="{FF2B5EF4-FFF2-40B4-BE49-F238E27FC236}">
                  <a16:creationId xmlns:a16="http://schemas.microsoft.com/office/drawing/2014/main" id="{DF8D3728-DE5B-447C-8267-CA11446FD195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hteck 6">
              <a:extLst>
                <a:ext uri="{FF2B5EF4-FFF2-40B4-BE49-F238E27FC236}">
                  <a16:creationId xmlns:a16="http://schemas.microsoft.com/office/drawing/2014/main" id="{A52379E7-4A25-4C23-8125-DC4D754320A0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0" name="Rechteck 11">
              <a:extLst>
                <a:ext uri="{FF2B5EF4-FFF2-40B4-BE49-F238E27FC236}">
                  <a16:creationId xmlns:a16="http://schemas.microsoft.com/office/drawing/2014/main" id="{18F56B9E-2F05-409E-BA2A-C52B95AB60FB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717154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C8F107B8-9DFC-B54A-831B-564702E454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994172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8EEB381-58B9-414D-9EF3-C180C7899399}"/>
              </a:ext>
            </a:extLst>
          </p:cNvPr>
          <p:cNvSpPr/>
          <p:nvPr userDrawn="1"/>
        </p:nvSpPr>
        <p:spPr>
          <a:xfrm>
            <a:off x="0" y="543962"/>
            <a:ext cx="448148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677DD41-2E2F-2443-9077-AC4F853453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1" y="2065193"/>
            <a:ext cx="4424198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2CD6141-6587-1A4E-AAC6-4363AF7D00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25886" y="0"/>
            <a:ext cx="3418115" cy="5143500"/>
          </a:xfrm>
        </p:spPr>
        <p:txBody>
          <a:bodyPr/>
          <a:lstStyle/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9F6EF59-E9BD-9544-B679-7F3536D6C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45C697E-A532-0A43-AC2E-401664F6B316}"/>
              </a:ext>
            </a:extLst>
          </p:cNvPr>
          <p:cNvSpPr/>
          <p:nvPr userDrawn="1"/>
        </p:nvSpPr>
        <p:spPr>
          <a:xfrm>
            <a:off x="572588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7743F80-E1CF-4E45-ADED-6FD6AAEF3EF0}"/>
              </a:ext>
            </a:extLst>
          </p:cNvPr>
          <p:cNvSpPr/>
          <p:nvPr userDrawn="1"/>
        </p:nvSpPr>
        <p:spPr>
          <a:xfrm>
            <a:off x="544507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381886F-A087-144A-8E6E-4FB9B0D8E0E8}"/>
              </a:ext>
            </a:extLst>
          </p:cNvPr>
          <p:cNvSpPr/>
          <p:nvPr userDrawn="1"/>
        </p:nvSpPr>
        <p:spPr>
          <a:xfrm>
            <a:off x="5164264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0215746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F735D-543F-DC40-FA8E-CD6E905B3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575F5-D04A-7012-5B39-D94E6C2CC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2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5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4A65C-B867-C07E-5DFA-B716B7A16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7924-7DCE-BC43-8295-32CA3A1A97D5}" type="datetimeFigureOut">
              <a:rPr lang="en-CH" smtClean="0"/>
              <a:t>04.11.23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87DFB-51AC-5D43-9725-165688ADD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0311A-D925-A35B-BBEA-FAD24090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FDFD-3DA8-8F44-A76C-8FE0E82758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080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701" r:id="rId29"/>
    <p:sldLayoutId id="2147483702" r:id="rId30"/>
    <p:sldLayoutId id="2147483703" r:id="rId31"/>
    <p:sldLayoutId id="2147483704" r:id="rId32"/>
    <p:sldLayoutId id="2147483706" r:id="rId3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atarina.batista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knowsdgs.jrc.ec.europa.eu/interlinkages/goals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1533" y="1668544"/>
            <a:ext cx="3832768" cy="1666771"/>
          </a:xfrm>
        </p:spPr>
        <p:txBody>
          <a:bodyPr>
            <a:normAutofit/>
          </a:bodyPr>
          <a:lstStyle/>
          <a:p>
            <a:r>
              <a:rPr lang="en-GB" dirty="0"/>
              <a:t>SDGs and Systems Thinking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31533" y="4193764"/>
            <a:ext cx="3464291" cy="530516"/>
          </a:xfrm>
        </p:spPr>
        <p:txBody>
          <a:bodyPr>
            <a:normAutofit/>
          </a:bodyPr>
          <a:lstStyle/>
          <a:p>
            <a:r>
              <a:rPr lang="en-GB" dirty="0"/>
              <a:t>CBI A3, 7</a:t>
            </a:r>
            <a:r>
              <a:rPr lang="en-GB" baseline="30000" dirty="0"/>
              <a:t>th</a:t>
            </a:r>
            <a:r>
              <a:rPr lang="en-GB" dirty="0"/>
              <a:t> November 2023</a:t>
            </a:r>
          </a:p>
          <a:p>
            <a:r>
              <a:rPr lang="en-GB" dirty="0"/>
              <a:t>Catarina Batista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120" y="1723331"/>
            <a:ext cx="5981759" cy="18547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We need systemic approaches to tackle these interconnected, ill-defined problems</a:t>
            </a:r>
          </a:p>
        </p:txBody>
      </p:sp>
    </p:spTree>
    <p:extLst>
      <p:ext uri="{BB962C8B-B14F-4D97-AF65-F5344CB8AC3E}">
        <p14:creationId xmlns:p14="http://schemas.microsoft.com/office/powerpoint/2010/main" val="1828359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1D1C4-46C8-ED4E-AF2E-83F2C72587C7}"/>
              </a:ext>
            </a:extLst>
          </p:cNvPr>
          <p:cNvSpPr txBox="1"/>
          <p:nvPr/>
        </p:nvSpPr>
        <p:spPr>
          <a:xfrm>
            <a:off x="6044172" y="2921176"/>
            <a:ext cx="2829697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CH" sz="1600" u="sng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atarina.batista@cern.ch</a:t>
            </a:r>
            <a:endParaRPr lang="en-CH" sz="16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120" y="2057102"/>
            <a:ext cx="5981759" cy="102929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Let’s solve world hunger in 30min</a:t>
            </a:r>
          </a:p>
        </p:txBody>
      </p:sp>
    </p:spTree>
    <p:extLst>
      <p:ext uri="{BB962C8B-B14F-4D97-AF65-F5344CB8AC3E}">
        <p14:creationId xmlns:p14="http://schemas.microsoft.com/office/powerpoint/2010/main" val="379316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15251-EDD8-1C08-7D0A-3BA76B313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much progress has been made?</a:t>
            </a:r>
          </a:p>
        </p:txBody>
      </p:sp>
      <p:pic>
        <p:nvPicPr>
          <p:cNvPr id="5" name="Picture 4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011327CA-D302-69ED-B988-D5787CBBC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848" y="1141406"/>
            <a:ext cx="6700304" cy="400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3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A522A-16EE-A2C0-7DCC-5C37F1390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One step forward, two steps back (?)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3046E-34A8-FAD9-9933-86BAAFAE9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91654"/>
            <a:ext cx="8027992" cy="33680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Digital transformation and quick adaptation from cities and communities were </a:t>
            </a:r>
            <a:r>
              <a:rPr lang="en-GB" b="1" dirty="0">
                <a:solidFill>
                  <a:srgbClr val="87B919"/>
                </a:solidFill>
              </a:rPr>
              <a:t>positive results </a:t>
            </a:r>
            <a:r>
              <a:rPr lang="en-GB" dirty="0"/>
              <a:t>of COVID-19.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confluence of crises, dominated by COVID-19, climate change, and conflicts, are creating </a:t>
            </a:r>
            <a:r>
              <a:rPr lang="en-GB" b="1" dirty="0">
                <a:solidFill>
                  <a:srgbClr val="F59600"/>
                </a:solidFill>
              </a:rPr>
              <a:t>spin-off impacts </a:t>
            </a:r>
            <a:r>
              <a:rPr lang="en-GB" dirty="0"/>
              <a:t>on food and nutrition, health, education, the environment, and peace and security, and affecting all the SDGs.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“Call for </a:t>
            </a:r>
            <a:r>
              <a:rPr lang="en-GB" b="1" dirty="0">
                <a:solidFill>
                  <a:srgbClr val="00879A"/>
                </a:solidFill>
              </a:rPr>
              <a:t>cooperation and inclusion </a:t>
            </a:r>
            <a:r>
              <a:rPr lang="en-GB" dirty="0"/>
              <a:t>of private sector, government institutions, academics, and municipalities in a ‘</a:t>
            </a:r>
            <a:r>
              <a:rPr lang="en-GB" b="1" dirty="0">
                <a:solidFill>
                  <a:srgbClr val="00879A"/>
                </a:solidFill>
              </a:rPr>
              <a:t>whole-of society’ </a:t>
            </a:r>
            <a:r>
              <a:rPr lang="en-GB" dirty="0"/>
              <a:t>effort to achieve sustainable development and a fairer societies.”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87CE7A-8932-FD47-05B7-203FA72CFFE2}"/>
              </a:ext>
            </a:extLst>
          </p:cNvPr>
          <p:cNvSpPr txBox="1"/>
          <p:nvPr/>
        </p:nvSpPr>
        <p:spPr>
          <a:xfrm>
            <a:off x="0" y="4854355"/>
            <a:ext cx="4581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https://unstats.un.org/sdgs/report/2022/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417BB8-A934-EAF3-349C-227449209C35}"/>
              </a:ext>
            </a:extLst>
          </p:cNvPr>
          <p:cNvSpPr txBox="1"/>
          <p:nvPr/>
        </p:nvSpPr>
        <p:spPr>
          <a:xfrm>
            <a:off x="3135795" y="4854355"/>
            <a:ext cx="63858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https://www.weforum.org/agenda/2022/11/the-un-sustainable-development-goals-a-positive-perspective/</a:t>
            </a:r>
          </a:p>
        </p:txBody>
      </p:sp>
    </p:spTree>
    <p:extLst>
      <p:ext uri="{BB962C8B-B14F-4D97-AF65-F5344CB8AC3E}">
        <p14:creationId xmlns:p14="http://schemas.microsoft.com/office/powerpoint/2010/main" val="23230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F1E2-1B69-444A-9D6E-3E4A38ABE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Thinking linear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F11F-2394-4248-A05C-E8893374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72229"/>
            <a:ext cx="2071116" cy="646331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Problem: </a:t>
            </a:r>
            <a:br>
              <a:rPr lang="en-GB" b="1" dirty="0"/>
            </a:br>
            <a:r>
              <a:rPr lang="en-GB" b="1" dirty="0"/>
              <a:t>hunger</a:t>
            </a:r>
          </a:p>
          <a:p>
            <a:pPr algn="ctr"/>
            <a:endParaRPr lang="en-GB" b="1" dirty="0"/>
          </a:p>
        </p:txBody>
      </p:sp>
      <p:pic>
        <p:nvPicPr>
          <p:cNvPr id="3074" name="Picture 2" descr="Hunger - Free miscellaneous icons">
            <a:extLst>
              <a:ext uri="{FF2B5EF4-FFF2-40B4-BE49-F238E27FC236}">
                <a16:creationId xmlns:a16="http://schemas.microsoft.com/office/drawing/2014/main" id="{DB7399A4-CBBB-89A6-3986-92B01F115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ai food - Free food icons">
            <a:extLst>
              <a:ext uri="{FF2B5EF4-FFF2-40B4-BE49-F238E27FC236}">
                <a16:creationId xmlns:a16="http://schemas.microsoft.com/office/drawing/2014/main" id="{44B98EC2-AEBB-9F60-51DE-66C88423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82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4F96E5-533D-2EBE-5870-F21AFA2A94E6}"/>
              </a:ext>
            </a:extLst>
          </p:cNvPr>
          <p:cNvSpPr txBox="1"/>
          <p:nvPr/>
        </p:nvSpPr>
        <p:spPr>
          <a:xfrm>
            <a:off x="4962144" y="1603006"/>
            <a:ext cx="4584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Solution: </a:t>
            </a:r>
          </a:p>
          <a:p>
            <a:pPr algn="ctr"/>
            <a:r>
              <a:rPr lang="en-GB" sz="1600" b="1" dirty="0"/>
              <a:t>increase food production.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E61783-069D-3167-DC5B-226D3E2B1839}"/>
              </a:ext>
            </a:extLst>
          </p:cNvPr>
          <p:cNvCxnSpPr>
            <a:cxnSpLocks/>
            <a:stCxn id="3074" idx="3"/>
            <a:endCxn id="3076" idx="1"/>
          </p:cNvCxnSpPr>
          <p:nvPr/>
        </p:nvCxnSpPr>
        <p:spPr>
          <a:xfrm>
            <a:off x="2636316" y="3490399"/>
            <a:ext cx="3582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28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F1E2-1B69-444A-9D6E-3E4A38ABE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Thinking linear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F11F-2394-4248-A05C-E8893374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72229"/>
            <a:ext cx="2071116" cy="646331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Problem: </a:t>
            </a:r>
            <a:br>
              <a:rPr lang="en-GB" b="1" dirty="0"/>
            </a:br>
            <a:r>
              <a:rPr lang="en-GB" b="1" dirty="0"/>
              <a:t>hunger</a:t>
            </a:r>
          </a:p>
          <a:p>
            <a:pPr algn="ctr"/>
            <a:endParaRPr lang="en-GB" b="1" dirty="0"/>
          </a:p>
        </p:txBody>
      </p:sp>
      <p:pic>
        <p:nvPicPr>
          <p:cNvPr id="3074" name="Picture 2" descr="Hunger - Free miscellaneous icons">
            <a:extLst>
              <a:ext uri="{FF2B5EF4-FFF2-40B4-BE49-F238E27FC236}">
                <a16:creationId xmlns:a16="http://schemas.microsoft.com/office/drawing/2014/main" id="{DB7399A4-CBBB-89A6-3986-92B01F115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ai food - Free food icons">
            <a:extLst>
              <a:ext uri="{FF2B5EF4-FFF2-40B4-BE49-F238E27FC236}">
                <a16:creationId xmlns:a16="http://schemas.microsoft.com/office/drawing/2014/main" id="{44B98EC2-AEBB-9F60-51DE-66C88423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82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4F96E5-533D-2EBE-5870-F21AFA2A94E6}"/>
              </a:ext>
            </a:extLst>
          </p:cNvPr>
          <p:cNvSpPr txBox="1"/>
          <p:nvPr/>
        </p:nvSpPr>
        <p:spPr>
          <a:xfrm>
            <a:off x="4962144" y="1603006"/>
            <a:ext cx="4584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Solution: </a:t>
            </a:r>
          </a:p>
          <a:p>
            <a:pPr algn="ctr"/>
            <a:r>
              <a:rPr lang="en-GB" sz="1600" b="1" dirty="0"/>
              <a:t>increase food production.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E61783-069D-3167-DC5B-226D3E2B1839}"/>
              </a:ext>
            </a:extLst>
          </p:cNvPr>
          <p:cNvCxnSpPr>
            <a:cxnSpLocks/>
            <a:stCxn id="3074" idx="3"/>
            <a:endCxn id="3076" idx="1"/>
          </p:cNvCxnSpPr>
          <p:nvPr/>
        </p:nvCxnSpPr>
        <p:spPr>
          <a:xfrm>
            <a:off x="2636316" y="3490399"/>
            <a:ext cx="3582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B28B3D-0AE6-FF05-E709-01F17A977533}"/>
              </a:ext>
            </a:extLst>
          </p:cNvPr>
          <p:cNvSpPr txBox="1">
            <a:spLocks/>
          </p:cNvSpPr>
          <p:nvPr/>
        </p:nvSpPr>
        <p:spPr>
          <a:xfrm>
            <a:off x="3536442" y="2955720"/>
            <a:ext cx="2071116" cy="646331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Solved?</a:t>
            </a:r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14919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2A3C9-627A-2049-8602-3D23B6F2E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Tackling hunger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722DE-A238-DE49-B4A9-D66DAA17D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99" y="1512922"/>
            <a:ext cx="3509843" cy="3550214"/>
          </a:xfrm>
        </p:spPr>
        <p:txBody>
          <a:bodyPr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We could feed much more than the world’s population.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Main cause: food waste.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Reasons: cold storage, relative prices, and portion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Tackling areas such as responsible </a:t>
            </a:r>
            <a:r>
              <a:rPr lang="en-GB" sz="1400" b="1" dirty="0">
                <a:solidFill>
                  <a:srgbClr val="F59600"/>
                </a:solidFill>
              </a:rPr>
              <a:t>consumption and production </a:t>
            </a:r>
            <a:r>
              <a:rPr lang="en-GB" sz="1400" dirty="0"/>
              <a:t>(SDG 12), or even </a:t>
            </a:r>
            <a:r>
              <a:rPr lang="en-GB" sz="1400" b="1" dirty="0">
                <a:solidFill>
                  <a:srgbClr val="E60032"/>
                </a:solidFill>
              </a:rPr>
              <a:t>education</a:t>
            </a:r>
            <a:r>
              <a:rPr lang="en-GB" sz="1400" dirty="0"/>
              <a:t> (SDG 4) could contribute to changing the paradigm.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 In turn, we could be aiming at </a:t>
            </a:r>
            <a:r>
              <a:rPr lang="en-GB" sz="1400" b="1" dirty="0">
                <a:solidFill>
                  <a:srgbClr val="87B919"/>
                </a:solidFill>
              </a:rPr>
              <a:t>reduced inequalities</a:t>
            </a:r>
            <a:r>
              <a:rPr lang="en-GB" sz="1400" dirty="0"/>
              <a:t> (SDG 10).</a:t>
            </a:r>
          </a:p>
        </p:txBody>
      </p:sp>
      <p:pic>
        <p:nvPicPr>
          <p:cNvPr id="5122" name="Picture 2" descr="Food Supply Chain">
            <a:extLst>
              <a:ext uri="{FF2B5EF4-FFF2-40B4-BE49-F238E27FC236}">
                <a16:creationId xmlns:a16="http://schemas.microsoft.com/office/drawing/2014/main" id="{F3025F40-787A-3A30-688C-7F680BADD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0"/>
            <a:ext cx="48609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742F5C-CA02-71E2-BCC5-26034B0D0E47}"/>
              </a:ext>
            </a:extLst>
          </p:cNvPr>
          <p:cNvSpPr txBox="1"/>
          <p:nvPr/>
        </p:nvSpPr>
        <p:spPr>
          <a:xfrm>
            <a:off x="4283075" y="4947720"/>
            <a:ext cx="51450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chemeClr val="bg1"/>
                </a:solidFill>
              </a:rPr>
              <a:t>https://www.redwoodlogistics.com/five-challenges-in-food-and-beverage-supply-chains/</a:t>
            </a:r>
          </a:p>
        </p:txBody>
      </p:sp>
    </p:spTree>
    <p:extLst>
      <p:ext uri="{BB962C8B-B14F-4D97-AF65-F5344CB8AC3E}">
        <p14:creationId xmlns:p14="http://schemas.microsoft.com/office/powerpoint/2010/main" val="2821698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AB29C-167C-5BB3-5988-E1E65F11F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008417" cy="500549"/>
          </a:xfrm>
        </p:spPr>
        <p:txBody>
          <a:bodyPr/>
          <a:lstStyle/>
          <a:p>
            <a:r>
              <a:rPr lang="en-CH" dirty="0"/>
              <a:t>SDGs have linkages between eachother</a:t>
            </a:r>
          </a:p>
        </p:txBody>
      </p:sp>
      <p:pic>
        <p:nvPicPr>
          <p:cNvPr id="7" name="Picture Placeholder 6" descr="Chart, sunburst chart&#10;&#10;Description automatically generated">
            <a:extLst>
              <a:ext uri="{FF2B5EF4-FFF2-40B4-BE49-F238E27FC236}">
                <a16:creationId xmlns:a16="http://schemas.microsoft.com/office/drawing/2014/main" id="{99C9C4CA-7C74-930D-A269-53293BDD81A5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3"/>
          <a:srcRect l="2900" r="2900"/>
          <a:stretch/>
        </p:blipFill>
        <p:spPr>
          <a:xfrm>
            <a:off x="555811" y="1482933"/>
            <a:ext cx="3720715" cy="3349812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AAC17C5-DDF9-CBA0-346B-D3A1D80A4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2240473"/>
            <a:ext cx="3993137" cy="1834731"/>
          </a:xfrm>
        </p:spPr>
        <p:txBody>
          <a:bodyPr/>
          <a:lstStyle/>
          <a:p>
            <a:r>
              <a:rPr lang="en-GB" dirty="0"/>
              <a:t>The 2030 SDG agenda recognizes that </a:t>
            </a:r>
            <a:r>
              <a:rPr lang="en-GB" i="1" dirty="0"/>
              <a:t>"ending poverty and other deprivations must go hand-in-hand with strategies that improve health and education, reduce inequality, and spur economic growth – all while tackling climate change and working to preserve our oceans and forests.”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5A5D7D-1772-FB85-5A5A-A1D19CAF1F9C}"/>
              </a:ext>
            </a:extLst>
          </p:cNvPr>
          <p:cNvSpPr txBox="1"/>
          <p:nvPr/>
        </p:nvSpPr>
        <p:spPr>
          <a:xfrm>
            <a:off x="7573617" y="4897279"/>
            <a:ext cx="45832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https://sdgs.un.org/goals</a:t>
            </a:r>
          </a:p>
        </p:txBody>
      </p:sp>
    </p:spTree>
    <p:extLst>
      <p:ext uri="{BB962C8B-B14F-4D97-AF65-F5344CB8AC3E}">
        <p14:creationId xmlns:p14="http://schemas.microsoft.com/office/powerpoint/2010/main" val="270876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082EB-2620-ED32-FF84-484A90C39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93225"/>
            <a:ext cx="9284479" cy="500549"/>
          </a:xfrm>
        </p:spPr>
        <p:txBody>
          <a:bodyPr/>
          <a:lstStyle/>
          <a:p>
            <a:r>
              <a:rPr lang="en-GB" sz="1800" b="0" dirty="0">
                <a:hlinkClick r:id="rId2"/>
              </a:rPr>
              <a:t>https://</a:t>
            </a:r>
            <a:r>
              <a:rPr lang="en-GB" sz="1800" b="0" dirty="0" err="1">
                <a:hlinkClick r:id="rId2"/>
              </a:rPr>
              <a:t>knowsdgs.jrc.ec.europa.eu</a:t>
            </a:r>
            <a:r>
              <a:rPr lang="en-GB" sz="1800" b="0" dirty="0">
                <a:hlinkClick r:id="rId2"/>
              </a:rPr>
              <a:t>/interlinkages/goals</a:t>
            </a:r>
            <a:endParaRPr lang="en-CH" sz="1800" b="0" dirty="0">
              <a:hlinkClick r:id="rId2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E5A1B02-CCFF-6A88-A960-DA59EE1A1C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50001"/>
          <a:stretch/>
        </p:blipFill>
        <p:spPr>
          <a:xfrm>
            <a:off x="250862" y="0"/>
            <a:ext cx="4391378" cy="4759060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65699553-EBBF-8E1E-D204-0745D5C1AD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09" t="2626" b="2527"/>
          <a:stretch/>
        </p:blipFill>
        <p:spPr>
          <a:xfrm>
            <a:off x="4642239" y="0"/>
            <a:ext cx="4385772" cy="475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0320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18814</TotalTime>
  <Words>356</Words>
  <Application>Microsoft Macintosh PowerPoint</Application>
  <PresentationFormat>On-screen Show (16:9)</PresentationFormat>
  <Paragraphs>41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Helvetica</vt:lpstr>
      <vt:lpstr>Helvetica 75</vt:lpstr>
      <vt:lpstr>Ubuntu</vt:lpstr>
      <vt:lpstr>Wingdings</vt:lpstr>
      <vt:lpstr>Opcion Foto</vt:lpstr>
      <vt:lpstr>SDGs and Systems Thinking </vt:lpstr>
      <vt:lpstr>Let’s solve world hunger in 30min</vt:lpstr>
      <vt:lpstr>How much progress has been made?</vt:lpstr>
      <vt:lpstr>One step forward, two steps back (?)</vt:lpstr>
      <vt:lpstr>Thinking linear</vt:lpstr>
      <vt:lpstr>Thinking linear</vt:lpstr>
      <vt:lpstr>Tackling hunger</vt:lpstr>
      <vt:lpstr>SDGs have linkages between eachother</vt:lpstr>
      <vt:lpstr>https://knowsdgs.jrc.ec.europa.eu/interlinkages/goals</vt:lpstr>
      <vt:lpstr>We need systemic approaches to tackle these interconnected, ill-defined problems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90</cp:revision>
  <cp:lastPrinted>2023-02-15T09:48:57Z</cp:lastPrinted>
  <dcterms:created xsi:type="dcterms:W3CDTF">2022-01-18T18:56:13Z</dcterms:created>
  <dcterms:modified xsi:type="dcterms:W3CDTF">2023-11-05T13:48:03Z</dcterms:modified>
  <cp:category/>
</cp:coreProperties>
</file>