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307" r:id="rId2"/>
    <p:sldId id="2146850608" r:id="rId3"/>
    <p:sldId id="2146850607" r:id="rId4"/>
    <p:sldId id="2146850610" r:id="rId5"/>
    <p:sldId id="2146850605" r:id="rId6"/>
    <p:sldId id="2146850611" r:id="rId7"/>
    <p:sldId id="314" r:id="rId8"/>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bena Bogoeva" initials="AB" lastIdx="2" clrIdx="0">
    <p:extLst>
      <p:ext uri="{19B8F6BF-5375-455C-9EA6-DF929625EA0E}">
        <p15:presenceInfo xmlns:p15="http://schemas.microsoft.com/office/powerpoint/2012/main" userId="952559a0a5042ea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7B918"/>
    <a:srgbClr val="6E378C"/>
    <a:srgbClr val="87B919"/>
    <a:srgbClr val="F59600"/>
    <a:srgbClr val="00879A"/>
    <a:srgbClr val="E600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70"/>
    <p:restoredTop sz="91221"/>
  </p:normalViewPr>
  <p:slideViewPr>
    <p:cSldViewPr snapToGrid="0" snapToObjects="1">
      <p:cViewPr varScale="1">
        <p:scale>
          <a:sx n="131" d="100"/>
          <a:sy n="131" d="100"/>
        </p:scale>
        <p:origin x="736" y="184"/>
      </p:cViewPr>
      <p:guideLst/>
    </p:cSldViewPr>
  </p:slideViewPr>
  <p:outlineViewPr>
    <p:cViewPr>
      <p:scale>
        <a:sx n="33" d="100"/>
        <a:sy n="33" d="100"/>
      </p:scale>
      <p:origin x="0" y="0"/>
    </p:cViewPr>
  </p:outlineViewPr>
  <p:notesTextViewPr>
    <p:cViewPr>
      <p:scale>
        <a:sx n="85" d="100"/>
        <a:sy n="85" d="100"/>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11/11/2022</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11/11/2022</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Making the reflection about where each individual stands on the mindset spectrum; where your team stands in the spectrum.</a:t>
            </a:r>
          </a:p>
          <a:p>
            <a:pPr marL="0" marR="0" lvl="0" indent="0" algn="l" defTabSz="914400" rtl="0" eaLnBrk="1" fontAlgn="auto" latinLnBrk="0" hangingPunct="1">
              <a:lnSpc>
                <a:spcPct val="100000"/>
              </a:lnSpc>
              <a:spcBef>
                <a:spcPts val="0"/>
              </a:spcBef>
              <a:spcAft>
                <a:spcPts val="0"/>
              </a:spcAft>
              <a:buClrTx/>
              <a:buSzTx/>
              <a:buFontTx/>
              <a:buNone/>
              <a:tabLst/>
              <a:defRPr/>
            </a:pPr>
            <a:br>
              <a:rPr lang="de-DE" sz="1200" b="0" i="1" kern="1200" dirty="0">
                <a:solidFill>
                  <a:schemeClr val="tx1"/>
                </a:solidFill>
                <a:effectLst/>
                <a:latin typeface="+mn-lt"/>
                <a:ea typeface="+mn-ea"/>
                <a:cs typeface="+mn-cs"/>
              </a:rPr>
            </a:br>
            <a:r>
              <a:rPr lang="en-CH" dirty="0">
                <a:solidFill>
                  <a:schemeClr val="accent6"/>
                </a:solidFill>
              </a:rPr>
              <a:t>Connection to the fact that we will never simply be on the fixed or growth side, it is not linear and we will always be challenged in our personal and professional lives (triggers, team conflitcts, etc).</a:t>
            </a:r>
          </a:p>
          <a:p>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3</a:t>
            </a:fld>
            <a:endParaRPr lang="en-US"/>
          </a:p>
        </p:txBody>
      </p:sp>
    </p:spTree>
    <p:extLst>
      <p:ext uri="{BB962C8B-B14F-4D97-AF65-F5344CB8AC3E}">
        <p14:creationId xmlns:p14="http://schemas.microsoft.com/office/powerpoint/2010/main" val="1739831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4</a:t>
            </a:fld>
            <a:endParaRPr lang="en-GB"/>
          </a:p>
        </p:txBody>
      </p:sp>
    </p:spTree>
    <p:extLst>
      <p:ext uri="{BB962C8B-B14F-4D97-AF65-F5344CB8AC3E}">
        <p14:creationId xmlns:p14="http://schemas.microsoft.com/office/powerpoint/2010/main" val="179611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7</a:t>
            </a:fld>
            <a:endParaRPr lang="en-GB"/>
          </a:p>
        </p:txBody>
      </p:sp>
    </p:spTree>
    <p:extLst>
      <p:ext uri="{BB962C8B-B14F-4D97-AF65-F5344CB8AC3E}">
        <p14:creationId xmlns:p14="http://schemas.microsoft.com/office/powerpoint/2010/main" val="8710936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3146336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386840"/>
            <a:ext cx="1953553" cy="262062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471059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1604821"/>
            <a:ext cx="9144000" cy="1871153"/>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3450265"/>
            <a:ext cx="256239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3450265"/>
            <a:ext cx="2532777"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3450265"/>
            <a:ext cx="255875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318473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en-US" dirty="0"/>
              <a:t>Slide title</a:t>
            </a:r>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9841" y="1275160"/>
            <a:ext cx="7885509" cy="3430190"/>
          </a:xfrm>
          <a:prstGeom prst="rect">
            <a:avLst/>
          </a:prstGeom>
        </p:spPr>
        <p:txBody>
          <a:bodyPr>
            <a:normAutofit/>
          </a:bodyPr>
          <a:lstStyle>
            <a:lvl1pPr marL="333375" indent="-333375">
              <a:buFont typeface="Wingdings" pitchFamily="2" charset="2"/>
              <a:buChar char="§"/>
              <a:defRPr sz="1800" b="0" i="0">
                <a:latin typeface="Ubuntu" panose="020B0504030602030204" pitchFamily="34" charset="0"/>
              </a:defRPr>
            </a:lvl1pPr>
            <a:lvl2pPr>
              <a:defRPr sz="1500" b="0" i="0">
                <a:latin typeface="Ubuntu" panose="020B0504030602030204" pitchFamily="34" charset="0"/>
              </a:defRPr>
            </a:lvl2pPr>
            <a:lvl3pPr>
              <a:defRPr sz="1350"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CA265FD5-48A0-4A18-B878-47DDE1509927}"/>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D7B85852-DBEA-4A6E-8AB3-9F6FAF09A477}"/>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B55270F8-3EA6-4444-9ED5-E7F529021702}"/>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FBED6D4E-5FCB-4D82-8DBB-276D60B6617B}"/>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3A543F18-19A2-49F5-8E89-D6F5184083A0}"/>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4415470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48148"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4" name="Bildplatzhalter 3">
            <a:extLst>
              <a:ext uri="{FF2B5EF4-FFF2-40B4-BE49-F238E27FC236}">
                <a16:creationId xmlns:a16="http://schemas.microsoft.com/office/drawing/2014/main" id="{8D6A5ADB-4B5A-2640-9F3C-893C04A9CC8A}"/>
              </a:ext>
            </a:extLst>
          </p:cNvPr>
          <p:cNvSpPr>
            <a:spLocks noGrp="1"/>
          </p:cNvSpPr>
          <p:nvPr>
            <p:ph type="pic" sz="quarter" idx="10"/>
          </p:nvPr>
        </p:nvSpPr>
        <p:spPr>
          <a:xfrm>
            <a:off x="628650" y="1470422"/>
            <a:ext cx="5036344" cy="3300413"/>
          </a:xfrm>
        </p:spPr>
        <p:txBody>
          <a:bodyPr/>
          <a:lstStyle/>
          <a:p>
            <a:r>
              <a:rPr lang="en-US"/>
              <a:t>Click icon to add picture</a:t>
            </a:r>
            <a:endParaRPr lang="de-DE"/>
          </a:p>
        </p:txBody>
      </p:sp>
      <p:sp>
        <p:nvSpPr>
          <p:cNvPr id="7" name="Textplatzhalter 6">
            <a:extLst>
              <a:ext uri="{FF2B5EF4-FFF2-40B4-BE49-F238E27FC236}">
                <a16:creationId xmlns:a16="http://schemas.microsoft.com/office/drawing/2014/main" id="{9E548D1C-8200-2E4A-B7D7-C49CC15F00E4}"/>
              </a:ext>
            </a:extLst>
          </p:cNvPr>
          <p:cNvSpPr>
            <a:spLocks noGrp="1"/>
          </p:cNvSpPr>
          <p:nvPr>
            <p:ph type="body" sz="quarter" idx="11" hasCustomPrompt="1"/>
          </p:nvPr>
        </p:nvSpPr>
        <p:spPr>
          <a:xfrm>
            <a:off x="5994673" y="2384268"/>
            <a:ext cx="2593181" cy="2386567"/>
          </a:xfrm>
        </p:spPr>
        <p:txBody>
          <a:bodyPr/>
          <a:lstStyle>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1"/>
            <a:r>
              <a:rPr lang="de-DE" dirty="0" err="1"/>
              <a:t>second</a:t>
            </a:r>
            <a:r>
              <a:rPr lang="de-DE" dirty="0"/>
              <a:t> </a:t>
            </a:r>
            <a:r>
              <a:rPr lang="de-DE" dirty="0" err="1"/>
              <a:t>level</a:t>
            </a:r>
            <a:r>
              <a:rPr lang="de-DE" dirty="0"/>
              <a:t>: Ubuntu 24 </a:t>
            </a:r>
            <a:r>
              <a:rPr lang="de-DE" dirty="0" err="1"/>
              <a:t>pt</a:t>
            </a:r>
            <a:endParaRPr lang="de-DE" dirty="0"/>
          </a:p>
          <a:p>
            <a:pPr lvl="2"/>
            <a:r>
              <a:rPr lang="de-DE" dirty="0" err="1"/>
              <a:t>third</a:t>
            </a:r>
            <a:r>
              <a:rPr lang="de-DE" dirty="0"/>
              <a:t> </a:t>
            </a:r>
            <a:r>
              <a:rPr lang="de-DE" dirty="0" err="1"/>
              <a:t>level</a:t>
            </a:r>
            <a:r>
              <a:rPr lang="de-DE" dirty="0"/>
              <a:t>: Ubuntu 20 </a:t>
            </a:r>
            <a:r>
              <a:rPr lang="de-DE" dirty="0" err="1"/>
              <a:t>pt</a:t>
            </a:r>
            <a:endParaRPr lang="de-DE" dirty="0"/>
          </a:p>
          <a:p>
            <a:pPr lvl="3"/>
            <a:r>
              <a:rPr lang="de-DE" dirty="0" err="1"/>
              <a:t>fourth</a:t>
            </a:r>
            <a:r>
              <a:rPr lang="de-DE" dirty="0"/>
              <a:t> </a:t>
            </a:r>
            <a:r>
              <a:rPr lang="de-DE" dirty="0" err="1"/>
              <a:t>level</a:t>
            </a:r>
            <a:r>
              <a:rPr lang="de-DE" dirty="0"/>
              <a:t>: Ubuntu 18 </a:t>
            </a:r>
            <a:r>
              <a:rPr lang="de-DE" dirty="0" err="1"/>
              <a:t>pt</a:t>
            </a:r>
            <a:endParaRPr lang="de-DE" dirty="0"/>
          </a:p>
          <a:p>
            <a:pPr lvl="4"/>
            <a:r>
              <a:rPr lang="de-DE" dirty="0" err="1"/>
              <a:t>fifth</a:t>
            </a:r>
            <a:r>
              <a:rPr lang="de-DE" dirty="0"/>
              <a:t> </a:t>
            </a:r>
            <a:r>
              <a:rPr lang="de-DE" dirty="0" err="1"/>
              <a:t>level</a:t>
            </a:r>
            <a:r>
              <a:rPr lang="de-DE" dirty="0"/>
              <a:t>: Ubuntu 18 </a:t>
            </a:r>
            <a:r>
              <a:rPr lang="de-DE" dirty="0" err="1"/>
              <a:t>pt</a:t>
            </a:r>
            <a:endParaRPr lang="de-DE" dirty="0"/>
          </a:p>
        </p:txBody>
      </p:sp>
      <p:sp>
        <p:nvSpPr>
          <p:cNvPr id="8" name="Foliennummernplatzhalter 5">
            <a:extLst>
              <a:ext uri="{FF2B5EF4-FFF2-40B4-BE49-F238E27FC236}">
                <a16:creationId xmlns:a16="http://schemas.microsoft.com/office/drawing/2014/main" id="{DB63D531-DEFE-4A47-A84A-226BCF73B090}"/>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Tree>
    <p:extLst>
      <p:ext uri="{BB962C8B-B14F-4D97-AF65-F5344CB8AC3E}">
        <p14:creationId xmlns:p14="http://schemas.microsoft.com/office/powerpoint/2010/main" val="3101187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ext Slid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a:xfrm>
            <a:off x="628650" y="433264"/>
            <a:ext cx="7886700" cy="675330"/>
          </a:xfrm>
        </p:spPr>
        <p:txBody>
          <a:bodyPr/>
          <a:lstStyle>
            <a:lvl1pPr>
              <a:defRPr b="1" i="0">
                <a:latin typeface="Ubuntu" panose="020B0504030602030204" pitchFamily="34" charset="0"/>
              </a:defRPr>
            </a:lvl1pPr>
          </a:lstStyle>
          <a:p>
            <a:r>
              <a:rPr lang="en-US" dirty="0"/>
              <a:t>Slide title</a:t>
            </a:r>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53600"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Inhaltsplatzhalter 2">
            <a:extLst>
              <a:ext uri="{FF2B5EF4-FFF2-40B4-BE49-F238E27FC236}">
                <a16:creationId xmlns:a16="http://schemas.microsoft.com/office/drawing/2014/main" id="{2D39A12E-B841-4D99-88F4-24DF4CBCC7E6}"/>
              </a:ext>
            </a:extLst>
          </p:cNvPr>
          <p:cNvSpPr>
            <a:spLocks noGrp="1"/>
          </p:cNvSpPr>
          <p:nvPr>
            <p:ph sz="half" idx="1" hasCustomPrompt="1"/>
          </p:nvPr>
        </p:nvSpPr>
        <p:spPr>
          <a:xfrm>
            <a:off x="628650" y="1275160"/>
            <a:ext cx="7886700" cy="3430190"/>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85599B7D-94B5-4584-86FA-65C7CB8BC136}"/>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28F925F8-2B48-47B1-917C-778BDCF87FCE}"/>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A66C6EA1-C2D7-4A3A-B602-7889DF991E8A}"/>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385DDFAE-28B4-4F4A-B3FE-1E31C0726E81}"/>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64247BBC-13A9-47DF-B69B-61258F9578A5}"/>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8882173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No text slide 2">
    <p:bg>
      <p:bgPr>
        <a:solidFill>
          <a:srgbClr val="3BB1BD"/>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C8E1E68A-95CD-4203-A3C5-88DDF3DE8A9F}"/>
              </a:ext>
            </a:extLst>
          </p:cNvPr>
          <p:cNvGrpSpPr/>
          <p:nvPr userDrawn="1"/>
        </p:nvGrpSpPr>
        <p:grpSpPr>
          <a:xfrm>
            <a:off x="4972002" y="4800600"/>
            <a:ext cx="753884" cy="192263"/>
            <a:chOff x="6876977" y="6400800"/>
            <a:chExt cx="1005178" cy="256350"/>
          </a:xfrm>
          <a:solidFill>
            <a:srgbClr val="878786"/>
          </a:solidFill>
        </p:grpSpPr>
        <p:sp>
          <p:nvSpPr>
            <p:cNvPr id="17" name="Rechteck 5">
              <a:extLst>
                <a:ext uri="{FF2B5EF4-FFF2-40B4-BE49-F238E27FC236}">
                  <a16:creationId xmlns:a16="http://schemas.microsoft.com/office/drawing/2014/main" id="{247108CE-9868-44D2-9004-E291FB3B8DE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Rechteck 6">
              <a:extLst>
                <a:ext uri="{FF2B5EF4-FFF2-40B4-BE49-F238E27FC236}">
                  <a16:creationId xmlns:a16="http://schemas.microsoft.com/office/drawing/2014/main" id="{7B2DF602-004E-416B-892A-3F6FDA6473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11">
              <a:extLst>
                <a:ext uri="{FF2B5EF4-FFF2-40B4-BE49-F238E27FC236}">
                  <a16:creationId xmlns:a16="http://schemas.microsoft.com/office/drawing/2014/main" id="{CCF3237F-8B5F-4BAB-9D41-4D5B8E9D95E5}"/>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pic>
        <p:nvPicPr>
          <p:cNvPr id="8" name="Picture 7">
            <a:extLst>
              <a:ext uri="{FF2B5EF4-FFF2-40B4-BE49-F238E27FC236}">
                <a16:creationId xmlns:a16="http://schemas.microsoft.com/office/drawing/2014/main" id="{E0DF6D13-3BF4-4CA3-B60C-C41E7DC91D2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50000"/>
          <a:stretch/>
        </p:blipFill>
        <p:spPr>
          <a:xfrm>
            <a:off x="1" y="1035457"/>
            <a:ext cx="454952" cy="914480"/>
          </a:xfrm>
          <a:prstGeom prst="rect">
            <a:avLst/>
          </a:prstGeom>
        </p:spPr>
      </p:pic>
    </p:spTree>
    <p:extLst>
      <p:ext uri="{BB962C8B-B14F-4D97-AF65-F5344CB8AC3E}">
        <p14:creationId xmlns:p14="http://schemas.microsoft.com/office/powerpoint/2010/main" val="18003581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xt Slide 3">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DDC19D75-AF1D-5348-854D-B46E6014CABC}"/>
              </a:ext>
            </a:extLst>
          </p:cNvPr>
          <p:cNvSpPr/>
          <p:nvPr userDrawn="1"/>
        </p:nvSpPr>
        <p:spPr>
          <a:xfrm>
            <a:off x="0" y="1268016"/>
            <a:ext cx="453600" cy="453935"/>
          </a:xfrm>
          <a:prstGeom prst="rect">
            <a:avLst/>
          </a:prstGeom>
          <a:solidFill>
            <a:srgbClr val="3BB1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Title 11">
            <a:extLst>
              <a:ext uri="{FF2B5EF4-FFF2-40B4-BE49-F238E27FC236}">
                <a16:creationId xmlns:a16="http://schemas.microsoft.com/office/drawing/2014/main" id="{F4B75F50-1A7E-4CCD-A269-C075C65C1AFB}"/>
              </a:ext>
            </a:extLst>
          </p:cNvPr>
          <p:cNvSpPr>
            <a:spLocks noGrp="1"/>
          </p:cNvSpPr>
          <p:nvPr>
            <p:ph type="title" hasCustomPrompt="1"/>
          </p:nvPr>
        </p:nvSpPr>
        <p:spPr>
          <a:xfrm>
            <a:off x="628650" y="1157318"/>
            <a:ext cx="7886700" cy="675330"/>
          </a:xfrm>
          <a:prstGeom prst="rect">
            <a:avLst/>
          </a:prstGeom>
        </p:spPr>
        <p:txBody>
          <a:bodyPr anchor="ctr"/>
          <a:lstStyle>
            <a:lvl1pPr>
              <a:defRPr lang="en-US" b="1" i="0" dirty="0">
                <a:solidFill>
                  <a:srgbClr val="3BB1BD"/>
                </a:solidFill>
              </a:defRPr>
            </a:lvl1pPr>
          </a:lstStyle>
          <a:p>
            <a:pPr marL="0" lvl="0"/>
            <a:r>
              <a:rPr lang="en-US" dirty="0"/>
              <a:t>Slide title</a:t>
            </a:r>
          </a:p>
        </p:txBody>
      </p:sp>
      <p:grpSp>
        <p:nvGrpSpPr>
          <p:cNvPr id="13" name="Group 12">
            <a:extLst>
              <a:ext uri="{FF2B5EF4-FFF2-40B4-BE49-F238E27FC236}">
                <a16:creationId xmlns:a16="http://schemas.microsoft.com/office/drawing/2014/main" id="{3FF2D96B-0D99-482B-B944-DA0B4D27B109}"/>
              </a:ext>
            </a:extLst>
          </p:cNvPr>
          <p:cNvGrpSpPr/>
          <p:nvPr userDrawn="1"/>
        </p:nvGrpSpPr>
        <p:grpSpPr>
          <a:xfrm>
            <a:off x="4972002" y="4800600"/>
            <a:ext cx="753884" cy="192263"/>
            <a:chOff x="6876977" y="6400800"/>
            <a:chExt cx="1005178" cy="256350"/>
          </a:xfrm>
          <a:solidFill>
            <a:srgbClr val="4EBABC"/>
          </a:solidFill>
        </p:grpSpPr>
        <p:sp>
          <p:nvSpPr>
            <p:cNvPr id="14" name="Rechteck 5">
              <a:extLst>
                <a:ext uri="{FF2B5EF4-FFF2-40B4-BE49-F238E27FC236}">
                  <a16:creationId xmlns:a16="http://schemas.microsoft.com/office/drawing/2014/main" id="{3F3B3439-FC27-4DB6-887F-89351009C5F0}"/>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hteck 6">
              <a:extLst>
                <a:ext uri="{FF2B5EF4-FFF2-40B4-BE49-F238E27FC236}">
                  <a16:creationId xmlns:a16="http://schemas.microsoft.com/office/drawing/2014/main" id="{6DB565EC-77B0-401F-A233-9A46A2683323}"/>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 name="Rechteck 11">
              <a:extLst>
                <a:ext uri="{FF2B5EF4-FFF2-40B4-BE49-F238E27FC236}">
                  <a16:creationId xmlns:a16="http://schemas.microsoft.com/office/drawing/2014/main" id="{63F022D7-F640-4E3D-AA24-5A8D9DF57FF2}"/>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21" name="Text Placeholder 20">
            <a:extLst>
              <a:ext uri="{FF2B5EF4-FFF2-40B4-BE49-F238E27FC236}">
                <a16:creationId xmlns:a16="http://schemas.microsoft.com/office/drawing/2014/main" id="{A7BA7D78-1097-4D12-8A10-79512A43964E}"/>
              </a:ext>
            </a:extLst>
          </p:cNvPr>
          <p:cNvSpPr>
            <a:spLocks noGrp="1"/>
          </p:cNvSpPr>
          <p:nvPr>
            <p:ph type="body" sz="quarter" idx="10"/>
          </p:nvPr>
        </p:nvSpPr>
        <p:spPr>
          <a:xfrm>
            <a:off x="629841" y="2005012"/>
            <a:ext cx="7885509" cy="2700338"/>
          </a:xfrm>
        </p:spPr>
        <p:txBody>
          <a:bodyPr/>
          <a:lstStyle>
            <a:lvl1pPr>
              <a:defRPr sz="1800"/>
            </a:lvl1pPr>
            <a:lvl2pPr>
              <a:defRPr sz="1500"/>
            </a:lvl2pPr>
            <a:lvl3pPr>
              <a:defRPr sz="1350"/>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909629200"/>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dirty="0"/>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dirty="0"/>
          </a:p>
        </p:txBody>
      </p:sp>
      <p:sp>
        <p:nvSpPr>
          <p:cNvPr id="4" name="Date Placeholder 3"/>
          <p:cNvSpPr>
            <a:spLocks noGrp="1"/>
          </p:cNvSpPr>
          <p:nvPr>
            <p:ph type="dt" sz="half" idx="10"/>
          </p:nvPr>
        </p:nvSpPr>
        <p:spPr/>
        <p:txBody>
          <a:bodyPr/>
          <a:lstStyle/>
          <a:p>
            <a:fld id="{8D4ACA30-3401-494C-8302-076920F79041}" type="datetimeFigureOut">
              <a:rPr lang="en-US" smtClean="0"/>
              <a:t>11/11/22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5F055-F176-E84A-BE28-6DEF879859D8}" type="slidenum">
              <a:rPr lang="en-US" smtClean="0"/>
              <a:t>‹#›</a:t>
            </a:fld>
            <a:endParaRPr lang="en-US"/>
          </a:p>
        </p:txBody>
      </p:sp>
    </p:spTree>
    <p:extLst>
      <p:ext uri="{BB962C8B-B14F-4D97-AF65-F5344CB8AC3E}">
        <p14:creationId xmlns:p14="http://schemas.microsoft.com/office/powerpoint/2010/main" val="21626799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No text slide">
    <p:bg>
      <p:bgPr>
        <a:solidFill>
          <a:srgbClr val="3BB1BD"/>
        </a:soli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F9C8EBD7-1A1C-894E-A0BF-D95E3CA6424B}"/>
              </a:ext>
            </a:extLst>
          </p:cNvPr>
          <p:cNvSpPr/>
          <p:nvPr userDrawn="1"/>
        </p:nvSpPr>
        <p:spPr>
          <a:xfrm>
            <a:off x="0" y="1268016"/>
            <a:ext cx="448148" cy="453935"/>
          </a:xfrm>
          <a:prstGeom prst="rect">
            <a:avLst/>
          </a:prstGeom>
          <a:solidFill>
            <a:srgbClr val="8787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7" name="Group 16">
            <a:extLst>
              <a:ext uri="{FF2B5EF4-FFF2-40B4-BE49-F238E27FC236}">
                <a16:creationId xmlns:a16="http://schemas.microsoft.com/office/drawing/2014/main" id="{EBD3D9E8-CE23-4BEC-8953-2E994CEAB2E3}"/>
              </a:ext>
            </a:extLst>
          </p:cNvPr>
          <p:cNvGrpSpPr/>
          <p:nvPr userDrawn="1"/>
        </p:nvGrpSpPr>
        <p:grpSpPr>
          <a:xfrm>
            <a:off x="4972002" y="4800600"/>
            <a:ext cx="753884" cy="192263"/>
            <a:chOff x="6876977" y="6400800"/>
            <a:chExt cx="1005178" cy="256350"/>
          </a:xfrm>
          <a:solidFill>
            <a:srgbClr val="878786"/>
          </a:solidFill>
        </p:grpSpPr>
        <p:sp>
          <p:nvSpPr>
            <p:cNvPr id="18" name="Rechteck 5">
              <a:extLst>
                <a:ext uri="{FF2B5EF4-FFF2-40B4-BE49-F238E27FC236}">
                  <a16:creationId xmlns:a16="http://schemas.microsoft.com/office/drawing/2014/main" id="{DF8D3728-DE5B-447C-8267-CA11446FD19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6">
              <a:extLst>
                <a:ext uri="{FF2B5EF4-FFF2-40B4-BE49-F238E27FC236}">
                  <a16:creationId xmlns:a16="http://schemas.microsoft.com/office/drawing/2014/main" id="{A52379E7-4A25-4C23-8125-DC4D754320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0" name="Rechteck 11">
              <a:extLst>
                <a:ext uri="{FF2B5EF4-FFF2-40B4-BE49-F238E27FC236}">
                  <a16:creationId xmlns:a16="http://schemas.microsoft.com/office/drawing/2014/main" id="{18F56B9E-2F05-409E-BA2A-C52B95AB60FB}"/>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6557965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677DC-7CDF-40A5-99AE-4BE62C1C449A}"/>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611E04A-8C5D-4891-8ADB-E768FFADCB6F}"/>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19F4843-1762-4730-9DF0-8DAC8DD03275}"/>
              </a:ext>
            </a:extLst>
          </p:cNvPr>
          <p:cNvSpPr>
            <a:spLocks noGrp="1"/>
          </p:cNvSpPr>
          <p:nvPr>
            <p:ph type="dt" sz="half" idx="10"/>
          </p:nvPr>
        </p:nvSpPr>
        <p:spPr/>
        <p:txBody>
          <a:bodyPr/>
          <a:lstStyle/>
          <a:p>
            <a:fld id="{FFF4749C-1970-4A5B-A605-5AE5F3AD52CA}" type="datetimeFigureOut">
              <a:rPr lang="en-US" smtClean="0"/>
              <a:t>11/11/22</a:t>
            </a:fld>
            <a:endParaRPr lang="en-US"/>
          </a:p>
        </p:txBody>
      </p:sp>
      <p:sp>
        <p:nvSpPr>
          <p:cNvPr id="5" name="Footer Placeholder 4">
            <a:extLst>
              <a:ext uri="{FF2B5EF4-FFF2-40B4-BE49-F238E27FC236}">
                <a16:creationId xmlns:a16="http://schemas.microsoft.com/office/drawing/2014/main" id="{8A52C525-6F41-4B56-B4A5-EEA7592CEC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39F6FA-44E8-4EE1-81A6-2C94EE0AFE2A}"/>
              </a:ext>
            </a:extLst>
          </p:cNvPr>
          <p:cNvSpPr>
            <a:spLocks noGrp="1"/>
          </p:cNvSpPr>
          <p:nvPr>
            <p:ph type="sldNum" sz="quarter" idx="12"/>
          </p:nvPr>
        </p:nvSpPr>
        <p:spPr/>
        <p:txBody>
          <a:bodyPr/>
          <a:lstStyle/>
          <a:p>
            <a:fld id="{B4C9C25C-6438-4784-9928-CF16A57F95BC}" type="slidenum">
              <a:rPr lang="en-US" smtClean="0"/>
              <a:t>‹#›</a:t>
            </a:fld>
            <a:endParaRPr lang="en-US"/>
          </a:p>
        </p:txBody>
      </p:sp>
    </p:spTree>
    <p:extLst>
      <p:ext uri="{BB962C8B-B14F-4D97-AF65-F5344CB8AC3E}">
        <p14:creationId xmlns:p14="http://schemas.microsoft.com/office/powerpoint/2010/main" val="6807301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19" name="Foliennummernplatzhalter 5">
            <a:extLst>
              <a:ext uri="{FF2B5EF4-FFF2-40B4-BE49-F238E27FC236}">
                <a16:creationId xmlns:a16="http://schemas.microsoft.com/office/drawing/2014/main" id="{E5634FED-9A63-8A47-89C9-89B788B6337B}"/>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8650" y="2065193"/>
            <a:ext cx="7886700" cy="2567529"/>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de-DE" dirty="0"/>
              <a:t>This </a:t>
            </a:r>
            <a:r>
              <a:rPr lang="de-DE" dirty="0" err="1"/>
              <a:t>is</a:t>
            </a:r>
            <a:r>
              <a:rPr lang="de-DE" dirty="0"/>
              <a:t> </a:t>
            </a:r>
            <a:r>
              <a:rPr lang="de-DE" dirty="0" err="1"/>
              <a:t>appropriate</a:t>
            </a:r>
            <a:r>
              <a:rPr lang="de-DE" dirty="0"/>
              <a:t> </a:t>
            </a:r>
            <a:r>
              <a:rPr lang="de-DE" dirty="0" err="1"/>
              <a:t>for</a:t>
            </a:r>
            <a:r>
              <a:rPr lang="de-DE" dirty="0"/>
              <a:t> </a:t>
            </a:r>
            <a:r>
              <a:rPr lang="de-DE" dirty="0" err="1"/>
              <a:t>slides</a:t>
            </a:r>
            <a:r>
              <a:rPr lang="de-DE" dirty="0"/>
              <a:t> </a:t>
            </a:r>
            <a:r>
              <a:rPr lang="de-DE" dirty="0" err="1"/>
              <a:t>with</a:t>
            </a:r>
            <a:r>
              <a:rPr lang="de-DE" dirty="0"/>
              <a:t> </a:t>
            </a:r>
            <a:r>
              <a:rPr lang="de-DE" dirty="0" err="1"/>
              <a:t>no</a:t>
            </a:r>
            <a:r>
              <a:rPr lang="de-DE" dirty="0"/>
              <a:t> </a:t>
            </a:r>
            <a:r>
              <a:rPr lang="de-DE" dirty="0" err="1"/>
              <a:t>images</a:t>
            </a:r>
            <a:r>
              <a:rPr lang="de-DE" dirty="0"/>
              <a:t> </a:t>
            </a:r>
            <a:r>
              <a:rPr lang="de-DE" dirty="0" err="1"/>
              <a:t>where</a:t>
            </a:r>
            <a:r>
              <a:rPr lang="de-DE" dirty="0"/>
              <a:t> </a:t>
            </a:r>
            <a:r>
              <a:rPr lang="de-DE" dirty="0" err="1"/>
              <a:t>you</a:t>
            </a:r>
            <a:r>
              <a:rPr lang="de-DE" dirty="0"/>
              <a:t> </a:t>
            </a:r>
            <a:r>
              <a:rPr lang="de-DE" dirty="0" err="1"/>
              <a:t>can</a:t>
            </a:r>
            <a:r>
              <a:rPr lang="de-DE" dirty="0"/>
              <a:t> </a:t>
            </a:r>
            <a:r>
              <a:rPr lang="de-DE" dirty="0" err="1"/>
              <a:t>use</a:t>
            </a:r>
            <a:r>
              <a:rPr lang="de-DE" dirty="0"/>
              <a:t> </a:t>
            </a:r>
            <a:r>
              <a:rPr lang="de-DE" dirty="0" err="1"/>
              <a:t>this</a:t>
            </a:r>
            <a:r>
              <a:rPr lang="de-DE" dirty="0"/>
              <a:t> box </a:t>
            </a:r>
            <a:r>
              <a:rPr lang="de-DE" dirty="0" err="1"/>
              <a:t>as</a:t>
            </a:r>
            <a:r>
              <a:rPr lang="de-DE" dirty="0"/>
              <a:t> a </a:t>
            </a:r>
            <a:r>
              <a:rPr lang="de-DE" dirty="0" err="1"/>
              <a:t>bullet</a:t>
            </a:r>
            <a:r>
              <a:rPr lang="de-DE" dirty="0"/>
              <a:t> </a:t>
            </a:r>
            <a:r>
              <a:rPr lang="de-DE" dirty="0" err="1"/>
              <a:t>points</a:t>
            </a:r>
            <a:r>
              <a:rPr lang="de-DE" dirty="0"/>
              <a:t> </a:t>
            </a:r>
            <a:r>
              <a:rPr lang="de-DE" dirty="0" err="1"/>
              <a:t>or</a:t>
            </a:r>
            <a:r>
              <a:rPr lang="de-DE" dirty="0"/>
              <a:t> just normal </a:t>
            </a:r>
            <a:r>
              <a:rPr lang="de-DE" dirty="0" err="1"/>
              <a:t>text</a:t>
            </a:r>
            <a:r>
              <a:rPr lang="de-DE" dirty="0"/>
              <a:t>. </a:t>
            </a:r>
          </a:p>
          <a:p>
            <a:pPr lvl="0"/>
            <a:endParaRPr lang="de-DE" dirty="0"/>
          </a:p>
          <a:p>
            <a:pPr lvl="0"/>
            <a:r>
              <a:rPr lang="de-DE" dirty="0" err="1"/>
              <a:t>And</a:t>
            </a:r>
            <a:r>
              <a:rPr lang="de-DE" dirty="0"/>
              <a:t> </a:t>
            </a:r>
            <a:r>
              <a:rPr lang="de-DE" dirty="0" err="1"/>
              <a:t>you</a:t>
            </a:r>
            <a:r>
              <a:rPr lang="de-DE" dirty="0"/>
              <a:t> </a:t>
            </a:r>
            <a:r>
              <a:rPr lang="de-DE" dirty="0" err="1"/>
              <a:t>can</a:t>
            </a:r>
            <a:r>
              <a:rPr lang="de-DE" dirty="0"/>
              <a:t> </a:t>
            </a:r>
            <a:r>
              <a:rPr lang="de-DE" dirty="0" err="1"/>
              <a:t>fill</a:t>
            </a:r>
            <a:r>
              <a:rPr lang="de-DE" dirty="0"/>
              <a:t> in </a:t>
            </a:r>
            <a:r>
              <a:rPr lang="de-DE" dirty="0" err="1"/>
              <a:t>the</a:t>
            </a:r>
            <a:r>
              <a:rPr lang="de-DE" dirty="0"/>
              <a:t> </a:t>
            </a:r>
            <a:r>
              <a:rPr lang="de-DE" dirty="0" err="1"/>
              <a:t>entire</a:t>
            </a:r>
            <a:r>
              <a:rPr lang="de-DE" dirty="0"/>
              <a:t> box </a:t>
            </a:r>
            <a:r>
              <a:rPr lang="de-DE" dirty="0" err="1"/>
              <a:t>according</a:t>
            </a:r>
            <a:r>
              <a:rPr lang="de-DE" dirty="0"/>
              <a:t> </a:t>
            </a:r>
            <a:r>
              <a:rPr lang="de-DE" dirty="0" err="1"/>
              <a:t>to</a:t>
            </a:r>
            <a:r>
              <a:rPr lang="de-DE" dirty="0"/>
              <a:t> </a:t>
            </a:r>
            <a:r>
              <a:rPr lang="de-DE" dirty="0" err="1"/>
              <a:t>your</a:t>
            </a:r>
            <a:r>
              <a:rPr lang="de-DE" dirty="0"/>
              <a:t> </a:t>
            </a:r>
            <a:r>
              <a:rPr lang="de-DE" dirty="0" err="1"/>
              <a:t>need</a:t>
            </a:r>
            <a:r>
              <a:rPr lang="de-DE" dirty="0"/>
              <a:t>. </a:t>
            </a:r>
          </a:p>
        </p:txBody>
      </p:sp>
    </p:spTree>
    <p:extLst>
      <p:ext uri="{BB962C8B-B14F-4D97-AF65-F5344CB8AC3E}">
        <p14:creationId xmlns:p14="http://schemas.microsoft.com/office/powerpoint/2010/main" val="353883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7" r:id="rId25"/>
    <p:sldLayoutId id="2147483697" r:id="rId26"/>
    <p:sldLayoutId id="2147483698" r:id="rId27"/>
    <p:sldLayoutId id="2147483703" r:id="rId28"/>
    <p:sldLayoutId id="2147483705" r:id="rId29"/>
    <p:sldLayoutId id="2147483706" r:id="rId30"/>
    <p:sldLayoutId id="2147483707" r:id="rId31"/>
    <p:sldLayoutId id="2147483708" r:id="rId32"/>
    <p:sldLayoutId id="2147483709" r:id="rId33"/>
    <p:sldLayoutId id="2147483710" r:id="rId34"/>
    <p:sldLayoutId id="2147483711" r:id="rId35"/>
    <p:sldLayoutId id="2147483712" r:id="rId36"/>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tiff"/><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3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4DA99-BED6-C645-8D30-10200398F3B4}"/>
              </a:ext>
            </a:extLst>
          </p:cNvPr>
          <p:cNvSpPr>
            <a:spLocks noGrp="1"/>
          </p:cNvSpPr>
          <p:nvPr>
            <p:ph type="title"/>
          </p:nvPr>
        </p:nvSpPr>
        <p:spPr>
          <a:xfrm>
            <a:off x="5095963" y="1138196"/>
            <a:ext cx="2637023" cy="1433553"/>
          </a:xfrm>
        </p:spPr>
        <p:txBody>
          <a:bodyPr>
            <a:normAutofit fontScale="90000"/>
          </a:bodyPr>
          <a:lstStyle/>
          <a:p>
            <a:r>
              <a:rPr lang="en-GB" dirty="0"/>
              <a:t>Growth Mindset</a:t>
            </a:r>
            <a:br>
              <a:rPr lang="en-GB" dirty="0"/>
            </a:br>
            <a:r>
              <a:rPr lang="en-GB" dirty="0"/>
              <a:t>Check-in</a:t>
            </a:r>
          </a:p>
        </p:txBody>
      </p:sp>
      <p:sp>
        <p:nvSpPr>
          <p:cNvPr id="3" name="Marcador de texto 2">
            <a:extLst>
              <a:ext uri="{FF2B5EF4-FFF2-40B4-BE49-F238E27FC236}">
                <a16:creationId xmlns:a16="http://schemas.microsoft.com/office/drawing/2014/main" id="{6E89ECE3-4923-F240-B9AC-AFEBB5B17A85}"/>
              </a:ext>
            </a:extLst>
          </p:cNvPr>
          <p:cNvSpPr>
            <a:spLocks noGrp="1"/>
          </p:cNvSpPr>
          <p:nvPr>
            <p:ph type="body" sz="half" idx="2"/>
          </p:nvPr>
        </p:nvSpPr>
        <p:spPr>
          <a:xfrm>
            <a:off x="5095963" y="2571749"/>
            <a:ext cx="3464291" cy="690197"/>
          </a:xfrm>
        </p:spPr>
        <p:txBody>
          <a:bodyPr>
            <a:normAutofit/>
          </a:bodyPr>
          <a:lstStyle/>
          <a:p>
            <a:endParaRPr lang="en-GB" dirty="0"/>
          </a:p>
          <a:p>
            <a:r>
              <a:rPr lang="en-GB" dirty="0"/>
              <a:t>November 11</a:t>
            </a:r>
            <a:r>
              <a:rPr lang="en-GB" baseline="30000" dirty="0"/>
              <a:t>th</a:t>
            </a:r>
            <a:r>
              <a:rPr lang="en-GB" dirty="0"/>
              <a:t> 2022</a:t>
            </a:r>
          </a:p>
          <a:p>
            <a:r>
              <a:rPr lang="en-GB" dirty="0"/>
              <a:t>Catarina Batista</a:t>
            </a:r>
          </a:p>
        </p:txBody>
      </p:sp>
    </p:spTree>
    <p:extLst>
      <p:ext uri="{BB962C8B-B14F-4D97-AF65-F5344CB8AC3E}">
        <p14:creationId xmlns:p14="http://schemas.microsoft.com/office/powerpoint/2010/main" val="2250104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CBE76-0247-4F3E-E224-2C30C23DCC38}"/>
              </a:ext>
            </a:extLst>
          </p:cNvPr>
          <p:cNvSpPr>
            <a:spLocks noGrp="1"/>
          </p:cNvSpPr>
          <p:nvPr>
            <p:ph type="title"/>
          </p:nvPr>
        </p:nvSpPr>
        <p:spPr>
          <a:xfrm>
            <a:off x="2237902" y="2185086"/>
            <a:ext cx="4668195" cy="500549"/>
          </a:xfrm>
        </p:spPr>
        <p:txBody>
          <a:bodyPr/>
          <a:lstStyle/>
          <a:p>
            <a:pPr algn="ctr"/>
            <a:r>
              <a:rPr lang="en-CH" sz="3200" dirty="0"/>
              <a:t>Growing into the unknown</a:t>
            </a:r>
          </a:p>
        </p:txBody>
      </p:sp>
    </p:spTree>
    <p:extLst>
      <p:ext uri="{BB962C8B-B14F-4D97-AF65-F5344CB8AC3E}">
        <p14:creationId xmlns:p14="http://schemas.microsoft.com/office/powerpoint/2010/main" val="1215184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pic>
        <p:nvPicPr>
          <p:cNvPr id="11" name="Picture 10">
            <a:extLst>
              <a:ext uri="{FF2B5EF4-FFF2-40B4-BE49-F238E27FC236}">
                <a16:creationId xmlns:a16="http://schemas.microsoft.com/office/drawing/2014/main" id="{9E58F4CB-E423-2140-9E23-057C4563C6D2}"/>
              </a:ext>
            </a:extLst>
          </p:cNvPr>
          <p:cNvPicPr>
            <a:picLocks noChangeAspect="1"/>
          </p:cNvPicPr>
          <p:nvPr/>
        </p:nvPicPr>
        <p:blipFill>
          <a:blip r:embed="rId4"/>
          <a:stretch>
            <a:fillRect/>
          </a:stretch>
        </p:blipFill>
        <p:spPr>
          <a:xfrm>
            <a:off x="578599" y="3249921"/>
            <a:ext cx="738086" cy="738086"/>
          </a:xfrm>
          <a:prstGeom prst="rect">
            <a:avLst/>
          </a:prstGeom>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4" name="TextBox 13">
            <a:extLst>
              <a:ext uri="{FF2B5EF4-FFF2-40B4-BE49-F238E27FC236}">
                <a16:creationId xmlns:a16="http://schemas.microsoft.com/office/drawing/2014/main" id="{26701919-5758-9848-B9DD-55E2EB4D8D33}"/>
              </a:ext>
            </a:extLst>
          </p:cNvPr>
          <p:cNvSpPr txBox="1"/>
          <p:nvPr/>
        </p:nvSpPr>
        <p:spPr>
          <a:xfrm>
            <a:off x="26243" y="2781640"/>
            <a:ext cx="2157134" cy="369332"/>
          </a:xfrm>
          <a:prstGeom prst="rect">
            <a:avLst/>
          </a:prstGeom>
          <a:noFill/>
        </p:spPr>
        <p:txBody>
          <a:bodyPr wrap="square" rtlCol="0">
            <a:spAutoFit/>
          </a:bodyPr>
          <a:lstStyle/>
          <a:p>
            <a:pPr algn="ctr"/>
            <a:r>
              <a:rPr lang="en-US" b="1" dirty="0">
                <a:solidFill>
                  <a:srgbClr val="F59600"/>
                </a:solidFill>
                <a:latin typeface="Ubuntu" panose="020B0504030602030204" pitchFamily="34" charset="0"/>
              </a:rPr>
              <a:t>Growth mindset</a:t>
            </a:r>
          </a:p>
        </p:txBody>
      </p:sp>
      <p:sp>
        <p:nvSpPr>
          <p:cNvPr id="15" name="TextBox 14">
            <a:extLst>
              <a:ext uri="{FF2B5EF4-FFF2-40B4-BE49-F238E27FC236}">
                <a16:creationId xmlns:a16="http://schemas.microsoft.com/office/drawing/2014/main" id="{745277DE-2F60-1344-A417-E35A5069037D}"/>
              </a:ext>
            </a:extLst>
          </p:cNvPr>
          <p:cNvSpPr txBox="1"/>
          <p:nvPr/>
        </p:nvSpPr>
        <p:spPr>
          <a:xfrm>
            <a:off x="161785" y="4127760"/>
            <a:ext cx="1528565" cy="646331"/>
          </a:xfrm>
          <a:prstGeom prst="rect">
            <a:avLst/>
          </a:prstGeom>
          <a:noFill/>
        </p:spPr>
        <p:txBody>
          <a:bodyPr wrap="square" rtlCol="0">
            <a:spAutoFit/>
          </a:bodyPr>
          <a:lstStyle/>
          <a:p>
            <a:r>
              <a:rPr lang="en-US" sz="1200" dirty="0">
                <a:solidFill>
                  <a:srgbClr val="F59600"/>
                </a:solidFill>
                <a:latin typeface="Ubuntu" panose="020B0504030602030204" pitchFamily="34" charset="0"/>
              </a:rPr>
              <a:t>Intelligence can be developed/ desire to learn</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sp>
        <p:nvSpPr>
          <p:cNvPr id="23" name="TextBox 22">
            <a:extLst>
              <a:ext uri="{FF2B5EF4-FFF2-40B4-BE49-F238E27FC236}">
                <a16:creationId xmlns:a16="http://schemas.microsoft.com/office/drawing/2014/main" id="{1971DF97-01B3-C24D-99A5-4B7F9D398D8D}"/>
              </a:ext>
            </a:extLst>
          </p:cNvPr>
          <p:cNvSpPr txBox="1"/>
          <p:nvPr/>
        </p:nvSpPr>
        <p:spPr>
          <a:xfrm>
            <a:off x="2154896" y="4188403"/>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Embrace challenges</a:t>
            </a:r>
          </a:p>
        </p:txBody>
      </p:sp>
      <p:sp>
        <p:nvSpPr>
          <p:cNvPr id="24" name="TextBox 23">
            <a:extLst>
              <a:ext uri="{FF2B5EF4-FFF2-40B4-BE49-F238E27FC236}">
                <a16:creationId xmlns:a16="http://schemas.microsoft.com/office/drawing/2014/main" id="{CE456D16-FEEB-0246-B082-55772B62F166}"/>
              </a:ext>
            </a:extLst>
          </p:cNvPr>
          <p:cNvSpPr txBox="1"/>
          <p:nvPr/>
        </p:nvSpPr>
        <p:spPr>
          <a:xfrm>
            <a:off x="3498704" y="3314967"/>
            <a:ext cx="1207559"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Persist in the face of setbacks</a:t>
            </a:r>
          </a:p>
        </p:txBody>
      </p:sp>
      <p:sp>
        <p:nvSpPr>
          <p:cNvPr id="25" name="TextBox 24">
            <a:extLst>
              <a:ext uri="{FF2B5EF4-FFF2-40B4-BE49-F238E27FC236}">
                <a16:creationId xmlns:a16="http://schemas.microsoft.com/office/drawing/2014/main" id="{6B6485CD-6621-E444-A2FE-982321C3A4CA}"/>
              </a:ext>
            </a:extLst>
          </p:cNvPr>
          <p:cNvSpPr txBox="1"/>
          <p:nvPr/>
        </p:nvSpPr>
        <p:spPr>
          <a:xfrm>
            <a:off x="4915816" y="4230030"/>
            <a:ext cx="1406966"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See effort as the path to mastery</a:t>
            </a:r>
          </a:p>
        </p:txBody>
      </p:sp>
      <p:sp>
        <p:nvSpPr>
          <p:cNvPr id="26" name="TextBox 25">
            <a:extLst>
              <a:ext uri="{FF2B5EF4-FFF2-40B4-BE49-F238E27FC236}">
                <a16:creationId xmlns:a16="http://schemas.microsoft.com/office/drawing/2014/main" id="{05AA6740-2028-6E49-851A-72714A4CCD8C}"/>
              </a:ext>
            </a:extLst>
          </p:cNvPr>
          <p:cNvSpPr txBox="1"/>
          <p:nvPr/>
        </p:nvSpPr>
        <p:spPr>
          <a:xfrm>
            <a:off x="6356837" y="3409734"/>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Learn from criticism</a:t>
            </a:r>
          </a:p>
        </p:txBody>
      </p:sp>
      <p:sp>
        <p:nvSpPr>
          <p:cNvPr id="27" name="TextBox 26">
            <a:extLst>
              <a:ext uri="{FF2B5EF4-FFF2-40B4-BE49-F238E27FC236}">
                <a16:creationId xmlns:a16="http://schemas.microsoft.com/office/drawing/2014/main" id="{2D73E57D-86F8-3B4E-8E0D-86F0F619758E}"/>
              </a:ext>
            </a:extLst>
          </p:cNvPr>
          <p:cNvSpPr txBox="1"/>
          <p:nvPr/>
        </p:nvSpPr>
        <p:spPr>
          <a:xfrm>
            <a:off x="7465648" y="4102230"/>
            <a:ext cx="1728620"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Find lessons and inspiration in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40E852-50A1-2B41-A3B0-98E6C507A6E9}"/>
              </a:ext>
            </a:extLst>
          </p:cNvPr>
          <p:cNvCxnSpPr>
            <a:cxnSpLocks/>
            <a:stCxn id="23" idx="0"/>
            <a:endCxn id="87" idx="2"/>
          </p:cNvCxnSpPr>
          <p:nvPr/>
        </p:nvCxnSpPr>
        <p:spPr>
          <a:xfrm flipH="1" flipV="1">
            <a:off x="2742209" y="2946537"/>
            <a:ext cx="14513" cy="124186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E96E825-6A26-A547-9093-78B0CA4548D3}"/>
              </a:ext>
            </a:extLst>
          </p:cNvPr>
          <p:cNvCxnSpPr>
            <a:cxnSpLocks/>
            <a:stCxn id="83" idx="2"/>
            <a:endCxn id="24" idx="0"/>
          </p:cNvCxnSpPr>
          <p:nvPr/>
        </p:nvCxnSpPr>
        <p:spPr>
          <a:xfrm>
            <a:off x="4102484" y="3006293"/>
            <a:ext cx="0" cy="30867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6DAC2C5-62A9-FE42-A2EA-5465C9923875}"/>
              </a:ext>
            </a:extLst>
          </p:cNvPr>
          <p:cNvCxnSpPr>
            <a:cxnSpLocks/>
            <a:stCxn id="79" idx="2"/>
            <a:endCxn id="25" idx="0"/>
          </p:cNvCxnSpPr>
          <p:nvPr/>
        </p:nvCxnSpPr>
        <p:spPr>
          <a:xfrm>
            <a:off x="5608498" y="3020374"/>
            <a:ext cx="10801" cy="120965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EDE28BB-56A7-3345-804A-21ED93748B75}"/>
              </a:ext>
            </a:extLst>
          </p:cNvPr>
          <p:cNvCxnSpPr>
            <a:cxnSpLocks/>
            <a:stCxn id="81" idx="2"/>
            <a:endCxn id="26" idx="0"/>
          </p:cNvCxnSpPr>
          <p:nvPr/>
        </p:nvCxnSpPr>
        <p:spPr>
          <a:xfrm>
            <a:off x="6951982" y="2975450"/>
            <a:ext cx="6681" cy="43428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B674A3E-D617-D34C-869D-39F18CD6C57B}"/>
              </a:ext>
            </a:extLst>
          </p:cNvPr>
          <p:cNvCxnSpPr>
            <a:cxnSpLocks/>
            <a:stCxn id="85" idx="2"/>
            <a:endCxn id="27" idx="0"/>
          </p:cNvCxnSpPr>
          <p:nvPr/>
        </p:nvCxnSpPr>
        <p:spPr>
          <a:xfrm flipH="1">
            <a:off x="8329958" y="3001932"/>
            <a:ext cx="123" cy="1100298"/>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
        <p:nvSpPr>
          <p:cNvPr id="40" name="TextBox 39">
            <a:extLst>
              <a:ext uri="{FF2B5EF4-FFF2-40B4-BE49-F238E27FC236}">
                <a16:creationId xmlns:a16="http://schemas.microsoft.com/office/drawing/2014/main" id="{770712E5-3691-184A-AFDE-7846B74B04E5}"/>
              </a:ext>
            </a:extLst>
          </p:cNvPr>
          <p:cNvSpPr txBox="1"/>
          <p:nvPr/>
        </p:nvSpPr>
        <p:spPr>
          <a:xfrm>
            <a:off x="26243" y="4913299"/>
            <a:ext cx="2712410" cy="219291"/>
          </a:xfrm>
          <a:prstGeom prst="rect">
            <a:avLst/>
          </a:prstGeom>
          <a:noFill/>
        </p:spPr>
        <p:txBody>
          <a:bodyPr wrap="square" rtlCol="0">
            <a:spAutoFit/>
          </a:bodyPr>
          <a:lstStyle/>
          <a:p>
            <a:r>
              <a:rPr lang="en-US" sz="825" dirty="0">
                <a:solidFill>
                  <a:srgbClr val="F59600"/>
                </a:solidFill>
                <a:latin typeface="Ubuntu" panose="020B0504030602030204" pitchFamily="34" charset="0"/>
              </a:rPr>
              <a:t>Adapted from Two Mindsets graphic by Nigel Holmes </a:t>
            </a:r>
          </a:p>
        </p:txBody>
      </p:sp>
    </p:spTree>
    <p:extLst>
      <p:ext uri="{BB962C8B-B14F-4D97-AF65-F5344CB8AC3E}">
        <p14:creationId xmlns:p14="http://schemas.microsoft.com/office/powerpoint/2010/main" val="1920900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FA0FF-B27B-5069-9645-81FFFF286CB0}"/>
              </a:ext>
            </a:extLst>
          </p:cNvPr>
          <p:cNvSpPr>
            <a:spLocks noGrp="1"/>
          </p:cNvSpPr>
          <p:nvPr>
            <p:ph type="title"/>
          </p:nvPr>
        </p:nvSpPr>
        <p:spPr>
          <a:xfrm>
            <a:off x="565201" y="617543"/>
            <a:ext cx="2243314" cy="2308537"/>
          </a:xfrm>
        </p:spPr>
        <p:txBody>
          <a:bodyPr/>
          <a:lstStyle/>
          <a:p>
            <a:pPr>
              <a:lnSpc>
                <a:spcPct val="100000"/>
              </a:lnSpc>
            </a:pPr>
            <a:r>
              <a:rPr lang="en-CH" dirty="0"/>
              <a:t>Case Study: Chicago High School</a:t>
            </a:r>
          </a:p>
        </p:txBody>
      </p:sp>
      <p:sp>
        <p:nvSpPr>
          <p:cNvPr id="4" name="Text Placeholder 3">
            <a:extLst>
              <a:ext uri="{FF2B5EF4-FFF2-40B4-BE49-F238E27FC236}">
                <a16:creationId xmlns:a16="http://schemas.microsoft.com/office/drawing/2014/main" id="{E30AB21A-2B09-BA54-EF09-B29746E1B152}"/>
              </a:ext>
            </a:extLst>
          </p:cNvPr>
          <p:cNvSpPr>
            <a:spLocks noGrp="1"/>
          </p:cNvSpPr>
          <p:nvPr>
            <p:ph type="body" sz="quarter" idx="12"/>
          </p:nvPr>
        </p:nvSpPr>
        <p:spPr/>
        <p:txBody>
          <a:bodyPr/>
          <a:lstStyle/>
          <a:p>
            <a:endParaRPr lang="en-CH"/>
          </a:p>
        </p:txBody>
      </p:sp>
      <p:pic>
        <p:nvPicPr>
          <p:cNvPr id="1026" name="Picture 2" descr="The Power of Yet - Valinda Kimmel Consulting - Educational &amp; Literacy  Consulting">
            <a:extLst>
              <a:ext uri="{FF2B5EF4-FFF2-40B4-BE49-F238E27FC236}">
                <a16:creationId xmlns:a16="http://schemas.microsoft.com/office/drawing/2014/main" id="{24D4AE26-7A34-4914-B783-60608150A4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000" r="24948"/>
          <a:stretch/>
        </p:blipFill>
        <p:spPr bwMode="auto">
          <a:xfrm>
            <a:off x="2808515" y="128691"/>
            <a:ext cx="4969939" cy="4886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542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C9584-C9AF-B435-E3B6-98334492F7C6}"/>
              </a:ext>
            </a:extLst>
          </p:cNvPr>
          <p:cNvSpPr>
            <a:spLocks noGrp="1"/>
          </p:cNvSpPr>
          <p:nvPr>
            <p:ph type="title"/>
          </p:nvPr>
        </p:nvSpPr>
        <p:spPr>
          <a:xfrm>
            <a:off x="2924859" y="1766675"/>
            <a:ext cx="3294281" cy="1610149"/>
          </a:xfrm>
        </p:spPr>
        <p:txBody>
          <a:bodyPr/>
          <a:lstStyle/>
          <a:p>
            <a:pPr algn="ctr"/>
            <a:r>
              <a:rPr lang="en-CH" sz="4000" dirty="0"/>
              <a:t>2 truths </a:t>
            </a:r>
            <a:br>
              <a:rPr lang="en-CH" sz="4000" dirty="0"/>
            </a:br>
            <a:r>
              <a:rPr lang="en-CH" sz="4000" dirty="0"/>
              <a:t>and </a:t>
            </a:r>
            <a:br>
              <a:rPr lang="en-CH" sz="4000" dirty="0"/>
            </a:br>
            <a:r>
              <a:rPr lang="en-CH" sz="4000" dirty="0"/>
              <a:t>1 “not yet”</a:t>
            </a:r>
          </a:p>
        </p:txBody>
      </p:sp>
    </p:spTree>
    <p:extLst>
      <p:ext uri="{BB962C8B-B14F-4D97-AF65-F5344CB8AC3E}">
        <p14:creationId xmlns:p14="http://schemas.microsoft.com/office/powerpoint/2010/main" val="3769036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898B6-08F9-A942-1B72-EC0FD3AE38D6}"/>
              </a:ext>
            </a:extLst>
          </p:cNvPr>
          <p:cNvSpPr>
            <a:spLocks noGrp="1"/>
          </p:cNvSpPr>
          <p:nvPr>
            <p:ph type="title"/>
          </p:nvPr>
        </p:nvSpPr>
        <p:spPr/>
        <p:txBody>
          <a:bodyPr/>
          <a:lstStyle/>
          <a:p>
            <a:r>
              <a:rPr lang="en-CH" dirty="0"/>
              <a:t>Write a postcard to yourself</a:t>
            </a:r>
          </a:p>
        </p:txBody>
      </p:sp>
      <p:sp>
        <p:nvSpPr>
          <p:cNvPr id="3" name="Text Placeholder 2">
            <a:extLst>
              <a:ext uri="{FF2B5EF4-FFF2-40B4-BE49-F238E27FC236}">
                <a16:creationId xmlns:a16="http://schemas.microsoft.com/office/drawing/2014/main" id="{CC0D6304-1F74-5EE2-BE49-093E5CBE9B4B}"/>
              </a:ext>
            </a:extLst>
          </p:cNvPr>
          <p:cNvSpPr>
            <a:spLocks noGrp="1"/>
          </p:cNvSpPr>
          <p:nvPr>
            <p:ph type="body" idx="1"/>
          </p:nvPr>
        </p:nvSpPr>
        <p:spPr>
          <a:xfrm>
            <a:off x="565200" y="1775457"/>
            <a:ext cx="8027992" cy="3368043"/>
          </a:xfrm>
        </p:spPr>
        <p:txBody>
          <a:bodyPr>
            <a:normAutofit/>
          </a:bodyPr>
          <a:lstStyle/>
          <a:p>
            <a:r>
              <a:rPr lang="en-CH" sz="1800" b="1" dirty="0">
                <a:solidFill>
                  <a:srgbClr val="87B918"/>
                </a:solidFill>
              </a:rPr>
              <a:t>2 truths:</a:t>
            </a:r>
          </a:p>
          <a:p>
            <a:r>
              <a:rPr lang="en-CH" sz="1800" dirty="0"/>
              <a:t>What are 2 (or more) things you are really proud/enjoyed about the past two weeks?</a:t>
            </a:r>
          </a:p>
          <a:p>
            <a:endParaRPr lang="en-CH" sz="1800" dirty="0"/>
          </a:p>
          <a:p>
            <a:endParaRPr lang="en-CH" sz="1800" dirty="0"/>
          </a:p>
          <a:p>
            <a:r>
              <a:rPr lang="en-CH" sz="1800" b="1" dirty="0">
                <a:solidFill>
                  <a:srgbClr val="6E378C"/>
                </a:solidFill>
              </a:rPr>
              <a:t>1 “not yet”:</a:t>
            </a:r>
          </a:p>
          <a:p>
            <a:r>
              <a:rPr lang="en-CH" sz="1800" dirty="0"/>
              <a:t>What is something that you wish to improve/change/try in the future?</a:t>
            </a:r>
          </a:p>
        </p:txBody>
      </p:sp>
    </p:spTree>
    <p:extLst>
      <p:ext uri="{BB962C8B-B14F-4D97-AF65-F5344CB8AC3E}">
        <p14:creationId xmlns:p14="http://schemas.microsoft.com/office/powerpoint/2010/main" val="3257248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391907"/>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18272</TotalTime>
  <Words>274</Words>
  <Application>Microsoft Macintosh PowerPoint</Application>
  <PresentationFormat>On-screen Show (16:9)</PresentationFormat>
  <Paragraphs>35</Paragraphs>
  <Slides>7</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Helvetica</vt:lpstr>
      <vt:lpstr>Helvetica 75</vt:lpstr>
      <vt:lpstr>Ubuntu</vt:lpstr>
      <vt:lpstr>Wingdings</vt:lpstr>
      <vt:lpstr>Opcion Foto</vt:lpstr>
      <vt:lpstr>Growth Mindset Check-in</vt:lpstr>
      <vt:lpstr>Growing into the unknown</vt:lpstr>
      <vt:lpstr>PowerPoint Presentation</vt:lpstr>
      <vt:lpstr>Case Study: Chicago High School</vt:lpstr>
      <vt:lpstr>2 truths  and  1 “not yet”</vt:lpstr>
      <vt:lpstr>Write a postcard to yourself</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Catarina Batista</cp:lastModifiedBy>
  <cp:revision>91</cp:revision>
  <dcterms:created xsi:type="dcterms:W3CDTF">2022-01-18T18:56:13Z</dcterms:created>
  <dcterms:modified xsi:type="dcterms:W3CDTF">2022-11-11T09:45:03Z</dcterms:modified>
  <cp:category/>
</cp:coreProperties>
</file>