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146850706" r:id="rId3"/>
    <p:sldId id="2146850697" r:id="rId4"/>
    <p:sldId id="2146850698" r:id="rId5"/>
    <p:sldId id="2146850699" r:id="rId6"/>
    <p:sldId id="2146850702" r:id="rId7"/>
    <p:sldId id="2146850700" r:id="rId8"/>
    <p:sldId id="2146850703" r:id="rId9"/>
    <p:sldId id="2146850707" r:id="rId10"/>
    <p:sldId id="2146850701" r:id="rId11"/>
    <p:sldId id="2146850704" r:id="rId12"/>
    <p:sldId id="296" r:id="rId13"/>
    <p:sldId id="312" r:id="rId14"/>
    <p:sldId id="2146850696" r:id="rId15"/>
    <p:sldId id="257" r:id="rId16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32"/>
    <a:srgbClr val="00879A"/>
    <a:srgbClr val="F59600"/>
    <a:srgbClr val="87B918"/>
    <a:srgbClr val="FFFFFF"/>
    <a:srgbClr val="D9D9D9"/>
    <a:srgbClr val="A6A6A6"/>
    <a:srgbClr val="88BA18"/>
    <a:srgbClr val="00879B"/>
    <a:srgbClr val="6E37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72565F-89BB-409D-AD63-6E1C7742C17D}" v="113" dt="2023-11-07T17:34:35.8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91"/>
    <p:restoredTop sz="95928"/>
  </p:normalViewPr>
  <p:slideViewPr>
    <p:cSldViewPr snapToGrid="0" snapToObjects="1">
      <p:cViewPr varScale="1">
        <p:scale>
          <a:sx n="105" d="100"/>
          <a:sy n="105" d="100"/>
        </p:scale>
        <p:origin x="176" y="11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rina Batista" clId="Web-{4772565F-89BB-409D-AD63-6E1C7742C17D}"/>
    <pc:docChg chg="addSld delSld modSld">
      <pc:chgData name="Catarina Batista" userId="" providerId="" clId="Web-{4772565F-89BB-409D-AD63-6E1C7742C17D}" dt="2023-11-07T17:34:34.498" v="106" actId="20577"/>
      <pc:docMkLst>
        <pc:docMk/>
      </pc:docMkLst>
      <pc:sldChg chg="modSp mod modClrScheme chgLayout modNotes">
        <pc:chgData name="Catarina Batista" userId="" providerId="" clId="Web-{4772565F-89BB-409D-AD63-6E1C7742C17D}" dt="2023-11-07T17:34:34.498" v="106" actId="20577"/>
        <pc:sldMkLst>
          <pc:docMk/>
          <pc:sldMk cId="2974703984" sldId="296"/>
        </pc:sldMkLst>
        <pc:spChg chg="mod ord">
          <ac:chgData name="Catarina Batista" userId="" providerId="" clId="Web-{4772565F-89BB-409D-AD63-6E1C7742C17D}" dt="2023-11-07T17:32:34.837" v="68"/>
          <ac:spMkLst>
            <pc:docMk/>
            <pc:sldMk cId="2974703984" sldId="296"/>
            <ac:spMk id="2" creationId="{16D8E067-DC4F-7E4C-AE9A-C1F488C5712C}"/>
          </ac:spMkLst>
        </pc:spChg>
        <pc:spChg chg="mod ord">
          <ac:chgData name="Catarina Batista" userId="" providerId="" clId="Web-{4772565F-89BB-409D-AD63-6E1C7742C17D}" dt="2023-11-07T17:34:34.498" v="106" actId="20577"/>
          <ac:spMkLst>
            <pc:docMk/>
            <pc:sldMk cId="2974703984" sldId="296"/>
            <ac:spMk id="3" creationId="{1F9C1888-9515-E946-889D-61E4B2355EA4}"/>
          </ac:spMkLst>
        </pc:spChg>
      </pc:sldChg>
      <pc:sldChg chg="del">
        <pc:chgData name="Catarina Batista" userId="" providerId="" clId="Web-{4772565F-89BB-409D-AD63-6E1C7742C17D}" dt="2023-11-07T17:25:43.667" v="2"/>
        <pc:sldMkLst>
          <pc:docMk/>
          <pc:sldMk cId="1172979839" sldId="297"/>
        </pc:sldMkLst>
      </pc:sldChg>
      <pc:sldChg chg="modSp del">
        <pc:chgData name="Catarina Batista" userId="" providerId="" clId="Web-{4772565F-89BB-409D-AD63-6E1C7742C17D}" dt="2023-11-07T17:33:37.074" v="94"/>
        <pc:sldMkLst>
          <pc:docMk/>
          <pc:sldMk cId="197644909" sldId="305"/>
        </pc:sldMkLst>
        <pc:spChg chg="mod">
          <ac:chgData name="Catarina Batista" userId="" providerId="" clId="Web-{4772565F-89BB-409D-AD63-6E1C7742C17D}" dt="2023-11-07T17:27:23.014" v="7" actId="20577"/>
          <ac:spMkLst>
            <pc:docMk/>
            <pc:sldMk cId="197644909" sldId="305"/>
            <ac:spMk id="2" creationId="{592D5E8C-72C4-724B-B7F0-695223CFA297}"/>
          </ac:spMkLst>
        </pc:spChg>
      </pc:sldChg>
      <pc:sldChg chg="modSp modNotes">
        <pc:chgData name="Catarina Batista" userId="" providerId="" clId="Web-{4772565F-89BB-409D-AD63-6E1C7742C17D}" dt="2023-11-07T17:29:42.863" v="40" actId="20577"/>
        <pc:sldMkLst>
          <pc:docMk/>
          <pc:sldMk cId="3145657869" sldId="312"/>
        </pc:sldMkLst>
        <pc:spChg chg="mod">
          <ac:chgData name="Catarina Batista" userId="" providerId="" clId="Web-{4772565F-89BB-409D-AD63-6E1C7742C17D}" dt="2023-11-07T17:27:39.608" v="9" actId="20577"/>
          <ac:spMkLst>
            <pc:docMk/>
            <pc:sldMk cId="3145657869" sldId="312"/>
            <ac:spMk id="2" creationId="{9606DEE9-22A8-8A41-AF3A-CD78C415CB84}"/>
          </ac:spMkLst>
        </pc:spChg>
        <pc:spChg chg="mod">
          <ac:chgData name="Catarina Batista" userId="" providerId="" clId="Web-{4772565F-89BB-409D-AD63-6E1C7742C17D}" dt="2023-11-07T17:29:42.863" v="40" actId="20577"/>
          <ac:spMkLst>
            <pc:docMk/>
            <pc:sldMk cId="3145657869" sldId="312"/>
            <ac:spMk id="20" creationId="{E451F6FB-AE39-AABD-2AE4-C553E8016E9F}"/>
          </ac:spMkLst>
        </pc:spChg>
      </pc:sldChg>
      <pc:sldChg chg="del">
        <pc:chgData name="Catarina Batista" userId="" providerId="" clId="Web-{4772565F-89BB-409D-AD63-6E1C7742C17D}" dt="2023-11-07T17:24:45.149" v="0"/>
        <pc:sldMkLst>
          <pc:docMk/>
          <pc:sldMk cId="1214761676" sldId="315"/>
        </pc:sldMkLst>
      </pc:sldChg>
      <pc:sldChg chg="del">
        <pc:chgData name="Catarina Batista" userId="" providerId="" clId="Web-{4772565F-89BB-409D-AD63-6E1C7742C17D}" dt="2023-11-07T17:24:48.915" v="1"/>
        <pc:sldMkLst>
          <pc:docMk/>
          <pc:sldMk cId="2120608962" sldId="2146850705"/>
        </pc:sldMkLst>
      </pc:sldChg>
      <pc:sldChg chg="new del">
        <pc:chgData name="Catarina Batista" userId="" providerId="" clId="Web-{4772565F-89BB-409D-AD63-6E1C7742C17D}" dt="2023-11-07T17:32:29.618" v="67"/>
        <pc:sldMkLst>
          <pc:docMk/>
          <pc:sldMk cId="4114598797" sldId="214685070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Each team takes one card, there will be one member of each team per tech, so everyone will have a deeper understanding of at least 1-2 tech.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648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15min - functions and domains mapping. 15min - present tech unbundling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34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r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Demystifying</a:t>
            </a:r>
            <a:br>
              <a:rPr lang="en-GB" dirty="0"/>
            </a:br>
            <a:r>
              <a:rPr lang="en-GB" dirty="0"/>
              <a:t>the tech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What can possibly go wrong?</a:t>
            </a:r>
          </a:p>
          <a:p>
            <a:r>
              <a:rPr lang="en-GB" dirty="0"/>
              <a:t>Catarina Batista &amp; Laura </a:t>
            </a:r>
            <a:r>
              <a:rPr lang="en-GB" dirty="0" err="1"/>
              <a:t>Wirtavuori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7C5D5-6CB7-280D-140B-3E245FA1E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Reflecting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99C4B-AE7A-38FF-2C87-442FCC30DD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In which scenarios did you apply the tech?</a:t>
            </a:r>
          </a:p>
          <a:p>
            <a:endParaRPr lang="en-CH" dirty="0"/>
          </a:p>
          <a:p>
            <a:r>
              <a:rPr lang="en-CH" dirty="0"/>
              <a:t>What was the most interesting one? </a:t>
            </a:r>
            <a:r>
              <a:rPr lang="en-GB" dirty="0"/>
              <a:t>T</a:t>
            </a:r>
            <a:r>
              <a:rPr lang="en-CH" dirty="0"/>
              <a:t>he scariest one?</a:t>
            </a:r>
          </a:p>
          <a:p>
            <a:endParaRPr lang="en-CH" dirty="0"/>
          </a:p>
          <a:p>
            <a:r>
              <a:rPr lang="en-CH" dirty="0"/>
              <a:t>What were some of the assumptions you made about the tech? and the users?</a:t>
            </a:r>
          </a:p>
          <a:p>
            <a:endParaRPr lang="en-CH" dirty="0"/>
          </a:p>
          <a:p>
            <a:r>
              <a:rPr lang="en-CH" dirty="0"/>
              <a:t>How does this make you reflect about your own role in designing such solutions?</a:t>
            </a:r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486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F373F-5713-7A67-DD64-AB8D18ED5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3" y="2321476"/>
            <a:ext cx="4668195" cy="500549"/>
          </a:xfrm>
        </p:spPr>
        <p:txBody>
          <a:bodyPr/>
          <a:lstStyle/>
          <a:p>
            <a:pPr algn="ctr"/>
            <a:r>
              <a:rPr lang="en-CH" sz="4000" dirty="0"/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1355587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8E067-DC4F-7E4C-AE9A-C1F488C57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We know how to...(30min)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C1888-9515-E946-889D-61E4B2355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295781"/>
            <a:ext cx="8027992" cy="3669846"/>
          </a:xfrm>
        </p:spPr>
        <p:txBody>
          <a:bodyPr>
            <a:noAutofit/>
          </a:bodyPr>
          <a:lstStyle/>
          <a:p>
            <a:pPr fontAlgn="base"/>
            <a:r>
              <a:rPr lang="en-GB" sz="1400" dirty="0"/>
              <a:t>Try to understand the technology so well, that</a:t>
            </a:r>
            <a:r>
              <a:rPr lang="en-GB" sz="1400" dirty="0">
                <a:solidFill>
                  <a:srgbClr val="87B918"/>
                </a:solidFill>
              </a:rPr>
              <a:t> </a:t>
            </a:r>
            <a:r>
              <a:rPr lang="en-GB" sz="1400" dirty="0"/>
              <a:t>you could explain it to your grandparents or to a child.</a:t>
            </a:r>
            <a:endParaRPr lang="en-GB" sz="1400">
              <a:cs typeface="Arial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FFFF"/>
                </a:solidFill>
              </a:rPr>
              <a:t>What do the terms mean? What is the scale of the numbers? (try comparing it to something more understandable, analogies are your friends)</a:t>
            </a:r>
            <a:endParaRPr lang="en-GB" sz="1400" dirty="0">
              <a:solidFill>
                <a:srgbClr val="FFFFFF"/>
              </a:solidFill>
              <a:cs typeface="Arial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87B918"/>
                </a:solidFill>
                <a:cs typeface="Arial"/>
              </a:rPr>
              <a:t>The main goal is to write down sentences about what we “we know how to” do.</a:t>
            </a:r>
            <a:endParaRPr lang="en-US" sz="1400">
              <a:solidFill>
                <a:srgbClr val="87B918"/>
              </a:solidFill>
              <a:cs typeface="Arial"/>
            </a:endParaRPr>
          </a:p>
          <a:p>
            <a:endParaRPr lang="en-GB" sz="1400" dirty="0">
              <a:solidFill>
                <a:srgbClr val="FFFFFF"/>
              </a:solidFill>
              <a:cs typeface="Arial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FFFFFF"/>
                </a:solidFill>
                <a:cs typeface="Arial"/>
              </a:rPr>
              <a:t>Examples:</a:t>
            </a:r>
            <a:endParaRPr lang="en-US" sz="1400" dirty="0">
              <a:solidFill>
                <a:srgbClr val="FFFFFF"/>
              </a:solidFill>
              <a:cs typeface="Arial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GB" sz="1400" dirty="0">
                <a:solidFill>
                  <a:srgbClr val="FFFFFF"/>
                </a:solidFill>
                <a:cs typeface="Arial"/>
              </a:rPr>
              <a:t>We know how to…</a:t>
            </a:r>
            <a:endParaRPr lang="en-US" sz="1400" dirty="0">
              <a:solidFill>
                <a:srgbClr val="FFFFFF"/>
              </a:solidFill>
              <a:cs typeface="Arial"/>
            </a:endParaRPr>
          </a:p>
          <a:p>
            <a:pPr marL="742950" lvl="1" indent="-285750">
              <a:buFont typeface="Arial,Sans-Serif" panose="020B0604020202020204" pitchFamily="34" charset="0"/>
              <a:buChar char="•"/>
            </a:pPr>
            <a:r>
              <a:rPr lang="en-GB" sz="1400" dirty="0">
                <a:solidFill>
                  <a:srgbClr val="FFFFFF"/>
                </a:solidFill>
                <a:cs typeface="Arial"/>
              </a:rPr>
              <a:t>see with extreme precision</a:t>
            </a:r>
            <a:endParaRPr lang="en-US" sz="1400" dirty="0">
              <a:solidFill>
                <a:srgbClr val="FFFFFF"/>
              </a:solidFill>
              <a:cs typeface="Arial"/>
            </a:endParaRPr>
          </a:p>
          <a:p>
            <a:pPr marL="742950" lvl="1" indent="-285750">
              <a:buFont typeface="Arial,Sans-Serif" panose="020B0604020202020204" pitchFamily="34" charset="0"/>
              <a:buChar char="•"/>
            </a:pPr>
            <a:r>
              <a:rPr lang="en-GB" sz="1400" dirty="0">
                <a:solidFill>
                  <a:srgbClr val="FFFFFF"/>
                </a:solidFill>
                <a:cs typeface="Arial"/>
              </a:rPr>
              <a:t>detect 400 different colours</a:t>
            </a:r>
            <a:endParaRPr lang="en-US" sz="1400" dirty="0">
              <a:solidFill>
                <a:srgbClr val="FFFFFF"/>
              </a:solidFill>
              <a:cs typeface="Arial"/>
            </a:endParaRPr>
          </a:p>
          <a:p>
            <a:pPr marL="742950" lvl="1" indent="-285750">
              <a:buFont typeface="Arial,Sans-Serif" panose="020B0604020202020204" pitchFamily="34" charset="0"/>
              <a:buChar char="•"/>
            </a:pPr>
            <a:r>
              <a:rPr lang="en-GB" sz="1400" dirty="0">
                <a:solidFill>
                  <a:srgbClr val="FFFFFF"/>
                </a:solidFill>
                <a:cs typeface="Arial"/>
              </a:rPr>
              <a:t>measure distance very accurately</a:t>
            </a:r>
            <a:endParaRPr lang="en-US" sz="1400" dirty="0">
              <a:solidFill>
                <a:srgbClr val="FFFFFF"/>
              </a:solidFill>
              <a:cs typeface="Arial"/>
            </a:endParaRPr>
          </a:p>
          <a:p>
            <a:pPr marL="742950" lvl="1">
              <a:buFont typeface="Arial,Sans-Serif" panose="020B0604020202020204" pitchFamily="34" charset="0"/>
            </a:pPr>
            <a:endParaRPr lang="en-GB" sz="1400" i="1" dirty="0">
              <a:solidFill>
                <a:srgbClr val="FFFFFF"/>
              </a:solidFill>
              <a:cs typeface="Arial"/>
            </a:endParaRPr>
          </a:p>
          <a:p>
            <a:pPr marL="0" indent="0" algn="ctr">
              <a:buNone/>
            </a:pPr>
            <a:r>
              <a:rPr lang="en-GB" sz="1400" i="1" dirty="0">
                <a:solidFill>
                  <a:srgbClr val="00879A"/>
                </a:solidFill>
                <a:cs typeface="Arial"/>
              </a:rPr>
              <a:t>Disclaimer: Let’s focus on what you are able to get done with the tech, not on how exactly it works!</a:t>
            </a:r>
            <a:br>
              <a:rPr lang="en-GB" sz="1400" i="1" dirty="0">
                <a:solidFill>
                  <a:srgbClr val="00879A"/>
                </a:solidFill>
                <a:cs typeface="Arial"/>
              </a:rPr>
            </a:br>
            <a:r>
              <a:rPr lang="en-GB" sz="1400" b="1" dirty="0">
                <a:solidFill>
                  <a:srgbClr val="00879A"/>
                </a:solidFill>
              </a:rPr>
              <a:t>If you don’t understand something – ASK! </a:t>
            </a:r>
            <a:r>
              <a:rPr lang="en-GB" sz="1400" b="1" dirty="0">
                <a:solidFill>
                  <a:srgbClr val="00879A"/>
                </a:solidFill>
                <a:sym typeface="Wingdings" pitchFamily="2" charset="2"/>
              </a:rPr>
              <a:t></a:t>
            </a:r>
            <a:endParaRPr lang="en-GB" sz="1400" b="1">
              <a:solidFill>
                <a:srgbClr val="00879A"/>
              </a:solidFill>
              <a:cs typeface="Arial"/>
            </a:endParaRPr>
          </a:p>
          <a:p>
            <a:pPr fontAlgn="base"/>
            <a:endParaRPr lang="en-GB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0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6DEE9-22A8-8A41-AF3A-CD78C415C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3373753" cy="883664"/>
          </a:xfrm>
        </p:spPr>
        <p:txBody>
          <a:bodyPr/>
          <a:lstStyle/>
          <a:p>
            <a:r>
              <a:rPr lang="en-CH" dirty="0"/>
              <a:t>Functions and </a:t>
            </a:r>
            <a:r>
              <a:rPr lang="en-CH"/>
              <a:t>domains (15min)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E87F5-7238-BC4D-99A2-DDF552777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775457"/>
            <a:ext cx="3092817" cy="2126189"/>
          </a:xfrm>
        </p:spPr>
        <p:txBody>
          <a:bodyPr/>
          <a:lstStyle/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D720E87-04EA-3148-8D1C-63CD023C41A3}"/>
              </a:ext>
            </a:extLst>
          </p:cNvPr>
          <p:cNvSpPr>
            <a:spLocks noChangeAspect="1"/>
          </p:cNvSpPr>
          <p:nvPr/>
        </p:nvSpPr>
        <p:spPr>
          <a:xfrm>
            <a:off x="5761887" y="2236949"/>
            <a:ext cx="951256" cy="95125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</a:rPr>
              <a:t>Tech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5885E92-AA13-0248-A7AD-E737D551C4C5}"/>
              </a:ext>
            </a:extLst>
          </p:cNvPr>
          <p:cNvSpPr>
            <a:spLocks noChangeAspect="1"/>
          </p:cNvSpPr>
          <p:nvPr/>
        </p:nvSpPr>
        <p:spPr>
          <a:xfrm>
            <a:off x="5056487" y="1451725"/>
            <a:ext cx="2523454" cy="2523454"/>
          </a:xfrm>
          <a:prstGeom prst="ellipse">
            <a:avLst/>
          </a:prstGeom>
          <a:noFill/>
          <a:ln>
            <a:solidFill>
              <a:srgbClr val="00879A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E26A396-6914-B641-8F9A-A7339099A824}"/>
              </a:ext>
            </a:extLst>
          </p:cNvPr>
          <p:cNvSpPr>
            <a:spLocks noChangeAspect="1"/>
          </p:cNvSpPr>
          <p:nvPr/>
        </p:nvSpPr>
        <p:spPr>
          <a:xfrm>
            <a:off x="4034212" y="418896"/>
            <a:ext cx="4587361" cy="4587361"/>
          </a:xfrm>
          <a:prstGeom prst="ellipse">
            <a:avLst/>
          </a:prstGeom>
          <a:noFill/>
          <a:ln>
            <a:solidFill>
              <a:srgbClr val="00879A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8235BA-ABBE-5B48-B61A-20AB9509FC3E}"/>
              </a:ext>
            </a:extLst>
          </p:cNvPr>
          <p:cNvSpPr/>
          <p:nvPr/>
        </p:nvSpPr>
        <p:spPr>
          <a:xfrm>
            <a:off x="5911204" y="2397302"/>
            <a:ext cx="665967" cy="6513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>
                <a:solidFill>
                  <a:schemeClr val="tx1"/>
                </a:solidFill>
              </a:rPr>
              <a:t>Tech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77D26B-3310-C041-82C0-8844DD73FF36}"/>
              </a:ext>
            </a:extLst>
          </p:cNvPr>
          <p:cNvSpPr/>
          <p:nvPr/>
        </p:nvSpPr>
        <p:spPr>
          <a:xfrm>
            <a:off x="6821602" y="2183265"/>
            <a:ext cx="665967" cy="6513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>
                <a:solidFill>
                  <a:schemeClr val="tx1"/>
                </a:solidFill>
              </a:rPr>
              <a:t>Do continuous operation for a long time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439738-3988-294C-9C53-5BFDB524190F}"/>
              </a:ext>
            </a:extLst>
          </p:cNvPr>
          <p:cNvSpPr/>
          <p:nvPr/>
        </p:nvSpPr>
        <p:spPr>
          <a:xfrm>
            <a:off x="6155635" y="3250292"/>
            <a:ext cx="665967" cy="6513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>
                <a:solidFill>
                  <a:schemeClr val="tx1"/>
                </a:solidFill>
              </a:rPr>
              <a:t>make it easy to use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6C3161-2C37-1749-BE33-372F7F12C0C8}"/>
              </a:ext>
            </a:extLst>
          </p:cNvPr>
          <p:cNvSpPr/>
          <p:nvPr/>
        </p:nvSpPr>
        <p:spPr>
          <a:xfrm>
            <a:off x="5079514" y="2183265"/>
            <a:ext cx="665967" cy="6513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>
                <a:solidFill>
                  <a:schemeClr val="tx1"/>
                </a:solidFill>
              </a:rPr>
              <a:t>Detect single photons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2C3B506-0B95-4D4B-8A4D-3EEE622D31DA}"/>
              </a:ext>
            </a:extLst>
          </p:cNvPr>
          <p:cNvSpPr/>
          <p:nvPr/>
        </p:nvSpPr>
        <p:spPr>
          <a:xfrm>
            <a:off x="4251574" y="1873709"/>
            <a:ext cx="759954" cy="6980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>
                <a:solidFill>
                  <a:schemeClr val="tx1"/>
                </a:solidFill>
              </a:rPr>
              <a:t>(Bio)medical imaging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1623523-7CD3-1642-B156-1AB9BF9CC537}"/>
              </a:ext>
            </a:extLst>
          </p:cNvPr>
          <p:cNvSpPr/>
          <p:nvPr/>
        </p:nvSpPr>
        <p:spPr>
          <a:xfrm>
            <a:off x="5372005" y="4215477"/>
            <a:ext cx="665967" cy="6513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>
                <a:solidFill>
                  <a:schemeClr val="tx1"/>
                </a:solidFill>
              </a:rPr>
              <a:t>Satellites / navigation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357AE7-7227-A40C-3AF4-45A70E4D06D6}"/>
              </a:ext>
            </a:extLst>
          </p:cNvPr>
          <p:cNvSpPr txBox="1"/>
          <p:nvPr/>
        </p:nvSpPr>
        <p:spPr>
          <a:xfrm>
            <a:off x="5704989" y="759053"/>
            <a:ext cx="11181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rgbClr val="00879A"/>
                </a:solidFill>
              </a:rPr>
              <a:t>Domains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3D0DA1-B0E6-57D2-2D93-A0E6136DCC6C}"/>
              </a:ext>
            </a:extLst>
          </p:cNvPr>
          <p:cNvSpPr txBox="1"/>
          <p:nvPr/>
        </p:nvSpPr>
        <p:spPr>
          <a:xfrm>
            <a:off x="5757636" y="1796142"/>
            <a:ext cx="11181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rgbClr val="00879A"/>
                </a:solidFill>
              </a:rPr>
              <a:t>Functions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06BB502-1DB6-EE61-CCDB-F7782F33795A}"/>
              </a:ext>
            </a:extLst>
          </p:cNvPr>
          <p:cNvSpPr/>
          <p:nvPr/>
        </p:nvSpPr>
        <p:spPr>
          <a:xfrm>
            <a:off x="4948028" y="803166"/>
            <a:ext cx="759954" cy="6980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>
                <a:solidFill>
                  <a:schemeClr val="tx1"/>
                </a:solidFill>
              </a:rPr>
              <a:t>Arts and culture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6D4DFD-456F-D6CD-76E8-B1FF06B2CDD6}"/>
              </a:ext>
            </a:extLst>
          </p:cNvPr>
          <p:cNvSpPr/>
          <p:nvPr/>
        </p:nvSpPr>
        <p:spPr>
          <a:xfrm>
            <a:off x="7196971" y="1175668"/>
            <a:ext cx="759954" cy="6980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C</a:t>
            </a:r>
            <a:r>
              <a:rPr lang="en-CH" sz="700" dirty="0">
                <a:solidFill>
                  <a:schemeClr val="tx1"/>
                </a:solidFill>
              </a:rPr>
              <a:t>ities and infrasutructure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451F6FB-AE39-AABD-2AE4-C553E8016E9F}"/>
              </a:ext>
            </a:extLst>
          </p:cNvPr>
          <p:cNvSpPr txBox="1">
            <a:spLocks/>
          </p:cNvSpPr>
          <p:nvPr/>
        </p:nvSpPr>
        <p:spPr>
          <a:xfrm>
            <a:off x="565200" y="1670869"/>
            <a:ext cx="2982232" cy="3751061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/>
              <a:t>Document the main functions you extracted.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/>
              <a:t>Ideate about possible domains that this technology could be used in.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sz="1400" dirty="0"/>
              <a:t>Use the sessions from yesterday as inspiration!</a:t>
            </a:r>
            <a:endParaRPr lang="en-GB" sz="1400" dirty="0"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898989"/>
              </a:solidFill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898989"/>
              </a:solidFill>
              <a:cs typeface="Arial"/>
            </a:endParaRPr>
          </a:p>
          <a:p>
            <a:pPr>
              <a:spcBef>
                <a:spcPts val="0"/>
              </a:spcBef>
            </a:pPr>
            <a:r>
              <a:rPr lang="en-US" sz="1400" dirty="0"/>
              <a:t>Presenting the unbundling (15min)</a:t>
            </a:r>
            <a:endParaRPr lang="en-US" sz="14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898989"/>
              </a:solidFill>
              <a:cs typeface="Arial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CH" sz="1400" dirty="0">
              <a:solidFill>
                <a:srgbClr val="0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5657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333E-C93C-189E-BC01-164A7BF08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Assumption check &amp; topics of interest (15min)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995EBD-D82A-9925-A268-95B87D0B5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59654"/>
            <a:ext cx="8352557" cy="3368043"/>
          </a:xfrm>
        </p:spPr>
        <p:txBody>
          <a:bodyPr>
            <a:norm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assumptions do you have about the technology?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questions still remain?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are some fields knowledge that might help you unlock a greater understanding about the tech and deconstruct your assumptions?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algn="ctr"/>
            <a:r>
              <a:rPr lang="en-CH" b="1" dirty="0">
                <a:solidFill>
                  <a:srgbClr val="00879A"/>
                </a:solidFill>
              </a:rPr>
              <a:t>Make a short list of to be sent to the researchers and discussed over the week.</a:t>
            </a:r>
          </a:p>
        </p:txBody>
      </p:sp>
    </p:spTree>
    <p:extLst>
      <p:ext uri="{BB962C8B-B14F-4D97-AF65-F5344CB8AC3E}">
        <p14:creationId xmlns:p14="http://schemas.microsoft.com/office/powerpoint/2010/main" val="1776577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050" y="1509520"/>
            <a:ext cx="3528721" cy="1433553"/>
          </a:xfrm>
        </p:spPr>
        <p:txBody>
          <a:bodyPr/>
          <a:lstStyle/>
          <a:p>
            <a:r>
              <a:rPr lang="en-GB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AC6D7-19C3-58DD-12D9-37530C175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492" y="1871577"/>
            <a:ext cx="4686069" cy="500549"/>
          </a:xfrm>
        </p:spPr>
        <p:txBody>
          <a:bodyPr/>
          <a:lstStyle/>
          <a:p>
            <a:r>
              <a:rPr lang="en-CH" dirty="0"/>
              <a:t>Science fiction and detection and imaging</a:t>
            </a:r>
          </a:p>
        </p:txBody>
      </p:sp>
    </p:spTree>
    <p:extLst>
      <p:ext uri="{BB962C8B-B14F-4D97-AF65-F5344CB8AC3E}">
        <p14:creationId xmlns:p14="http://schemas.microsoft.com/office/powerpoint/2010/main" val="2302018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71CE04-5B66-9ABE-A839-F6337E62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could possibly go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485279-152C-FFA0-4B47-F30AE700EF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H" dirty="0"/>
              <a:t>1) Life Inventory</a:t>
            </a:r>
          </a:p>
          <a:p>
            <a:endParaRPr lang="en-CH" dirty="0"/>
          </a:p>
          <a:p>
            <a:r>
              <a:rPr lang="en-CH" dirty="0"/>
              <a:t>Make a list of everyday things that come to your head. Add things that are also personal to you, like hobbies or areas of fascination:</a:t>
            </a:r>
          </a:p>
          <a:p>
            <a:pPr marL="342900" indent="-342900">
              <a:buAutoNum type="arabicParenR"/>
            </a:pPr>
            <a:endParaRPr lang="en-CH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B</a:t>
            </a:r>
            <a:r>
              <a:rPr lang="en-CH" dirty="0"/>
              <a:t>reakfast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</a:t>
            </a:r>
            <a:r>
              <a:rPr lang="en-CH" dirty="0"/>
              <a:t>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C</a:t>
            </a:r>
            <a:r>
              <a:rPr lang="en-CH" dirty="0"/>
              <a:t>ake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H</a:t>
            </a:r>
            <a:r>
              <a:rPr lang="en-CH" dirty="0"/>
              <a:t>eadphones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C</a:t>
            </a:r>
            <a:r>
              <a:rPr lang="en-CH" dirty="0"/>
              <a:t>hips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Theatre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/>
              <a:t>Singing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/>
              <a:t>Therapy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/>
              <a:t>….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539B10-3619-BBD0-07B6-55200D0BAC59}"/>
              </a:ext>
            </a:extLst>
          </p:cNvPr>
          <p:cNvSpPr txBox="1"/>
          <p:nvPr/>
        </p:nvSpPr>
        <p:spPr>
          <a:xfrm>
            <a:off x="0" y="4854355"/>
            <a:ext cx="9353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00" dirty="0"/>
              <a:t>A creative exercise by Adam Marek (used with </a:t>
            </a:r>
            <a:r>
              <a:rPr lang="en-GB" sz="700" dirty="0"/>
              <a:t>permission at </a:t>
            </a:r>
            <a:r>
              <a:rPr lang="en-GB" sz="700" dirty="0" err="1"/>
              <a:t>IdeaSquare</a:t>
            </a:r>
            <a:r>
              <a:rPr lang="en-GB" sz="700" dirty="0"/>
              <a:t>, CERN, Geneva, 8 November 2023. Please do not share further without permission of the creator.</a:t>
            </a:r>
            <a:r>
              <a:rPr lang="en-CH" sz="7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24040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71CE04-5B66-9ABE-A839-F6337E62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could possibly go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485279-152C-FFA0-4B47-F30AE700EF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H" dirty="0"/>
              <a:t>2) Tech Inventory</a:t>
            </a:r>
          </a:p>
          <a:p>
            <a:endParaRPr lang="en-CH" dirty="0"/>
          </a:p>
          <a:p>
            <a:r>
              <a:rPr lang="en-CH" dirty="0"/>
              <a:t>Make a list of emerging or exciting technologies that you know about, include your assigned ATTRACT technologies as well:</a:t>
            </a:r>
          </a:p>
          <a:p>
            <a:pPr marL="342900" indent="-342900">
              <a:buAutoNum type="arabicParenR"/>
            </a:pPr>
            <a:endParaRPr lang="en-CH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Nanotechnology</a:t>
            </a:r>
            <a:endParaRPr lang="fr-CH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Genetic</a:t>
            </a:r>
            <a:r>
              <a:rPr lang="fr-CH" dirty="0"/>
              <a:t> Engineering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Robotics</a:t>
            </a:r>
            <a:endParaRPr lang="fr-CH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/>
              <a:t>3D-printing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/>
              <a:t>AI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/>
              <a:t>Machine Learning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/>
              <a:t>HYLIGHT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RandomPower</a:t>
            </a:r>
            <a:endParaRPr lang="fr-CH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/>
              <a:t>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650B68-0AE9-5B3C-86B4-4A1A8F1E58AC}"/>
              </a:ext>
            </a:extLst>
          </p:cNvPr>
          <p:cNvSpPr txBox="1"/>
          <p:nvPr/>
        </p:nvSpPr>
        <p:spPr>
          <a:xfrm>
            <a:off x="0" y="4854355"/>
            <a:ext cx="9353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00" dirty="0"/>
              <a:t>A creative exercise by Adam Marek (used with </a:t>
            </a:r>
            <a:r>
              <a:rPr lang="en-GB" sz="700" dirty="0"/>
              <a:t>permission at </a:t>
            </a:r>
            <a:r>
              <a:rPr lang="en-GB" sz="700" dirty="0" err="1"/>
              <a:t>IdeaSquare</a:t>
            </a:r>
            <a:r>
              <a:rPr lang="en-GB" sz="700" dirty="0"/>
              <a:t>, CERN, Geneva, 8 November 2023. Please do not share further without permission of the creator.</a:t>
            </a:r>
            <a:r>
              <a:rPr lang="en-CH" sz="7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1054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71CE04-5B66-9ABE-A839-F6337E62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3) Ideate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485279-152C-FFA0-4B47-F30AE700E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26493"/>
            <a:ext cx="8027992" cy="3368043"/>
          </a:xfrm>
        </p:spPr>
        <p:txBody>
          <a:bodyPr/>
          <a:lstStyle/>
          <a:p>
            <a:r>
              <a:rPr lang="en-CH" dirty="0"/>
              <a:t>a) Choose one area of life from the first list.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r>
              <a:rPr lang="en-CH" dirty="0"/>
              <a:t>b) Start matching one of your everyday life things with EACH technology, one by one.</a:t>
            </a:r>
          </a:p>
          <a:p>
            <a:endParaRPr lang="en-CH" dirty="0"/>
          </a:p>
          <a:p>
            <a:r>
              <a:rPr lang="en-CH" dirty="0"/>
              <a:t>5) Don’t skip any combination!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Once we have a list of inventions, we will create our story.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2BC5A3-6474-2FEE-F40D-197E52CEBED5}"/>
              </a:ext>
            </a:extLst>
          </p:cNvPr>
          <p:cNvSpPr txBox="1"/>
          <p:nvPr/>
        </p:nvSpPr>
        <p:spPr>
          <a:xfrm>
            <a:off x="0" y="4854355"/>
            <a:ext cx="9353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00" dirty="0"/>
              <a:t>A creative exercise by Adam Marek (used with </a:t>
            </a:r>
            <a:r>
              <a:rPr lang="en-GB" sz="700" dirty="0"/>
              <a:t>permission at </a:t>
            </a:r>
            <a:r>
              <a:rPr lang="en-GB" sz="700" dirty="0" err="1"/>
              <a:t>IdeaSquare</a:t>
            </a:r>
            <a:r>
              <a:rPr lang="en-GB" sz="700" dirty="0"/>
              <a:t>, CERN, Geneva, 8 November 2023. Please do not share further without permission of the creator.</a:t>
            </a:r>
            <a:r>
              <a:rPr lang="en-CH" sz="7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1234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71CE04-5B66-9ABE-A839-F6337E62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4) What could possibly go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485279-152C-FFA0-4B47-F30AE700E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26493"/>
            <a:ext cx="8027992" cy="33680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are possible consequences of your invention or innovation?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How might this go wrong?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How might the effects of your tech cause conflict, upset the balance, or create a problem of some kind?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4EACDD-3EA9-F65C-394C-D40B63AD74A1}"/>
              </a:ext>
            </a:extLst>
          </p:cNvPr>
          <p:cNvSpPr txBox="1"/>
          <p:nvPr/>
        </p:nvSpPr>
        <p:spPr>
          <a:xfrm>
            <a:off x="0" y="4854355"/>
            <a:ext cx="9353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00" dirty="0"/>
              <a:t>A creative exercise by Adam Marek (used with </a:t>
            </a:r>
            <a:r>
              <a:rPr lang="en-GB" sz="700" dirty="0"/>
              <a:t>permission at </a:t>
            </a:r>
            <a:r>
              <a:rPr lang="en-GB" sz="700" dirty="0" err="1"/>
              <a:t>IdeaSquare</a:t>
            </a:r>
            <a:r>
              <a:rPr lang="en-GB" sz="700" dirty="0"/>
              <a:t>, CERN, Geneva, 8 November 2023. Please do not share further without permission of the creator.</a:t>
            </a:r>
            <a:r>
              <a:rPr lang="en-CH" sz="7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6365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71CE04-5B66-9ABE-A839-F6337E62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5) For whom does it go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485279-152C-FFA0-4B47-F30AE700E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44625"/>
            <a:ext cx="8027992" cy="33680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is the impact of this technology on a real human being?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For whom might the unexpected outcome cause the most interesting impact?</a:t>
            </a:r>
          </a:p>
          <a:p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Choose your </a:t>
            </a:r>
            <a:r>
              <a:rPr lang="en-CH" b="1" u="sng" dirty="0"/>
              <a:t>characters.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183C6E-69FD-FE23-D8C9-265A26B2E6CC}"/>
              </a:ext>
            </a:extLst>
          </p:cNvPr>
          <p:cNvSpPr txBox="1"/>
          <p:nvPr/>
        </p:nvSpPr>
        <p:spPr>
          <a:xfrm>
            <a:off x="0" y="4854355"/>
            <a:ext cx="9353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00" dirty="0"/>
              <a:t>A creative exercise by Adam Marek (used with </a:t>
            </a:r>
            <a:r>
              <a:rPr lang="en-GB" sz="700" dirty="0"/>
              <a:t>permission at </a:t>
            </a:r>
            <a:r>
              <a:rPr lang="en-GB" sz="700" dirty="0" err="1"/>
              <a:t>IdeaSquare</a:t>
            </a:r>
            <a:r>
              <a:rPr lang="en-GB" sz="700" dirty="0"/>
              <a:t>, CERN, Geneva, 8 November 2023. Please do not share further without permission of the creator.</a:t>
            </a:r>
            <a:r>
              <a:rPr lang="en-CH" sz="7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42045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71CE04-5B66-9ABE-A839-F6337E62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Example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485279-152C-FFA0-4B47-F30AE700E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44625"/>
            <a:ext cx="8027992" cy="33680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Pets &lt;-&gt; nanotechnology = chips implanted to deliver constant medical care to pets from the inside.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/>
              <a:t>What can go wrong… What if someone hacks the nanotech?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/>
              <a:t>Someone hacks the medical chips implanted in the pets and tries to wipe out an entire species. They ask for a ransom… Who would pay? Who would </a:t>
            </a:r>
            <a:r>
              <a:rPr lang="en-CH" i="1" dirty="0"/>
              <a:t>want </a:t>
            </a:r>
            <a:r>
              <a:rPr lang="en-CH" dirty="0"/>
              <a:t>to pay it?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C05718-F405-D9B0-D341-A25117936273}"/>
              </a:ext>
            </a:extLst>
          </p:cNvPr>
          <p:cNvSpPr txBox="1"/>
          <p:nvPr/>
        </p:nvSpPr>
        <p:spPr>
          <a:xfrm>
            <a:off x="0" y="4854355"/>
            <a:ext cx="9353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00" dirty="0"/>
              <a:t>A creative exercise by Adam Marek (used with </a:t>
            </a:r>
            <a:r>
              <a:rPr lang="en-GB" sz="700" dirty="0"/>
              <a:t>permission at </a:t>
            </a:r>
            <a:r>
              <a:rPr lang="en-GB" sz="700" dirty="0" err="1"/>
              <a:t>IdeaSquare</a:t>
            </a:r>
            <a:r>
              <a:rPr lang="en-GB" sz="700" dirty="0"/>
              <a:t>, CERN, Geneva, 8 November 2023. Please do not share further without permission of the creator.</a:t>
            </a:r>
            <a:r>
              <a:rPr lang="en-CH" sz="7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30253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71CE04-5B66-9ABE-A839-F6337E62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485279-152C-FFA0-4B47-F30AE700E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171246"/>
            <a:ext cx="2256377" cy="3368043"/>
          </a:xfrm>
        </p:spPr>
        <p:txBody>
          <a:bodyPr>
            <a:normAutofit lnSpcReduction="10000"/>
          </a:bodyPr>
          <a:lstStyle/>
          <a:p>
            <a:r>
              <a:rPr lang="en-CH" dirty="0"/>
              <a:t>1) Life Inventory</a:t>
            </a:r>
          </a:p>
          <a:p>
            <a:endParaRPr lang="en-CH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B</a:t>
            </a:r>
            <a:r>
              <a:rPr lang="en-CH" sz="1700" dirty="0"/>
              <a:t>reakfast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P</a:t>
            </a:r>
            <a:r>
              <a:rPr lang="en-CH" sz="1700" dirty="0"/>
              <a:t>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C</a:t>
            </a:r>
            <a:r>
              <a:rPr lang="en-CH" sz="1700" dirty="0"/>
              <a:t>ake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H</a:t>
            </a:r>
            <a:r>
              <a:rPr lang="en-CH" sz="1700" dirty="0"/>
              <a:t>eadphones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C</a:t>
            </a:r>
            <a:r>
              <a:rPr lang="en-CH" sz="1700" dirty="0"/>
              <a:t>hips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Theatre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Singing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Therapy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….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539B10-3619-BBD0-07B6-55200D0BAC59}"/>
              </a:ext>
            </a:extLst>
          </p:cNvPr>
          <p:cNvSpPr txBox="1"/>
          <p:nvPr/>
        </p:nvSpPr>
        <p:spPr>
          <a:xfrm>
            <a:off x="0" y="4854355"/>
            <a:ext cx="9353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00" dirty="0"/>
              <a:t>A creative exercise by Adam Marek (used with </a:t>
            </a:r>
            <a:r>
              <a:rPr lang="en-GB" sz="700" dirty="0"/>
              <a:t>permission at </a:t>
            </a:r>
            <a:r>
              <a:rPr lang="en-GB" sz="700" dirty="0" err="1"/>
              <a:t>IdeaSquare</a:t>
            </a:r>
            <a:r>
              <a:rPr lang="en-GB" sz="700" dirty="0"/>
              <a:t>, CERN, Geneva, 8 November 2023. Please do not share further without permission of the creator.</a:t>
            </a:r>
            <a:r>
              <a:rPr lang="en-CH" sz="700" dirty="0"/>
              <a:t>)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ECB758C-6BD9-48E3-8EF1-BADFAA489F2A}"/>
              </a:ext>
            </a:extLst>
          </p:cNvPr>
          <p:cNvSpPr txBox="1">
            <a:spLocks/>
          </p:cNvSpPr>
          <p:nvPr/>
        </p:nvSpPr>
        <p:spPr>
          <a:xfrm>
            <a:off x="2902500" y="1171246"/>
            <a:ext cx="2256377" cy="3368043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2500"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2) Tech Inventory</a:t>
            </a:r>
          </a:p>
          <a:p>
            <a:endParaRPr lang="en-CH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i-FI" sz="1700" dirty="0"/>
              <a:t>Meta-</a:t>
            </a:r>
            <a:r>
              <a:rPr lang="fi-FI" sz="1700" dirty="0" err="1"/>
              <a:t>hilight</a:t>
            </a:r>
            <a:endParaRPr lang="fi-FI" sz="17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Hylight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Microquad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RandomPower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Visir 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700" dirty="0" err="1"/>
              <a:t>Nanotechnology</a:t>
            </a:r>
            <a:endParaRPr lang="fr-CH" sz="17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700" dirty="0" err="1"/>
              <a:t>Genetic</a:t>
            </a:r>
            <a:r>
              <a:rPr lang="fr-CH" sz="1700" dirty="0"/>
              <a:t> Engineering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….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7CF29C-DCAF-8D2F-2E8C-3CEBE9C8ECF3}"/>
              </a:ext>
            </a:extLst>
          </p:cNvPr>
          <p:cNvSpPr txBox="1"/>
          <p:nvPr/>
        </p:nvSpPr>
        <p:spPr>
          <a:xfrm>
            <a:off x="2264228" y="4341291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3. Ideate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DFBA883-92D5-FD50-9933-804F569FE5AA}"/>
              </a:ext>
            </a:extLst>
          </p:cNvPr>
          <p:cNvSpPr/>
          <p:nvPr/>
        </p:nvSpPr>
        <p:spPr>
          <a:xfrm>
            <a:off x="1123406" y="2046514"/>
            <a:ext cx="914400" cy="191589"/>
          </a:xfrm>
          <a:prstGeom prst="ellipse">
            <a:avLst/>
          </a:prstGeom>
          <a:noFill/>
          <a:ln>
            <a:solidFill>
              <a:srgbClr val="E6003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862512-92E8-D31B-A61B-9EB6EF2C3A2D}"/>
              </a:ext>
            </a:extLst>
          </p:cNvPr>
          <p:cNvCxnSpPr/>
          <p:nvPr/>
        </p:nvCxnSpPr>
        <p:spPr>
          <a:xfrm flipV="1">
            <a:off x="2037806" y="1854926"/>
            <a:ext cx="1308770" cy="287382"/>
          </a:xfrm>
          <a:prstGeom prst="straightConnector1">
            <a:avLst/>
          </a:prstGeom>
          <a:ln>
            <a:solidFill>
              <a:srgbClr val="E6003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F2DF017-F9DC-EEAF-FB77-D877401F7498}"/>
              </a:ext>
            </a:extLst>
          </p:cNvPr>
          <p:cNvCxnSpPr>
            <a:cxnSpLocks/>
          </p:cNvCxnSpPr>
          <p:nvPr/>
        </p:nvCxnSpPr>
        <p:spPr>
          <a:xfrm flipV="1">
            <a:off x="2037806" y="2115794"/>
            <a:ext cx="1308770" cy="40356"/>
          </a:xfrm>
          <a:prstGeom prst="straightConnector1">
            <a:avLst/>
          </a:prstGeom>
          <a:ln>
            <a:solidFill>
              <a:srgbClr val="E6003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9C1AC9-115C-0218-9F6A-49349B3AD82D}"/>
              </a:ext>
            </a:extLst>
          </p:cNvPr>
          <p:cNvCxnSpPr>
            <a:cxnSpLocks/>
          </p:cNvCxnSpPr>
          <p:nvPr/>
        </p:nvCxnSpPr>
        <p:spPr>
          <a:xfrm>
            <a:off x="2037806" y="2156150"/>
            <a:ext cx="1308770" cy="177746"/>
          </a:xfrm>
          <a:prstGeom prst="straightConnector1">
            <a:avLst/>
          </a:prstGeom>
          <a:ln>
            <a:solidFill>
              <a:srgbClr val="E6003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F90E690-25AA-8E9C-6FD0-46B1551B6948}"/>
              </a:ext>
            </a:extLst>
          </p:cNvPr>
          <p:cNvCxnSpPr>
            <a:cxnSpLocks/>
          </p:cNvCxnSpPr>
          <p:nvPr/>
        </p:nvCxnSpPr>
        <p:spPr>
          <a:xfrm>
            <a:off x="2037806" y="2193996"/>
            <a:ext cx="1341977" cy="377754"/>
          </a:xfrm>
          <a:prstGeom prst="straightConnector1">
            <a:avLst/>
          </a:prstGeom>
          <a:ln>
            <a:solidFill>
              <a:srgbClr val="E6003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5876C4-C1C7-9C29-C021-4809DBC49F99}"/>
              </a:ext>
            </a:extLst>
          </p:cNvPr>
          <p:cNvCxnSpPr>
            <a:cxnSpLocks/>
          </p:cNvCxnSpPr>
          <p:nvPr/>
        </p:nvCxnSpPr>
        <p:spPr>
          <a:xfrm>
            <a:off x="2037806" y="2221639"/>
            <a:ext cx="1341977" cy="657503"/>
          </a:xfrm>
          <a:prstGeom prst="straightConnector1">
            <a:avLst/>
          </a:prstGeom>
          <a:ln>
            <a:solidFill>
              <a:srgbClr val="E6003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6369272-AB08-E8A4-22D1-697F210423CB}"/>
              </a:ext>
            </a:extLst>
          </p:cNvPr>
          <p:cNvCxnSpPr>
            <a:cxnSpLocks/>
          </p:cNvCxnSpPr>
          <p:nvPr/>
        </p:nvCxnSpPr>
        <p:spPr>
          <a:xfrm>
            <a:off x="2037806" y="2193996"/>
            <a:ext cx="1341977" cy="971062"/>
          </a:xfrm>
          <a:prstGeom prst="straightConnector1">
            <a:avLst/>
          </a:prstGeom>
          <a:ln>
            <a:solidFill>
              <a:srgbClr val="E6003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8C472AA-EFB4-26B9-9500-12F31A1D598C}"/>
              </a:ext>
            </a:extLst>
          </p:cNvPr>
          <p:cNvCxnSpPr>
            <a:cxnSpLocks/>
          </p:cNvCxnSpPr>
          <p:nvPr/>
        </p:nvCxnSpPr>
        <p:spPr>
          <a:xfrm>
            <a:off x="2037806" y="2245023"/>
            <a:ext cx="1341977" cy="1349477"/>
          </a:xfrm>
          <a:prstGeom prst="straightConnector1">
            <a:avLst/>
          </a:prstGeom>
          <a:ln>
            <a:solidFill>
              <a:srgbClr val="E6003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CAFA4B01-DE41-A703-D1D2-385EDFA6E6D9}"/>
              </a:ext>
            </a:extLst>
          </p:cNvPr>
          <p:cNvSpPr txBox="1">
            <a:spLocks/>
          </p:cNvSpPr>
          <p:nvPr/>
        </p:nvSpPr>
        <p:spPr>
          <a:xfrm>
            <a:off x="5615220" y="1171246"/>
            <a:ext cx="2256377" cy="3368043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4) Story</a:t>
            </a:r>
          </a:p>
          <a:p>
            <a:r>
              <a:rPr lang="en-CH" sz="1700" dirty="0"/>
              <a:t>Choose one of the innovations – create a story around that</a:t>
            </a:r>
          </a:p>
          <a:p>
            <a:endParaRPr lang="en-CH" sz="1700" dirty="0"/>
          </a:p>
          <a:p>
            <a:r>
              <a:rPr lang="en-CH" sz="1700" dirty="0"/>
              <a:t>5) For whom does it go wrong? Who are the key characters?</a:t>
            </a:r>
          </a:p>
        </p:txBody>
      </p:sp>
    </p:spTree>
    <p:extLst>
      <p:ext uri="{BB962C8B-B14F-4D97-AF65-F5344CB8AC3E}">
        <p14:creationId xmlns:p14="http://schemas.microsoft.com/office/powerpoint/2010/main" val="3899265165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10392</TotalTime>
  <Words>976</Words>
  <Application>Microsoft Macintosh PowerPoint</Application>
  <PresentationFormat>On-screen Show (16:9)</PresentationFormat>
  <Paragraphs>148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Arial,Sans-Serif</vt:lpstr>
      <vt:lpstr>Calibri</vt:lpstr>
      <vt:lpstr>Helvetica</vt:lpstr>
      <vt:lpstr>Helvetica 75</vt:lpstr>
      <vt:lpstr>Opcion Foto</vt:lpstr>
      <vt:lpstr>Demystifying the tech</vt:lpstr>
      <vt:lpstr>Science fiction and detection and imaging</vt:lpstr>
      <vt:lpstr>What could possibly go wrong?</vt:lpstr>
      <vt:lpstr>What could possibly go wrong?</vt:lpstr>
      <vt:lpstr>3) Ideate</vt:lpstr>
      <vt:lpstr>4) What could possibly go wrong?</vt:lpstr>
      <vt:lpstr>5) For whom does it go wrong?</vt:lpstr>
      <vt:lpstr>Example</vt:lpstr>
      <vt:lpstr>Summary</vt:lpstr>
      <vt:lpstr>Reflecting</vt:lpstr>
      <vt:lpstr>Break</vt:lpstr>
      <vt:lpstr>We know how to...(30min)</vt:lpstr>
      <vt:lpstr>Functions and domains (15min)</vt:lpstr>
      <vt:lpstr>Assumption check &amp; topics of interest (15min)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Laura Wirtavuori</cp:lastModifiedBy>
  <cp:revision>90</cp:revision>
  <cp:lastPrinted>2022-07-05T10:18:01Z</cp:lastPrinted>
  <dcterms:created xsi:type="dcterms:W3CDTF">2022-01-18T18:56:13Z</dcterms:created>
  <dcterms:modified xsi:type="dcterms:W3CDTF">2023-11-08T08:16:49Z</dcterms:modified>
  <cp:category/>
</cp:coreProperties>
</file>