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4"/>
  </p:notesMasterIdLst>
  <p:sldIdLst>
    <p:sldId id="257" r:id="rId2"/>
    <p:sldId id="416" r:id="rId3"/>
    <p:sldId id="386" r:id="rId4"/>
    <p:sldId id="385" r:id="rId5"/>
    <p:sldId id="387" r:id="rId6"/>
    <p:sldId id="403" r:id="rId7"/>
    <p:sldId id="408" r:id="rId8"/>
    <p:sldId id="409" r:id="rId9"/>
    <p:sldId id="404" r:id="rId10"/>
    <p:sldId id="405" r:id="rId11"/>
    <p:sldId id="356" r:id="rId12"/>
    <p:sldId id="365" r:id="rId13"/>
    <p:sldId id="407" r:id="rId14"/>
    <p:sldId id="411" r:id="rId15"/>
    <p:sldId id="378" r:id="rId16"/>
    <p:sldId id="396" r:id="rId17"/>
    <p:sldId id="413" r:id="rId18"/>
    <p:sldId id="418" r:id="rId19"/>
    <p:sldId id="415" r:id="rId20"/>
    <p:sldId id="414" r:id="rId21"/>
    <p:sldId id="362" r:id="rId22"/>
    <p:sldId id="419" r:id="rId2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Calibri Light" panose="020F0302020204030204" pitchFamily="34" charset="0"/>
      <p:regular r:id="rId29"/>
      <p:italic r:id="rId3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bha" initials="n" lastIdx="14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07" autoAdjust="0"/>
    <p:restoredTop sz="83844" autoAdjust="0"/>
  </p:normalViewPr>
  <p:slideViewPr>
    <p:cSldViewPr snapToGrid="0">
      <p:cViewPr varScale="1">
        <p:scale>
          <a:sx n="51" d="100"/>
          <a:sy n="51" d="100"/>
        </p:scale>
        <p:origin x="47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35BF6-158B-48A0-A03B-57B253A57213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E05D2-9587-4301-A56E-0B93C2C1F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66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60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916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8851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8571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2552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636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316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9765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255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383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746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332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774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976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15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833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80137-0B63-4E5D-8B50-10F8D3B126C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708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888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434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44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91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872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09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25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638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85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64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39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3578A-E00C-4123-BF9F-702E7B206BBE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1B181-0308-4BD8-B4F4-A1D525E2D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065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5.png"/><Relationship Id="rId4" Type="http://schemas.openxmlformats.org/officeDocument/2006/relationships/image" Target="../media/image50.pn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2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61.png"/><Relationship Id="rId4" Type="http://schemas.openxmlformats.org/officeDocument/2006/relationships/image" Target="../media/image67.png"/><Relationship Id="rId9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6.png"/><Relationship Id="rId5" Type="http://schemas.openxmlformats.org/officeDocument/2006/relationships/image" Target="../media/image9.png"/><Relationship Id="rId10" Type="http://schemas.openxmlformats.org/officeDocument/2006/relationships/image" Target="../media/image5.png"/><Relationship Id="rId4" Type="http://schemas.openxmlformats.org/officeDocument/2006/relationships/image" Target="../media/image8.pn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22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7.png"/><Relationship Id="rId4" Type="http://schemas.openxmlformats.org/officeDocument/2006/relationships/image" Target="../media/image32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3EBE8-F291-42AB-B496-7CEF877435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532" y="931290"/>
            <a:ext cx="8666922" cy="726549"/>
          </a:xfrm>
          <a:noFill/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880CE"/>
                </a:solidFill>
                <a:latin typeface="Calibri" pitchFamily="34" charset="0"/>
              </a:rPr>
              <a:t>Effective Field Theory for Extreme Mass Ratios</a:t>
            </a:r>
            <a:endParaRPr lang="en-US" sz="3200" b="1" dirty="0">
              <a:solidFill>
                <a:srgbClr val="1880CE"/>
              </a:solidFill>
              <a:latin typeface="Calibri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5E01A71-9E96-48BA-AB06-81B1D16B90D6}"/>
              </a:ext>
            </a:extLst>
          </p:cNvPr>
          <p:cNvSpPr txBox="1">
            <a:spLocks/>
          </p:cNvSpPr>
          <p:nvPr/>
        </p:nvSpPr>
        <p:spPr>
          <a:xfrm>
            <a:off x="-14908" y="4174120"/>
            <a:ext cx="9173794" cy="10750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2000" dirty="0">
                <a:solidFill>
                  <a:srgbClr val="36707A"/>
                </a:solidFill>
              </a:rPr>
              <a:t>Based on 2308.14832, </a:t>
            </a:r>
            <a:r>
              <a:rPr lang="en-GB" sz="2000" dirty="0" err="1">
                <a:solidFill>
                  <a:srgbClr val="36707A"/>
                </a:solidFill>
              </a:rPr>
              <a:t>23xx.xxxxx</a:t>
            </a:r>
            <a:endParaRPr lang="en-GB" sz="2000" dirty="0">
              <a:solidFill>
                <a:srgbClr val="36707A"/>
              </a:solidFill>
            </a:endParaRP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2000" dirty="0">
                <a:solidFill>
                  <a:srgbClr val="36707A"/>
                </a:solidFill>
              </a:rPr>
              <a:t>(with C. Cheung, J. Wilson-Gerow, J. Parra-Martinez, I. Rothstein)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8746B1-1DCC-47BC-A892-A4E4131F69C4}"/>
              </a:ext>
            </a:extLst>
          </p:cNvPr>
          <p:cNvGrpSpPr/>
          <p:nvPr/>
        </p:nvGrpSpPr>
        <p:grpSpPr>
          <a:xfrm>
            <a:off x="1142993" y="3143397"/>
            <a:ext cx="6858000" cy="708046"/>
            <a:chOff x="1143000" y="3573008"/>
            <a:chExt cx="6858000" cy="708046"/>
          </a:xfrm>
        </p:grpSpPr>
        <p:sp>
          <p:nvSpPr>
            <p:cNvPr id="8" name="Subtitle 2">
              <a:extLst>
                <a:ext uri="{FF2B5EF4-FFF2-40B4-BE49-F238E27FC236}">
                  <a16:creationId xmlns:a16="http://schemas.microsoft.com/office/drawing/2014/main" id="{11477F41-20F2-42EC-9663-396F4F14128B}"/>
                </a:ext>
              </a:extLst>
            </p:cNvPr>
            <p:cNvSpPr txBox="1">
              <a:spLocks/>
            </p:cNvSpPr>
            <p:nvPr/>
          </p:nvSpPr>
          <p:spPr>
            <a:xfrm>
              <a:off x="1143000" y="3910699"/>
              <a:ext cx="6858000" cy="37035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>
                  <a:solidFill>
                    <a:schemeClr val="tx2">
                      <a:lumMod val="75000"/>
                    </a:schemeClr>
                  </a:solidFill>
                </a:rPr>
                <a:t>11 December 2023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71DDF88-181D-43DA-B4D2-DFA6E1807CB0}"/>
                </a:ext>
              </a:extLst>
            </p:cNvPr>
            <p:cNvSpPr txBox="1"/>
            <p:nvPr/>
          </p:nvSpPr>
          <p:spPr>
            <a:xfrm flipH="1">
              <a:off x="2851149" y="3573008"/>
              <a:ext cx="34416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chemeClr val="tx2">
                      <a:lumMod val="75000"/>
                    </a:schemeClr>
                  </a:solidFill>
                </a:rPr>
                <a:t>QCD</a:t>
              </a:r>
              <a:r>
                <a:rPr lang="en-GB" sz="2000" dirty="0">
                  <a:solidFill>
                    <a:schemeClr val="tx2">
                      <a:lumMod val="75000"/>
                    </a:schemeClr>
                  </a:solidFill>
                </a:rPr>
                <a:t> Meets Gravity 2023, CERN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1A2B1E8-9905-4914-A625-8A6D09C6000C}"/>
              </a:ext>
            </a:extLst>
          </p:cNvPr>
          <p:cNvGrpSpPr/>
          <p:nvPr/>
        </p:nvGrpSpPr>
        <p:grpSpPr>
          <a:xfrm>
            <a:off x="1142993" y="2185328"/>
            <a:ext cx="6858000" cy="637731"/>
            <a:chOff x="1143000" y="2354663"/>
            <a:chExt cx="6858000" cy="637731"/>
          </a:xfrm>
        </p:grpSpPr>
        <p:sp>
          <p:nvSpPr>
            <p:cNvPr id="12" name="Subtitle 2">
              <a:extLst>
                <a:ext uri="{FF2B5EF4-FFF2-40B4-BE49-F238E27FC236}">
                  <a16:creationId xmlns:a16="http://schemas.microsoft.com/office/drawing/2014/main" id="{B87BB2ED-4ED6-4C4F-8C34-73018B93C2BD}"/>
                </a:ext>
              </a:extLst>
            </p:cNvPr>
            <p:cNvSpPr txBox="1">
              <a:spLocks/>
            </p:cNvSpPr>
            <p:nvPr/>
          </p:nvSpPr>
          <p:spPr>
            <a:xfrm>
              <a:off x="1143000" y="2622039"/>
              <a:ext cx="6858000" cy="37035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>
                  <a:solidFill>
                    <a:schemeClr val="accent3">
                      <a:lumMod val="75000"/>
                    </a:schemeClr>
                  </a:solidFill>
                </a:rPr>
                <a:t>California Institute of Technology</a:t>
              </a:r>
            </a:p>
          </p:txBody>
        </p:sp>
        <p:sp>
          <p:nvSpPr>
            <p:cNvPr id="11" name="Subtitle 2">
              <a:extLst>
                <a:ext uri="{FF2B5EF4-FFF2-40B4-BE49-F238E27FC236}">
                  <a16:creationId xmlns:a16="http://schemas.microsoft.com/office/drawing/2014/main" id="{482F7B1F-AD0E-4EE8-8D66-C5D71B83929C}"/>
                </a:ext>
              </a:extLst>
            </p:cNvPr>
            <p:cNvSpPr txBox="1">
              <a:spLocks/>
            </p:cNvSpPr>
            <p:nvPr/>
          </p:nvSpPr>
          <p:spPr>
            <a:xfrm>
              <a:off x="1143000" y="2354663"/>
              <a:ext cx="6858000" cy="37035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000" dirty="0">
                  <a:solidFill>
                    <a:schemeClr val="tx2">
                      <a:lumMod val="75000"/>
                    </a:schemeClr>
                  </a:solidFill>
                </a:rPr>
                <a:t>Nabha Shah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C281630-48C3-4F8E-9B97-ED68FACB0319}"/>
              </a:ext>
            </a:extLst>
          </p:cNvPr>
          <p:cNvSpPr/>
          <p:nvPr/>
        </p:nvSpPr>
        <p:spPr>
          <a:xfrm>
            <a:off x="3978717" y="5351183"/>
            <a:ext cx="11865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3200" b="1" dirty="0">
                <a:solidFill>
                  <a:srgbClr val="1880CE"/>
                </a:solidFill>
              </a:rPr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4200101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4EC7AC2-EF64-4FC4-BA3E-27ED824754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389" y="1783656"/>
            <a:ext cx="3432809" cy="342060"/>
          </a:xfrm>
          <a:prstGeom prst="rect">
            <a:avLst/>
          </a:prstGeom>
        </p:spPr>
      </p:pic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69C40C67-3F8B-4E3D-BB65-24F57E2E4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9083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10</a:t>
            </a:fld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81CB20E-A5E3-4C40-ACE4-CB742C2CD2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821" y="2633354"/>
            <a:ext cx="2923686" cy="33456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6647EE4-BEB4-4F28-95C2-52CE264F59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358" y="1813953"/>
            <a:ext cx="2165085" cy="311892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99CC3C99-2643-4D1E-B762-ED2FF6997C29}"/>
              </a:ext>
            </a:extLst>
          </p:cNvPr>
          <p:cNvSpPr/>
          <p:nvPr/>
        </p:nvSpPr>
        <p:spPr>
          <a:xfrm>
            <a:off x="2381000" y="1262964"/>
            <a:ext cx="438199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rgbClr val="984C46"/>
                </a:solidFill>
              </a:rPr>
              <a:t>Geodesic equation, Hamiltonian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6EBCE53-23D0-4A3D-8CE6-4DB8E14ED799}"/>
              </a:ext>
            </a:extLst>
          </p:cNvPr>
          <p:cNvSpPr/>
          <p:nvPr/>
        </p:nvSpPr>
        <p:spPr>
          <a:xfrm>
            <a:off x="3871535" y="3458059"/>
            <a:ext cx="14009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rgbClr val="984C46"/>
                </a:solidFill>
              </a:rPr>
              <a:t>Amplitude</a:t>
            </a:r>
          </a:p>
        </p:txBody>
      </p:sp>
      <p:sp>
        <p:nvSpPr>
          <p:cNvPr id="45" name="Arrow: Down 44">
            <a:extLst>
              <a:ext uri="{FF2B5EF4-FFF2-40B4-BE49-F238E27FC236}">
                <a16:creationId xmlns:a16="http://schemas.microsoft.com/office/drawing/2014/main" id="{C79B0912-FB16-44D6-9542-C5AFB01D78DA}"/>
              </a:ext>
            </a:extLst>
          </p:cNvPr>
          <p:cNvSpPr/>
          <p:nvPr/>
        </p:nvSpPr>
        <p:spPr>
          <a:xfrm rot="21600000">
            <a:off x="4528452" y="2248488"/>
            <a:ext cx="101600" cy="1116409"/>
          </a:xfrm>
          <a:prstGeom prst="downArrow">
            <a:avLst/>
          </a:prstGeom>
          <a:solidFill>
            <a:srgbClr val="984C46"/>
          </a:solidFill>
          <a:ln>
            <a:solidFill>
              <a:srgbClr val="6C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C5E30C8-22E1-4DEE-BAF2-B62E54D47496}"/>
              </a:ext>
            </a:extLst>
          </p:cNvPr>
          <p:cNvSpPr/>
          <p:nvPr/>
        </p:nvSpPr>
        <p:spPr>
          <a:xfrm>
            <a:off x="207925" y="5292378"/>
            <a:ext cx="87281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The extraction procedure is </a:t>
            </a:r>
            <a:r>
              <a:rPr lang="en-GB" sz="2200" dirty="0">
                <a:solidFill>
                  <a:srgbClr val="984C46"/>
                </a:solidFill>
              </a:rPr>
              <a:t>purely algebraic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thanks to the</a:t>
            </a:r>
            <a:r>
              <a:rPr lang="en-GB" sz="2200" dirty="0">
                <a:solidFill>
                  <a:srgbClr val="5F3737"/>
                </a:solidFill>
              </a:rPr>
              <a:t> </a:t>
            </a:r>
            <a:r>
              <a:rPr lang="en-GB" sz="2200" i="1" dirty="0">
                <a:solidFill>
                  <a:srgbClr val="984C46"/>
                </a:solidFill>
              </a:rPr>
              <a:t>impetus formula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093C7B1-089D-46C3-8A82-1F841C7270DB}"/>
              </a:ext>
            </a:extLst>
          </p:cNvPr>
          <p:cNvSpPr txBox="1"/>
          <p:nvPr/>
        </p:nvSpPr>
        <p:spPr>
          <a:xfrm>
            <a:off x="3401684" y="5791575"/>
            <a:ext cx="543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36707A"/>
                </a:solidFill>
              </a:rPr>
              <a:t>Bern, Cheung, </a:t>
            </a:r>
            <a:r>
              <a:rPr lang="en-GB" sz="1600" dirty="0" err="1">
                <a:solidFill>
                  <a:srgbClr val="36707A"/>
                </a:solidFill>
              </a:rPr>
              <a:t>Roiban</a:t>
            </a:r>
            <a:r>
              <a:rPr lang="en-GB" sz="1600" dirty="0">
                <a:solidFill>
                  <a:srgbClr val="36707A"/>
                </a:solidFill>
              </a:rPr>
              <a:t>, Shen, Solon, Zeng (2018, 2019);</a:t>
            </a:r>
          </a:p>
          <a:p>
            <a:pPr algn="r"/>
            <a:r>
              <a:rPr lang="en-GB" sz="1600" dirty="0">
                <a:solidFill>
                  <a:srgbClr val="36707A"/>
                </a:solidFill>
              </a:rPr>
              <a:t>K</a:t>
            </a:r>
            <a:r>
              <a:rPr lang="az-Cyrl-AZ" sz="1600" dirty="0">
                <a:solidFill>
                  <a:srgbClr val="36707A"/>
                </a:solidFill>
              </a:rPr>
              <a:t>ӓ</a:t>
            </a:r>
            <a:r>
              <a:rPr lang="en-GB" sz="1600" dirty="0" err="1">
                <a:solidFill>
                  <a:srgbClr val="36707A"/>
                </a:solidFill>
              </a:rPr>
              <a:t>lin</a:t>
            </a:r>
            <a:r>
              <a:rPr lang="en-GB" sz="1600" dirty="0">
                <a:solidFill>
                  <a:srgbClr val="36707A"/>
                </a:solidFill>
              </a:rPr>
              <a:t>, Porto (2020); Bjerrum-Bohr, </a:t>
            </a:r>
            <a:r>
              <a:rPr lang="en-GB" sz="1600" dirty="0" err="1">
                <a:solidFill>
                  <a:srgbClr val="36707A"/>
                </a:solidFill>
              </a:rPr>
              <a:t>Cristofoli</a:t>
            </a:r>
            <a:r>
              <a:rPr lang="en-GB" sz="1600" dirty="0">
                <a:solidFill>
                  <a:srgbClr val="36707A"/>
                </a:solidFill>
              </a:rPr>
              <a:t>, </a:t>
            </a:r>
            <a:r>
              <a:rPr lang="en-GB" sz="1600" dirty="0" err="1">
                <a:solidFill>
                  <a:srgbClr val="36707A"/>
                </a:solidFill>
              </a:rPr>
              <a:t>Damgaard</a:t>
            </a:r>
            <a:r>
              <a:rPr lang="en-GB" sz="1600" dirty="0">
                <a:solidFill>
                  <a:srgbClr val="36707A"/>
                </a:solidFill>
              </a:rPr>
              <a:t> (2020)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CCC8901-16B1-4373-B312-D1FE594FB3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127" y="4652222"/>
            <a:ext cx="3391064" cy="36537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0BE63ED-2E74-41B7-A7A2-B140E4BC1B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162" y="3868156"/>
            <a:ext cx="5353663" cy="6609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B0817D9-0259-4D7C-9A9D-9F4D073D7709}"/>
              </a:ext>
            </a:extLst>
          </p:cNvPr>
          <p:cNvSpPr txBox="1"/>
          <p:nvPr/>
        </p:nvSpPr>
        <p:spPr>
          <a:xfrm flipH="1">
            <a:off x="4969840" y="1691720"/>
            <a:ext cx="3982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,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CD169C5-C51D-4F81-B92B-59CC6A86CCF8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Schematic procedure at </a:t>
            </a:r>
            <a:r>
              <a:rPr lang="en-GB" sz="2200" dirty="0" err="1">
                <a:solidFill>
                  <a:srgbClr val="1880CE"/>
                </a:solidFill>
              </a:rPr>
              <a:t>0SF</a:t>
            </a:r>
            <a:endParaRPr lang="en-GB" sz="2200" dirty="0">
              <a:solidFill>
                <a:srgbClr val="1880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95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  <p:bldP spid="45" grpId="0" animBg="1"/>
      <p:bldP spid="32" grpId="0"/>
      <p:bldP spid="37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F525E4C5-8375-4547-81F1-A122272FB762}"/>
              </a:ext>
            </a:extLst>
          </p:cNvPr>
          <p:cNvGrpSpPr/>
          <p:nvPr/>
        </p:nvGrpSpPr>
        <p:grpSpPr>
          <a:xfrm>
            <a:off x="674833" y="2150854"/>
            <a:ext cx="7398764" cy="430887"/>
            <a:chOff x="717878" y="2021740"/>
            <a:chExt cx="7398764" cy="43088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5E83FCF-8BA2-4EF8-A177-BD8FCF0AB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3767" y="2157310"/>
              <a:ext cx="470570" cy="240843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BCBE45E-0A69-4119-BAA8-26278B738F09}"/>
                </a:ext>
              </a:extLst>
            </p:cNvPr>
            <p:cNvSpPr/>
            <p:nvPr/>
          </p:nvSpPr>
          <p:spPr>
            <a:xfrm>
              <a:off x="717878" y="2021740"/>
              <a:ext cx="7398764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200" dirty="0">
                  <a:solidFill>
                    <a:schemeClr val="tx2">
                      <a:lumMod val="75000"/>
                    </a:schemeClr>
                  </a:solidFill>
                </a:rPr>
                <a:t>2. Accounting for </a:t>
              </a:r>
              <a:r>
                <a:rPr lang="en-GB" sz="2200" dirty="0">
                  <a:solidFill>
                    <a:srgbClr val="984C46"/>
                  </a:solidFill>
                </a:rPr>
                <a:t>heavy particle motion </a:t>
              </a:r>
              <a:r>
                <a:rPr lang="en-GB" sz="2200" dirty="0">
                  <a:solidFill>
                    <a:schemeClr val="tx2">
                      <a:lumMod val="75000"/>
                    </a:schemeClr>
                  </a:solidFill>
                </a:rPr>
                <a:t>with    </a:t>
              </a:r>
            </a:p>
          </p:txBody>
        </p:sp>
      </p:grp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51D82E75-F440-4453-8340-F27E0CC22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11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D1AF45-9B53-44E0-9EC8-0B5C22D4519F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An EFT formalism for extreme mass ratios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6B64F98-6022-4D40-BC7D-12502383EAC1}"/>
              </a:ext>
            </a:extLst>
          </p:cNvPr>
          <p:cNvGrpSpPr/>
          <p:nvPr/>
        </p:nvGrpSpPr>
        <p:grpSpPr>
          <a:xfrm>
            <a:off x="674833" y="1309830"/>
            <a:ext cx="7801588" cy="430887"/>
            <a:chOff x="600482" y="1376075"/>
            <a:chExt cx="7801588" cy="43088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C0AFC9D-971A-471A-A0DB-0EBC04863D3F}"/>
                </a:ext>
              </a:extLst>
            </p:cNvPr>
            <p:cNvSpPr txBox="1"/>
            <p:nvPr/>
          </p:nvSpPr>
          <p:spPr>
            <a:xfrm>
              <a:off x="600482" y="1376075"/>
              <a:ext cx="716786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2200" dirty="0">
                  <a:solidFill>
                    <a:schemeClr val="tx2">
                      <a:lumMod val="75000"/>
                    </a:schemeClr>
                  </a:solidFill>
                </a:rPr>
                <a:t>1. Starting point: </a:t>
              </a:r>
              <a:r>
                <a:rPr lang="en-GB" sz="2200" dirty="0">
                  <a:solidFill>
                    <a:srgbClr val="984C46"/>
                  </a:solidFill>
                </a:rPr>
                <a:t>probe motion in curved spacetime</a:t>
              </a:r>
              <a:r>
                <a:rPr lang="en-GB" sz="2200" dirty="0">
                  <a:solidFill>
                    <a:schemeClr val="tx2">
                      <a:lumMod val="75000"/>
                    </a:schemeClr>
                  </a:solidFill>
                </a:rPr>
                <a:t>,       and  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459C3C5-9A3C-4496-ADFE-6767328F0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7971" y="1469682"/>
              <a:ext cx="418426" cy="27895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F57DD1B-D9B1-408D-9A16-95B0A5C6A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0776" y="1422203"/>
              <a:ext cx="891294" cy="367213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7855A140-1CD9-4A7B-AC7A-65245EF26C24}"/>
              </a:ext>
            </a:extLst>
          </p:cNvPr>
          <p:cNvSpPr/>
          <p:nvPr/>
        </p:nvSpPr>
        <p:spPr>
          <a:xfrm>
            <a:off x="676521" y="4988920"/>
            <a:ext cx="783883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5. Use resulting effective action:</a:t>
            </a:r>
          </a:p>
          <a:p>
            <a:pPr lvl="0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en-GB" sz="2200" dirty="0">
                <a:solidFill>
                  <a:srgbClr val="984C46"/>
                </a:solidFill>
              </a:rPr>
              <a:t>background field + </a:t>
            </a:r>
            <a:r>
              <a:rPr lang="en-GB" sz="2200" i="1" dirty="0">
                <a:solidFill>
                  <a:srgbClr val="984C46"/>
                </a:solidFill>
              </a:rPr>
              <a:t>corrective operators</a:t>
            </a:r>
          </a:p>
          <a:p>
            <a:pPr lvl="0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    to calculate quantities of interest (e.g. on-shell radial action)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8129360-A198-44DC-BC94-BD84F2AF4D73}"/>
              </a:ext>
            </a:extLst>
          </p:cNvPr>
          <p:cNvGrpSpPr/>
          <p:nvPr/>
        </p:nvGrpSpPr>
        <p:grpSpPr>
          <a:xfrm>
            <a:off x="674833" y="2960267"/>
            <a:ext cx="7398764" cy="848910"/>
            <a:chOff x="717878" y="3021588"/>
            <a:chExt cx="7398764" cy="84891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BB9FCB0-1B6A-49D9-AC78-A849E610260E}"/>
                </a:ext>
              </a:extLst>
            </p:cNvPr>
            <p:cNvSpPr/>
            <p:nvPr/>
          </p:nvSpPr>
          <p:spPr>
            <a:xfrm>
              <a:off x="4006856" y="3269786"/>
              <a:ext cx="293522" cy="3020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F234EF3-FD1A-42CB-8C87-3502B0A17389}"/>
                </a:ext>
              </a:extLst>
            </p:cNvPr>
            <p:cNvSpPr/>
            <p:nvPr/>
          </p:nvSpPr>
          <p:spPr>
            <a:xfrm>
              <a:off x="717878" y="3203353"/>
              <a:ext cx="7398764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200" dirty="0">
                  <a:solidFill>
                    <a:schemeClr val="tx2">
                      <a:lumMod val="75000"/>
                    </a:schemeClr>
                  </a:solidFill>
                </a:rPr>
                <a:t>3. A systematic </a:t>
              </a:r>
              <a:r>
                <a:rPr lang="en-GB" sz="2200" dirty="0">
                  <a:solidFill>
                    <a:srgbClr val="984C46"/>
                  </a:solidFill>
                </a:rPr>
                <a:t>expansion in</a:t>
              </a:r>
              <a:r>
                <a:rPr lang="en-GB" sz="2200" dirty="0">
                  <a:solidFill>
                    <a:schemeClr val="tx2">
                      <a:lumMod val="75000"/>
                    </a:schemeClr>
                  </a:solidFill>
                </a:rPr>
                <a:t>                    :  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95905A94-2013-485F-8C97-7A97E604A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1211" y="3146647"/>
              <a:ext cx="1195540" cy="642919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05ABE0F1-063C-469A-8F44-B0187D984D9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1956" y="3021588"/>
              <a:ext cx="2254724" cy="349072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7D8185D-C1B1-417A-A0EB-7DCB6048025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1956" y="3474120"/>
              <a:ext cx="2057400" cy="39637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F164C9C-48A8-443B-B81A-C48ADCF47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1211" y="3269786"/>
              <a:ext cx="236936" cy="269742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21BEDA6-B58B-4D03-A243-2346EAB71A98}"/>
              </a:ext>
            </a:extLst>
          </p:cNvPr>
          <p:cNvGrpSpPr/>
          <p:nvPr/>
        </p:nvGrpSpPr>
        <p:grpSpPr>
          <a:xfrm>
            <a:off x="674833" y="4140449"/>
            <a:ext cx="7398764" cy="430887"/>
            <a:chOff x="717878" y="4497591"/>
            <a:chExt cx="7398764" cy="430887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E10ABA1-E9A0-4C65-992B-3D0C7956EB2B}"/>
                </a:ext>
              </a:extLst>
            </p:cNvPr>
            <p:cNvSpPr/>
            <p:nvPr/>
          </p:nvSpPr>
          <p:spPr>
            <a:xfrm>
              <a:off x="717878" y="4497591"/>
              <a:ext cx="7398764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200" dirty="0">
                  <a:solidFill>
                    <a:schemeClr val="tx2">
                      <a:lumMod val="75000"/>
                    </a:schemeClr>
                  </a:solidFill>
                </a:rPr>
                <a:t>4. </a:t>
              </a:r>
              <a:r>
                <a:rPr lang="en-GB" sz="2200" dirty="0">
                  <a:solidFill>
                    <a:srgbClr val="984C46"/>
                  </a:solidFill>
                </a:rPr>
                <a:t>Integrate out</a:t>
              </a:r>
              <a:r>
                <a:rPr lang="en-GB" sz="2200" dirty="0">
                  <a:solidFill>
                    <a:schemeClr val="tx2">
                      <a:lumMod val="75000"/>
                    </a:schemeClr>
                  </a:solidFill>
                </a:rPr>
                <a:t> the heavy particle fluctuation,   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C33DE82-DA08-49F4-A439-1CED3DC11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5287" y="4553077"/>
              <a:ext cx="632748" cy="3296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065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D1F596D-2299-49B9-8432-7B05EF914058}"/>
              </a:ext>
            </a:extLst>
          </p:cNvPr>
          <p:cNvSpPr txBox="1">
            <a:spLocks/>
          </p:cNvSpPr>
          <p:nvPr/>
        </p:nvSpPr>
        <p:spPr>
          <a:xfrm>
            <a:off x="0" y="3042947"/>
            <a:ext cx="9144000" cy="65441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rgbClr val="1880CE"/>
                </a:solidFill>
                <a:latin typeface="+mn-lt"/>
              </a:rPr>
              <a:t>Electromagnetism</a:t>
            </a:r>
          </a:p>
          <a:p>
            <a:pPr algn="ctr"/>
            <a:endParaRPr lang="en-GB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45C25D8C-B645-4DDC-80AE-A66AA1B93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054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29BF3B1-E698-4021-B3CE-60C6B19F2431}"/>
              </a:ext>
            </a:extLst>
          </p:cNvPr>
          <p:cNvSpPr/>
          <p:nvPr/>
        </p:nvSpPr>
        <p:spPr>
          <a:xfrm>
            <a:off x="4149974" y="4115053"/>
            <a:ext cx="1069181" cy="387730"/>
          </a:xfrm>
          <a:prstGeom prst="rect">
            <a:avLst/>
          </a:prstGeom>
          <a:solidFill>
            <a:srgbClr val="FCDCE4"/>
          </a:solidFill>
          <a:ln>
            <a:solidFill>
              <a:srgbClr val="FCDC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CDCE4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ACB9E1F-92E9-4592-A7B5-275EB6F12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439" y="4128585"/>
            <a:ext cx="3230252" cy="368303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62281BDE-1D7A-42ED-A8DF-E281B5892A80}"/>
              </a:ext>
            </a:extLst>
          </p:cNvPr>
          <p:cNvSpPr/>
          <p:nvPr/>
        </p:nvSpPr>
        <p:spPr>
          <a:xfrm>
            <a:off x="339233" y="4133566"/>
            <a:ext cx="85518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For the heavy particle:</a:t>
            </a:r>
            <a:endParaRPr lang="en-GB" sz="2200" dirty="0">
              <a:solidFill>
                <a:srgbClr val="984C46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DB207C-9291-4BAD-97FF-896F4D4049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47" y="1358654"/>
            <a:ext cx="2482107" cy="543574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6A13CAFE-16F3-470B-8D70-ABEC690DCFB7}"/>
              </a:ext>
            </a:extLst>
          </p:cNvPr>
          <p:cNvGrpSpPr/>
          <p:nvPr/>
        </p:nvGrpSpPr>
        <p:grpSpPr>
          <a:xfrm>
            <a:off x="339233" y="2102020"/>
            <a:ext cx="8770657" cy="430887"/>
            <a:chOff x="339233" y="2261661"/>
            <a:chExt cx="8770657" cy="43088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FADB666-93CA-4B9A-A9AD-91D2B54B6CE6}"/>
                </a:ext>
              </a:extLst>
            </p:cNvPr>
            <p:cNvSpPr/>
            <p:nvPr/>
          </p:nvSpPr>
          <p:spPr>
            <a:xfrm>
              <a:off x="339233" y="2261661"/>
              <a:ext cx="877065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200" dirty="0">
                  <a:solidFill>
                    <a:schemeClr val="tx2">
                      <a:lumMod val="75000"/>
                    </a:schemeClr>
                  </a:solidFill>
                </a:rPr>
                <a:t>and                                                  is the light particle equation of motion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7704420-5F53-4216-B185-DCFCEC55CF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033" y="2315360"/>
              <a:ext cx="3051173" cy="368303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E7C6760-377D-4E3C-9584-704480B7C892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Background configuration: test particle in an electromagnetic field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52E248-0319-4559-AB45-8C6A1E29EDEB}"/>
              </a:ext>
            </a:extLst>
          </p:cNvPr>
          <p:cNvSpPr/>
          <p:nvPr/>
        </p:nvSpPr>
        <p:spPr>
          <a:xfrm>
            <a:off x="339233" y="1379970"/>
            <a:ext cx="27873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984C46"/>
                </a:solidFill>
              </a:rPr>
              <a:t>Coulomb potential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7A878AA4-02FA-47CE-A002-1D45B255625F}"/>
              </a:ext>
            </a:extLst>
          </p:cNvPr>
          <p:cNvSpPr/>
          <p:nvPr/>
        </p:nvSpPr>
        <p:spPr>
          <a:xfrm flipH="1">
            <a:off x="4625206" y="4599678"/>
            <a:ext cx="118718" cy="505326"/>
          </a:xfrm>
          <a:prstGeom prst="downArrow">
            <a:avLst/>
          </a:prstGeom>
          <a:solidFill>
            <a:srgbClr val="984C46"/>
          </a:solidFill>
          <a:ln>
            <a:solidFill>
              <a:srgbClr val="984C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84C46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25A0B44-02EF-4213-A62B-1E83A55665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596" y="1406318"/>
            <a:ext cx="2009820" cy="34652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91A006CC-929C-4A1C-93BC-CD69E4F06EB4}"/>
              </a:ext>
            </a:extLst>
          </p:cNvPr>
          <p:cNvSpPr/>
          <p:nvPr/>
        </p:nvSpPr>
        <p:spPr>
          <a:xfrm>
            <a:off x="5690619" y="1412669"/>
            <a:ext cx="779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44546A">
                    <a:lumMod val="75000"/>
                  </a:srgbClr>
                </a:solidFill>
              </a:rPr>
              <a:t>where</a:t>
            </a:r>
            <a:endParaRPr lang="en-GB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021D2E8-A72F-40C2-8022-197879681B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966" y="6080273"/>
            <a:ext cx="1660427" cy="349216"/>
          </a:xfrm>
          <a:prstGeom prst="rect">
            <a:avLst/>
          </a:prstGeom>
        </p:spPr>
      </p:pic>
      <p:sp>
        <p:nvSpPr>
          <p:cNvPr id="37" name="Slide Number Placeholder 2">
            <a:extLst>
              <a:ext uri="{FF2B5EF4-FFF2-40B4-BE49-F238E27FC236}">
                <a16:creationId xmlns:a16="http://schemas.microsoft.com/office/drawing/2014/main" id="{5F5920F6-0F8D-4FBD-AAA6-C613157F3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8F68F0-B5DE-411E-AB34-3D4AD14F5F75}"/>
              </a:ext>
            </a:extLst>
          </p:cNvPr>
          <p:cNvGrpSpPr/>
          <p:nvPr/>
        </p:nvGrpSpPr>
        <p:grpSpPr>
          <a:xfrm>
            <a:off x="339233" y="3019090"/>
            <a:ext cx="8551895" cy="621458"/>
            <a:chOff x="3062217" y="1344544"/>
            <a:chExt cx="8551895" cy="62145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F1A91F9-DA3A-48EF-9138-FD26E47E7480}"/>
                </a:ext>
              </a:extLst>
            </p:cNvPr>
            <p:cNvSpPr/>
            <p:nvPr/>
          </p:nvSpPr>
          <p:spPr>
            <a:xfrm>
              <a:off x="3062217" y="1392352"/>
              <a:ext cx="8551895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200" dirty="0">
                  <a:solidFill>
                    <a:schemeClr val="tx2">
                      <a:lumMod val="75000"/>
                    </a:schemeClr>
                  </a:solidFill>
                </a:rPr>
                <a:t>Assume                  of equal size so that </a:t>
              </a:r>
              <a:r>
                <a:rPr lang="en-GB" sz="2200" dirty="0">
                  <a:solidFill>
                    <a:srgbClr val="984C46"/>
                  </a:solidFill>
                </a:rPr>
                <a:t>forces scale with mass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6D58C4C-73D5-431D-94AC-400DE8E74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0589" y="1344544"/>
              <a:ext cx="1096280" cy="621458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AEC1656-1B48-4B5C-9213-EA716FBD0D2D}"/>
              </a:ext>
            </a:extLst>
          </p:cNvPr>
          <p:cNvGrpSpPr/>
          <p:nvPr/>
        </p:nvGrpSpPr>
        <p:grpSpPr>
          <a:xfrm>
            <a:off x="557688" y="4942346"/>
            <a:ext cx="2676114" cy="745287"/>
            <a:chOff x="450460" y="5377965"/>
            <a:chExt cx="2676114" cy="745287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FD33E75-82D1-48CA-AEEE-44E6CBF88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172" y="5377965"/>
              <a:ext cx="2272402" cy="687888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1D6F29DD-8745-43CF-9E52-E86BF5D0F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460" y="5958661"/>
              <a:ext cx="384889" cy="164591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919AABD-187D-4142-9E51-6259ED1DB1BB}"/>
              </a:ext>
            </a:extLst>
          </p:cNvPr>
          <p:cNvGrpSpPr/>
          <p:nvPr/>
        </p:nvGrpSpPr>
        <p:grpSpPr>
          <a:xfrm>
            <a:off x="3715223" y="4997405"/>
            <a:ext cx="2057401" cy="783533"/>
            <a:chOff x="3739563" y="5425521"/>
            <a:chExt cx="2114161" cy="783533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FCC5584-6524-491E-AC51-A033D271F81A}"/>
                </a:ext>
              </a:extLst>
            </p:cNvPr>
            <p:cNvSpPr/>
            <p:nvPr/>
          </p:nvSpPr>
          <p:spPr>
            <a:xfrm>
              <a:off x="4240696" y="5552593"/>
              <a:ext cx="1613028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200" dirty="0">
                  <a:solidFill>
                    <a:srgbClr val="984C46"/>
                  </a:solidFill>
                </a:rPr>
                <a:t>Divergence!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3B53CF51-57AD-43FD-AC5B-9EE6DDA472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9563" y="5425521"/>
              <a:ext cx="544912" cy="783533"/>
            </a:xfrm>
            <a:prstGeom prst="rect">
              <a:avLst/>
            </a:prstGeom>
          </p:spPr>
        </p:pic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F625B21A-E9E4-4415-84C6-638D0FAEB21F}"/>
              </a:ext>
            </a:extLst>
          </p:cNvPr>
          <p:cNvSpPr/>
          <p:nvPr/>
        </p:nvSpPr>
        <p:spPr>
          <a:xfrm>
            <a:off x="5798971" y="4909384"/>
            <a:ext cx="27873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solidFill>
                  <a:srgbClr val="36707A"/>
                </a:solidFill>
              </a:rPr>
              <a:t>vanish in dimensional regularization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FE08AEC-6B46-4E82-ACA9-5ACCDCF54D39}"/>
              </a:ext>
            </a:extLst>
          </p:cNvPr>
          <p:cNvSpPr/>
          <p:nvPr/>
        </p:nvSpPr>
        <p:spPr>
          <a:xfrm>
            <a:off x="339232" y="6008127"/>
            <a:ext cx="59604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Background motion of the heavy particle is simply</a:t>
            </a:r>
          </a:p>
        </p:txBody>
      </p:sp>
    </p:spTree>
    <p:extLst>
      <p:ext uri="{BB962C8B-B14F-4D97-AF65-F5344CB8AC3E}">
        <p14:creationId xmlns:p14="http://schemas.microsoft.com/office/powerpoint/2010/main" val="62443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9" grpId="0"/>
      <p:bldP spid="27" grpId="0" animBg="1"/>
      <p:bldP spid="33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ABBD8FE3-F062-453D-B447-635623741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00" y="2879713"/>
            <a:ext cx="1629664" cy="30158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46D58B9-7CF3-418B-BAA4-039280ADC9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01" y="3505881"/>
            <a:ext cx="1629663" cy="31397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4ECFD8-8A48-4EC0-ADFB-E773FCEAAC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01" y="1150732"/>
            <a:ext cx="7216840" cy="5863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40961D-52DA-458E-91A1-F1E4527925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68" y="1770433"/>
            <a:ext cx="2339494" cy="586332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6696D8B0-392D-4893-91EF-E2C81B76BD43}"/>
              </a:ext>
            </a:extLst>
          </p:cNvPr>
          <p:cNvSpPr/>
          <p:nvPr/>
        </p:nvSpPr>
        <p:spPr>
          <a:xfrm flipH="1">
            <a:off x="2648626" y="2440231"/>
            <a:ext cx="118718" cy="1962803"/>
          </a:xfrm>
          <a:prstGeom prst="downArrow">
            <a:avLst/>
          </a:prstGeom>
          <a:solidFill>
            <a:srgbClr val="984C46"/>
          </a:solidFill>
          <a:ln>
            <a:solidFill>
              <a:srgbClr val="984C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E0D660-0872-4B83-9068-B03B43535A2E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Expanding the action in orders of the mass ratio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6FA82D7-57FC-4D85-B50D-8906C2CD3E88}"/>
              </a:ext>
            </a:extLst>
          </p:cNvPr>
          <p:cNvGrpSpPr/>
          <p:nvPr/>
        </p:nvGrpSpPr>
        <p:grpSpPr>
          <a:xfrm>
            <a:off x="4369603" y="1819314"/>
            <a:ext cx="4160520" cy="400110"/>
            <a:chOff x="4159339" y="1786468"/>
            <a:chExt cx="4160520" cy="40011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677921-ED3C-41F5-A99D-66C85CC88A33}"/>
                </a:ext>
              </a:extLst>
            </p:cNvPr>
            <p:cNvSpPr/>
            <p:nvPr/>
          </p:nvSpPr>
          <p:spPr>
            <a:xfrm>
              <a:off x="4159339" y="1786468"/>
              <a:ext cx="416052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>
                  <a:solidFill>
                    <a:schemeClr val="tx2">
                      <a:lumMod val="75000"/>
                    </a:schemeClr>
                  </a:solidFill>
                </a:rPr>
                <a:t>light particle action is suppressed by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250820B-4640-4D43-B60F-EC9CFE5F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8571" y="1860167"/>
              <a:ext cx="191520" cy="234030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0A988326-56F0-4862-B696-873F8DAD22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185" y="5775354"/>
            <a:ext cx="3162244" cy="5809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34AA6DB-CA59-467A-B3F0-026FB120CB9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13" y="5161222"/>
            <a:ext cx="7156186" cy="582110"/>
          </a:xfrm>
          <a:prstGeom prst="rect">
            <a:avLst/>
          </a:prstGeom>
        </p:spPr>
      </p:pic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F8A6AA16-088E-4D58-A2F7-CE1201AE5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14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62A1D6E-318C-4477-9B0E-E5AAB65958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13" y="4625532"/>
            <a:ext cx="2180945" cy="283201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5EF76F88-399D-46C4-A500-6335549E9F12}"/>
              </a:ext>
            </a:extLst>
          </p:cNvPr>
          <p:cNvGrpSpPr/>
          <p:nvPr/>
        </p:nvGrpSpPr>
        <p:grpSpPr>
          <a:xfrm>
            <a:off x="3087782" y="2805719"/>
            <a:ext cx="3936036" cy="400110"/>
            <a:chOff x="2877518" y="2749428"/>
            <a:chExt cx="3936036" cy="40011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0CD27E-966D-4BF9-87A9-37BE9BA3F102}"/>
                </a:ext>
              </a:extLst>
            </p:cNvPr>
            <p:cNvSpPr/>
            <p:nvPr/>
          </p:nvSpPr>
          <p:spPr>
            <a:xfrm>
              <a:off x="2877518" y="2749428"/>
              <a:ext cx="393603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GB" sz="2000" dirty="0">
                  <a:solidFill>
                    <a:schemeClr val="tx2">
                      <a:lumMod val="75000"/>
                    </a:schemeClr>
                  </a:solidFill>
                </a:rPr>
                <a:t>terms linear in          and           vanish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1F88485-F17C-475D-8964-C56466689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8532" y="2829045"/>
              <a:ext cx="542309" cy="29857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728F355-7625-4126-A6CA-2F7D4A52D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3787" y="2829692"/>
              <a:ext cx="506426" cy="263827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19AB98C-0471-4155-84C8-CF24E1AFD5EE}"/>
              </a:ext>
            </a:extLst>
          </p:cNvPr>
          <p:cNvGrpSpPr/>
          <p:nvPr/>
        </p:nvGrpSpPr>
        <p:grpSpPr>
          <a:xfrm>
            <a:off x="3087782" y="3335996"/>
            <a:ext cx="4082082" cy="707886"/>
            <a:chOff x="2877518" y="3386045"/>
            <a:chExt cx="4082082" cy="7078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5A66C11-EFB4-4031-9D75-5801749E2DF2}"/>
                </a:ext>
              </a:extLst>
            </p:cNvPr>
            <p:cNvSpPr/>
            <p:nvPr/>
          </p:nvSpPr>
          <p:spPr>
            <a:xfrm>
              <a:off x="2877518" y="3386045"/>
              <a:ext cx="408208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GB" sz="2000" dirty="0">
                  <a:solidFill>
                    <a:schemeClr val="tx2">
                      <a:lumMod val="75000"/>
                    </a:schemeClr>
                  </a:solidFill>
                </a:rPr>
                <a:t>dimensional regularization sets terms</a:t>
              </a:r>
            </a:p>
            <a:p>
              <a:pPr lvl="0"/>
              <a:r>
                <a:rPr lang="en-GB" sz="2000" dirty="0">
                  <a:solidFill>
                    <a:schemeClr val="tx2">
                      <a:lumMod val="75000"/>
                    </a:schemeClr>
                  </a:solidFill>
                </a:rPr>
                <a:t>with                to zero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C5B8776-A486-447A-B8FA-CAA0354EB1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4141" y="3758571"/>
              <a:ext cx="829100" cy="3032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985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34998E71-1E37-4AE0-8A0B-44D18C2F0495}"/>
              </a:ext>
            </a:extLst>
          </p:cNvPr>
          <p:cNvSpPr/>
          <p:nvPr/>
        </p:nvSpPr>
        <p:spPr>
          <a:xfrm>
            <a:off x="3002280" y="1390650"/>
            <a:ext cx="3204210" cy="346710"/>
          </a:xfrm>
          <a:prstGeom prst="rect">
            <a:avLst/>
          </a:prstGeom>
          <a:solidFill>
            <a:srgbClr val="FCDCE4"/>
          </a:solidFill>
          <a:ln>
            <a:solidFill>
              <a:srgbClr val="FCDC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CDCE4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973DA75-43FF-4EB4-B681-510112BFCC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06" y="1274081"/>
            <a:ext cx="7156186" cy="58211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8C16865-E89C-484C-868C-0FFD50DA2DC5}"/>
              </a:ext>
            </a:extLst>
          </p:cNvPr>
          <p:cNvSpPr/>
          <p:nvPr/>
        </p:nvSpPr>
        <p:spPr>
          <a:xfrm>
            <a:off x="4899359" y="4407154"/>
            <a:ext cx="287004" cy="641401"/>
          </a:xfrm>
          <a:prstGeom prst="rect">
            <a:avLst/>
          </a:prstGeom>
          <a:solidFill>
            <a:srgbClr val="CCF0EE"/>
          </a:solidFill>
          <a:ln>
            <a:solidFill>
              <a:srgbClr val="CCF0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7B848FA-B0C0-43EE-B514-6CC3943E0D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05" y="4426665"/>
            <a:ext cx="5614877" cy="602841"/>
          </a:xfrm>
          <a:prstGeom prst="rect">
            <a:avLst/>
          </a:prstGeom>
        </p:spPr>
      </p:pic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A69A8D9B-C1EB-4D0B-B5F4-8B9E3B0C0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15</a:t>
            </a:fld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B28BD6-2601-4E26-801E-EE7507329F20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Effective action and recoil operator at </a:t>
            </a:r>
            <a:r>
              <a:rPr lang="en-GB" sz="2200" dirty="0" err="1">
                <a:solidFill>
                  <a:srgbClr val="1880CE"/>
                </a:solidFill>
              </a:rPr>
              <a:t>1SF</a:t>
            </a:r>
            <a:endParaRPr lang="en-GB" sz="2200" dirty="0">
              <a:solidFill>
                <a:srgbClr val="1880CE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E208976-E7D1-4710-9330-66C1E167D1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968" y="1894258"/>
            <a:ext cx="3162244" cy="580997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8CB67A8F-45F9-4078-9EC9-8B2FC4497257}"/>
              </a:ext>
            </a:extLst>
          </p:cNvPr>
          <p:cNvSpPr/>
          <p:nvPr/>
        </p:nvSpPr>
        <p:spPr>
          <a:xfrm flipH="1">
            <a:off x="3506084" y="2475256"/>
            <a:ext cx="118718" cy="1229061"/>
          </a:xfrm>
          <a:prstGeom prst="downArrow">
            <a:avLst/>
          </a:prstGeom>
          <a:solidFill>
            <a:srgbClr val="984C46"/>
          </a:solidFill>
          <a:ln>
            <a:solidFill>
              <a:srgbClr val="984C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A0B671-7FE7-41F6-8DE5-7D53BF4D37E6}"/>
              </a:ext>
            </a:extLst>
          </p:cNvPr>
          <p:cNvGrpSpPr/>
          <p:nvPr/>
        </p:nvGrpSpPr>
        <p:grpSpPr>
          <a:xfrm>
            <a:off x="1436797" y="2795346"/>
            <a:ext cx="1986801" cy="400110"/>
            <a:chOff x="1509015" y="2670325"/>
            <a:chExt cx="1986801" cy="40011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DD57AE9-4F8C-4208-91A4-0DECD7B023EB}"/>
                </a:ext>
              </a:extLst>
            </p:cNvPr>
            <p:cNvSpPr txBox="1"/>
            <p:nvPr/>
          </p:nvSpPr>
          <p:spPr>
            <a:xfrm>
              <a:off x="1509015" y="2670325"/>
              <a:ext cx="16919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984C46"/>
                  </a:solidFill>
                </a:rPr>
                <a:t>Integrate out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4419C98-EBFB-4896-B1B2-CB7809012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1918" y="2753008"/>
              <a:ext cx="503898" cy="262510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733A74E5-E22B-4233-BFD7-0129277B2C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06" y="3781940"/>
            <a:ext cx="5105838" cy="58711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A31E80C-E5A8-4BC8-A531-977DBEA7F5EE}"/>
              </a:ext>
            </a:extLst>
          </p:cNvPr>
          <p:cNvGrpSpPr/>
          <p:nvPr/>
        </p:nvGrpSpPr>
        <p:grpSpPr>
          <a:xfrm>
            <a:off x="3588253" y="2793426"/>
            <a:ext cx="3668147" cy="444500"/>
            <a:chOff x="3867059" y="2981397"/>
            <a:chExt cx="3620397" cy="40011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80E84E6-B2B0-4750-988B-0FDCA9FD7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4802" y="3020927"/>
              <a:ext cx="2892654" cy="301551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D5B896B-F8AA-463A-A6ED-21F4566774F7}"/>
                </a:ext>
              </a:extLst>
            </p:cNvPr>
            <p:cNvSpPr txBox="1"/>
            <p:nvPr/>
          </p:nvSpPr>
          <p:spPr>
            <a:xfrm>
              <a:off x="3867059" y="2981397"/>
              <a:ext cx="7972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tx2">
                      <a:lumMod val="75000"/>
                    </a:schemeClr>
                  </a:solidFill>
                </a:rPr>
                <a:t>using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11CB0785-E6A7-4261-8C84-95E40593F0AC}"/>
              </a:ext>
            </a:extLst>
          </p:cNvPr>
          <p:cNvSpPr/>
          <p:nvPr/>
        </p:nvSpPr>
        <p:spPr>
          <a:xfrm>
            <a:off x="921544" y="5414016"/>
            <a:ext cx="54425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The non-local in time </a:t>
            </a:r>
            <a:r>
              <a:rPr lang="en-GB" sz="2200" dirty="0">
                <a:solidFill>
                  <a:srgbClr val="984C46"/>
                </a:solidFill>
              </a:rPr>
              <a:t>recoil operator</a:t>
            </a:r>
          </a:p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accounts for the </a:t>
            </a:r>
            <a:r>
              <a:rPr lang="en-GB" sz="2200" dirty="0">
                <a:solidFill>
                  <a:srgbClr val="36707A"/>
                </a:solidFill>
              </a:rPr>
              <a:t>wobble of the heavy particle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FE0B36-1D29-477E-B1BE-6D0D9ED5E3F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937" y="5531725"/>
            <a:ext cx="2046368" cy="53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35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0" grpId="0" animBg="1"/>
      <p:bldP spid="17" grpId="0" animBg="1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20F5F7E-5E60-457E-A3F0-6D9F8066EE3A}"/>
              </a:ext>
            </a:extLst>
          </p:cNvPr>
          <p:cNvSpPr/>
          <p:nvPr/>
        </p:nvSpPr>
        <p:spPr>
          <a:xfrm>
            <a:off x="3137684" y="2070100"/>
            <a:ext cx="5283414" cy="437281"/>
          </a:xfrm>
          <a:prstGeom prst="rect">
            <a:avLst/>
          </a:prstGeom>
          <a:solidFill>
            <a:srgbClr val="CCF0EE"/>
          </a:solidFill>
          <a:ln>
            <a:solidFill>
              <a:srgbClr val="CCF0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593F3D-30E6-40DC-BAB4-A1DFB0D01BBC}"/>
              </a:ext>
            </a:extLst>
          </p:cNvPr>
          <p:cNvSpPr/>
          <p:nvPr/>
        </p:nvSpPr>
        <p:spPr>
          <a:xfrm>
            <a:off x="5254171" y="1427801"/>
            <a:ext cx="3190742" cy="437340"/>
          </a:xfrm>
          <a:prstGeom prst="rect">
            <a:avLst/>
          </a:prstGeom>
          <a:solidFill>
            <a:srgbClr val="FCDCE4"/>
          </a:solidFill>
          <a:ln>
            <a:solidFill>
              <a:srgbClr val="FCDC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F1F9789-7A0E-43E1-A904-A5E228C94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684" y="1972717"/>
            <a:ext cx="5414210" cy="6387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04536AE-944A-4898-ABCC-D9CCE6DC0C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426" y="1323897"/>
            <a:ext cx="4275672" cy="643585"/>
          </a:xfrm>
          <a:prstGeom prst="rect">
            <a:avLst/>
          </a:prstGeom>
        </p:spPr>
      </p:pic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59243AA2-D84B-4624-97D5-5C0A0558A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16</a:t>
            </a:fld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BBB1096-2F9C-4847-B5A4-0B2E1940358D}"/>
              </a:ext>
            </a:extLst>
          </p:cNvPr>
          <p:cNvSpPr/>
          <p:nvPr/>
        </p:nvSpPr>
        <p:spPr>
          <a:xfrm>
            <a:off x="493530" y="1427801"/>
            <a:ext cx="34589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For light particle fluctuation: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3B22FD9-443F-4EAB-8905-BBEA5A3B9E09}"/>
              </a:ext>
            </a:extLst>
          </p:cNvPr>
          <p:cNvSpPr/>
          <p:nvPr/>
        </p:nvSpPr>
        <p:spPr>
          <a:xfrm>
            <a:off x="495498" y="3691796"/>
            <a:ext cx="26421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Heavy particle recoil: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29FADA-0FC0-49A3-83F3-C97B2FFBEE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515" y="4101920"/>
            <a:ext cx="6154398" cy="7878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89356D-F575-4486-9B11-55386655A8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587" y="4894596"/>
            <a:ext cx="4122307" cy="78783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2CEA241-8520-4BF9-8B2B-7614754BC23C}"/>
              </a:ext>
            </a:extLst>
          </p:cNvPr>
          <p:cNvGrpSpPr/>
          <p:nvPr/>
        </p:nvGrpSpPr>
        <p:grpSpPr>
          <a:xfrm>
            <a:off x="5779986" y="5790004"/>
            <a:ext cx="2701573" cy="369332"/>
            <a:chOff x="5314461" y="5066882"/>
            <a:chExt cx="2701573" cy="36933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ABAB406-A753-4939-A8B1-542351B38D5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4033" y="5110901"/>
              <a:ext cx="1757897" cy="273957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28B6823-F98B-4E25-B0EF-2243D4F5DD1E}"/>
                </a:ext>
              </a:extLst>
            </p:cNvPr>
            <p:cNvSpPr/>
            <p:nvPr/>
          </p:nvSpPr>
          <p:spPr>
            <a:xfrm>
              <a:off x="5314461" y="5066882"/>
              <a:ext cx="27015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44546A">
                      <a:lumMod val="75000"/>
                    </a:srgbClr>
                  </a:solidFill>
                </a:rPr>
                <a:t>(where                                  )</a:t>
              </a:r>
              <a:endParaRPr lang="en-GB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12CD5E0-D5E8-43A8-9579-4CBF0840AD48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Effective action and recoil operator at </a:t>
            </a:r>
            <a:r>
              <a:rPr lang="en-GB" sz="2200" dirty="0" err="1">
                <a:solidFill>
                  <a:srgbClr val="1880CE"/>
                </a:solidFill>
              </a:rPr>
              <a:t>2SF</a:t>
            </a:r>
            <a:endParaRPr lang="en-GB" sz="2200" dirty="0">
              <a:solidFill>
                <a:srgbClr val="1880CE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EE72B1D-2247-478A-8B22-96A4055A7928}"/>
              </a:ext>
            </a:extLst>
          </p:cNvPr>
          <p:cNvSpPr/>
          <p:nvPr/>
        </p:nvSpPr>
        <p:spPr>
          <a:xfrm>
            <a:off x="493530" y="2714868"/>
            <a:ext cx="76735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The light particle experiences </a:t>
            </a:r>
            <a:r>
              <a:rPr lang="en-GB" sz="2200" dirty="0">
                <a:solidFill>
                  <a:srgbClr val="984C46"/>
                </a:solidFill>
              </a:rPr>
              <a:t>recoil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 and deviation from its trajectory</a:t>
            </a:r>
            <a:endParaRPr lang="en-GB" sz="2200" dirty="0">
              <a:solidFill>
                <a:srgbClr val="36707A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7890F9-2D8B-4070-906B-605565333704}"/>
              </a:ext>
            </a:extLst>
          </p:cNvPr>
          <p:cNvSpPr/>
          <p:nvPr/>
        </p:nvSpPr>
        <p:spPr>
          <a:xfrm>
            <a:off x="1662655" y="3048512"/>
            <a:ext cx="541382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36707A"/>
                </a:solidFill>
              </a:rPr>
              <a:t>but continues to propagate in the background</a:t>
            </a:r>
            <a:endParaRPr lang="en-GB" dirty="0">
              <a:solidFill>
                <a:srgbClr val="3670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80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8" grpId="0" animBg="1"/>
      <p:bldP spid="33" grpId="0"/>
      <p:bldP spid="21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D7E6BE-1C36-4A26-AFF1-ABE05E613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33D8E-AD27-4657-B164-7FE57983A9B6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01FC02-DA42-459C-B726-D13611D3C886}"/>
              </a:ext>
            </a:extLst>
          </p:cNvPr>
          <p:cNvSpPr/>
          <p:nvPr/>
        </p:nvSpPr>
        <p:spPr>
          <a:xfrm>
            <a:off x="1003890" y="1745887"/>
            <a:ext cx="43608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err="1">
                <a:solidFill>
                  <a:srgbClr val="984C46"/>
                </a:solidFill>
              </a:rPr>
              <a:t>1SF</a:t>
            </a:r>
            <a:r>
              <a:rPr lang="en-GB" sz="2200" dirty="0">
                <a:solidFill>
                  <a:srgbClr val="984C46"/>
                </a:solidFill>
              </a:rPr>
              <a:t>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8E026F-BA3F-4903-896F-FDB6655C5712}"/>
              </a:ext>
            </a:extLst>
          </p:cNvPr>
          <p:cNvSpPr/>
          <p:nvPr/>
        </p:nvSpPr>
        <p:spPr>
          <a:xfrm>
            <a:off x="1003891" y="4382093"/>
            <a:ext cx="43608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err="1">
                <a:solidFill>
                  <a:srgbClr val="984C46"/>
                </a:solidFill>
              </a:rPr>
              <a:t>2SF</a:t>
            </a:r>
            <a:r>
              <a:rPr lang="en-GB" sz="2200" dirty="0">
                <a:solidFill>
                  <a:srgbClr val="984C46"/>
                </a:solidFill>
              </a:rPr>
              <a:t>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2B94B09-F2B6-4652-B0D5-68C899335A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519" y="1298620"/>
            <a:ext cx="427640" cy="13247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AC98BB-CC6A-4BDA-B9F2-3B69E449CB45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Types of interactions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59D0BB-16B9-46A1-B5CA-CAD9ED666F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84" y="3867172"/>
            <a:ext cx="1138827" cy="13247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ABC8FA-A4C4-425A-8637-0CF31F82E0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608" y="1298620"/>
            <a:ext cx="1111525" cy="13247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8613E4-61C8-43DA-AA82-E7EDEF33F3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608" y="3867172"/>
            <a:ext cx="1111525" cy="132475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C7F5064-B1AA-41C5-8BE0-FECA8FA7B52F}"/>
              </a:ext>
            </a:extLst>
          </p:cNvPr>
          <p:cNvSpPr/>
          <p:nvPr/>
        </p:nvSpPr>
        <p:spPr>
          <a:xfrm>
            <a:off x="5198112" y="2694830"/>
            <a:ext cx="21165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Heavy particle</a:t>
            </a:r>
          </a:p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recoil operator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F3326F-DE09-4B2E-9203-25ADE4C92679}"/>
              </a:ext>
            </a:extLst>
          </p:cNvPr>
          <p:cNvSpPr/>
          <p:nvPr/>
        </p:nvSpPr>
        <p:spPr>
          <a:xfrm>
            <a:off x="2126081" y="2698807"/>
            <a:ext cx="21165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        background</a:t>
            </a:r>
          </a:p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trajectory source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70DFDA-4278-46A0-8D42-4091EB6230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449" y="2845819"/>
            <a:ext cx="533233" cy="24935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A05DC06-4C5E-4A6F-9D2F-287AAC8C3C82}"/>
              </a:ext>
            </a:extLst>
          </p:cNvPr>
          <p:cNvSpPr/>
          <p:nvPr/>
        </p:nvSpPr>
        <p:spPr>
          <a:xfrm>
            <a:off x="5198112" y="5261000"/>
            <a:ext cx="21165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Heavy particle</a:t>
            </a:r>
          </a:p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recoil operator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DB2D21-5ED5-427C-B5B0-C6C7C23AF4C1}"/>
              </a:ext>
            </a:extLst>
          </p:cNvPr>
          <p:cNvSpPr/>
          <p:nvPr/>
        </p:nvSpPr>
        <p:spPr>
          <a:xfrm>
            <a:off x="2126082" y="5255700"/>
            <a:ext cx="21165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Deviation and propagation</a:t>
            </a:r>
          </a:p>
        </p:txBody>
      </p:sp>
    </p:spTree>
    <p:extLst>
      <p:ext uri="{BB962C8B-B14F-4D97-AF65-F5344CB8AC3E}">
        <p14:creationId xmlns:p14="http://schemas.microsoft.com/office/powerpoint/2010/main" val="401929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1" grpId="0"/>
      <p:bldP spid="12" grpId="0"/>
      <p:bldP spid="14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D1F596D-2299-49B9-8432-7B05EF914058}"/>
              </a:ext>
            </a:extLst>
          </p:cNvPr>
          <p:cNvSpPr txBox="1">
            <a:spLocks/>
          </p:cNvSpPr>
          <p:nvPr/>
        </p:nvSpPr>
        <p:spPr>
          <a:xfrm>
            <a:off x="0" y="3042947"/>
            <a:ext cx="9144000" cy="65441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rgbClr val="1880CE"/>
                </a:solidFill>
                <a:latin typeface="+mn-lt"/>
              </a:rPr>
              <a:t>Gravity</a:t>
            </a:r>
          </a:p>
          <a:p>
            <a:pPr algn="ctr"/>
            <a:endParaRPr lang="en-GB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45C25D8C-B645-4DDC-80AE-A66AA1B93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341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1F6A0C-CBE1-424E-9904-4A78E3E98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33D8E-AD27-4657-B164-7FE57983A9B6}" type="slidenum">
              <a:rPr lang="en-US" smtClean="0"/>
              <a:t>19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263744-85B9-4E94-B3A6-99AD060FC548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Effective action at </a:t>
            </a:r>
            <a:r>
              <a:rPr lang="en-GB" sz="2200" dirty="0" err="1">
                <a:solidFill>
                  <a:srgbClr val="1880CE"/>
                </a:solidFill>
              </a:rPr>
              <a:t>1SF</a:t>
            </a:r>
            <a:endParaRPr lang="en-GB" sz="2200" dirty="0">
              <a:solidFill>
                <a:srgbClr val="1880CE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D0D541-3472-499C-BD92-55735303E8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04" y="1173201"/>
            <a:ext cx="6772518" cy="7220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D479CA4-9C0A-4AEA-8815-D261207716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04" y="2868052"/>
            <a:ext cx="7447926" cy="5886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DD4D26-B773-42DE-8347-DB5646D064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04" y="3653184"/>
            <a:ext cx="5943600" cy="58614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D1F7DC-A4DF-40D2-9BCB-C6C1BC02027A}"/>
              </a:ext>
            </a:extLst>
          </p:cNvPr>
          <p:cNvSpPr/>
          <p:nvPr/>
        </p:nvSpPr>
        <p:spPr>
          <a:xfrm>
            <a:off x="523719" y="4437503"/>
            <a:ext cx="82076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The action describes interactions of a probe particle with fluctuations of the background, heavy particle recoil encoded in a nonlocal operator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05F0DF-6E2E-4841-9217-28C3668DBCCE}"/>
              </a:ext>
            </a:extLst>
          </p:cNvPr>
          <p:cNvSpPr/>
          <p:nvPr/>
        </p:nvSpPr>
        <p:spPr>
          <a:xfrm>
            <a:off x="523719" y="2137109"/>
            <a:ext cx="75163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200" dirty="0">
                <a:solidFill>
                  <a:srgbClr val="984C46"/>
                </a:solidFill>
              </a:rPr>
              <a:t>Self-energy contributions are dropped 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and the action at </a:t>
            </a:r>
            <a:r>
              <a:rPr lang="en-GB" sz="2200" dirty="0" err="1">
                <a:solidFill>
                  <a:schemeClr val="tx2">
                    <a:lumMod val="75000"/>
                  </a:schemeClr>
                </a:solidFill>
              </a:rPr>
              <a:t>1SF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 is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9C763B-C4D9-47BD-A2F1-750B4D54901E}"/>
              </a:ext>
            </a:extLst>
          </p:cNvPr>
          <p:cNvSpPr/>
          <p:nvPr/>
        </p:nvSpPr>
        <p:spPr>
          <a:xfrm>
            <a:off x="523719" y="5665062"/>
            <a:ext cx="802817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Expanding </a:t>
            </a:r>
            <a:r>
              <a:rPr lang="en-GB" sz="2200" dirty="0">
                <a:solidFill>
                  <a:srgbClr val="36707A"/>
                </a:solidFill>
              </a:rPr>
              <a:t>known curved spacetime solutions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provides</a:t>
            </a:r>
            <a:r>
              <a:rPr lang="en-GB" sz="2200" dirty="0">
                <a:solidFill>
                  <a:prstClr val="black"/>
                </a:solidFill>
              </a:rPr>
              <a:t> </a:t>
            </a:r>
            <a:r>
              <a:rPr lang="en-GB" sz="2200" dirty="0">
                <a:solidFill>
                  <a:srgbClr val="984C46"/>
                </a:solidFill>
              </a:rPr>
              <a:t>simplification</a:t>
            </a:r>
            <a:endParaRPr lang="en-GB" sz="2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36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A36096C-200B-4114-A3B6-43AA802706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253" y="1572858"/>
            <a:ext cx="5854227" cy="4111114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0F96C8-E5CD-491B-B29A-9BAAED416326}"/>
              </a:ext>
            </a:extLst>
          </p:cNvPr>
          <p:cNvSpPr txBox="1"/>
          <p:nvPr/>
        </p:nvSpPr>
        <p:spPr>
          <a:xfrm flipH="1">
            <a:off x="592105" y="495889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Motivation: gravitational wave physics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ABB26C-70BF-4D43-ADFB-0E0D9C000E3A}"/>
              </a:ext>
            </a:extLst>
          </p:cNvPr>
          <p:cNvSpPr txBox="1"/>
          <p:nvPr/>
        </p:nvSpPr>
        <p:spPr>
          <a:xfrm>
            <a:off x="1756874" y="5696833"/>
            <a:ext cx="5923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>
                <a:solidFill>
                  <a:srgbClr val="36707A"/>
                </a:solidFill>
              </a:rPr>
              <a:t>LIGO</a:t>
            </a:r>
            <a:r>
              <a:rPr lang="en-GB" sz="1600" dirty="0">
                <a:solidFill>
                  <a:srgbClr val="36707A"/>
                </a:solidFill>
              </a:rPr>
              <a:t> Scientific Collaboration and Virgo Collaboration (2016)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3E117675-DC90-424C-8786-2EAF7C8F0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2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D27CD7-B6E8-42D8-8387-87D3EDEEBDC8}"/>
              </a:ext>
            </a:extLst>
          </p:cNvPr>
          <p:cNvSpPr txBox="1"/>
          <p:nvPr/>
        </p:nvSpPr>
        <p:spPr>
          <a:xfrm flipH="1">
            <a:off x="231903" y="1067357"/>
            <a:ext cx="26208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36707A"/>
                </a:solidFill>
              </a:rPr>
              <a:t>Perturbation theory: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122DAD3-869D-46F6-BF90-CEA2679CFECB}"/>
              </a:ext>
            </a:extLst>
          </p:cNvPr>
          <p:cNvSpPr/>
          <p:nvPr/>
        </p:nvSpPr>
        <p:spPr>
          <a:xfrm rot="19200000">
            <a:off x="2566434" y="1446496"/>
            <a:ext cx="118718" cy="635323"/>
          </a:xfrm>
          <a:prstGeom prst="downArrow">
            <a:avLst/>
          </a:prstGeom>
          <a:solidFill>
            <a:srgbClr val="984C46"/>
          </a:solidFill>
          <a:ln>
            <a:solidFill>
              <a:srgbClr val="984C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5AC24D5-2F58-46F4-BBC2-898339E6853B}"/>
              </a:ext>
            </a:extLst>
          </p:cNvPr>
          <p:cNvSpPr/>
          <p:nvPr/>
        </p:nvSpPr>
        <p:spPr>
          <a:xfrm>
            <a:off x="231903" y="152019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Post-Newtonian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5305153-12D7-408D-A46A-2A7265E3112E}"/>
              </a:ext>
            </a:extLst>
          </p:cNvPr>
          <p:cNvSpPr/>
          <p:nvPr/>
        </p:nvSpPr>
        <p:spPr>
          <a:xfrm>
            <a:off x="238253" y="1878143"/>
            <a:ext cx="1863597" cy="782127"/>
          </a:xfrm>
          <a:prstGeom prst="roundRect">
            <a:avLst/>
          </a:prstGeom>
          <a:noFill/>
          <a:ln w="28575" cap="flat" cmpd="sng" algn="ctr">
            <a:solidFill>
              <a:srgbClr val="984C4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5F3737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28AE5C-230F-4C2F-8763-B03DA55B7C9D}"/>
              </a:ext>
            </a:extLst>
          </p:cNvPr>
          <p:cNvSpPr/>
          <p:nvPr/>
        </p:nvSpPr>
        <p:spPr>
          <a:xfrm>
            <a:off x="231903" y="1902387"/>
            <a:ext cx="1886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>
                <a:solidFill>
                  <a:srgbClr val="44546A">
                    <a:lumMod val="75000"/>
                  </a:srgbClr>
                </a:solidFill>
              </a:rPr>
              <a:t>Post-</a:t>
            </a:r>
            <a:r>
              <a:rPr lang="en-GB" dirty="0" err="1">
                <a:solidFill>
                  <a:srgbClr val="44546A">
                    <a:lumMod val="75000"/>
                  </a:srgbClr>
                </a:solidFill>
              </a:rPr>
              <a:t>Minkowskian</a:t>
            </a:r>
            <a:endParaRPr lang="en-GB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182641-88A1-4589-A741-9720B0F13F84}"/>
              </a:ext>
            </a:extLst>
          </p:cNvPr>
          <p:cNvSpPr/>
          <p:nvPr/>
        </p:nvSpPr>
        <p:spPr>
          <a:xfrm>
            <a:off x="231903" y="2281328"/>
            <a:ext cx="1077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>
                <a:solidFill>
                  <a:srgbClr val="44546A">
                    <a:lumMod val="75000"/>
                  </a:srgbClr>
                </a:solidFill>
              </a:rPr>
              <a:t>Self-force</a:t>
            </a:r>
          </a:p>
        </p:txBody>
      </p:sp>
    </p:spTree>
    <p:extLst>
      <p:ext uri="{BB962C8B-B14F-4D97-AF65-F5344CB8AC3E}">
        <p14:creationId xmlns:p14="http://schemas.microsoft.com/office/powerpoint/2010/main" val="400941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F4EABD74-7BCE-4087-8B54-85A8D45A5679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Types of interactions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D7E6BE-1C36-4A26-AFF1-ABE05E613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33D8E-AD27-4657-B164-7FE57983A9B6}" type="slidenum">
              <a:rPr lang="en-US" smtClean="0"/>
              <a:t>20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56FBEE3-1778-409D-A517-A748A1068C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765" y="1417793"/>
            <a:ext cx="427640" cy="13526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E723CD1-EC8D-4595-B380-CF6BF2284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661" y="4056325"/>
            <a:ext cx="1180441" cy="11804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A238AD-B28B-44F2-AA55-720C5052B2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919" y="1417793"/>
            <a:ext cx="1180159" cy="13526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A5BC2C-6D2D-4A25-89AD-D707638E80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582" y="3970222"/>
            <a:ext cx="1180160" cy="135264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F53974B-24F4-4F8B-B988-1B5F515449AD}"/>
              </a:ext>
            </a:extLst>
          </p:cNvPr>
          <p:cNvSpPr/>
          <p:nvPr/>
        </p:nvSpPr>
        <p:spPr>
          <a:xfrm>
            <a:off x="472438" y="1886567"/>
            <a:ext cx="43608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err="1">
                <a:solidFill>
                  <a:srgbClr val="984C46"/>
                </a:solidFill>
              </a:rPr>
              <a:t>1SF</a:t>
            </a:r>
            <a:r>
              <a:rPr lang="en-GB" sz="2200" dirty="0">
                <a:solidFill>
                  <a:srgbClr val="984C46"/>
                </a:solidFill>
              </a:rPr>
              <a:t>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23B17D-03A4-41A1-8611-2312E27209DA}"/>
              </a:ext>
            </a:extLst>
          </p:cNvPr>
          <p:cNvSpPr/>
          <p:nvPr/>
        </p:nvSpPr>
        <p:spPr>
          <a:xfrm>
            <a:off x="472439" y="4288311"/>
            <a:ext cx="43608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err="1">
                <a:solidFill>
                  <a:srgbClr val="984C46"/>
                </a:solidFill>
              </a:rPr>
              <a:t>2SF</a:t>
            </a:r>
            <a:r>
              <a:rPr lang="en-GB" sz="2200" dirty="0">
                <a:solidFill>
                  <a:srgbClr val="984C46"/>
                </a:solidFill>
              </a:rPr>
              <a:t>: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AFA912E-7EA2-4242-8D76-1ABBA2C4F34E}"/>
              </a:ext>
            </a:extLst>
          </p:cNvPr>
          <p:cNvSpPr/>
          <p:nvPr/>
        </p:nvSpPr>
        <p:spPr>
          <a:xfrm>
            <a:off x="3557404" y="2832995"/>
            <a:ext cx="21165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Recoil operator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F3009F7-42F3-4BD7-8570-DDE1F4C4BC6A}"/>
              </a:ext>
            </a:extLst>
          </p:cNvPr>
          <p:cNvSpPr/>
          <p:nvPr/>
        </p:nvSpPr>
        <p:spPr>
          <a:xfrm>
            <a:off x="3513740" y="5401314"/>
            <a:ext cx="21165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Recoil operator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2403410-94A1-4451-8431-93A96E0061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505" y="3986110"/>
            <a:ext cx="1180159" cy="132087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3DDE8C80-17F3-460F-A4D1-EB563D0CAEE4}"/>
              </a:ext>
            </a:extLst>
          </p:cNvPr>
          <p:cNvSpPr/>
          <p:nvPr/>
        </p:nvSpPr>
        <p:spPr>
          <a:xfrm>
            <a:off x="5909623" y="5385425"/>
            <a:ext cx="21165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Self-interactions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147424C-1CD6-4FFB-BFEF-95EA4E4F3D41}"/>
              </a:ext>
            </a:extLst>
          </p:cNvPr>
          <p:cNvSpPr/>
          <p:nvPr/>
        </p:nvSpPr>
        <p:spPr>
          <a:xfrm>
            <a:off x="1072679" y="5385427"/>
            <a:ext cx="238180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Geodesic deviation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DAB7905-50A4-4F10-8E0A-ACAD1E105819}"/>
              </a:ext>
            </a:extLst>
          </p:cNvPr>
          <p:cNvSpPr/>
          <p:nvPr/>
        </p:nvSpPr>
        <p:spPr>
          <a:xfrm>
            <a:off x="1205325" y="2832995"/>
            <a:ext cx="21165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Geodesic source</a:t>
            </a:r>
          </a:p>
        </p:txBody>
      </p:sp>
    </p:spTree>
    <p:extLst>
      <p:ext uri="{BB962C8B-B14F-4D97-AF65-F5344CB8AC3E}">
        <p14:creationId xmlns:p14="http://schemas.microsoft.com/office/powerpoint/2010/main" val="156546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4" grpId="0"/>
      <p:bldP spid="25" grpId="0"/>
      <p:bldP spid="27" grpId="0"/>
      <p:bldP spid="28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120853B-1FC0-461F-BD13-D7025EBD4D3E}"/>
              </a:ext>
            </a:extLst>
          </p:cNvPr>
          <p:cNvSpPr txBox="1"/>
          <p:nvPr/>
        </p:nvSpPr>
        <p:spPr>
          <a:xfrm flipH="1">
            <a:off x="684071" y="1351508"/>
            <a:ext cx="777585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The</a:t>
            </a:r>
            <a:r>
              <a:rPr lang="en-GB" sz="2200" dirty="0">
                <a:solidFill>
                  <a:srgbClr val="984C46"/>
                </a:solidFill>
              </a:rPr>
              <a:t> interplay between PM and SF expansions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provides an avenue for furthering calculations for the gravitational two-body problem</a:t>
            </a:r>
          </a:p>
          <a:p>
            <a:endParaRPr lang="en-GB" sz="2200" dirty="0"/>
          </a:p>
          <a:p>
            <a:endParaRPr lang="en-GB" sz="2200" dirty="0"/>
          </a:p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At </a:t>
            </a:r>
            <a:r>
              <a:rPr lang="en-GB" sz="2200" dirty="0" err="1">
                <a:solidFill>
                  <a:schemeClr val="tx2">
                    <a:lumMod val="75000"/>
                  </a:schemeClr>
                </a:solidFill>
              </a:rPr>
              <a:t>0SF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, the Schwarzschild metric and geodesic motion</a:t>
            </a:r>
            <a:r>
              <a:rPr lang="en-GB" sz="2200" dirty="0"/>
              <a:t> </a:t>
            </a:r>
            <a:r>
              <a:rPr lang="en-GB" sz="2200" dirty="0">
                <a:solidFill>
                  <a:srgbClr val="984C46"/>
                </a:solidFill>
              </a:rPr>
              <a:t>carry all order perturbative information</a:t>
            </a:r>
          </a:p>
          <a:p>
            <a:endParaRPr lang="en-GB" sz="2200" dirty="0"/>
          </a:p>
          <a:p>
            <a:endParaRPr lang="en-GB" sz="2200" dirty="0"/>
          </a:p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EFT setup systematically describes </a:t>
            </a:r>
            <a:r>
              <a:rPr lang="en-GB" sz="2200" dirty="0">
                <a:solidFill>
                  <a:srgbClr val="984C46"/>
                </a:solidFill>
              </a:rPr>
              <a:t>perturbative corrections beyond test-particle dynamics</a:t>
            </a:r>
            <a:r>
              <a:rPr lang="en-GB" sz="2200" dirty="0"/>
              <a:t>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needed at higher SF orders while leveraging the </a:t>
            </a:r>
            <a:r>
              <a:rPr lang="en-GB" sz="2200" dirty="0" err="1">
                <a:solidFill>
                  <a:schemeClr val="tx2">
                    <a:lumMod val="75000"/>
                  </a:schemeClr>
                </a:solidFill>
              </a:rPr>
              <a:t>resummation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 provided by the background configurations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90A6C854-1BE5-4029-ACD6-4BA71EAFE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6350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D1F596D-2299-49B9-8432-7B05EF914058}"/>
              </a:ext>
            </a:extLst>
          </p:cNvPr>
          <p:cNvSpPr txBox="1">
            <a:spLocks/>
          </p:cNvSpPr>
          <p:nvPr/>
        </p:nvSpPr>
        <p:spPr>
          <a:xfrm>
            <a:off x="0" y="3042947"/>
            <a:ext cx="9144000" cy="65441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rgbClr val="1880CE"/>
                </a:solidFill>
                <a:latin typeface="+mn-lt"/>
              </a:rPr>
              <a:t>Thank You!</a:t>
            </a:r>
          </a:p>
          <a:p>
            <a:pPr algn="ctr"/>
            <a:endParaRPr lang="en-GB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45C25D8C-B645-4DDC-80AE-A66AA1B93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263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71F85606-2C45-4148-985F-1662C17055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48" y="2792391"/>
            <a:ext cx="2161575" cy="21615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90AAB5F-048D-4A29-9A4C-87EF48B744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382" y="2439433"/>
            <a:ext cx="2867494" cy="2867494"/>
          </a:xfrm>
          <a:prstGeom prst="rect">
            <a:avLst/>
          </a:prstGeom>
        </p:spPr>
      </p:pic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6B723DBE-9AAA-49F5-93E7-FFCEA0A48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3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E3B944-31A4-4D5F-B539-F68F55E6B274}"/>
              </a:ext>
            </a:extLst>
          </p:cNvPr>
          <p:cNvSpPr txBox="1"/>
          <p:nvPr/>
        </p:nvSpPr>
        <p:spPr>
          <a:xfrm>
            <a:off x="140046" y="5093043"/>
            <a:ext cx="85828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New </a:t>
            </a:r>
            <a:r>
              <a:rPr lang="en-GB" sz="2200" dirty="0">
                <a:solidFill>
                  <a:srgbClr val="984C46"/>
                </a:solidFill>
              </a:rPr>
              <a:t>results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 have been obtained for </a:t>
            </a:r>
            <a:r>
              <a:rPr lang="en-GB" sz="2200" dirty="0">
                <a:solidFill>
                  <a:srgbClr val="984C46"/>
                </a:solidFill>
              </a:rPr>
              <a:t>conservative and radiative dynamics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algn="ctr"/>
            <a:r>
              <a:rPr lang="en-GB" sz="2200" dirty="0">
                <a:solidFill>
                  <a:srgbClr val="984C46"/>
                </a:solidFill>
              </a:rPr>
              <a:t>non-spinning and spinning blackholes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GB" sz="2200" dirty="0">
                <a:solidFill>
                  <a:srgbClr val="984C46"/>
                </a:solidFill>
              </a:rPr>
              <a:t>finite size effects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en-GB" sz="2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etc.</a:t>
            </a:r>
          </a:p>
        </p:txBody>
      </p:sp>
      <p:sp>
        <p:nvSpPr>
          <p:cNvPr id="28" name="Arrow: Left-Right 27">
            <a:extLst>
              <a:ext uri="{FF2B5EF4-FFF2-40B4-BE49-F238E27FC236}">
                <a16:creationId xmlns:a16="http://schemas.microsoft.com/office/drawing/2014/main" id="{84A51B44-6BD6-474A-8BAE-3C3339188A7E}"/>
              </a:ext>
            </a:extLst>
          </p:cNvPr>
          <p:cNvSpPr/>
          <p:nvPr/>
        </p:nvSpPr>
        <p:spPr>
          <a:xfrm>
            <a:off x="3823722" y="3813818"/>
            <a:ext cx="586107" cy="118719"/>
          </a:xfrm>
          <a:prstGeom prst="leftRightArrow">
            <a:avLst/>
          </a:prstGeom>
          <a:solidFill>
            <a:srgbClr val="984C46"/>
          </a:solidFill>
          <a:ln>
            <a:solidFill>
              <a:srgbClr val="984C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84C46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0801187-47C0-4267-9F0A-F4DD00881F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500" y="1201775"/>
            <a:ext cx="3665097" cy="73491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9BD05D5-8324-4C13-A5DD-8E837B2E56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276" y="1194214"/>
            <a:ext cx="1420910" cy="35040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F8E5686-7762-4C55-B4A9-A403018EB4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276" y="1583298"/>
            <a:ext cx="813326" cy="35040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9A785E6-F794-47C5-BDA1-1DA1C9FE788C}"/>
              </a:ext>
            </a:extLst>
          </p:cNvPr>
          <p:cNvSpPr txBox="1"/>
          <p:nvPr/>
        </p:nvSpPr>
        <p:spPr>
          <a:xfrm flipH="1">
            <a:off x="5424999" y="1187432"/>
            <a:ext cx="135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Generically: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3385F5-7AD0-4694-B5D6-EC709C81F513}"/>
              </a:ext>
            </a:extLst>
          </p:cNvPr>
          <p:cNvSpPr txBox="1"/>
          <p:nvPr/>
        </p:nvSpPr>
        <p:spPr>
          <a:xfrm flipH="1">
            <a:off x="5453574" y="1587563"/>
            <a:ext cx="135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Isotropic: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0273E87-75D9-4491-92B8-00C0DAA0D790}"/>
              </a:ext>
            </a:extLst>
          </p:cNvPr>
          <p:cNvSpPr txBox="1"/>
          <p:nvPr/>
        </p:nvSpPr>
        <p:spPr>
          <a:xfrm flipH="1">
            <a:off x="417126" y="2416343"/>
            <a:ext cx="30992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36707A"/>
                </a:solidFill>
              </a:rPr>
              <a:t>Relativistic scattering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DB0BE9F-2296-4B39-AF73-1883B574A4E8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Post-</a:t>
            </a:r>
            <a:r>
              <a:rPr lang="en-GB" sz="2200" dirty="0" err="1">
                <a:solidFill>
                  <a:srgbClr val="1880CE"/>
                </a:solidFill>
              </a:rPr>
              <a:t>Minkowskian</a:t>
            </a:r>
            <a:r>
              <a:rPr lang="en-GB" sz="2200" dirty="0">
                <a:solidFill>
                  <a:srgbClr val="1880CE"/>
                </a:solidFill>
              </a:rPr>
              <a:t> (PM) perturbation theory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D374427-60D1-4A0F-9E10-E90DE2309F8D}"/>
              </a:ext>
            </a:extLst>
          </p:cNvPr>
          <p:cNvSpPr txBox="1"/>
          <p:nvPr/>
        </p:nvSpPr>
        <p:spPr>
          <a:xfrm flipH="1">
            <a:off x="4698764" y="2416403"/>
            <a:ext cx="39507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36707A"/>
                </a:solidFill>
              </a:rPr>
              <a:t>Classical bound state dynamics</a:t>
            </a:r>
          </a:p>
        </p:txBody>
      </p:sp>
    </p:spTree>
    <p:extLst>
      <p:ext uri="{BB962C8B-B14F-4D97-AF65-F5344CB8AC3E}">
        <p14:creationId xmlns:p14="http://schemas.microsoft.com/office/powerpoint/2010/main" val="148156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8" grpId="0" animBg="1"/>
      <p:bldP spid="59" grpId="0"/>
      <p:bldP spid="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6B723DBE-9AAA-49F5-93E7-FFCEA0A48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4</a:t>
            </a:fld>
            <a:endParaRPr lang="en-US" dirty="0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91CDB4C1-0158-4BB7-B42B-761870605C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146" y="4399157"/>
            <a:ext cx="987039" cy="987039"/>
          </a:xfrm>
          <a:prstGeom prst="rect">
            <a:avLst/>
          </a:prstGeom>
        </p:spPr>
      </p:pic>
      <p:sp>
        <p:nvSpPr>
          <p:cNvPr id="63" name="Arrow: Down 62">
            <a:extLst>
              <a:ext uri="{FF2B5EF4-FFF2-40B4-BE49-F238E27FC236}">
                <a16:creationId xmlns:a16="http://schemas.microsoft.com/office/drawing/2014/main" id="{1131269F-47F4-4EFB-A1E9-E2418EED9A58}"/>
              </a:ext>
            </a:extLst>
          </p:cNvPr>
          <p:cNvSpPr/>
          <p:nvPr/>
        </p:nvSpPr>
        <p:spPr>
          <a:xfrm>
            <a:off x="3523604" y="2130378"/>
            <a:ext cx="118718" cy="1861835"/>
          </a:xfrm>
          <a:prstGeom prst="downArrow">
            <a:avLst/>
          </a:prstGeom>
          <a:solidFill>
            <a:srgbClr val="984C46"/>
          </a:solidFill>
          <a:ln>
            <a:solidFill>
              <a:srgbClr val="984C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5DE81788-EB77-4F5B-9FB5-C0221EDB3A8C}"/>
              </a:ext>
            </a:extLst>
          </p:cNvPr>
          <p:cNvSpPr/>
          <p:nvPr/>
        </p:nvSpPr>
        <p:spPr>
          <a:xfrm flipH="1">
            <a:off x="2262234" y="2130378"/>
            <a:ext cx="118718" cy="635323"/>
          </a:xfrm>
          <a:prstGeom prst="downArrow">
            <a:avLst/>
          </a:prstGeom>
          <a:solidFill>
            <a:srgbClr val="984C46"/>
          </a:solidFill>
          <a:ln>
            <a:solidFill>
              <a:srgbClr val="984C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84C46"/>
              </a:solidFill>
            </a:endParaRP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10E49249-11A2-4F18-8ADF-5D5DA6D075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905" y="2959393"/>
            <a:ext cx="983719" cy="983719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5A1D3E24-B166-4841-AFF4-5D0E1ADB6D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387" y="4399157"/>
            <a:ext cx="975834" cy="975834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57444F13-9849-4AD3-96FB-8B33B066E7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423" y="4404019"/>
            <a:ext cx="983719" cy="983719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E26D9E0A-9F28-4DA1-912E-9DA3F7821E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905" y="4399157"/>
            <a:ext cx="987039" cy="987039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B6B5C856-D8FB-41A0-A813-26BED08D6B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247" y="4782527"/>
            <a:ext cx="551721" cy="23459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A753AEA5-D02E-4D65-86D7-131A4CF165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500" y="1201775"/>
            <a:ext cx="3665097" cy="734911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E85ACB4D-804A-4AB5-88EC-F25AFDC83F9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276" y="1194214"/>
            <a:ext cx="1420910" cy="350405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CD851197-8FAE-4B0A-93FA-69CC928A90C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276" y="1583298"/>
            <a:ext cx="813326" cy="350405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5DD7B3EF-9EF6-46AF-89D3-B7566A9EAF1D}"/>
              </a:ext>
            </a:extLst>
          </p:cNvPr>
          <p:cNvSpPr txBox="1"/>
          <p:nvPr/>
        </p:nvSpPr>
        <p:spPr>
          <a:xfrm flipH="1">
            <a:off x="5424999" y="1187432"/>
            <a:ext cx="135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Generically: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6AC9F2B-6303-47BB-9FE3-DDC3C5D3396A}"/>
              </a:ext>
            </a:extLst>
          </p:cNvPr>
          <p:cNvSpPr txBox="1"/>
          <p:nvPr/>
        </p:nvSpPr>
        <p:spPr>
          <a:xfrm flipH="1">
            <a:off x="5453574" y="1587563"/>
            <a:ext cx="135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Isotropic: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F7BC67E-530A-4F84-82E3-066B0FD976F9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Post-</a:t>
            </a:r>
            <a:r>
              <a:rPr lang="en-GB" sz="2200" dirty="0" err="1">
                <a:solidFill>
                  <a:srgbClr val="1880CE"/>
                </a:solidFill>
              </a:rPr>
              <a:t>Minkowskian</a:t>
            </a:r>
            <a:r>
              <a:rPr lang="en-GB" sz="2200" dirty="0">
                <a:solidFill>
                  <a:srgbClr val="1880CE"/>
                </a:solidFill>
              </a:rPr>
              <a:t> (PM) perturbation theory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CA3D97E-37B8-47BE-8A52-84724A18C10F}"/>
              </a:ext>
            </a:extLst>
          </p:cNvPr>
          <p:cNvSpPr txBox="1"/>
          <p:nvPr/>
        </p:nvSpPr>
        <p:spPr>
          <a:xfrm>
            <a:off x="280567" y="5743117"/>
            <a:ext cx="85828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An expansion in loops with </a:t>
            </a:r>
            <a:r>
              <a:rPr lang="en-GB" sz="2200" dirty="0">
                <a:solidFill>
                  <a:srgbClr val="984C46"/>
                </a:solidFill>
              </a:rPr>
              <a:t>all orders in velocity at each loop order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9FB2C9-EC70-42C3-837D-8E8B53B5630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459" y="3851000"/>
            <a:ext cx="359946" cy="18422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FFC03FA-B6D7-4FF0-BE7B-69FFA3E8806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461" y="2908822"/>
            <a:ext cx="359944" cy="18422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8826063-2B02-4F86-8A06-3ED0A3B8A99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459" y="5294084"/>
            <a:ext cx="359946" cy="1842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BEDA252-5E6E-4F24-BD04-1F8C3C1C216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461" y="4351906"/>
            <a:ext cx="359944" cy="18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65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arallelogram 88">
            <a:extLst>
              <a:ext uri="{FF2B5EF4-FFF2-40B4-BE49-F238E27FC236}">
                <a16:creationId xmlns:a16="http://schemas.microsoft.com/office/drawing/2014/main" id="{D350AF0D-951F-4273-968D-BEEB24A6CCA7}"/>
              </a:ext>
            </a:extLst>
          </p:cNvPr>
          <p:cNvSpPr/>
          <p:nvPr/>
        </p:nvSpPr>
        <p:spPr>
          <a:xfrm>
            <a:off x="7361835" y="5645283"/>
            <a:ext cx="1093129" cy="638396"/>
          </a:xfrm>
          <a:custGeom>
            <a:avLst/>
            <a:gdLst>
              <a:gd name="connsiteX0" fmla="*/ 0 w 1453888"/>
              <a:gd name="connsiteY0" fmla="*/ 638396 h 638396"/>
              <a:gd name="connsiteX1" fmla="*/ 738758 w 1453888"/>
              <a:gd name="connsiteY1" fmla="*/ 0 h 638396"/>
              <a:gd name="connsiteX2" fmla="*/ 1453888 w 1453888"/>
              <a:gd name="connsiteY2" fmla="*/ 0 h 638396"/>
              <a:gd name="connsiteX3" fmla="*/ 715130 w 1453888"/>
              <a:gd name="connsiteY3" fmla="*/ 638396 h 638396"/>
              <a:gd name="connsiteX4" fmla="*/ 0 w 1453888"/>
              <a:gd name="connsiteY4" fmla="*/ 638396 h 638396"/>
              <a:gd name="connsiteX0" fmla="*/ 0 w 1093129"/>
              <a:gd name="connsiteY0" fmla="*/ 638396 h 638396"/>
              <a:gd name="connsiteX1" fmla="*/ 738758 w 1093129"/>
              <a:gd name="connsiteY1" fmla="*/ 0 h 638396"/>
              <a:gd name="connsiteX2" fmla="*/ 1093129 w 1093129"/>
              <a:gd name="connsiteY2" fmla="*/ 310754 h 638396"/>
              <a:gd name="connsiteX3" fmla="*/ 715130 w 1093129"/>
              <a:gd name="connsiteY3" fmla="*/ 638396 h 638396"/>
              <a:gd name="connsiteX4" fmla="*/ 0 w 1093129"/>
              <a:gd name="connsiteY4" fmla="*/ 638396 h 63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3129" h="638396">
                <a:moveTo>
                  <a:pt x="0" y="638396"/>
                </a:moveTo>
                <a:lnTo>
                  <a:pt x="738758" y="0"/>
                </a:lnTo>
                <a:lnTo>
                  <a:pt x="1093129" y="310754"/>
                </a:lnTo>
                <a:lnTo>
                  <a:pt x="715130" y="638396"/>
                </a:lnTo>
                <a:lnTo>
                  <a:pt x="0" y="638396"/>
                </a:lnTo>
                <a:close/>
              </a:path>
            </a:pathLst>
          </a:custGeom>
          <a:solidFill>
            <a:srgbClr val="BDE9FB"/>
          </a:solidFill>
          <a:ln>
            <a:solidFill>
              <a:srgbClr val="BDE9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Parallelogram 77">
            <a:extLst>
              <a:ext uri="{FF2B5EF4-FFF2-40B4-BE49-F238E27FC236}">
                <a16:creationId xmlns:a16="http://schemas.microsoft.com/office/drawing/2014/main" id="{DF47EF79-11D7-4B33-A350-CAD216A3C05D}"/>
              </a:ext>
            </a:extLst>
          </p:cNvPr>
          <p:cNvSpPr/>
          <p:nvPr/>
        </p:nvSpPr>
        <p:spPr>
          <a:xfrm>
            <a:off x="2834110" y="3659947"/>
            <a:ext cx="3382039" cy="2623735"/>
          </a:xfrm>
          <a:custGeom>
            <a:avLst/>
            <a:gdLst>
              <a:gd name="connsiteX0" fmla="*/ 0 w 3772563"/>
              <a:gd name="connsiteY0" fmla="*/ 2623735 h 2623735"/>
              <a:gd name="connsiteX1" fmla="*/ 2995807 w 3772563"/>
              <a:gd name="connsiteY1" fmla="*/ 0 h 2623735"/>
              <a:gd name="connsiteX2" fmla="*/ 3772563 w 3772563"/>
              <a:gd name="connsiteY2" fmla="*/ 0 h 2623735"/>
              <a:gd name="connsiteX3" fmla="*/ 776756 w 3772563"/>
              <a:gd name="connsiteY3" fmla="*/ 2623735 h 2623735"/>
              <a:gd name="connsiteX4" fmla="*/ 0 w 3772563"/>
              <a:gd name="connsiteY4" fmla="*/ 2623735 h 2623735"/>
              <a:gd name="connsiteX0" fmla="*/ 0 w 3385610"/>
              <a:gd name="connsiteY0" fmla="*/ 2623735 h 2623735"/>
              <a:gd name="connsiteX1" fmla="*/ 2995807 w 3385610"/>
              <a:gd name="connsiteY1" fmla="*/ 0 h 2623735"/>
              <a:gd name="connsiteX2" fmla="*/ 3385610 w 3385610"/>
              <a:gd name="connsiteY2" fmla="*/ 338137 h 2623735"/>
              <a:gd name="connsiteX3" fmla="*/ 776756 w 3385610"/>
              <a:gd name="connsiteY3" fmla="*/ 2623735 h 2623735"/>
              <a:gd name="connsiteX4" fmla="*/ 0 w 3385610"/>
              <a:gd name="connsiteY4" fmla="*/ 2623735 h 2623735"/>
              <a:gd name="connsiteX0" fmla="*/ 0 w 3382039"/>
              <a:gd name="connsiteY0" fmla="*/ 2623735 h 2623735"/>
              <a:gd name="connsiteX1" fmla="*/ 2995807 w 3382039"/>
              <a:gd name="connsiteY1" fmla="*/ 0 h 2623735"/>
              <a:gd name="connsiteX2" fmla="*/ 3382039 w 3382039"/>
              <a:gd name="connsiteY2" fmla="*/ 341708 h 2623735"/>
              <a:gd name="connsiteX3" fmla="*/ 776756 w 3382039"/>
              <a:gd name="connsiteY3" fmla="*/ 2623735 h 2623735"/>
              <a:gd name="connsiteX4" fmla="*/ 0 w 3382039"/>
              <a:gd name="connsiteY4" fmla="*/ 2623735 h 2623735"/>
              <a:gd name="connsiteX0" fmla="*/ 0 w 3382039"/>
              <a:gd name="connsiteY0" fmla="*/ 2623735 h 2623735"/>
              <a:gd name="connsiteX1" fmla="*/ 2995807 w 3382039"/>
              <a:gd name="connsiteY1" fmla="*/ 0 h 2623735"/>
              <a:gd name="connsiteX2" fmla="*/ 3382039 w 3382039"/>
              <a:gd name="connsiteY2" fmla="*/ 340517 h 2623735"/>
              <a:gd name="connsiteX3" fmla="*/ 776756 w 3382039"/>
              <a:gd name="connsiteY3" fmla="*/ 2623735 h 2623735"/>
              <a:gd name="connsiteX4" fmla="*/ 0 w 3382039"/>
              <a:gd name="connsiteY4" fmla="*/ 2623735 h 2623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2039" h="2623735">
                <a:moveTo>
                  <a:pt x="0" y="2623735"/>
                </a:moveTo>
                <a:lnTo>
                  <a:pt x="2995807" y="0"/>
                </a:lnTo>
                <a:lnTo>
                  <a:pt x="3382039" y="340517"/>
                </a:lnTo>
                <a:lnTo>
                  <a:pt x="776756" y="2623735"/>
                </a:lnTo>
                <a:lnTo>
                  <a:pt x="0" y="2623735"/>
                </a:lnTo>
                <a:close/>
              </a:path>
            </a:pathLst>
          </a:custGeom>
          <a:solidFill>
            <a:srgbClr val="BCD2F6"/>
          </a:solidFill>
          <a:ln>
            <a:solidFill>
              <a:srgbClr val="BCD2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Parallelogram 74">
            <a:extLst>
              <a:ext uri="{FF2B5EF4-FFF2-40B4-BE49-F238E27FC236}">
                <a16:creationId xmlns:a16="http://schemas.microsoft.com/office/drawing/2014/main" id="{CB068F41-78F4-4AE8-8073-339EB9AB498F}"/>
              </a:ext>
            </a:extLst>
          </p:cNvPr>
          <p:cNvSpPr/>
          <p:nvPr/>
        </p:nvSpPr>
        <p:spPr>
          <a:xfrm>
            <a:off x="6216149" y="5141761"/>
            <a:ext cx="1787233" cy="1141919"/>
          </a:xfrm>
          <a:custGeom>
            <a:avLst/>
            <a:gdLst>
              <a:gd name="connsiteX0" fmla="*/ 0 w 2270626"/>
              <a:gd name="connsiteY0" fmla="*/ 1141919 h 1141919"/>
              <a:gd name="connsiteX1" fmla="*/ 1303855 w 2270626"/>
              <a:gd name="connsiteY1" fmla="*/ 0 h 1141919"/>
              <a:gd name="connsiteX2" fmla="*/ 2270626 w 2270626"/>
              <a:gd name="connsiteY2" fmla="*/ 0 h 1141919"/>
              <a:gd name="connsiteX3" fmla="*/ 966771 w 2270626"/>
              <a:gd name="connsiteY3" fmla="*/ 1141919 h 1141919"/>
              <a:gd name="connsiteX4" fmla="*/ 0 w 2270626"/>
              <a:gd name="connsiteY4" fmla="*/ 1141919 h 1141919"/>
              <a:gd name="connsiteX0" fmla="*/ 0 w 1787233"/>
              <a:gd name="connsiteY0" fmla="*/ 1141919 h 1141919"/>
              <a:gd name="connsiteX1" fmla="*/ 1303855 w 1787233"/>
              <a:gd name="connsiteY1" fmla="*/ 0 h 1141919"/>
              <a:gd name="connsiteX2" fmla="*/ 1787233 w 1787233"/>
              <a:gd name="connsiteY2" fmla="*/ 425053 h 1141919"/>
              <a:gd name="connsiteX3" fmla="*/ 966771 w 1787233"/>
              <a:gd name="connsiteY3" fmla="*/ 1141919 h 1141919"/>
              <a:gd name="connsiteX4" fmla="*/ 0 w 1787233"/>
              <a:gd name="connsiteY4" fmla="*/ 1141919 h 1141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33" h="1141919">
                <a:moveTo>
                  <a:pt x="0" y="1141919"/>
                </a:moveTo>
                <a:lnTo>
                  <a:pt x="1303855" y="0"/>
                </a:lnTo>
                <a:lnTo>
                  <a:pt x="1787233" y="425053"/>
                </a:lnTo>
                <a:lnTo>
                  <a:pt x="966771" y="1141919"/>
                </a:lnTo>
                <a:lnTo>
                  <a:pt x="0" y="1141919"/>
                </a:lnTo>
                <a:close/>
              </a:path>
            </a:pathLst>
          </a:custGeom>
          <a:solidFill>
            <a:srgbClr val="FCDCE4"/>
          </a:solidFill>
          <a:ln>
            <a:solidFill>
              <a:srgbClr val="FCDC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CDCE4"/>
              </a:solidFill>
            </a:endParaRPr>
          </a:p>
        </p:txBody>
      </p:sp>
      <p:sp>
        <p:nvSpPr>
          <p:cNvPr id="74" name="Parallelogram 73">
            <a:extLst>
              <a:ext uri="{FF2B5EF4-FFF2-40B4-BE49-F238E27FC236}">
                <a16:creationId xmlns:a16="http://schemas.microsoft.com/office/drawing/2014/main" id="{E72E8FFF-C0F2-4D09-953B-F26F75D3E7C1}"/>
              </a:ext>
            </a:extLst>
          </p:cNvPr>
          <p:cNvSpPr/>
          <p:nvPr/>
        </p:nvSpPr>
        <p:spPr>
          <a:xfrm>
            <a:off x="5024373" y="4624917"/>
            <a:ext cx="2405127" cy="1658763"/>
          </a:xfrm>
          <a:custGeom>
            <a:avLst/>
            <a:gdLst>
              <a:gd name="connsiteX0" fmla="*/ 0 w 2914715"/>
              <a:gd name="connsiteY0" fmla="*/ 1658763 h 1658763"/>
              <a:gd name="connsiteX1" fmla="*/ 1893992 w 2914715"/>
              <a:gd name="connsiteY1" fmla="*/ 0 h 1658763"/>
              <a:gd name="connsiteX2" fmla="*/ 2914715 w 2914715"/>
              <a:gd name="connsiteY2" fmla="*/ 0 h 1658763"/>
              <a:gd name="connsiteX3" fmla="*/ 1020723 w 2914715"/>
              <a:gd name="connsiteY3" fmla="*/ 1658763 h 1658763"/>
              <a:gd name="connsiteX4" fmla="*/ 0 w 2914715"/>
              <a:gd name="connsiteY4" fmla="*/ 1658763 h 1658763"/>
              <a:gd name="connsiteX0" fmla="*/ 0 w 2405127"/>
              <a:gd name="connsiteY0" fmla="*/ 1658763 h 1658763"/>
              <a:gd name="connsiteX1" fmla="*/ 1893992 w 2405127"/>
              <a:gd name="connsiteY1" fmla="*/ 0 h 1658763"/>
              <a:gd name="connsiteX2" fmla="*/ 2405127 w 2405127"/>
              <a:gd name="connsiteY2" fmla="*/ 446484 h 1658763"/>
              <a:gd name="connsiteX3" fmla="*/ 1020723 w 2405127"/>
              <a:gd name="connsiteY3" fmla="*/ 1658763 h 1658763"/>
              <a:gd name="connsiteX4" fmla="*/ 0 w 2405127"/>
              <a:gd name="connsiteY4" fmla="*/ 1658763 h 165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5127" h="1658763">
                <a:moveTo>
                  <a:pt x="0" y="1658763"/>
                </a:moveTo>
                <a:lnTo>
                  <a:pt x="1893992" y="0"/>
                </a:lnTo>
                <a:lnTo>
                  <a:pt x="2405127" y="446484"/>
                </a:lnTo>
                <a:lnTo>
                  <a:pt x="1020723" y="1658763"/>
                </a:lnTo>
                <a:lnTo>
                  <a:pt x="0" y="1658763"/>
                </a:lnTo>
                <a:close/>
              </a:path>
            </a:pathLst>
          </a:custGeom>
          <a:solidFill>
            <a:srgbClr val="CCF0EE"/>
          </a:solidFill>
          <a:ln>
            <a:solidFill>
              <a:srgbClr val="CCF0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Parallelogram 72">
            <a:extLst>
              <a:ext uri="{FF2B5EF4-FFF2-40B4-BE49-F238E27FC236}">
                <a16:creationId xmlns:a16="http://schemas.microsoft.com/office/drawing/2014/main" id="{17104297-5F5D-4ABC-9891-FBF2E31FDEE5}"/>
              </a:ext>
            </a:extLst>
          </p:cNvPr>
          <p:cNvSpPr/>
          <p:nvPr/>
        </p:nvSpPr>
        <p:spPr>
          <a:xfrm>
            <a:off x="3788478" y="4076509"/>
            <a:ext cx="3023559" cy="2207173"/>
          </a:xfrm>
          <a:custGeom>
            <a:avLst/>
            <a:gdLst>
              <a:gd name="connsiteX0" fmla="*/ 0 w 3531956"/>
              <a:gd name="connsiteY0" fmla="*/ 2207173 h 2207173"/>
              <a:gd name="connsiteX1" fmla="*/ 2520172 w 3531956"/>
              <a:gd name="connsiteY1" fmla="*/ 0 h 2207173"/>
              <a:gd name="connsiteX2" fmla="*/ 3531956 w 3531956"/>
              <a:gd name="connsiteY2" fmla="*/ 0 h 2207173"/>
              <a:gd name="connsiteX3" fmla="*/ 1011784 w 3531956"/>
              <a:gd name="connsiteY3" fmla="*/ 2207173 h 2207173"/>
              <a:gd name="connsiteX4" fmla="*/ 0 w 3531956"/>
              <a:gd name="connsiteY4" fmla="*/ 2207173 h 2207173"/>
              <a:gd name="connsiteX0" fmla="*/ 0 w 3023559"/>
              <a:gd name="connsiteY0" fmla="*/ 2207173 h 2207173"/>
              <a:gd name="connsiteX1" fmla="*/ 2520172 w 3023559"/>
              <a:gd name="connsiteY1" fmla="*/ 0 h 2207173"/>
              <a:gd name="connsiteX2" fmla="*/ 3023559 w 3023559"/>
              <a:gd name="connsiteY2" fmla="*/ 444103 h 2207173"/>
              <a:gd name="connsiteX3" fmla="*/ 1011784 w 3023559"/>
              <a:gd name="connsiteY3" fmla="*/ 2207173 h 2207173"/>
              <a:gd name="connsiteX4" fmla="*/ 0 w 3023559"/>
              <a:gd name="connsiteY4" fmla="*/ 2207173 h 2207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3559" h="2207173">
                <a:moveTo>
                  <a:pt x="0" y="2207173"/>
                </a:moveTo>
                <a:lnTo>
                  <a:pt x="2520172" y="0"/>
                </a:lnTo>
                <a:lnTo>
                  <a:pt x="3023559" y="444103"/>
                </a:lnTo>
                <a:lnTo>
                  <a:pt x="1011784" y="2207173"/>
                </a:lnTo>
                <a:lnTo>
                  <a:pt x="0" y="2207173"/>
                </a:lnTo>
                <a:close/>
              </a:path>
            </a:pathLst>
          </a:custGeom>
          <a:solidFill>
            <a:srgbClr val="F6DFFD"/>
          </a:solidFill>
          <a:ln>
            <a:solidFill>
              <a:srgbClr val="F6DF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B92B07-D374-40B9-8C5B-AFEF162675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74" y="5788770"/>
            <a:ext cx="7481852" cy="36505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A43AEF0-5CA0-40D0-8D4C-70A770B635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99" y="5266660"/>
            <a:ext cx="6337293" cy="36860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8DFB7A1-D551-405D-B352-8776945286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952" y="4745146"/>
            <a:ext cx="5084084" cy="366027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41A4109C-2944-4A15-94B2-3C652D134DA9}"/>
              </a:ext>
            </a:extLst>
          </p:cNvPr>
          <p:cNvSpPr txBox="1"/>
          <p:nvPr/>
        </p:nvSpPr>
        <p:spPr>
          <a:xfrm>
            <a:off x="278331" y="2461621"/>
            <a:ext cx="85828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984C46"/>
                </a:solidFill>
              </a:rPr>
              <a:t>Interplays with the post-</a:t>
            </a:r>
            <a:r>
              <a:rPr lang="en-GB" sz="2200" dirty="0" err="1">
                <a:solidFill>
                  <a:srgbClr val="984C46"/>
                </a:solidFill>
              </a:rPr>
              <a:t>Minkowskian</a:t>
            </a:r>
            <a:r>
              <a:rPr lang="en-GB" sz="2200" dirty="0">
                <a:solidFill>
                  <a:srgbClr val="984C46"/>
                </a:solidFill>
              </a:rPr>
              <a:t> expansion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BEA26A7-DC09-458A-96B3-FF3FF9030F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250" y="4231561"/>
            <a:ext cx="3830361" cy="36179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CFAB732-1906-41C8-88AA-22CECF4150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262" y="1954716"/>
            <a:ext cx="5051453" cy="32937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FEE884D-596D-47F6-AD26-6FEDB547ED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231" y="1220854"/>
            <a:ext cx="1811514" cy="563723"/>
          </a:xfrm>
          <a:prstGeom prst="rect">
            <a:avLst/>
          </a:prstGeom>
        </p:spPr>
      </p:pic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8BDFD1D7-FA81-4DF9-BCCE-7D2AE788A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C3A559-A78A-461B-A766-597AFDF0F563}"/>
              </a:ext>
            </a:extLst>
          </p:cNvPr>
          <p:cNvCxnSpPr>
            <a:cxnSpLocks/>
          </p:cNvCxnSpPr>
          <p:nvPr/>
        </p:nvCxnSpPr>
        <p:spPr>
          <a:xfrm>
            <a:off x="5822709" y="3493954"/>
            <a:ext cx="0" cy="3001832"/>
          </a:xfrm>
          <a:prstGeom prst="line">
            <a:avLst/>
          </a:prstGeom>
          <a:ln w="76200">
            <a:solidFill>
              <a:srgbClr val="40859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900D3C37-B716-4167-8A19-8994CB35C97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129" y="3710933"/>
            <a:ext cx="2954791" cy="365576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CD343D13-315E-4823-AD6A-4E2C38AA5B9C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Expansion in mass ratio or the self-force (SF) expansion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A673ADC-0A08-43FD-9B9E-8ACB4AC4CDE0}"/>
              </a:ext>
            </a:extLst>
          </p:cNvPr>
          <p:cNvSpPr txBox="1"/>
          <p:nvPr/>
        </p:nvSpPr>
        <p:spPr>
          <a:xfrm>
            <a:off x="2935294" y="6264906"/>
            <a:ext cx="59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solidFill>
                  <a:srgbClr val="6E94D8"/>
                </a:solidFill>
              </a:rPr>
              <a:t>0SF</a:t>
            </a:r>
            <a:endParaRPr lang="en-GB" dirty="0">
              <a:solidFill>
                <a:srgbClr val="6E94D8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65BF4A0-CFDB-483F-9E5E-7035BF938C60}"/>
              </a:ext>
            </a:extLst>
          </p:cNvPr>
          <p:cNvSpPr txBox="1"/>
          <p:nvPr/>
        </p:nvSpPr>
        <p:spPr>
          <a:xfrm>
            <a:off x="3978093" y="6263828"/>
            <a:ext cx="59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solidFill>
                  <a:srgbClr val="D69AE2"/>
                </a:solidFill>
              </a:rPr>
              <a:t>1SF</a:t>
            </a:r>
            <a:endParaRPr lang="en-GB" dirty="0">
              <a:solidFill>
                <a:srgbClr val="D69AE2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FD87440-2C75-49A0-844C-A5AB3454D9B1}"/>
              </a:ext>
            </a:extLst>
          </p:cNvPr>
          <p:cNvSpPr txBox="1"/>
          <p:nvPr/>
        </p:nvSpPr>
        <p:spPr>
          <a:xfrm>
            <a:off x="5181910" y="6268630"/>
            <a:ext cx="59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solidFill>
                  <a:srgbClr val="6FAAAD"/>
                </a:solidFill>
              </a:rPr>
              <a:t>2SF</a:t>
            </a:r>
            <a:endParaRPr lang="en-GB" dirty="0">
              <a:solidFill>
                <a:srgbClr val="6FAAAD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95D2369-2A32-4570-9684-52BF6D355E60}"/>
              </a:ext>
            </a:extLst>
          </p:cNvPr>
          <p:cNvSpPr txBox="1"/>
          <p:nvPr/>
        </p:nvSpPr>
        <p:spPr>
          <a:xfrm>
            <a:off x="6381249" y="6261182"/>
            <a:ext cx="59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solidFill>
                  <a:srgbClr val="C5798F"/>
                </a:solidFill>
              </a:rPr>
              <a:t>3SF</a:t>
            </a:r>
            <a:endParaRPr lang="en-GB" dirty="0">
              <a:solidFill>
                <a:srgbClr val="C5798F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957F683-AC06-416D-B509-6922C183BD8E}"/>
              </a:ext>
            </a:extLst>
          </p:cNvPr>
          <p:cNvSpPr txBox="1"/>
          <p:nvPr/>
        </p:nvSpPr>
        <p:spPr>
          <a:xfrm>
            <a:off x="7366358" y="6261182"/>
            <a:ext cx="59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solidFill>
                  <a:srgbClr val="6897C6"/>
                </a:solidFill>
              </a:rPr>
              <a:t>4SF</a:t>
            </a:r>
            <a:endParaRPr lang="en-GB" dirty="0">
              <a:solidFill>
                <a:srgbClr val="6897C6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FF4838E-8A16-4EE8-A479-F7EFD75361B0}"/>
              </a:ext>
            </a:extLst>
          </p:cNvPr>
          <p:cNvSpPr txBox="1"/>
          <p:nvPr/>
        </p:nvSpPr>
        <p:spPr>
          <a:xfrm>
            <a:off x="773108" y="2906823"/>
            <a:ext cx="7870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>
                <a:solidFill>
                  <a:srgbClr val="36707A"/>
                </a:solidFill>
              </a:rPr>
              <a:t>Vines, Steinhoff, Buonanno (2019), Siemonsen, Vines (2019); Bini, Damour, Geralico (2019, 2020), Damour (2020), </a:t>
            </a:r>
            <a:r>
              <a:rPr lang="en-GB" sz="1600" dirty="0">
                <a:solidFill>
                  <a:srgbClr val="36707A"/>
                </a:solidFill>
              </a:rPr>
              <a:t>Antonelli, Kavanagh, Khalil, Steinhoff, Vines (2020)</a:t>
            </a:r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A8C2F184-9E24-42F7-A2BB-80C9F48D5FB3}"/>
              </a:ext>
            </a:extLst>
          </p:cNvPr>
          <p:cNvSpPr/>
          <p:nvPr/>
        </p:nvSpPr>
        <p:spPr>
          <a:xfrm>
            <a:off x="757817" y="3677682"/>
            <a:ext cx="7623890" cy="927102"/>
          </a:xfrm>
          <a:prstGeom prst="roundRect">
            <a:avLst/>
          </a:prstGeom>
          <a:noFill/>
          <a:ln w="28575">
            <a:solidFill>
              <a:srgbClr val="984C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BF910717-04E2-43E1-8493-F3FDA1A5FCC2}"/>
              </a:ext>
            </a:extLst>
          </p:cNvPr>
          <p:cNvSpPr/>
          <p:nvPr/>
        </p:nvSpPr>
        <p:spPr>
          <a:xfrm>
            <a:off x="757817" y="4718179"/>
            <a:ext cx="7623890" cy="927102"/>
          </a:xfrm>
          <a:prstGeom prst="roundRect">
            <a:avLst/>
          </a:prstGeom>
          <a:noFill/>
          <a:ln w="28575">
            <a:solidFill>
              <a:srgbClr val="984C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5B3841-2EC4-4C8E-A5AF-5C6C20529BA5}"/>
              </a:ext>
            </a:extLst>
          </p:cNvPr>
          <p:cNvSpPr txBox="1"/>
          <p:nvPr/>
        </p:nvSpPr>
        <p:spPr>
          <a:xfrm>
            <a:off x="7868425" y="3663102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984C46"/>
                </a:solidFill>
              </a:rPr>
              <a:t>0SF</a:t>
            </a:r>
            <a:endParaRPr lang="en-GB" dirty="0">
              <a:solidFill>
                <a:srgbClr val="984C46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3AF7B5-F525-4BA7-9FFC-E77DB7F5B00C}"/>
              </a:ext>
            </a:extLst>
          </p:cNvPr>
          <p:cNvSpPr txBox="1"/>
          <p:nvPr/>
        </p:nvSpPr>
        <p:spPr>
          <a:xfrm>
            <a:off x="7863665" y="4732367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984C46"/>
                </a:solidFill>
              </a:rPr>
              <a:t>1SF</a:t>
            </a:r>
            <a:endParaRPr lang="en-GB" dirty="0">
              <a:solidFill>
                <a:srgbClr val="984C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25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78" grpId="0" animBg="1"/>
      <p:bldP spid="75" grpId="0" animBg="1"/>
      <p:bldP spid="74" grpId="0" animBg="1"/>
      <p:bldP spid="73" grpId="0" animBg="1"/>
      <p:bldP spid="39" grpId="0"/>
      <p:bldP spid="90" grpId="0"/>
      <p:bldP spid="91" grpId="0"/>
      <p:bldP spid="92" grpId="0"/>
      <p:bldP spid="93" grpId="0"/>
      <p:bldP spid="94" grpId="0"/>
      <p:bldP spid="95" grpId="0"/>
      <p:bldP spid="96" grpId="0" animBg="1"/>
      <p:bldP spid="97" grpId="0" animBg="1"/>
      <p:bldP spid="2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">
            <a:extLst>
              <a:ext uri="{FF2B5EF4-FFF2-40B4-BE49-F238E27FC236}">
                <a16:creationId xmlns:a16="http://schemas.microsoft.com/office/drawing/2014/main" id="{8BDFD1D7-FA81-4DF9-BCCE-7D2AE788A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6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C917A45-1808-48F6-8804-D6C868668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52" y="4778709"/>
            <a:ext cx="987039" cy="9870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8621BAF-1880-457D-9A54-278B1E693C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02" y="3228777"/>
            <a:ext cx="983719" cy="98371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7F473FE-61D9-4A3D-B3E7-46EFAB54A2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096" y="3221953"/>
            <a:ext cx="987039" cy="98703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F574EDD-E918-4525-8D10-D7DF187794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939" y="4788205"/>
            <a:ext cx="987039" cy="98703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2BBDA79-768E-45D9-918D-344FA97721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959" y="3228777"/>
            <a:ext cx="983719" cy="98371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E4EA760-0261-4581-86CB-B7D37889BF1D}"/>
              </a:ext>
            </a:extLst>
          </p:cNvPr>
          <p:cNvSpPr txBox="1"/>
          <p:nvPr/>
        </p:nvSpPr>
        <p:spPr>
          <a:xfrm>
            <a:off x="280556" y="6029893"/>
            <a:ext cx="85828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984C46"/>
                </a:solidFill>
              </a:rPr>
              <a:t>Are there ways to maximize data extraction?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BB0C201-D44A-4E9E-B2A1-E338D482C8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262" y="1954716"/>
            <a:ext cx="5051453" cy="32937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592E731-F0A8-428E-AEBA-02B7BA61F80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231" y="1220854"/>
            <a:ext cx="1811514" cy="563723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44395021-758D-4051-911A-1334A0EFD304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Expansion in mass ratio or the self-force (SF) expansion</a:t>
            </a:r>
          </a:p>
        </p:txBody>
      </p:sp>
      <p:sp>
        <p:nvSpPr>
          <p:cNvPr id="47" name="Arrow: Down 46">
            <a:extLst>
              <a:ext uri="{FF2B5EF4-FFF2-40B4-BE49-F238E27FC236}">
                <a16:creationId xmlns:a16="http://schemas.microsoft.com/office/drawing/2014/main" id="{73EEA1C2-11AE-4CD8-B87D-9859824DED05}"/>
              </a:ext>
            </a:extLst>
          </p:cNvPr>
          <p:cNvSpPr/>
          <p:nvPr/>
        </p:nvSpPr>
        <p:spPr>
          <a:xfrm flipH="1">
            <a:off x="3279821" y="2432283"/>
            <a:ext cx="118718" cy="585556"/>
          </a:xfrm>
          <a:prstGeom prst="downArrow">
            <a:avLst/>
          </a:prstGeom>
          <a:solidFill>
            <a:srgbClr val="984C46"/>
          </a:solidFill>
          <a:ln>
            <a:solidFill>
              <a:srgbClr val="984C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5925B797-EC6C-458A-9A6A-D6D5CDDCB1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583" y="3603341"/>
            <a:ext cx="551721" cy="234590"/>
          </a:xfrm>
          <a:prstGeom prst="rect">
            <a:avLst/>
          </a:prstGeom>
        </p:spPr>
      </p:pic>
      <p:sp>
        <p:nvSpPr>
          <p:cNvPr id="50" name="Arrow: Down 49">
            <a:extLst>
              <a:ext uri="{FF2B5EF4-FFF2-40B4-BE49-F238E27FC236}">
                <a16:creationId xmlns:a16="http://schemas.microsoft.com/office/drawing/2014/main" id="{7A6A558B-B38E-4E06-88AC-B680E58EA845}"/>
              </a:ext>
            </a:extLst>
          </p:cNvPr>
          <p:cNvSpPr/>
          <p:nvPr/>
        </p:nvSpPr>
        <p:spPr>
          <a:xfrm flipH="1">
            <a:off x="4764420" y="2432282"/>
            <a:ext cx="118718" cy="2056374"/>
          </a:xfrm>
          <a:prstGeom prst="downArrow">
            <a:avLst/>
          </a:prstGeom>
          <a:solidFill>
            <a:srgbClr val="984C46"/>
          </a:solidFill>
          <a:ln>
            <a:solidFill>
              <a:srgbClr val="984C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55698EC4-6A18-4F1E-B348-076B95FE640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588" y="5162583"/>
            <a:ext cx="551721" cy="23459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EA6B6AF4-B4C8-4007-898C-FC362C529B16}"/>
              </a:ext>
            </a:extLst>
          </p:cNvPr>
          <p:cNvSpPr txBox="1"/>
          <p:nvPr/>
        </p:nvSpPr>
        <p:spPr>
          <a:xfrm>
            <a:off x="5205821" y="3266388"/>
            <a:ext cx="2930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single interaction with the light particle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4B38E6C-8247-4F8D-BFA6-7700B9A3F07D}"/>
              </a:ext>
            </a:extLst>
          </p:cNvPr>
          <p:cNvSpPr txBox="1"/>
          <p:nvPr/>
        </p:nvSpPr>
        <p:spPr>
          <a:xfrm>
            <a:off x="601027" y="4887507"/>
            <a:ext cx="2930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one light particle propagator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AD1E0B-1B53-48F8-B3B9-7C4E467D79D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74" y="3170272"/>
            <a:ext cx="384889" cy="1645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BCB088-C3BD-4D79-8302-8946735F19B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74" y="4109536"/>
            <a:ext cx="359944" cy="16831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913B78F-051D-4C8D-80E9-62110AC956B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520" y="4717684"/>
            <a:ext cx="384889" cy="16459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2EE9DEB-726D-4A31-BE26-1F240FC8086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520" y="5656948"/>
            <a:ext cx="359944" cy="16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82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0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5D5D065-E3B8-4461-B8EB-8093180C3CAB}"/>
              </a:ext>
            </a:extLst>
          </p:cNvPr>
          <p:cNvSpPr txBox="1"/>
          <p:nvPr/>
        </p:nvSpPr>
        <p:spPr>
          <a:xfrm>
            <a:off x="913994" y="4883871"/>
            <a:ext cx="73062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The metric encodes all order PM data</a:t>
            </a:r>
          </a:p>
          <a:p>
            <a:pPr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and can be interpreted as a </a:t>
            </a:r>
            <a:r>
              <a:rPr lang="en-GB" sz="2200" dirty="0">
                <a:solidFill>
                  <a:srgbClr val="984C46"/>
                </a:solidFill>
              </a:rPr>
              <a:t>sum of infinite flat-space diagrams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F47A18F-8227-4EE3-90D9-0801B64AAF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69" y="500740"/>
            <a:ext cx="4988951" cy="935801"/>
          </a:xfrm>
          <a:prstGeom prst="rect">
            <a:avLst/>
          </a:prstGeom>
        </p:spPr>
      </p:pic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C686F42C-520A-4761-94C7-070338107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7</a:t>
            </a:fld>
            <a:endParaRPr lang="en-US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E7F08B84-3125-4604-A4EA-FDB0B16D70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485" y="1956067"/>
            <a:ext cx="5673320" cy="73125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DD381C9-39D5-40C2-8B99-F399C6BFED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434" y="2703364"/>
            <a:ext cx="301437" cy="22291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089B641-6B90-4AB8-A050-E7727426EE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580" y="2706438"/>
            <a:ext cx="301437" cy="22291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FEA58C4-2DBC-4516-A865-40A43848D0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578" y="2707608"/>
            <a:ext cx="301437" cy="22291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6C41040-0F86-4098-BD48-EB321C6DBD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849" y="2747974"/>
            <a:ext cx="203286" cy="180974"/>
          </a:xfrm>
          <a:prstGeom prst="rect">
            <a:avLst/>
          </a:prstGeom>
        </p:spPr>
      </p:pic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BB5312A-BFEC-4A06-ABDA-06BE78EC070B}"/>
              </a:ext>
            </a:extLst>
          </p:cNvPr>
          <p:cNvCxnSpPr>
            <a:cxnSpLocks/>
          </p:cNvCxnSpPr>
          <p:nvPr/>
        </p:nvCxnSpPr>
        <p:spPr>
          <a:xfrm flipH="1">
            <a:off x="2833914" y="1615708"/>
            <a:ext cx="3476172" cy="0"/>
          </a:xfrm>
          <a:prstGeom prst="straightConnector1">
            <a:avLst/>
          </a:prstGeom>
          <a:ln w="38100">
            <a:solidFill>
              <a:srgbClr val="984C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ED05F04-21EB-45F6-8127-7BACB4336EDB}"/>
              </a:ext>
            </a:extLst>
          </p:cNvPr>
          <p:cNvCxnSpPr>
            <a:cxnSpLocks/>
          </p:cNvCxnSpPr>
          <p:nvPr/>
        </p:nvCxnSpPr>
        <p:spPr>
          <a:xfrm>
            <a:off x="2862489" y="5932198"/>
            <a:ext cx="3476172" cy="0"/>
          </a:xfrm>
          <a:prstGeom prst="straightConnector1">
            <a:avLst/>
          </a:prstGeom>
          <a:ln w="38100">
            <a:solidFill>
              <a:srgbClr val="984C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AE6E5E9F-4370-436D-AF02-01E456B40D37}"/>
              </a:ext>
            </a:extLst>
          </p:cNvPr>
          <p:cNvSpPr/>
          <p:nvPr/>
        </p:nvSpPr>
        <p:spPr>
          <a:xfrm>
            <a:off x="963682" y="5962401"/>
            <a:ext cx="73987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200" dirty="0">
                <a:solidFill>
                  <a:srgbClr val="984C46"/>
                </a:solidFill>
              </a:rPr>
              <a:t>Expand known solutions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703A96-A9DD-4F66-A9CF-32399C2530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675" y="3314700"/>
            <a:ext cx="3804227" cy="5285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6B6641-8922-429E-BD7C-469041623CD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675" y="4001313"/>
            <a:ext cx="5912778" cy="60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4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18A5B33-FC16-4234-8894-0851D4871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13" y="4165832"/>
            <a:ext cx="6029053" cy="7644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CA76CC-452F-4F28-9BBC-3983EDE381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73" y="5298759"/>
            <a:ext cx="8176137" cy="6772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D32398-B51D-4ECB-86AE-CEAA07B7F6A3}"/>
              </a:ext>
            </a:extLst>
          </p:cNvPr>
          <p:cNvSpPr txBox="1"/>
          <p:nvPr/>
        </p:nvSpPr>
        <p:spPr>
          <a:xfrm>
            <a:off x="353277" y="1106731"/>
            <a:ext cx="84277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GB" sz="2200" dirty="0">
                <a:solidFill>
                  <a:srgbClr val="984C46"/>
                </a:solidFill>
              </a:rPr>
              <a:t>geodesic equation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encodes perturbative scattering information</a:t>
            </a:r>
          </a:p>
          <a:p>
            <a:pPr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for a test particle in a background </a:t>
            </a:r>
            <a:r>
              <a:rPr lang="en-GB" sz="2200" dirty="0">
                <a:solidFill>
                  <a:srgbClr val="984C46"/>
                </a:solidFill>
              </a:rPr>
              <a:t>at all orders in the PM expansion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0854EE-BF4D-430F-8201-45DED22B41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852" y="3019413"/>
            <a:ext cx="301437" cy="2229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4817DE-BEC1-4A2A-BE6A-F906CBA78B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681" y="3019413"/>
            <a:ext cx="301437" cy="2229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867F96-4012-4D1A-B4EC-553612A628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922" y="3019414"/>
            <a:ext cx="301437" cy="2229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127827-EAB0-469B-B323-21C521093F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318" y="3019412"/>
            <a:ext cx="301437" cy="2229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467DE0-A958-4462-8F0D-1D498EDEA8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448" y="3061351"/>
            <a:ext cx="203286" cy="1809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121ABA-C51A-494D-AAE4-2FE409A77B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565" y="3019412"/>
            <a:ext cx="301437" cy="2229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29199A-BF68-4C82-877F-2E182AAF36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20" y="2235671"/>
            <a:ext cx="7241846" cy="73125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87530D5-F479-4679-8A5E-2941754885D4}"/>
              </a:ext>
            </a:extLst>
          </p:cNvPr>
          <p:cNvCxnSpPr>
            <a:cxnSpLocks/>
          </p:cNvCxnSpPr>
          <p:nvPr/>
        </p:nvCxnSpPr>
        <p:spPr>
          <a:xfrm>
            <a:off x="2957368" y="5090303"/>
            <a:ext cx="3476172" cy="0"/>
          </a:xfrm>
          <a:prstGeom prst="straightConnector1">
            <a:avLst/>
          </a:prstGeom>
          <a:ln w="38100">
            <a:solidFill>
              <a:srgbClr val="984C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1E99C32-C152-450C-A127-2EAF88A3674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568" y="4260087"/>
            <a:ext cx="1019585" cy="5387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A0623D4-1748-43B6-98F2-B3AE5E55DD48}"/>
              </a:ext>
            </a:extLst>
          </p:cNvPr>
          <p:cNvSpPr txBox="1"/>
          <p:nvPr/>
        </p:nvSpPr>
        <p:spPr>
          <a:xfrm>
            <a:off x="353277" y="3488165"/>
            <a:ext cx="84277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Convenient coordinates can be chosen</a:t>
            </a:r>
            <a:endParaRPr lang="en-GB" sz="2200" dirty="0">
              <a:solidFill>
                <a:srgbClr val="984C46"/>
              </a:solidFill>
            </a:endParaRP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FA88BE04-A70F-4018-A1E6-0C4C50DF0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8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9DA882-A430-4D4E-A089-24442ED9AD6E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Probe dynamics from the geodesic equation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4DF5168-2C94-4B6D-8126-5FB383FFBE32}"/>
              </a:ext>
            </a:extLst>
          </p:cNvPr>
          <p:cNvSpPr/>
          <p:nvPr/>
        </p:nvSpPr>
        <p:spPr>
          <a:xfrm>
            <a:off x="6673424" y="4353845"/>
            <a:ext cx="779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44546A">
                    <a:lumMod val="75000"/>
                  </a:srgbClr>
                </a:solidFill>
              </a:rPr>
              <a:t>where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114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0165E2B-5D83-4103-A66A-734965D1A538}"/>
              </a:ext>
            </a:extLst>
          </p:cNvPr>
          <p:cNvSpPr/>
          <p:nvPr/>
        </p:nvSpPr>
        <p:spPr>
          <a:xfrm>
            <a:off x="1604392" y="2572056"/>
            <a:ext cx="570859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Examples</a:t>
            </a:r>
            <a:r>
              <a:rPr lang="en-GB" sz="2200" dirty="0">
                <a:solidFill>
                  <a:srgbClr val="36707A"/>
                </a:solidFill>
              </a:rPr>
              <a:t>:</a:t>
            </a:r>
          </a:p>
          <a:p>
            <a:r>
              <a:rPr lang="en-GB" sz="2200" dirty="0">
                <a:solidFill>
                  <a:srgbClr val="36707A"/>
                </a:solidFill>
              </a:rPr>
              <a:t>tidal distortions</a:t>
            </a:r>
          </a:p>
          <a:p>
            <a:r>
              <a:rPr lang="en-GB" sz="2200" dirty="0">
                <a:solidFill>
                  <a:srgbClr val="36707A"/>
                </a:solidFill>
              </a:rPr>
              <a:t>higher derivative corrections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to general relativity</a:t>
            </a:r>
          </a:p>
          <a:p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interactions with a </a:t>
            </a:r>
            <a:r>
              <a:rPr lang="en-GB" sz="2200" dirty="0">
                <a:solidFill>
                  <a:srgbClr val="36707A"/>
                </a:solidFill>
              </a:rPr>
              <a:t>charged</a:t>
            </a:r>
            <a:r>
              <a:rPr lang="en-GB" sz="2200" dirty="0">
                <a:solidFill>
                  <a:srgbClr val="984C46"/>
                </a:solidFill>
              </a:rPr>
              <a:t>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body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CCCC24-FB4F-416D-87B2-C21D3F598464}"/>
              </a:ext>
            </a:extLst>
          </p:cNvPr>
          <p:cNvSpPr txBox="1"/>
          <p:nvPr/>
        </p:nvSpPr>
        <p:spPr>
          <a:xfrm flipH="1">
            <a:off x="592105" y="500498"/>
            <a:ext cx="79597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rgbClr val="1880CE"/>
                </a:solidFill>
              </a:rPr>
              <a:t>Perturbations away from a probe in Schwarzschild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6D89D4-C221-40EB-A643-D50C70E1A11F}"/>
              </a:ext>
            </a:extLst>
          </p:cNvPr>
          <p:cNvSpPr/>
          <p:nvPr/>
        </p:nvSpPr>
        <p:spPr>
          <a:xfrm>
            <a:off x="1608282" y="1227048"/>
            <a:ext cx="14390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ctr">
              <a:buFontTx/>
              <a:buAutoNum type="arabicPeriod"/>
            </a:pP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At </a:t>
            </a:r>
            <a:r>
              <a:rPr lang="en-GB" sz="2200" dirty="0" err="1">
                <a:solidFill>
                  <a:schemeClr val="tx2">
                    <a:lumMod val="75000"/>
                  </a:schemeClr>
                </a:solidFill>
              </a:rPr>
              <a:t>0SF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DB0B14-E4D2-4D6A-9040-00470E658295}"/>
              </a:ext>
            </a:extLst>
          </p:cNvPr>
          <p:cNvSpPr/>
          <p:nvPr/>
        </p:nvSpPr>
        <p:spPr>
          <a:xfrm>
            <a:off x="1604392" y="1730275"/>
            <a:ext cx="60195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200" dirty="0">
                <a:solidFill>
                  <a:srgbClr val="984C46"/>
                </a:solidFill>
              </a:rPr>
              <a:t>perturbative corrections away from a non-spinning black hole binary system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53E1AF-E5CE-4907-8637-67D032FA48D5}"/>
              </a:ext>
            </a:extLst>
          </p:cNvPr>
          <p:cNvSpPr/>
          <p:nvPr/>
        </p:nvSpPr>
        <p:spPr>
          <a:xfrm>
            <a:off x="1733365" y="4087079"/>
            <a:ext cx="58671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GB" sz="1600" dirty="0">
                <a:solidFill>
                  <a:srgbClr val="36707A"/>
                </a:solidFill>
              </a:rPr>
              <a:t>Cheung, Shah, Solon (</a:t>
            </a:r>
            <a:r>
              <a:rPr lang="en-GB" sz="1600" dirty="0" err="1">
                <a:solidFill>
                  <a:srgbClr val="36707A"/>
                </a:solidFill>
              </a:rPr>
              <a:t>arXiv:2010.08568</a:t>
            </a:r>
            <a:r>
              <a:rPr lang="en-GB" sz="1600" dirty="0">
                <a:solidFill>
                  <a:srgbClr val="36707A"/>
                </a:solidFill>
              </a:rPr>
              <a:t>)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D2297B53-B478-4D34-A406-E31702766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5044" y="6356351"/>
            <a:ext cx="2057400" cy="365125"/>
          </a:xfrm>
        </p:spPr>
        <p:txBody>
          <a:bodyPr/>
          <a:lstStyle/>
          <a:p>
            <a:fld id="{2FD33D8E-AD27-4657-B164-7FE57983A9B6}" type="slidenum">
              <a:rPr lang="en-US" smtClean="0"/>
              <a:t>9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BB22A2B-2C20-4933-B7FA-37BCEF2FA6BE}"/>
              </a:ext>
            </a:extLst>
          </p:cNvPr>
          <p:cNvSpPr/>
          <p:nvPr/>
        </p:nvSpPr>
        <p:spPr>
          <a:xfrm>
            <a:off x="1604392" y="4912280"/>
            <a:ext cx="19300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200" dirty="0">
                <a:solidFill>
                  <a:srgbClr val="44546A">
                    <a:lumMod val="75000"/>
                  </a:srgbClr>
                </a:solidFill>
              </a:rPr>
              <a:t>2. Beyond </a:t>
            </a:r>
            <a:r>
              <a:rPr lang="en-GB" sz="2200" dirty="0" err="1">
                <a:solidFill>
                  <a:srgbClr val="44546A">
                    <a:lumMod val="75000"/>
                  </a:srgbClr>
                </a:solidFill>
              </a:rPr>
              <a:t>0SF</a:t>
            </a:r>
            <a:r>
              <a:rPr lang="en-GB" sz="2200" dirty="0">
                <a:solidFill>
                  <a:srgbClr val="44546A">
                    <a:lumMod val="75000"/>
                  </a:srgbClr>
                </a:solidFill>
              </a:rPr>
              <a:t>: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AC5766D-85E9-433A-8520-3E63F3F4279C}"/>
              </a:ext>
            </a:extLst>
          </p:cNvPr>
          <p:cNvSpPr/>
          <p:nvPr/>
        </p:nvSpPr>
        <p:spPr>
          <a:xfrm>
            <a:off x="1604392" y="5415508"/>
            <a:ext cx="58671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200" dirty="0">
                <a:solidFill>
                  <a:srgbClr val="984C46"/>
                </a:solidFill>
              </a:rPr>
              <a:t>Effective field theory in a mass ratio expansion</a:t>
            </a:r>
          </a:p>
        </p:txBody>
      </p:sp>
    </p:spTree>
    <p:extLst>
      <p:ext uri="{BB962C8B-B14F-4D97-AF65-F5344CB8AC3E}">
        <p14:creationId xmlns:p14="http://schemas.microsoft.com/office/powerpoint/2010/main" val="170321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774</Words>
  <Application>Microsoft Office PowerPoint</Application>
  <PresentationFormat>On-screen Show (4:3)</PresentationFormat>
  <Paragraphs>167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Calibri Light</vt:lpstr>
      <vt:lpstr>Arial</vt:lpstr>
      <vt:lpstr>Calibri</vt:lpstr>
      <vt:lpstr>Office Theme</vt:lpstr>
      <vt:lpstr>Effective Field Theory for Extreme Mass Ratios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nabha</dc:creator>
  <cp:lastModifiedBy>nabha</cp:lastModifiedBy>
  <cp:revision>4</cp:revision>
  <dcterms:created xsi:type="dcterms:W3CDTF">2023-12-11T04:35:57Z</dcterms:created>
  <dcterms:modified xsi:type="dcterms:W3CDTF">2023-12-11T19:33:37Z</dcterms:modified>
</cp:coreProperties>
</file>