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48" r:id="rId2"/>
  </p:sldMasterIdLst>
  <p:notesMasterIdLst>
    <p:notesMasterId r:id="rId27"/>
  </p:notesMasterIdLst>
  <p:handoutMasterIdLst>
    <p:handoutMasterId r:id="rId28"/>
  </p:handoutMasterIdLst>
  <p:sldIdLst>
    <p:sldId id="256" r:id="rId3"/>
    <p:sldId id="315" r:id="rId4"/>
    <p:sldId id="257" r:id="rId5"/>
    <p:sldId id="312" r:id="rId6"/>
    <p:sldId id="258" r:id="rId7"/>
    <p:sldId id="336" r:id="rId8"/>
    <p:sldId id="337" r:id="rId9"/>
    <p:sldId id="313" r:id="rId10"/>
    <p:sldId id="320" r:id="rId11"/>
    <p:sldId id="289" r:id="rId12"/>
    <p:sldId id="291" r:id="rId13"/>
    <p:sldId id="339" r:id="rId14"/>
    <p:sldId id="342" r:id="rId15"/>
    <p:sldId id="321" r:id="rId16"/>
    <p:sldId id="343" r:id="rId17"/>
    <p:sldId id="322" r:id="rId18"/>
    <p:sldId id="266" r:id="rId19"/>
    <p:sldId id="267" r:id="rId20"/>
    <p:sldId id="268" r:id="rId21"/>
    <p:sldId id="328" r:id="rId22"/>
    <p:sldId id="344" r:id="rId23"/>
    <p:sldId id="283" r:id="rId24"/>
    <p:sldId id="326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9" autoAdjust="0"/>
  </p:normalViewPr>
  <p:slideViewPr>
    <p:cSldViewPr>
      <p:cViewPr varScale="1">
        <p:scale>
          <a:sx n="75" d="100"/>
          <a:sy n="75" d="100"/>
        </p:scale>
        <p:origin x="-7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8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BEFD7-C563-4ED8-9D6F-1F03EBBF3AEA}" type="datetimeFigureOut">
              <a:rPr lang="de-DE" smtClean="0"/>
              <a:pPr/>
              <a:t>03.04.2011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84BB1-A7D4-4CC7-A754-56472F4350F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8D3D3-124E-4A02-9249-C8A7C01C3805}" type="datetimeFigureOut">
              <a:rPr lang="de-DE" smtClean="0"/>
              <a:pPr/>
              <a:t>03.04.2011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8E665-D9FC-4A7D-A2CD-7A1DC8C4199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AuAu</a:t>
            </a:r>
            <a:r>
              <a:rPr lang="en-US" dirty="0" smtClean="0"/>
              <a:t>, central peripheral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8E665-D9FC-4A7D-A2CD-7A1DC8C41993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5" descr="C:\Users\Philipp Lüttig\Uni\Logos\BGAlice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28600"/>
            <a:ext cx="1204376" cy="112989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28801"/>
            <a:ext cx="8382000" cy="19812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Suppression of Particle Production</a:t>
            </a:r>
            <a:br>
              <a:rPr lang="en-US" sz="3600" b="1" dirty="0" smtClean="0"/>
            </a:br>
            <a:r>
              <a:rPr lang="en-US" sz="3600" b="1" dirty="0" smtClean="0"/>
              <a:t> at High </a:t>
            </a:r>
            <a:r>
              <a:rPr lang="en-US" sz="3600" b="1" dirty="0" err="1" smtClean="0"/>
              <a:t>p</a:t>
            </a:r>
            <a:r>
              <a:rPr lang="en-US" sz="3600" b="1" baseline="-25000" dirty="0" err="1" smtClean="0"/>
              <a:t>T</a:t>
            </a:r>
            <a:r>
              <a:rPr lang="en-US" sz="3600" b="1" dirty="0" smtClean="0"/>
              <a:t> in ALICE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Philipp Lüttig </a:t>
            </a:r>
          </a:p>
          <a:p>
            <a:r>
              <a:rPr lang="de-DE" dirty="0" smtClean="0"/>
              <a:t>for the ALICE-</a:t>
            </a:r>
            <a:r>
              <a:rPr lang="en-US" dirty="0" smtClean="0"/>
              <a:t>Collaboration</a:t>
            </a:r>
            <a:endParaRPr lang="de-DE" dirty="0" smtClean="0"/>
          </a:p>
          <a:p>
            <a:r>
              <a:rPr lang="de-DE" dirty="0" smtClean="0"/>
              <a:t>High p</a:t>
            </a:r>
            <a:r>
              <a:rPr lang="de-DE" baseline="-25000" dirty="0" smtClean="0"/>
              <a:t>T</a:t>
            </a:r>
            <a:r>
              <a:rPr lang="de-DE" dirty="0" smtClean="0"/>
              <a:t> @ LHC, Utrecht</a:t>
            </a:r>
          </a:p>
          <a:p>
            <a:r>
              <a:rPr lang="de-DE" dirty="0" smtClean="0"/>
              <a:t>April 2011</a:t>
            </a:r>
            <a:endParaRPr lang="de-DE" dirty="0"/>
          </a:p>
        </p:txBody>
      </p:sp>
      <p:pic>
        <p:nvPicPr>
          <p:cNvPr id="2054" name="Picture 6" descr="C:\Users\Philipp Lüttig\Uni\Logos\H-QM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5715000"/>
            <a:ext cx="2371724" cy="623370"/>
          </a:xfrm>
          <a:prstGeom prst="rect">
            <a:avLst/>
          </a:prstGeom>
          <a:noFill/>
        </p:spPr>
      </p:pic>
      <p:pic>
        <p:nvPicPr>
          <p:cNvPr id="139265" name="Picture 1" descr="C:\Users\Philipp Lüttig\AppData\Local\Temp\GoetheLogoNew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410200"/>
            <a:ext cx="1676400" cy="913432"/>
          </a:xfrm>
          <a:prstGeom prst="rect">
            <a:avLst/>
          </a:prstGeom>
          <a:noFill/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1000"/>
            <a:ext cx="18097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pp at 2.76 TeV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599"/>
            <a:ext cx="8834762" cy="4495801"/>
          </a:xfrm>
        </p:spPr>
        <p:txBody>
          <a:bodyPr/>
          <a:lstStyle/>
          <a:p>
            <a:r>
              <a:rPr lang="de-DE" dirty="0" smtClean="0"/>
              <a:t>No previous measurements from other experiments</a:t>
            </a:r>
          </a:p>
          <a:p>
            <a:pPr lvl="1"/>
            <a:r>
              <a:rPr lang="de-DE" dirty="0" smtClean="0"/>
              <a:t>just measured at LHC (end of March)</a:t>
            </a:r>
          </a:p>
          <a:p>
            <a:r>
              <a:rPr lang="de-DE" dirty="0" smtClean="0"/>
              <a:t>For this talk: interpolation of 900 GeV and 7 TeV data as in</a:t>
            </a:r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b="1" dirty="0" smtClean="0"/>
              <a:t>Phys.Lett. B696 (2011) 30-39</a:t>
            </a:r>
            <a:endParaRPr lang="de-DE" sz="2000" b="1" dirty="0" smtClean="0"/>
          </a:p>
          <a:p>
            <a:pPr lvl="1">
              <a:buNone/>
            </a:pPr>
            <a:endParaRPr lang="de-DE" dirty="0" smtClean="0"/>
          </a:p>
          <a:p>
            <a:r>
              <a:rPr lang="de-DE" dirty="0" smtClean="0"/>
              <a:t>ALICE data only</a:t>
            </a:r>
          </a:p>
          <a:p>
            <a:r>
              <a:rPr lang="de-DE" dirty="0" smtClean="0"/>
              <a:t>Parametrization to avoid statistical fluctuations:</a:t>
            </a:r>
          </a:p>
          <a:p>
            <a:pPr lvl="1"/>
            <a:r>
              <a:rPr lang="de-DE" dirty="0" smtClean="0"/>
              <a:t>Intermediate p</a:t>
            </a:r>
            <a:r>
              <a:rPr lang="de-DE" baseline="-25000" dirty="0" smtClean="0"/>
              <a:t>T</a:t>
            </a:r>
            <a:r>
              <a:rPr lang="de-DE" dirty="0" smtClean="0"/>
              <a:t>: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High p</a:t>
            </a:r>
            <a:r>
              <a:rPr lang="de-DE" baseline="-25000" dirty="0" smtClean="0"/>
              <a:t>T</a:t>
            </a:r>
            <a:r>
              <a:rPr lang="de-DE" dirty="0" smtClean="0"/>
              <a:t>: 	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graphicFrame>
        <p:nvGraphicFramePr>
          <p:cNvPr id="166915" name="Object 2"/>
          <p:cNvGraphicFramePr>
            <a:graphicFrameLocks noChangeAspect="1"/>
          </p:cNvGraphicFramePr>
          <p:nvPr/>
        </p:nvGraphicFramePr>
        <p:xfrm>
          <a:off x="2820857" y="5029200"/>
          <a:ext cx="2078578" cy="1040054"/>
        </p:xfrm>
        <a:graphic>
          <a:graphicData uri="http://schemas.openxmlformats.org/presentationml/2006/ole">
            <p:oleObj spid="_x0000_s166915" name="Equation" r:id="rId3" imgW="1473120" imgH="736560" progId="Equation.3">
              <p:embed/>
            </p:oleObj>
          </a:graphicData>
        </a:graphic>
      </p:graphicFrame>
      <p:graphicFrame>
        <p:nvGraphicFramePr>
          <p:cNvPr id="166916" name="Object 2"/>
          <p:cNvGraphicFramePr>
            <a:graphicFrameLocks noChangeAspect="1"/>
          </p:cNvGraphicFramePr>
          <p:nvPr/>
        </p:nvGraphicFramePr>
        <p:xfrm>
          <a:off x="3082925" y="5800661"/>
          <a:ext cx="1260476" cy="716092"/>
        </p:xfrm>
        <a:graphic>
          <a:graphicData uri="http://schemas.openxmlformats.org/presentationml/2006/ole">
            <p:oleObj spid="_x0000_s166916" name="Equation" r:id="rId4" imgW="8506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Interpolation</a:t>
            </a:r>
            <a:endParaRPr lang="de-D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Compare measured yield at a fixed p</a:t>
            </a:r>
            <a:r>
              <a:rPr lang="de-DE" baseline="-25000" dirty="0" smtClean="0"/>
              <a:t>T</a:t>
            </a:r>
            <a:r>
              <a:rPr lang="de-DE" dirty="0" smtClean="0"/>
              <a:t> for different </a:t>
            </a:r>
            <a:r>
              <a:rPr lang="de-DE" dirty="0" smtClean="0">
                <a:sym typeface="Symbol" pitchFamily="18" charset="2"/>
              </a:rPr>
              <a:t>s</a:t>
            </a:r>
          </a:p>
          <a:p>
            <a:r>
              <a:rPr lang="de-DE" dirty="0" smtClean="0">
                <a:sym typeface="Symbol" pitchFamily="18" charset="2"/>
              </a:rPr>
              <a:t>Use powerlaw to interpolate between energies</a:t>
            </a:r>
          </a:p>
          <a:p>
            <a:r>
              <a:rPr lang="de-DE" dirty="0" smtClean="0">
                <a:sym typeface="Symbol" pitchFamily="18" charset="2"/>
              </a:rPr>
              <a:t>Alternative approaches have been used for crosschecks:</a:t>
            </a:r>
          </a:p>
          <a:p>
            <a:pPr lvl="1"/>
            <a:r>
              <a:rPr lang="de-DE" dirty="0" smtClean="0">
                <a:sym typeface="Symbol" pitchFamily="18" charset="2"/>
              </a:rPr>
              <a:t>replace ALICE data at 900 GeV with data from CDF at 1.96 TeV</a:t>
            </a:r>
          </a:p>
          <a:p>
            <a:pPr lvl="1"/>
            <a:r>
              <a:rPr lang="de-DE" dirty="0" smtClean="0">
                <a:sym typeface="Symbol" pitchFamily="18" charset="2"/>
              </a:rPr>
              <a:t>scale measured data with NLO</a:t>
            </a:r>
          </a:p>
          <a:p>
            <a:pPr lvl="1"/>
            <a:endParaRPr lang="de-DE" dirty="0" smtClean="0">
              <a:sym typeface="Symbol" pitchFamily="18" charset="2"/>
            </a:endParaRPr>
          </a:p>
          <a:p>
            <a:endParaRPr lang="de-DE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800600" y="2036762"/>
            <a:ext cx="3670300" cy="3068638"/>
            <a:chOff x="2654300" y="3255962"/>
            <a:chExt cx="3670300" cy="3068638"/>
          </a:xfrm>
        </p:grpSpPr>
        <p:grpSp>
          <p:nvGrpSpPr>
            <p:cNvPr id="3" name="Group 10"/>
            <p:cNvGrpSpPr/>
            <p:nvPr/>
          </p:nvGrpSpPr>
          <p:grpSpPr>
            <a:xfrm>
              <a:off x="2654300" y="3255962"/>
              <a:ext cx="3670300" cy="3068638"/>
              <a:chOff x="900113" y="2781300"/>
              <a:chExt cx="3670300" cy="3068638"/>
            </a:xfrm>
          </p:grpSpPr>
          <p:pic>
            <p:nvPicPr>
              <p:cNvPr id="8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76375" y="2781300"/>
                <a:ext cx="3094038" cy="3068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 Box 9"/>
              <p:cNvSpPr txBox="1">
                <a:spLocks noChangeArrowheads="1"/>
              </p:cNvSpPr>
              <p:nvPr/>
            </p:nvSpPr>
            <p:spPr bwMode="auto">
              <a:xfrm>
                <a:off x="900113" y="2997200"/>
                <a:ext cx="6540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yield</a:t>
                </a:r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2119313" y="2878138"/>
                <a:ext cx="140609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dirty="0"/>
                  <a:t>=3.7 </a:t>
                </a:r>
                <a:r>
                  <a:rPr lang="en-US" dirty="0" err="1" smtClean="0"/>
                  <a:t>GeV</a:t>
                </a:r>
                <a:r>
                  <a:rPr lang="en-US" dirty="0" smtClean="0"/>
                  <a:t>/c</a:t>
                </a:r>
                <a:endParaRPr lang="en-US" baseline="30000" dirty="0"/>
              </a:p>
            </p:txBody>
          </p:sp>
        </p:grp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4656138" y="4462463"/>
              <a:ext cx="215900" cy="719137"/>
            </a:xfrm>
            <a:prstGeom prst="upArrow">
              <a:avLst>
                <a:gd name="adj1" fmla="val 50000"/>
                <a:gd name="adj2" fmla="val 8327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3697489" y="4133045"/>
              <a:ext cx="1990859" cy="591355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3595531" y="46482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Oval 16"/>
            <p:cNvSpPr/>
            <p:nvPr/>
          </p:nvSpPr>
          <p:spPr>
            <a:xfrm>
              <a:off x="5567072" y="4038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NLO Scaling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de-DE" dirty="0" smtClean="0"/>
              <a:t>Use NLO Calculations to scale measured data (NLO performed by M. Stratmann, with CTEQ6.6M, DSS, µ = p</a:t>
            </a:r>
            <a:r>
              <a:rPr lang="de-DE" baseline="-25000" dirty="0" smtClean="0"/>
              <a:t>T</a:t>
            </a:r>
            <a:r>
              <a:rPr lang="de-DE" dirty="0" smtClean="0"/>
              <a:t>):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573213" y="3352800"/>
          <a:ext cx="5997575" cy="1981200"/>
        </p:xfrm>
        <a:graphic>
          <a:graphicData uri="http://schemas.openxmlformats.org/presentationml/2006/ole">
            <p:oleObj spid="_x0000_s164865" name="Equation" r:id="rId3" imgW="2920680" imgH="96516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pp Reference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85346" name="Picture 2" descr="C:\Users\Philipp Lüttig\Uni\ALICE\Konferenzen\HighPtLHC-Utrecht-2011\ppre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346200"/>
            <a:ext cx="4280202" cy="482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934200" y="3581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 = 6.5 for </a:t>
            </a:r>
          </a:p>
          <a:p>
            <a:r>
              <a:rPr lang="de-DE" dirty="0" smtClean="0"/>
              <a:t>p</a:t>
            </a:r>
            <a:r>
              <a:rPr lang="de-DE" baseline="-25000" dirty="0" smtClean="0"/>
              <a:t>T</a:t>
            </a:r>
            <a:r>
              <a:rPr lang="de-DE" dirty="0" smtClean="0"/>
              <a:t> &gt; 10 GeV/c</a:t>
            </a:r>
            <a:endParaRPr lang="de-DE" dirty="0"/>
          </a:p>
        </p:txBody>
      </p:sp>
      <p:graphicFrame>
        <p:nvGraphicFramePr>
          <p:cNvPr id="185347" name="Object 3"/>
          <p:cNvGraphicFramePr>
            <a:graphicFrameLocks noChangeAspect="1"/>
          </p:cNvGraphicFramePr>
          <p:nvPr/>
        </p:nvGraphicFramePr>
        <p:xfrm>
          <a:off x="6934200" y="3094037"/>
          <a:ext cx="1260475" cy="715963"/>
        </p:xfrm>
        <a:graphic>
          <a:graphicData uri="http://schemas.openxmlformats.org/presentationml/2006/ole">
            <p:oleObj spid="_x0000_s185347" name="Equation" r:id="rId4" imgW="85068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Comparison to CMS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3352800" cy="3687763"/>
          </a:xfrm>
        </p:spPr>
        <p:txBody>
          <a:bodyPr/>
          <a:lstStyle/>
          <a:p>
            <a:r>
              <a:rPr lang="de-DE" dirty="0" smtClean="0"/>
              <a:t>CMS:</a:t>
            </a:r>
          </a:p>
          <a:p>
            <a:pPr lvl="1"/>
            <a:r>
              <a:rPr lang="en-US" dirty="0" smtClean="0"/>
              <a:t>&lt; 5 </a:t>
            </a:r>
            <a:r>
              <a:rPr lang="en-US" dirty="0" err="1" smtClean="0"/>
              <a:t>GeV</a:t>
            </a:r>
            <a:r>
              <a:rPr lang="en-US" dirty="0" smtClean="0"/>
              <a:t>/c: </a:t>
            </a:r>
            <a:r>
              <a:rPr lang="en-US" b="1" dirty="0" smtClean="0"/>
              <a:t>linear interpolation</a:t>
            </a:r>
          </a:p>
          <a:p>
            <a:pPr lvl="1"/>
            <a:r>
              <a:rPr lang="en-US" dirty="0" smtClean="0"/>
              <a:t>5 – 20 </a:t>
            </a:r>
            <a:r>
              <a:rPr lang="en-US" dirty="0" err="1" smtClean="0"/>
              <a:t>GeV</a:t>
            </a:r>
            <a:r>
              <a:rPr lang="en-US" dirty="0" smtClean="0"/>
              <a:t>/c: </a:t>
            </a:r>
            <a:r>
              <a:rPr lang="en-US" b="1" dirty="0" smtClean="0"/>
              <a:t>linear interpolation + 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T</a:t>
            </a:r>
            <a:r>
              <a:rPr lang="en-US" b="1" dirty="0" smtClean="0"/>
              <a:t>-scaling</a:t>
            </a:r>
          </a:p>
          <a:p>
            <a:pPr lvl="1"/>
            <a:r>
              <a:rPr lang="en-US" dirty="0" smtClean="0"/>
              <a:t>&gt; 20 </a:t>
            </a:r>
            <a:r>
              <a:rPr lang="en-US" dirty="0" err="1" smtClean="0"/>
              <a:t>GeV</a:t>
            </a:r>
            <a:r>
              <a:rPr lang="en-US" dirty="0" smtClean="0"/>
              <a:t>/c: </a:t>
            </a:r>
            <a:r>
              <a:rPr lang="en-US" b="1" dirty="0" err="1" smtClean="0"/>
              <a:t>x</a:t>
            </a:r>
            <a:r>
              <a:rPr lang="en-US" b="1" baseline="-25000" dirty="0" err="1" smtClean="0"/>
              <a:t>T</a:t>
            </a:r>
            <a:r>
              <a:rPr lang="en-US" b="1" dirty="0" smtClean="0"/>
              <a:t>-scaling + NLO correction</a:t>
            </a:r>
            <a:endParaRPr lang="en-US" dirty="0" smtClean="0"/>
          </a:p>
          <a:p>
            <a:r>
              <a:rPr lang="de-DE" dirty="0" smtClean="0"/>
              <a:t>Good agreement with ALICE</a:t>
            </a:r>
          </a:p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3059" y="1295400"/>
            <a:ext cx="417070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29600" y="1524000"/>
            <a:ext cx="461665" cy="4114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dirty="0" smtClean="0"/>
              <a:t>C. Roland, </a:t>
            </a:r>
            <a:r>
              <a:rPr lang="en-US" b="1" dirty="0" smtClean="0"/>
              <a:t>HI at the LHC, </a:t>
            </a:r>
            <a:r>
              <a:rPr lang="en-US" dirty="0" smtClean="0"/>
              <a:t>04.03.2011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/>
              <a:t>The Pb-Pb Spectra</a:t>
            </a:r>
            <a:endParaRPr lang="de-DE" cap="non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Centrality Selection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1600200"/>
            <a:ext cx="3124200" cy="3124200"/>
          </a:xfrm>
        </p:spPr>
        <p:txBody>
          <a:bodyPr>
            <a:normAutofit/>
          </a:bodyPr>
          <a:lstStyle/>
          <a:p>
            <a:r>
              <a:rPr lang="de-DE" dirty="0" smtClean="0"/>
              <a:t>Compare VZERO amplitude to Glauber MC</a:t>
            </a:r>
          </a:p>
          <a:p>
            <a:r>
              <a:rPr lang="de-DE" dirty="0" smtClean="0"/>
              <a:t>Determine percentage intervals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152400" y="1447800"/>
            <a:ext cx="5491440" cy="31183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344041" y="1339800"/>
            <a:ext cx="234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Phys. Rev. </a:t>
            </a:r>
            <a:r>
              <a:rPr lang="en-US" sz="1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Lett</a:t>
            </a: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. 106, 032301 (2011)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4648200"/>
            <a:ext cx="80772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Fit amplitude </a:t>
            </a: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below 87</a:t>
            </a: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</a:t>
            </a:r>
            <a:r>
              <a:rPr kumimoji="0" lang="de-DE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avoid contamination from ultra-peripheral collisions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sz="3000" baseline="0" dirty="0" smtClean="0"/>
              <a:t>Produce</a:t>
            </a:r>
            <a:r>
              <a:rPr lang="de-DE" sz="3000" dirty="0" smtClean="0"/>
              <a:t> N</a:t>
            </a:r>
            <a:r>
              <a:rPr lang="de-DE" sz="3000" baseline="-25000" dirty="0" smtClean="0"/>
              <a:t>PART</a:t>
            </a:r>
            <a:r>
              <a:rPr lang="de-DE" sz="3000" dirty="0" smtClean="0"/>
              <a:t>, N</a:t>
            </a:r>
            <a:r>
              <a:rPr lang="de-DE" sz="3000" baseline="-25000" dirty="0" smtClean="0"/>
              <a:t>COLL</a:t>
            </a:r>
            <a:r>
              <a:rPr lang="de-DE" sz="3000" dirty="0" smtClean="0"/>
              <a:t> using Glauber</a:t>
            </a:r>
            <a:endParaRPr kumimoji="0" lang="de-DE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91000" y="3352800"/>
            <a:ext cx="762000" cy="609600"/>
            <a:chOff x="7543800" y="685800"/>
            <a:chExt cx="762000" cy="609600"/>
          </a:xfrm>
        </p:grpSpPr>
        <p:sp>
          <p:nvSpPr>
            <p:cNvPr id="10" name="Oval 9"/>
            <p:cNvSpPr/>
            <p:nvPr/>
          </p:nvSpPr>
          <p:spPr>
            <a:xfrm>
              <a:off x="75438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10"/>
            <p:cNvSpPr/>
            <p:nvPr/>
          </p:nvSpPr>
          <p:spPr>
            <a:xfrm>
              <a:off x="76962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90600" y="2590800"/>
            <a:ext cx="990600" cy="609600"/>
            <a:chOff x="7696200" y="-228600"/>
            <a:chExt cx="990600" cy="609600"/>
          </a:xfrm>
        </p:grpSpPr>
        <p:sp>
          <p:nvSpPr>
            <p:cNvPr id="12" name="Oval 11"/>
            <p:cNvSpPr/>
            <p:nvPr/>
          </p:nvSpPr>
          <p:spPr>
            <a:xfrm>
              <a:off x="7696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12"/>
            <p:cNvSpPr/>
            <p:nvPr/>
          </p:nvSpPr>
          <p:spPr>
            <a:xfrm>
              <a:off x="8077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Transverse Momentum Spectra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371600"/>
            <a:ext cx="3352800" cy="4953000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Peripheral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Pb-Pb and scaled pp similar</a:t>
            </a:r>
          </a:p>
          <a:p>
            <a:pPr lvl="1"/>
            <a:r>
              <a:rPr lang="de-DE" dirty="0" smtClean="0"/>
              <a:t>Power law at high p</a:t>
            </a:r>
            <a:r>
              <a:rPr lang="de-DE" baseline="-25000" dirty="0" smtClean="0"/>
              <a:t>T</a:t>
            </a:r>
          </a:p>
          <a:p>
            <a:pPr lvl="1"/>
            <a:r>
              <a:rPr lang="de-DE" dirty="0" smtClean="0"/>
              <a:t>n = 6.2 for p</a:t>
            </a:r>
            <a:r>
              <a:rPr lang="de-DE" baseline="-25000" dirty="0" smtClean="0"/>
              <a:t>T</a:t>
            </a:r>
            <a:r>
              <a:rPr lang="de-DE" dirty="0" smtClean="0"/>
              <a:t> &gt; 10 GeV/c</a:t>
            </a:r>
            <a:endParaRPr lang="de-DE" baseline="-25000" dirty="0" smtClean="0"/>
          </a:p>
          <a:p>
            <a:endParaRPr lang="de-DE" dirty="0" smtClean="0"/>
          </a:p>
          <a:p>
            <a:r>
              <a:rPr lang="de-DE" b="1" dirty="0" smtClean="0"/>
              <a:t>Central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Pb-Pb and scaled pp different</a:t>
            </a:r>
          </a:p>
          <a:p>
            <a:pPr lvl="1"/>
            <a:r>
              <a:rPr lang="de-DE" dirty="0" smtClean="0"/>
              <a:t>Up to 5 GeV/c exponential shape</a:t>
            </a:r>
          </a:p>
          <a:p>
            <a:pPr lvl="1"/>
            <a:r>
              <a:rPr lang="de-DE" dirty="0" smtClean="0"/>
              <a:t>Power law at high p</a:t>
            </a:r>
            <a:r>
              <a:rPr lang="de-DE" baseline="-25000" dirty="0" smtClean="0"/>
              <a:t>T</a:t>
            </a:r>
            <a:endParaRPr lang="de-DE" dirty="0" smtClean="0"/>
          </a:p>
          <a:p>
            <a:pPr lvl="1"/>
            <a:r>
              <a:rPr lang="de-DE" dirty="0" smtClean="0"/>
              <a:t>n = 5.7 for p</a:t>
            </a:r>
            <a:r>
              <a:rPr lang="de-DE" baseline="-25000" dirty="0" smtClean="0"/>
              <a:t>T</a:t>
            </a:r>
            <a:r>
              <a:rPr lang="de-DE" dirty="0" smtClean="0"/>
              <a:t> &gt; 10 GeV/c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7890" name="Picture 2" descr="C:\Users\Philipp Lüttig\Uni\ALICE\Meetings\IKFsemJan11\plots\Fi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4457700" cy="50261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0" y="1281360"/>
            <a:ext cx="234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Phys. </a:t>
            </a:r>
            <a:r>
              <a:rPr lang="en-US" sz="1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Lett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. B969 </a:t>
            </a: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(2011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) 30-39</a:t>
            </a:r>
            <a:endParaRPr lang="en-US" sz="10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Arial" pitchFamily="34"/>
              <a:cs typeface="Arial" pitchFamily="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95600" y="3200400"/>
            <a:ext cx="762000" cy="609600"/>
            <a:chOff x="7543800" y="685800"/>
            <a:chExt cx="762000" cy="609600"/>
          </a:xfrm>
        </p:grpSpPr>
        <p:sp>
          <p:nvSpPr>
            <p:cNvPr id="9" name="Oval 8"/>
            <p:cNvSpPr/>
            <p:nvPr/>
          </p:nvSpPr>
          <p:spPr>
            <a:xfrm>
              <a:off x="75438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Oval 9"/>
            <p:cNvSpPr/>
            <p:nvPr/>
          </p:nvSpPr>
          <p:spPr>
            <a:xfrm>
              <a:off x="76962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447800" y="4724400"/>
            <a:ext cx="990600" cy="609600"/>
            <a:chOff x="7696200" y="-228600"/>
            <a:chExt cx="990600" cy="609600"/>
          </a:xfrm>
        </p:grpSpPr>
        <p:sp>
          <p:nvSpPr>
            <p:cNvPr id="12" name="Oval 11"/>
            <p:cNvSpPr/>
            <p:nvPr/>
          </p:nvSpPr>
          <p:spPr>
            <a:xfrm>
              <a:off x="7696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12"/>
            <p:cNvSpPr/>
            <p:nvPr/>
          </p:nvSpPr>
          <p:spPr>
            <a:xfrm>
              <a:off x="8077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</a:t>
            </a:r>
            <a:r>
              <a:rPr lang="de-DE" baseline="-25000" dirty="0" smtClean="0"/>
              <a:t>AA</a:t>
            </a:r>
            <a:endParaRPr lang="de-DE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524000"/>
            <a:ext cx="3657600" cy="4572000"/>
          </a:xfrm>
        </p:spPr>
        <p:txBody>
          <a:bodyPr/>
          <a:lstStyle/>
          <a:p>
            <a:r>
              <a:rPr lang="de-DE" b="1" dirty="0" smtClean="0"/>
              <a:t>Peripheral:</a:t>
            </a:r>
          </a:p>
          <a:p>
            <a:pPr lvl="1"/>
            <a:r>
              <a:rPr lang="de-DE" dirty="0" smtClean="0"/>
              <a:t>Slight p</a:t>
            </a:r>
            <a:r>
              <a:rPr lang="de-DE" baseline="-25000" dirty="0" smtClean="0"/>
              <a:t>T</a:t>
            </a:r>
            <a:r>
              <a:rPr lang="de-DE" dirty="0" smtClean="0"/>
              <a:t> dependence in peripheral collisions</a:t>
            </a:r>
          </a:p>
          <a:p>
            <a:endParaRPr lang="de-DE" b="1" dirty="0" smtClean="0"/>
          </a:p>
          <a:p>
            <a:r>
              <a:rPr lang="de-DE" b="1" dirty="0" smtClean="0"/>
              <a:t>Central:</a:t>
            </a:r>
          </a:p>
          <a:p>
            <a:pPr lvl="1"/>
            <a:r>
              <a:rPr lang="de-DE" dirty="0" smtClean="0"/>
              <a:t>Large p</a:t>
            </a:r>
            <a:r>
              <a:rPr lang="de-DE" baseline="-25000" dirty="0" smtClean="0"/>
              <a:t>T</a:t>
            </a:r>
            <a:r>
              <a:rPr lang="de-DE" dirty="0" smtClean="0"/>
              <a:t> dependence in central collisions</a:t>
            </a:r>
          </a:p>
          <a:p>
            <a:pPr lvl="1"/>
            <a:r>
              <a:rPr lang="de-DE" dirty="0" smtClean="0"/>
              <a:t>Minimum at p</a:t>
            </a:r>
            <a:r>
              <a:rPr lang="de-DE" baseline="-25000" dirty="0" smtClean="0"/>
              <a:t>T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 6-7 GeV/c</a:t>
            </a:r>
          </a:p>
          <a:p>
            <a:pPr lvl="1"/>
            <a:r>
              <a:rPr lang="en-US" dirty="0" smtClean="0">
                <a:sym typeface="Symbol"/>
              </a:rPr>
              <a:t>Reflects change of shape (exponential/</a:t>
            </a:r>
            <a:r>
              <a:rPr lang="en-US" dirty="0" err="1" smtClean="0">
                <a:sym typeface="Symbol"/>
              </a:rPr>
              <a:t>powerlaw</a:t>
            </a:r>
            <a:r>
              <a:rPr lang="en-US" dirty="0" smtClean="0">
                <a:sym typeface="Symbol"/>
              </a:rPr>
              <a:t>)</a:t>
            </a:r>
            <a:endParaRPr lang="de-DE" dirty="0" smtClean="0">
              <a:sym typeface="Symbo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8914" name="Picture 2" descr="C:\Users\Philipp Lüttig\Uni\ALICE\Meetings\IKFsemJan11\plots\Fig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382" y="1371600"/>
            <a:ext cx="4542518" cy="51217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67000" y="1128960"/>
            <a:ext cx="234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Phys. </a:t>
            </a:r>
            <a:r>
              <a:rPr lang="en-US" sz="1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Lett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. B969 </a:t>
            </a: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(2011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) 30-39</a:t>
            </a:r>
            <a:endParaRPr lang="en-US" sz="10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Arial" pitchFamily="34"/>
              <a:cs typeface="Arial" pitchFamily="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86200" y="5029200"/>
            <a:ext cx="762000" cy="609600"/>
            <a:chOff x="7543800" y="685800"/>
            <a:chExt cx="762000" cy="609600"/>
          </a:xfrm>
        </p:grpSpPr>
        <p:sp>
          <p:nvSpPr>
            <p:cNvPr id="9" name="Oval 8"/>
            <p:cNvSpPr/>
            <p:nvPr/>
          </p:nvSpPr>
          <p:spPr>
            <a:xfrm>
              <a:off x="75438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Oval 9"/>
            <p:cNvSpPr/>
            <p:nvPr/>
          </p:nvSpPr>
          <p:spPr>
            <a:xfrm>
              <a:off x="7696200" y="6858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133600" y="1981200"/>
            <a:ext cx="990600" cy="609600"/>
            <a:chOff x="7696200" y="-228600"/>
            <a:chExt cx="990600" cy="609600"/>
          </a:xfrm>
        </p:grpSpPr>
        <p:sp>
          <p:nvSpPr>
            <p:cNvPr id="12" name="Oval 11"/>
            <p:cNvSpPr/>
            <p:nvPr/>
          </p:nvSpPr>
          <p:spPr>
            <a:xfrm>
              <a:off x="7696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12"/>
            <p:cNvSpPr/>
            <p:nvPr/>
          </p:nvSpPr>
          <p:spPr>
            <a:xfrm>
              <a:off x="8077200" y="-2286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15" name="Right Arrow 14"/>
          <p:cNvSpPr/>
          <p:nvPr/>
        </p:nvSpPr>
        <p:spPr>
          <a:xfrm rot="4368088">
            <a:off x="2108200" y="4343400"/>
            <a:ext cx="685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Box 15"/>
          <p:cNvSpPr txBox="1"/>
          <p:nvPr/>
        </p:nvSpPr>
        <p:spPr>
          <a:xfrm>
            <a:off x="1600200" y="36692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Interpolation with CDF</a:t>
            </a:r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2514600" y="55742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Scaling with NLO</a:t>
            </a:r>
            <a:endParaRPr lang="de-DE" dirty="0"/>
          </a:p>
        </p:txBody>
      </p:sp>
      <p:sp>
        <p:nvSpPr>
          <p:cNvPr id="18" name="Right Arrow 17"/>
          <p:cNvSpPr/>
          <p:nvPr/>
        </p:nvSpPr>
        <p:spPr>
          <a:xfrm rot="15438735">
            <a:off x="3459825" y="5419179"/>
            <a:ext cx="390054" cy="74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Comparison to RHIC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24000"/>
            <a:ext cx="4114800" cy="4495800"/>
          </a:xfrm>
        </p:spPr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 &lt; 5 </a:t>
            </a:r>
            <a:r>
              <a:rPr lang="en-US" dirty="0" err="1" smtClean="0"/>
              <a:t>GeV</a:t>
            </a:r>
            <a:r>
              <a:rPr lang="en-US" dirty="0" smtClean="0"/>
              <a:t>/c):</a:t>
            </a:r>
          </a:p>
          <a:p>
            <a:pPr lvl="1"/>
            <a:r>
              <a:rPr lang="en-US" dirty="0" smtClean="0"/>
              <a:t>Similar structures</a:t>
            </a:r>
            <a:endParaRPr lang="de-DE" dirty="0" smtClean="0"/>
          </a:p>
          <a:p>
            <a:r>
              <a:rPr lang="de-DE" dirty="0" smtClean="0"/>
              <a:t>Intermediate p</a:t>
            </a:r>
            <a:r>
              <a:rPr lang="de-DE" baseline="-25000" dirty="0" smtClean="0"/>
              <a:t>T</a:t>
            </a:r>
            <a:r>
              <a:rPr lang="de-DE" dirty="0" smtClean="0"/>
              <a:t> ( 5 – 8 GeV/c):</a:t>
            </a:r>
          </a:p>
          <a:p>
            <a:pPr lvl="1"/>
            <a:r>
              <a:rPr lang="en-US" dirty="0" smtClean="0"/>
              <a:t>Stronger suppression at LHC </a:t>
            </a:r>
            <a:endParaRPr lang="de-DE" dirty="0" smtClean="0"/>
          </a:p>
          <a:p>
            <a:r>
              <a:rPr lang="de-DE" dirty="0" smtClean="0"/>
              <a:t>High p</a:t>
            </a:r>
            <a:r>
              <a:rPr lang="de-DE" baseline="-25000" dirty="0" smtClean="0"/>
              <a:t>T</a:t>
            </a:r>
            <a:r>
              <a:rPr lang="de-DE" dirty="0" smtClean="0"/>
              <a:t> ( &gt; 8 GeV/c):</a:t>
            </a:r>
          </a:p>
          <a:p>
            <a:pPr lvl="1"/>
            <a:r>
              <a:rPr lang="en-US" dirty="0" smtClean="0"/>
              <a:t>No direct comparison possible</a:t>
            </a:r>
          </a:p>
          <a:p>
            <a:pPr lvl="1"/>
            <a:r>
              <a:rPr lang="en-US" dirty="0" smtClean="0"/>
              <a:t>Only: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0 </a:t>
            </a:r>
            <a:r>
              <a:rPr lang="en-US" dirty="0" smtClean="0">
                <a:sym typeface="Symbol"/>
              </a:rPr>
              <a:t>measured at PHENIX in 200 </a:t>
            </a:r>
            <a:r>
              <a:rPr lang="en-US" dirty="0" err="1" smtClean="0">
                <a:sym typeface="Symbol"/>
              </a:rPr>
              <a:t>GeV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Au+Au</a:t>
            </a:r>
            <a:endParaRPr lang="en-US" baseline="30000" dirty="0" smtClean="0"/>
          </a:p>
          <a:p>
            <a:pPr lvl="1"/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9938" name="Picture 2" descr="C:\Users\Philipp Lüttig\Uni\ALICE\Meetings\IKFsemJan11\plots\Fig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60422" cy="5029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9200" y="1281360"/>
            <a:ext cx="234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Phys. </a:t>
            </a:r>
            <a:r>
              <a:rPr lang="en-US" sz="1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Lett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. B969 </a:t>
            </a:r>
            <a:r>
              <a:rPr lang="en-US" sz="1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(2011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) 30-39</a:t>
            </a:r>
            <a:endParaRPr lang="en-US" sz="10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Arial" pitchFamily="34"/>
              <a:cs typeface="Arial" pitchFamily="34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High p</a:t>
            </a:r>
            <a:r>
              <a:rPr lang="de-DE" baseline="-25000" dirty="0" smtClean="0"/>
              <a:t>T</a:t>
            </a:r>
            <a:r>
              <a:rPr lang="de-DE" dirty="0" smtClean="0"/>
              <a:t> Particle Production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>
            <a:normAutofit/>
          </a:bodyPr>
          <a:lstStyle/>
          <a:p>
            <a:r>
              <a:rPr lang="de-DE" dirty="0" smtClean="0"/>
              <a:t>Hard partons are created at the early stage of the nuclear collision</a:t>
            </a:r>
          </a:p>
          <a:p>
            <a:pPr lvl="0"/>
            <a:r>
              <a:rPr lang="de-DE" dirty="0" smtClean="0"/>
              <a:t>Partons are believed to loose energy in a color charged medium</a:t>
            </a:r>
          </a:p>
          <a:p>
            <a:r>
              <a:rPr lang="de-DE" dirty="0" smtClean="0"/>
              <a:t>Fragmentation of the partons</a:t>
            </a:r>
          </a:p>
          <a:p>
            <a:pPr lvl="0"/>
            <a:r>
              <a:rPr lang="de-DE" dirty="0" smtClean="0"/>
              <a:t>Good probe of the medium</a:t>
            </a:r>
          </a:p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838200" y="4185152"/>
            <a:ext cx="2362200" cy="2139448"/>
            <a:chOff x="1219200" y="2649789"/>
            <a:chExt cx="2362200" cy="2139448"/>
          </a:xfrm>
        </p:grpSpPr>
        <p:grpSp>
          <p:nvGrpSpPr>
            <p:cNvPr id="7" name="Group 13"/>
            <p:cNvGrpSpPr/>
            <p:nvPr/>
          </p:nvGrpSpPr>
          <p:grpSpPr>
            <a:xfrm>
              <a:off x="1757947" y="3540794"/>
              <a:ext cx="522601" cy="864"/>
              <a:chOff x="1143000" y="3505200"/>
              <a:chExt cx="960912" cy="1588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1143000" y="3505200"/>
                <a:ext cx="6096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722912" y="3505200"/>
                <a:ext cx="381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14"/>
            <p:cNvGrpSpPr/>
            <p:nvPr/>
          </p:nvGrpSpPr>
          <p:grpSpPr>
            <a:xfrm rot="18075265">
              <a:off x="2162319" y="3317268"/>
              <a:ext cx="522601" cy="864"/>
              <a:chOff x="1143000" y="3505200"/>
              <a:chExt cx="960912" cy="1588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1143000" y="3505200"/>
                <a:ext cx="6096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722912" y="3505200"/>
                <a:ext cx="381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7"/>
            <p:cNvGrpSpPr/>
            <p:nvPr/>
          </p:nvGrpSpPr>
          <p:grpSpPr>
            <a:xfrm rot="10800000">
              <a:off x="2462463" y="3872331"/>
              <a:ext cx="522601" cy="864"/>
              <a:chOff x="1143000" y="3505200"/>
              <a:chExt cx="960912" cy="1588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>
                <a:off x="1143000" y="3505200"/>
                <a:ext cx="6096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722912" y="3505200"/>
                <a:ext cx="381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20"/>
            <p:cNvGrpSpPr/>
            <p:nvPr/>
          </p:nvGrpSpPr>
          <p:grpSpPr>
            <a:xfrm rot="7260000">
              <a:off x="2069075" y="4089127"/>
              <a:ext cx="522601" cy="864"/>
              <a:chOff x="1143000" y="3505200"/>
              <a:chExt cx="960912" cy="1588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>
                <a:off x="1143000" y="3505200"/>
                <a:ext cx="609600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1722912" y="3505200"/>
                <a:ext cx="381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1524000" y="3352800"/>
              <a:ext cx="124327" cy="207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q</a:t>
              </a:r>
              <a:endParaRPr lang="de-DE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14600" y="2840790"/>
              <a:ext cx="124327" cy="207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q</a:t>
              </a:r>
              <a:endParaRPr lang="de-DE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09273" y="4191000"/>
              <a:ext cx="124327" cy="207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q</a:t>
              </a:r>
              <a:endParaRPr lang="de-DE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06391" y="3678990"/>
              <a:ext cx="124327" cy="207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q</a:t>
              </a:r>
              <a:endParaRPr lang="de-DE" dirty="0"/>
            </a:p>
          </p:txBody>
        </p:sp>
        <p:pic>
          <p:nvPicPr>
            <p:cNvPr id="83973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180475" flipH="1">
              <a:off x="2344165" y="3515861"/>
              <a:ext cx="51401" cy="395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42"/>
            <p:cNvGrpSpPr/>
            <p:nvPr/>
          </p:nvGrpSpPr>
          <p:grpSpPr>
            <a:xfrm>
              <a:off x="2627800" y="2649789"/>
              <a:ext cx="357871" cy="352257"/>
              <a:chOff x="2742406" y="1866900"/>
              <a:chExt cx="658020" cy="647700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 rot="5400000" flipH="1" flipV="1">
                <a:off x="2580481" y="2152650"/>
                <a:ext cx="400844" cy="769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rot="5400000" flipH="1" flipV="1">
                <a:off x="2852737" y="1900239"/>
                <a:ext cx="581027" cy="5143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5400000" flipH="1" flipV="1">
                <a:off x="2719389" y="2062162"/>
                <a:ext cx="447676" cy="24765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2895600" y="2305050"/>
                <a:ext cx="390525" cy="2095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43"/>
            <p:cNvGrpSpPr/>
            <p:nvPr/>
          </p:nvGrpSpPr>
          <p:grpSpPr>
            <a:xfrm rot="10522588">
              <a:off x="1783848" y="4436980"/>
              <a:ext cx="357871" cy="352257"/>
              <a:chOff x="2742406" y="1866900"/>
              <a:chExt cx="658020" cy="647700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rot="5400000" flipH="1" flipV="1">
                <a:off x="2580481" y="2152650"/>
                <a:ext cx="400844" cy="769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rot="5400000" flipH="1" flipV="1">
                <a:off x="2852737" y="1900239"/>
                <a:ext cx="581027" cy="5143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rot="5400000" flipH="1" flipV="1">
                <a:off x="2719389" y="2062162"/>
                <a:ext cx="447676" cy="24765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2895600" y="2305050"/>
                <a:ext cx="390525" cy="2095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Right Arrow 48"/>
            <p:cNvSpPr/>
            <p:nvPr/>
          </p:nvSpPr>
          <p:spPr>
            <a:xfrm>
              <a:off x="1219200" y="3457910"/>
              <a:ext cx="331537" cy="165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ight Arrow 50"/>
            <p:cNvSpPr/>
            <p:nvPr/>
          </p:nvSpPr>
          <p:spPr>
            <a:xfrm rot="10800000">
              <a:off x="3249863" y="3789446"/>
              <a:ext cx="331537" cy="16576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grpSp>
        <p:nvGrpSpPr>
          <p:cNvPr id="42" name="Group 41"/>
          <p:cNvGrpSpPr/>
          <p:nvPr/>
        </p:nvGrpSpPr>
        <p:grpSpPr>
          <a:xfrm>
            <a:off x="4114800" y="4191000"/>
            <a:ext cx="4267200" cy="1295400"/>
            <a:chOff x="4114800" y="4191000"/>
            <a:chExt cx="4267200" cy="1295400"/>
          </a:xfrm>
        </p:grpSpPr>
        <p:sp>
          <p:nvSpPr>
            <p:cNvPr id="43" name="AutoShape 7"/>
            <p:cNvSpPr>
              <a:spLocks noChangeArrowheads="1"/>
            </p:cNvSpPr>
            <p:nvPr/>
          </p:nvSpPr>
          <p:spPr bwMode="auto">
            <a:xfrm>
              <a:off x="4114800" y="4191000"/>
              <a:ext cx="4267200" cy="1295400"/>
            </a:xfrm>
            <a:prstGeom prst="flowChartAlternateProcess">
              <a:avLst/>
            </a:prstGeom>
            <a:solidFill>
              <a:srgbClr val="FFFF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/>
            </a:p>
          </p:txBody>
        </p:sp>
        <p:graphicFrame>
          <p:nvGraphicFramePr>
            <p:cNvPr id="44" name="Object 43"/>
            <p:cNvGraphicFramePr>
              <a:graphicFrameLocks noChangeAspect="1"/>
            </p:cNvGraphicFramePr>
            <p:nvPr/>
          </p:nvGraphicFramePr>
          <p:xfrm>
            <a:off x="4419600" y="4343400"/>
            <a:ext cx="3732213" cy="974725"/>
          </p:xfrm>
          <a:graphic>
            <a:graphicData uri="http://schemas.openxmlformats.org/presentationml/2006/ole">
              <p:oleObj spid="_x0000_s135171" name="Equation" r:id="rId4" imgW="1803240" imgH="4698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Comparison to RHIC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24000"/>
            <a:ext cx="41148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( &lt; 5 </a:t>
            </a:r>
            <a:r>
              <a:rPr lang="en-US" dirty="0" err="1" smtClean="0"/>
              <a:t>GeV</a:t>
            </a:r>
            <a:r>
              <a:rPr lang="en-US" dirty="0" smtClean="0"/>
              <a:t>/c):</a:t>
            </a:r>
          </a:p>
          <a:p>
            <a:pPr lvl="1"/>
            <a:r>
              <a:rPr lang="en-US" dirty="0" smtClean="0"/>
              <a:t>Similar structures</a:t>
            </a:r>
            <a:endParaRPr lang="de-DE" dirty="0" smtClean="0"/>
          </a:p>
          <a:p>
            <a:r>
              <a:rPr lang="de-DE" dirty="0" smtClean="0"/>
              <a:t>Intermediate p</a:t>
            </a:r>
            <a:r>
              <a:rPr lang="de-DE" baseline="-25000" dirty="0" smtClean="0"/>
              <a:t>T</a:t>
            </a:r>
            <a:r>
              <a:rPr lang="de-DE" dirty="0" smtClean="0"/>
              <a:t> ( 5 – 8 GeV/c):</a:t>
            </a:r>
          </a:p>
          <a:p>
            <a:pPr lvl="1"/>
            <a:r>
              <a:rPr lang="en-US" dirty="0" smtClean="0"/>
              <a:t>Stronger suppression at LHC </a:t>
            </a:r>
            <a:endParaRPr lang="de-DE" dirty="0" smtClean="0"/>
          </a:p>
          <a:p>
            <a:r>
              <a:rPr lang="de-DE" dirty="0" smtClean="0"/>
              <a:t>High p</a:t>
            </a:r>
            <a:r>
              <a:rPr lang="de-DE" baseline="-25000" dirty="0" smtClean="0"/>
              <a:t>T</a:t>
            </a:r>
            <a:r>
              <a:rPr lang="de-DE" dirty="0" smtClean="0"/>
              <a:t> ( &gt; 8 GeV/c):</a:t>
            </a:r>
          </a:p>
          <a:p>
            <a:pPr lvl="1"/>
            <a:r>
              <a:rPr lang="en-US" dirty="0" smtClean="0"/>
              <a:t>No direct comparison possible</a:t>
            </a:r>
          </a:p>
          <a:p>
            <a:pPr lvl="1"/>
            <a:r>
              <a:rPr lang="en-US" dirty="0" smtClean="0"/>
              <a:t>Only: 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0 </a:t>
            </a:r>
            <a:r>
              <a:rPr lang="en-US" dirty="0" smtClean="0">
                <a:sym typeface="Symbol"/>
              </a:rPr>
              <a:t>measured at PHENIX in 200 </a:t>
            </a:r>
            <a:r>
              <a:rPr lang="en-US" dirty="0" err="1" smtClean="0">
                <a:sym typeface="Symbol"/>
              </a:rPr>
              <a:t>GeV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Au+Au</a:t>
            </a:r>
            <a:endParaRPr lang="en-US" dirty="0" smtClean="0">
              <a:sym typeface="Symbol"/>
            </a:endParaRPr>
          </a:p>
          <a:p>
            <a:pPr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Surprising coincidence between </a:t>
            </a:r>
            <a:r>
              <a:rPr lang="en-US" b="1" dirty="0" smtClean="0">
                <a:solidFill>
                  <a:schemeClr val="accent1"/>
                </a:solidFill>
                <a:sym typeface="Symbol"/>
              </a:rPr>
              <a:t></a:t>
            </a:r>
            <a:r>
              <a:rPr lang="en-US" b="1" baseline="30000" dirty="0" smtClean="0">
                <a:solidFill>
                  <a:schemeClr val="accent1"/>
                </a:solidFill>
                <a:sym typeface="Symbol"/>
              </a:rPr>
              <a:t>0</a:t>
            </a:r>
            <a:r>
              <a:rPr lang="en-US" b="1" dirty="0" smtClean="0">
                <a:solidFill>
                  <a:schemeClr val="accent1"/>
                </a:solidFill>
                <a:sym typeface="Symbol"/>
              </a:rPr>
              <a:t> @ RHIC and charged hadrons @ LHC</a:t>
            </a:r>
            <a:endParaRPr lang="en-US" b="1" dirty="0">
              <a:solidFill>
                <a:schemeClr val="accent1"/>
              </a:solidFill>
            </a:endParaRPr>
          </a:p>
          <a:p>
            <a:pPr lvl="1"/>
            <a:endParaRPr lang="en-US" baseline="30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9938" name="Picture 2" descr="C:\Users\Philipp Lüttig\Uni\ALICE\Meetings\IKFsemJan11\plots\Fig4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371600"/>
            <a:ext cx="4460421" cy="5029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-1478880" y="3612480"/>
            <a:ext cx="381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Phys. </a:t>
            </a:r>
            <a:r>
              <a:rPr lang="en-US" sz="1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Lett</a:t>
            </a:r>
            <a:r>
              <a:rPr lang="en-US" sz="1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Arial" pitchFamily="34"/>
                <a:cs typeface="Arial" pitchFamily="34"/>
              </a:rPr>
              <a:t>. B969 (2011) 30-39, PHENIX PRL 101 (2008) 232301</a:t>
            </a:r>
            <a:endParaRPr lang="en-US" sz="10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34"/>
              <a:ea typeface="Arial" pitchFamily="34"/>
              <a:cs typeface="Arial" pitchFamily="34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781406"/>
            <a:ext cx="4695824" cy="28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73586"/>
            <a:ext cx="4371974" cy="322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533400"/>
            <a:ext cx="3467100" cy="314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15000" y="1676400"/>
            <a:ext cx="2340000" cy="457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algn="ctr">
              <a:buNone/>
            </a:pPr>
            <a:r>
              <a:rPr lang="de-DE" sz="1400" b="1" dirty="0" smtClean="0"/>
              <a:t>arXiv:1103.0809v1</a:t>
            </a:r>
          </a:p>
          <a:p>
            <a:pPr algn="ctr">
              <a:buNone/>
            </a:pPr>
            <a:r>
              <a:rPr lang="de-DE" sz="1400" dirty="0" smtClean="0"/>
              <a:t>Majumder and Shen</a:t>
            </a:r>
          </a:p>
          <a:p>
            <a:pPr algn="ctr">
              <a:buNone/>
            </a:pPr>
            <a:endParaRPr lang="de-DE" sz="1400" b="1" dirty="0" smtClean="0"/>
          </a:p>
        </p:txBody>
      </p:sp>
      <p:sp>
        <p:nvSpPr>
          <p:cNvPr id="12" name="TextBox 11"/>
          <p:cNvSpPr txBox="1"/>
          <p:nvPr/>
        </p:nvSpPr>
        <p:spPr>
          <a:xfrm rot="5400000">
            <a:off x="2597490" y="2442480"/>
            <a:ext cx="2340000" cy="2426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algn="ctr">
              <a:buNone/>
            </a:pPr>
            <a:r>
              <a:rPr lang="de-DE" sz="1000" b="1" dirty="0" smtClean="0"/>
              <a:t>arXiv:1012.2854v3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33600" y="4114800"/>
            <a:ext cx="2340000" cy="3810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algn="ctr">
              <a:buNone/>
            </a:pPr>
            <a:r>
              <a:rPr lang="de-DE" sz="1400" b="1" dirty="0" smtClean="0"/>
              <a:t>arXiv:1103.5308v1</a:t>
            </a:r>
          </a:p>
          <a:p>
            <a:pPr algn="ctr">
              <a:buNone/>
            </a:pPr>
            <a:r>
              <a:rPr lang="de-DE" sz="1400" dirty="0" smtClean="0"/>
              <a:t>Renk, Holopainen, Paatelainen, Eskola</a:t>
            </a:r>
          </a:p>
          <a:p>
            <a:pPr algn="ctr">
              <a:buNone/>
            </a:pPr>
            <a:endParaRPr lang="de-DE" sz="1400" b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228600" y="152400"/>
            <a:ext cx="12954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3370" y="533400"/>
            <a:ext cx="3516630" cy="302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524000" y="2438400"/>
            <a:ext cx="2340000" cy="5334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algn="ctr">
              <a:buNone/>
            </a:pPr>
            <a:r>
              <a:rPr lang="de-DE" sz="1400" b="1" dirty="0" smtClean="0"/>
              <a:t>arXiv:1012.2854v3</a:t>
            </a:r>
          </a:p>
          <a:p>
            <a:pPr algn="ctr">
              <a:buNone/>
            </a:pPr>
            <a:r>
              <a:rPr lang="de-DE" sz="1400" dirty="0" smtClean="0"/>
              <a:t>Kopeliovich et al.</a:t>
            </a:r>
            <a:endParaRPr lang="de-DE" sz="1400" dirty="0" smtClean="0"/>
          </a:p>
          <a:p>
            <a:pPr algn="ctr">
              <a:buNone/>
            </a:pPr>
            <a:endParaRPr lang="de-DE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181600" y="4648200"/>
            <a:ext cx="2340000" cy="457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algn="ctr">
              <a:buNone/>
            </a:pPr>
            <a:r>
              <a:rPr lang="de-DE" sz="1400" b="1" dirty="0" smtClean="0"/>
              <a:t>arXiv:1102.5614v2</a:t>
            </a:r>
          </a:p>
          <a:p>
            <a:pPr algn="ctr">
              <a:buNone/>
            </a:pPr>
            <a:r>
              <a:rPr lang="de-DE" sz="1400" dirty="0" smtClean="0"/>
              <a:t>Chen, Hirano, Wang, Wang, Zhang</a:t>
            </a:r>
          </a:p>
          <a:p>
            <a:pPr algn="ctr">
              <a:buNone/>
            </a:pPr>
            <a:endParaRPr lang="de-DE" sz="14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-228600"/>
            <a:ext cx="6934200" cy="1020762"/>
          </a:xfrm>
        </p:spPr>
        <p:txBody>
          <a:bodyPr>
            <a:normAutofit/>
          </a:bodyPr>
          <a:lstStyle/>
          <a:p>
            <a:r>
              <a:rPr lang="de-DE" dirty="0" smtClean="0"/>
              <a:t>Comparison to theory</a:t>
            </a:r>
            <a:endParaRPr lang="de-DE" dirty="0"/>
          </a:p>
        </p:txBody>
      </p:sp>
      <p:sp>
        <p:nvSpPr>
          <p:cNvPr id="19" name="Rectangle 18"/>
          <p:cNvSpPr/>
          <p:nvPr/>
        </p:nvSpPr>
        <p:spPr>
          <a:xfrm>
            <a:off x="0" y="3581400"/>
            <a:ext cx="4343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and Outlook</a:t>
            </a:r>
            <a:endParaRPr lang="de-DE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Inclusive charged particle spectra in Pb-Pb collisions at 2.76 TeV have been presented up to 20 GeV/c</a:t>
            </a:r>
          </a:p>
          <a:p>
            <a:r>
              <a:rPr lang="de-DE" dirty="0" smtClean="0"/>
              <a:t>R</a:t>
            </a:r>
            <a:r>
              <a:rPr lang="de-DE" baseline="-25000" dirty="0" smtClean="0"/>
              <a:t>AA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peripheral: slight p</a:t>
            </a:r>
            <a:r>
              <a:rPr lang="de-DE" sz="3000" baseline="-25000" dirty="0" smtClean="0"/>
              <a:t>T </a:t>
            </a:r>
            <a:r>
              <a:rPr lang="de-DE" dirty="0" smtClean="0"/>
              <a:t>dependence</a:t>
            </a:r>
          </a:p>
          <a:p>
            <a:pPr lvl="1"/>
            <a:r>
              <a:rPr lang="de-DE" dirty="0" smtClean="0"/>
              <a:t>central: R</a:t>
            </a:r>
            <a:r>
              <a:rPr lang="de-DE" baseline="-25000" dirty="0" smtClean="0"/>
              <a:t>AA</a:t>
            </a:r>
            <a:r>
              <a:rPr lang="de-DE" dirty="0" smtClean="0"/>
              <a:t>  ~ 0.14  for p</a:t>
            </a:r>
            <a:r>
              <a:rPr lang="de-DE" sz="3000" baseline="-25000" dirty="0" smtClean="0"/>
              <a:t>T</a:t>
            </a:r>
            <a:r>
              <a:rPr lang="de-DE" dirty="0" smtClean="0"/>
              <a:t> = 6 – 7 GeV/c</a:t>
            </a:r>
          </a:p>
          <a:p>
            <a:pPr lvl="1"/>
            <a:endParaRPr lang="de-DE" dirty="0" smtClean="0"/>
          </a:p>
          <a:p>
            <a:r>
              <a:rPr lang="en-US" dirty="0" smtClean="0"/>
              <a:t>Higher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reach with full year-1 </a:t>
            </a:r>
            <a:r>
              <a:rPr lang="en-US" dirty="0" err="1" smtClean="0"/>
              <a:t>Pb-Pb</a:t>
            </a:r>
            <a:r>
              <a:rPr lang="en-US" dirty="0" smtClean="0"/>
              <a:t> statistics</a:t>
            </a:r>
          </a:p>
          <a:p>
            <a:r>
              <a:rPr lang="en-US" dirty="0" smtClean="0"/>
              <a:t>Reference just measured (currently being analyzed)</a:t>
            </a:r>
          </a:p>
          <a:p>
            <a:r>
              <a:rPr lang="en-US" dirty="0" smtClean="0"/>
              <a:t>Investigation on particle </a:t>
            </a:r>
            <a:r>
              <a:rPr lang="en-US" smtClean="0"/>
              <a:t>production </a:t>
            </a:r>
            <a:r>
              <a:rPr lang="en-US" smtClean="0"/>
              <a:t>at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Identified particles</a:t>
            </a:r>
          </a:p>
          <a:p>
            <a:endParaRPr lang="de-DE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 (II)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" name="Picture 5" descr="Pb dEdx_N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995"/>
          <a:stretch>
            <a:fillRect/>
          </a:stretch>
        </p:blipFill>
        <p:spPr bwMode="auto">
          <a:xfrm>
            <a:off x="348579" y="1420734"/>
            <a:ext cx="3696792" cy="22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betaVSpPbP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8579" y="3893586"/>
            <a:ext cx="3696792" cy="2507214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" name="Picture 9" descr="OmegaOmegaB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500" y="3907722"/>
            <a:ext cx="3260700" cy="249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500" y="1431808"/>
            <a:ext cx="3121986" cy="220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92539" y="5237158"/>
            <a:ext cx="477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TOF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1828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TPC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16002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ITS</a:t>
            </a:r>
            <a:endParaRPr lang="de-DE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51054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TOF</a:t>
            </a:r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34290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152400" y="4267200"/>
            <a:ext cx="84582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ALICE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8674" name="Picture 2" descr="C:\Users\Philipp Lüttig\Uni\ALICE\Meetings\IKFsemJan11\plots\ALICE-SetUp-Overview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051" y="1464418"/>
            <a:ext cx="6342298" cy="35647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66800" y="5634335"/>
            <a:ext cx="28956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Tracking: ITS, TPC</a:t>
            </a:r>
            <a:endParaRPr lang="de-DE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5634335"/>
            <a:ext cx="3276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Centrality: ZDC, VZERO</a:t>
            </a:r>
            <a:endParaRPr lang="de-DE" sz="2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28600" y="5029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In this analysis: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de-DE" dirty="0" smtClean="0"/>
              <a:t>ALICE-ITS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981200"/>
            <a:ext cx="3581400" cy="4144963"/>
          </a:xfrm>
        </p:spPr>
        <p:txBody>
          <a:bodyPr/>
          <a:lstStyle/>
          <a:p>
            <a:r>
              <a:rPr lang="de-DE" dirty="0" smtClean="0"/>
              <a:t>Inner Tracking to reconstruct primary vertex with high precision</a:t>
            </a:r>
          </a:p>
          <a:p>
            <a:r>
              <a:rPr lang="de-DE" dirty="0" smtClean="0">
                <a:sym typeface="Symbol"/>
              </a:rPr>
              <a:t> </a:t>
            </a:r>
            <a:r>
              <a:rPr lang="de-DE" dirty="0" smtClean="0"/>
              <a:t>12.7 </a:t>
            </a:r>
            <a:r>
              <a:rPr lang="de-DE" dirty="0" smtClean="0"/>
              <a:t>M channels</a:t>
            </a:r>
          </a:p>
          <a:p>
            <a:r>
              <a:rPr lang="de-DE" dirty="0" smtClean="0"/>
              <a:t>Three different techniques:</a:t>
            </a:r>
            <a:br>
              <a:rPr lang="de-DE" dirty="0" smtClean="0"/>
            </a:br>
            <a:r>
              <a:rPr lang="de-DE" dirty="0" smtClean="0"/>
              <a:t>SPD, SDD, SSD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4527817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de-DE" dirty="0" smtClean="0"/>
              <a:t>ALICE-TPC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7" descr="TPC_in_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828802"/>
            <a:ext cx="4775198" cy="3581398"/>
          </a:xfr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5386390" y="2278049"/>
            <a:ext cx="3757610" cy="45037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Tracking Device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 m³ NeCO</a:t>
            </a:r>
            <a:r>
              <a:rPr kumimoji="0" lang="de-DE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de-DE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400" dirty="0" smtClean="0">
                <a:sym typeface="Symbol"/>
              </a:rPr>
              <a:t>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560.000 channels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92 µs max. drift 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η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&lt; 0.9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de-DE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</a:t>
            </a: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 0.15 GeV/c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de-DE" dirty="0" smtClean="0"/>
              <a:t>ALICE-TPC (II)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4114800" cy="4068763"/>
          </a:xfrm>
        </p:spPr>
        <p:txBody>
          <a:bodyPr/>
          <a:lstStyle/>
          <a:p>
            <a:r>
              <a:rPr lang="de-DE" dirty="0" smtClean="0"/>
              <a:t>Combined ITS+TPC tracking</a:t>
            </a:r>
          </a:p>
          <a:p>
            <a:pPr lvl="1"/>
            <a:r>
              <a:rPr lang="de-DE" dirty="0" smtClean="0"/>
              <a:t>TPC only tracks for crosschecks</a:t>
            </a:r>
          </a:p>
          <a:p>
            <a:r>
              <a:rPr lang="de-DE" dirty="0" smtClean="0"/>
              <a:t>Good resolution with early calibration</a:t>
            </a:r>
          </a:p>
          <a:p>
            <a:r>
              <a:rPr lang="de-DE" dirty="0" smtClean="0"/>
              <a:t>Background / weak decays excluded via DCA cut to primary vertex</a:t>
            </a:r>
          </a:p>
          <a:p>
            <a:r>
              <a:rPr lang="de-DE" dirty="0" smtClean="0"/>
              <a:t>Only tracks with |</a:t>
            </a:r>
            <a:r>
              <a:rPr lang="de-DE" dirty="0" smtClean="0">
                <a:latin typeface="Symbol" pitchFamily="18" charset="2"/>
              </a:rPr>
              <a:t>h</a:t>
            </a:r>
            <a:r>
              <a:rPr lang="de-DE" dirty="0" smtClean="0"/>
              <a:t>| &lt; 0.8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761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667000"/>
            <a:ext cx="4343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de-DE" dirty="0" smtClean="0"/>
              <a:t>ALICE-TPC (III)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4114800" cy="4221163"/>
          </a:xfrm>
        </p:spPr>
        <p:txBody>
          <a:bodyPr/>
          <a:lstStyle/>
          <a:p>
            <a:r>
              <a:rPr lang="de-DE" dirty="0" smtClean="0"/>
              <a:t>Require at least 70 / 159 clusters in the TPC</a:t>
            </a:r>
          </a:p>
          <a:p>
            <a:r>
              <a:rPr lang="de-DE" dirty="0" smtClean="0">
                <a:sym typeface="Symbol"/>
              </a:rPr>
              <a:t>² per fit &lt; 4</a:t>
            </a:r>
          </a:p>
          <a:p>
            <a:r>
              <a:rPr lang="de-DE" dirty="0" smtClean="0">
                <a:sym typeface="Symbol"/>
              </a:rPr>
              <a:t>Use only tracks with at least two hits in the ITS, one of them in the SPD</a:t>
            </a:r>
          </a:p>
          <a:p>
            <a:r>
              <a:rPr lang="de-DE" dirty="0" smtClean="0">
                <a:sym typeface="Symbol"/>
              </a:rPr>
              <a:t>Strange particles used to determine resolution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29076" cy="446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382000" y="1752600"/>
            <a:ext cx="461665" cy="4114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dirty="0" smtClean="0"/>
              <a:t>PLB 693 (2010) 53–68 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de-DE" dirty="0" smtClean="0"/>
              <a:t>Centrality: VZERO and ZDC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de-DE" dirty="0" smtClean="0"/>
              <a:t>VZERO:</a:t>
            </a:r>
          </a:p>
          <a:p>
            <a:pPr lvl="1"/>
            <a:r>
              <a:rPr lang="de-DE" dirty="0" smtClean="0"/>
              <a:t>on both sides of the ITS</a:t>
            </a:r>
          </a:p>
          <a:p>
            <a:pPr lvl="1"/>
            <a:r>
              <a:rPr lang="de-DE" dirty="0" smtClean="0"/>
              <a:t>2.8 &lt; </a:t>
            </a:r>
            <a:r>
              <a:rPr lang="de-DE" dirty="0" smtClean="0">
                <a:latin typeface="Symbol" pitchFamily="18" charset="2"/>
              </a:rPr>
              <a:t>h</a:t>
            </a:r>
            <a:r>
              <a:rPr lang="de-DE" dirty="0" smtClean="0"/>
              <a:t> &lt; 5.1 and -3.7 &lt; </a:t>
            </a:r>
            <a:r>
              <a:rPr lang="de-DE" dirty="0" smtClean="0">
                <a:latin typeface="Symbol" pitchFamily="18" charset="2"/>
              </a:rPr>
              <a:t>h</a:t>
            </a:r>
            <a:r>
              <a:rPr lang="de-DE" dirty="0" smtClean="0"/>
              <a:t> &lt; -1.7</a:t>
            </a:r>
          </a:p>
          <a:p>
            <a:pPr lvl="1"/>
            <a:r>
              <a:rPr lang="de-DE" dirty="0" smtClean="0"/>
              <a:t>scintillators</a:t>
            </a:r>
          </a:p>
          <a:p>
            <a:r>
              <a:rPr lang="de-DE" dirty="0" smtClean="0"/>
              <a:t>ZDC</a:t>
            </a:r>
          </a:p>
          <a:p>
            <a:pPr lvl="1"/>
            <a:r>
              <a:rPr lang="de-DE" dirty="0" smtClean="0"/>
              <a:t>located +/- </a:t>
            </a:r>
            <a:r>
              <a:rPr lang="de-DE" dirty="0" smtClean="0"/>
              <a:t>116 </a:t>
            </a:r>
            <a:r>
              <a:rPr lang="de-DE" dirty="0" smtClean="0"/>
              <a:t>m of the interaction point</a:t>
            </a:r>
          </a:p>
          <a:p>
            <a:pPr lvl="1"/>
            <a:r>
              <a:rPr lang="de-DE" dirty="0" smtClean="0"/>
              <a:t>consists of p-, n- and EM calorimeters</a:t>
            </a:r>
          </a:p>
          <a:p>
            <a:pPr lvl="1"/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 smtClean="0"/>
              <a:t>The pp Reference</a:t>
            </a:r>
            <a:endParaRPr lang="de-DE" cap="non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Philipp Luettig - Universität Frankfurt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High-pT physics at LHC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ilipp-Last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-White-AL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1059</Words>
  <Application>Microsoft Office PowerPoint</Application>
  <PresentationFormat>On-screen Show (4:3)</PresentationFormat>
  <Paragraphs>229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Philipp-LastSlide</vt:lpstr>
      <vt:lpstr>PL-White-ALICE</vt:lpstr>
      <vt:lpstr>Equation</vt:lpstr>
      <vt:lpstr>Suppression of Particle Production  at High pT in ALICE</vt:lpstr>
      <vt:lpstr>High pT Particle Production</vt:lpstr>
      <vt:lpstr>ALICE</vt:lpstr>
      <vt:lpstr>ALICE-ITS</vt:lpstr>
      <vt:lpstr>ALICE-TPC</vt:lpstr>
      <vt:lpstr>ALICE-TPC (II)</vt:lpstr>
      <vt:lpstr>ALICE-TPC (III)</vt:lpstr>
      <vt:lpstr>Centrality: VZERO and ZDC</vt:lpstr>
      <vt:lpstr>The pp Reference</vt:lpstr>
      <vt:lpstr>pp at 2.76 TeV</vt:lpstr>
      <vt:lpstr>Interpolation</vt:lpstr>
      <vt:lpstr>NLO Scaling</vt:lpstr>
      <vt:lpstr>pp Reference</vt:lpstr>
      <vt:lpstr>Comparison to CMS</vt:lpstr>
      <vt:lpstr>The Pb-Pb Spectra</vt:lpstr>
      <vt:lpstr>Centrality Selection</vt:lpstr>
      <vt:lpstr>Transverse Momentum Spectra</vt:lpstr>
      <vt:lpstr>RAA</vt:lpstr>
      <vt:lpstr>Comparison to RHIC</vt:lpstr>
      <vt:lpstr>Comparison to RHIC</vt:lpstr>
      <vt:lpstr>Comparison to theory</vt:lpstr>
      <vt:lpstr>Summary and Outlook</vt:lpstr>
      <vt:lpstr>Outlook (II)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RAA in PbPb</dc:title>
  <dc:creator>Philipp Lüttig</dc:creator>
  <cp:lastModifiedBy>Philipp Luettig</cp:lastModifiedBy>
  <cp:revision>698</cp:revision>
  <dcterms:created xsi:type="dcterms:W3CDTF">2006-08-16T00:00:00Z</dcterms:created>
  <dcterms:modified xsi:type="dcterms:W3CDTF">2011-04-03T20:17:46Z</dcterms:modified>
</cp:coreProperties>
</file>