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09" r:id="rId2"/>
    <p:sldId id="268" r:id="rId3"/>
    <p:sldId id="310" r:id="rId4"/>
    <p:sldId id="258" r:id="rId5"/>
    <p:sldId id="308" r:id="rId6"/>
    <p:sldId id="256" r:id="rId7"/>
    <p:sldId id="260" r:id="rId8"/>
    <p:sldId id="259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90" autoAdjust="0"/>
    <p:restoredTop sz="94660"/>
  </p:normalViewPr>
  <p:slideViewPr>
    <p:cSldViewPr snapToGrid="0">
      <p:cViewPr varScale="1">
        <p:scale>
          <a:sx n="193" d="100"/>
          <a:sy n="193" d="100"/>
        </p:scale>
        <p:origin x="174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B6F28-FDEE-421B-B6F8-E5982669F9AD}" type="datetimeFigureOut">
              <a:rPr lang="en-US" smtClean="0"/>
              <a:t>22-Aug-23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A0DD4-5C0D-4C65-A790-31DA676E5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566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Let’s focus on two</a:t>
            </a:r>
            <a:r>
              <a:rPr lang="en-US" baseline="0" dirty="0"/>
              <a:t> particular test methods, which will be used as a reference in this presentation. </a:t>
            </a:r>
          </a:p>
          <a:p>
            <a:endParaRPr lang="en-US" baseline="0" dirty="0"/>
          </a:p>
          <a:p>
            <a:r>
              <a:rPr lang="en-US" baseline="0" dirty="0"/>
              <a:t>The first one is the toroidal ring </a:t>
            </a:r>
            <a:r>
              <a:rPr lang="en-US" baseline="0" dirty="0" err="1"/>
              <a:t>permeameter</a:t>
            </a:r>
            <a:r>
              <a:rPr lang="en-US" baseline="0" dirty="0"/>
              <a:t>, working on the </a:t>
            </a:r>
            <a:r>
              <a:rPr lang="en-US" baseline="0" dirty="0" err="1"/>
              <a:t>fluxmetric</a:t>
            </a:r>
            <a:r>
              <a:rPr lang="en-US" baseline="0" dirty="0"/>
              <a:t> method and with toroidal test specimens. The field H is generated by injecting current in a excitation coil and is measured indirectly by measuring the excitation current. The flux density is measured by integrating the voltage at a sensing coil terminals and by dividing the magnetic flux by the cross-section of the specimen. This term here (point on the formula) is necessary to compensate the air-flux, because the total flux is the sum of a flux circulating inside the specimen and the air-flux in the space between the sensing coil and the specimen.</a:t>
            </a:r>
          </a:p>
          <a:p>
            <a:r>
              <a:rPr lang="en-US" baseline="0" dirty="0"/>
              <a:t>The method is implemented at CERN by split-coil </a:t>
            </a:r>
            <a:r>
              <a:rPr lang="en-US" baseline="0" dirty="0" err="1"/>
              <a:t>permeameter</a:t>
            </a:r>
            <a:r>
              <a:rPr lang="en-US" baseline="0" dirty="0"/>
              <a:t>, shown in this photo here, a particular test bench where we a mechanism to open and close the coils, so we can avoid to manually wind them.</a:t>
            </a:r>
          </a:p>
          <a:p>
            <a:endParaRPr lang="en-US" baseline="0" dirty="0"/>
          </a:p>
          <a:p>
            <a:r>
              <a:rPr lang="en-US" baseline="0" dirty="0"/>
              <a:t>The test methods are performed according to the IEC norm, providing the guidelines for the characterization at room temperature and the operational procedures.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CE52B-7BD7-465D-A14E-2EA5311616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078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19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1FBC4-3166-42CD-D64E-5DCA301473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6C00D8-44C7-261C-6D4A-38C7859BFA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7ECCC4-46C2-87B4-5C62-8E0754AAC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3A59-6032-482A-B380-2685D399FF12}" type="datetimeFigureOut">
              <a:rPr lang="en-US" smtClean="0"/>
              <a:t>22-Aug-23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6851-BF45-02BA-C53E-5AF381A12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62CDA-047A-E4BC-E1D2-A0AAB6F10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91FF-CDC4-4AA0-9647-2B8CAA136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893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6BF15-D91B-64F5-7E0A-97D144D01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79D891-0357-840B-51D6-8F3183D708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A6CD-252C-6742-3EB0-213E59CB4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3A59-6032-482A-B380-2685D399FF12}" type="datetimeFigureOut">
              <a:rPr lang="en-US" smtClean="0"/>
              <a:t>22-Aug-23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26595-2762-6767-02A0-790A1B235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21A07-EFA5-40CC-F4E7-AE4054BE8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91FF-CDC4-4AA0-9647-2B8CAA136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44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F9FE28-84AD-EB96-DD45-D70ED944F4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687C1C-CF9E-61CB-165E-AD3D92F8BF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5B2E9-14D4-A0D0-8EA7-A513E4E67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3A59-6032-482A-B380-2685D399FF12}" type="datetimeFigureOut">
              <a:rPr lang="en-US" smtClean="0"/>
              <a:t>22-Aug-23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3265D-A84A-50F7-F550-7301F4C18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2BA439-89B3-331E-B8E3-1A6628C6C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91FF-CDC4-4AA0-9647-2B8CAA136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629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21228" y="6350851"/>
            <a:ext cx="1695160" cy="365125"/>
          </a:xfrm>
        </p:spPr>
        <p:txBody>
          <a:bodyPr/>
          <a:lstStyle/>
          <a:p>
            <a:r>
              <a:rPr lang="en-US" dirty="0"/>
              <a:t>MSC Seminar – 4/15/2021</a:t>
            </a:r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Mariano Pentella | A Hitchhiker’s Guide to Magnetic Measurements of Materials: Overview, Solutions, Future Plans</a:t>
            </a:r>
          </a:p>
        </p:txBody>
      </p:sp>
    </p:spTree>
    <p:extLst>
      <p:ext uri="{BB962C8B-B14F-4D97-AF65-F5344CB8AC3E}">
        <p14:creationId xmlns:p14="http://schemas.microsoft.com/office/powerpoint/2010/main" val="703672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89FCE-8528-25AC-02C3-6A23BEC9D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BB2E5-30AD-9A12-FA33-41EDF9C14E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453FC-ED80-73C7-D887-7EBB33FA2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3A59-6032-482A-B380-2685D399FF12}" type="datetimeFigureOut">
              <a:rPr lang="en-US" smtClean="0"/>
              <a:t>22-Aug-23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6C1D7-AD6D-9454-FC99-35EC9E562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17D27E-D289-3118-1120-B6A078A3C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91FF-CDC4-4AA0-9647-2B8CAA136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468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B02D2-729D-4DA9-0A28-9DD5B0A64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CE9FF-3509-8D5B-5EE3-ADC41344DF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EDD77-60C5-D2CB-3773-AA25DEF12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3A59-6032-482A-B380-2685D399FF12}" type="datetimeFigureOut">
              <a:rPr lang="en-US" smtClean="0"/>
              <a:t>22-Aug-23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5D8470-EB82-3617-48BD-9FB1561FD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DF42C-B333-592C-8149-A1F667B04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91FF-CDC4-4AA0-9647-2B8CAA136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36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D98BC-308D-AC57-B18A-58400F72B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6D5316-776D-DA9B-AAF6-4E40A77F7E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E0191E-903C-6958-3EF6-AB0A75E14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220CAF-0012-6D4A-4CCB-3AAECD4D2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3A59-6032-482A-B380-2685D399FF12}" type="datetimeFigureOut">
              <a:rPr lang="en-US" smtClean="0"/>
              <a:t>22-Aug-23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250D24-75B0-D1D9-A8B0-4B08D35E8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866A0F-89C5-CCF9-108B-6B9DE8D23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91FF-CDC4-4AA0-9647-2B8CAA136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9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B711E-049C-5A7E-DB43-6A9B3546A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AAFD88-02EB-FFD9-7569-70FA3771FB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4529BB-099C-192D-7F74-84561935D7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550DB9-7A49-639B-752A-E514DD11D8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E9598B-73FF-F6FB-8334-64225DC9FD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EA8C18-7AD0-6171-B9C9-E59BE181E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3A59-6032-482A-B380-2685D399FF12}" type="datetimeFigureOut">
              <a:rPr lang="en-US" smtClean="0"/>
              <a:t>22-Aug-23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A896CE-42C6-F61A-694E-2457CB75D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5CFFF2-AD54-0B8D-B6AD-97BC4F1DA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91FF-CDC4-4AA0-9647-2B8CAA136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346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9EB89-10C9-675D-9562-4328EEC42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A64915-3494-DDDC-96E9-B53E5A596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3A59-6032-482A-B380-2685D399FF12}" type="datetimeFigureOut">
              <a:rPr lang="en-US" smtClean="0"/>
              <a:t>22-Aug-23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2D0135-D55A-58DD-57F5-349990D73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2E7F82-40A6-B3D8-16DE-6DDE025CC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91FF-CDC4-4AA0-9647-2B8CAA136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87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84981B-8CD6-92B3-A44C-E89C680EC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3A59-6032-482A-B380-2685D399FF12}" type="datetimeFigureOut">
              <a:rPr lang="en-US" smtClean="0"/>
              <a:t>22-Aug-23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2C0C43-CE38-984A-95D4-D0481A8F4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75BBD7-8288-3C42-57B7-02593740E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91FF-CDC4-4AA0-9647-2B8CAA136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4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58BE3-CF48-513A-6621-51CA0E779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69633-E99F-CCC7-BF2E-E12C02544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B7AED8-7943-488A-433C-B1EB8AD3EF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8383F3-6597-8A77-4377-4CBFFBC9E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3A59-6032-482A-B380-2685D399FF12}" type="datetimeFigureOut">
              <a:rPr lang="en-US" smtClean="0"/>
              <a:t>22-Aug-23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57E297-45A7-C10B-DA0D-60A3EA2CA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3B05AA-2FA3-3144-9518-9F5353FF4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91FF-CDC4-4AA0-9647-2B8CAA136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711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B6908-AE92-570D-90DB-6113C9F2E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0B61F9-8321-A68D-A21A-7685909930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AE8AE8-3054-BF13-4B93-1AB297E78C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E79D72-991C-CB9C-1FAC-53A59E100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3A59-6032-482A-B380-2685D399FF12}" type="datetimeFigureOut">
              <a:rPr lang="en-US" smtClean="0"/>
              <a:t>22-Aug-23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97DECB-2656-EEC2-D4E2-B16B85025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DDBDDE-2335-FED4-F0D1-12063A20B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91FF-CDC4-4AA0-9647-2B8CAA136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925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3E10EC-E628-3B16-62FD-CB53DCBCB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2EEFE0-D9C8-A80F-B30B-7A1C06EA86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CD1A5-BE59-69D3-AD0D-FB06FC13A1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93A59-6032-482A-B380-2685D399FF12}" type="datetimeFigureOut">
              <a:rPr lang="en-US" smtClean="0"/>
              <a:t>22-Aug-23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71CCE4-ACF3-5260-4EF4-AE5650C2B6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1333B0-6494-67FC-B782-0E628F149F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C91FF-CDC4-4AA0-9647-2B8CAA136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238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10" Type="http://schemas.openxmlformats.org/officeDocument/2006/relationships/image" Target="../media/image12.emf"/><Relationship Id="rId4" Type="http://schemas.openxmlformats.org/officeDocument/2006/relationships/image" Target="../media/image6.emf"/><Relationship Id="rId9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9.png"/><Relationship Id="rId4" Type="http://schemas.openxmlformats.org/officeDocument/2006/relationships/image" Target="../media/image30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5.emf"/><Relationship Id="rId7" Type="http://schemas.openxmlformats.org/officeDocument/2006/relationships/image" Target="../media/image1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0.png"/><Relationship Id="rId4" Type="http://schemas.openxmlformats.org/officeDocument/2006/relationships/image" Target="../media/image2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g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1C4B0B2-0FAE-5800-D4BA-A6151FDF663B}"/>
              </a:ext>
            </a:extLst>
          </p:cNvPr>
          <p:cNvSpPr txBox="1"/>
          <p:nvPr/>
        </p:nvSpPr>
        <p:spPr>
          <a:xfrm>
            <a:off x="256068" y="956370"/>
            <a:ext cx="11679864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Measurement of the magnetic properties of materials at high dB/dt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M. Buzio, M Pentella TE-MSC</a:t>
            </a:r>
          </a:p>
          <a:p>
            <a:pPr algn="ctr"/>
            <a:r>
              <a:rPr lang="en-US" dirty="0"/>
              <a:t>22.08.2034</a:t>
            </a: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A2FB831D-443A-7804-7301-3BA1FB34AC35}"/>
              </a:ext>
            </a:extLst>
          </p:cNvPr>
          <p:cNvSpPr txBox="1">
            <a:spLocks/>
          </p:cNvSpPr>
          <p:nvPr/>
        </p:nvSpPr>
        <p:spPr>
          <a:xfrm>
            <a:off x="1879578" y="3773411"/>
            <a:ext cx="9443742" cy="3158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+mj-lt"/>
              <a:buAutoNum type="arabicPeriod"/>
            </a:pPr>
            <a:r>
              <a:rPr lang="it-IT" dirty="0"/>
              <a:t>State of the art: B(H) </a:t>
            </a:r>
            <a:r>
              <a:rPr lang="it-IT" dirty="0" err="1"/>
              <a:t>measurements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CERN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 err="1"/>
              <a:t>Proposal</a:t>
            </a:r>
            <a:r>
              <a:rPr lang="it-IT" dirty="0"/>
              <a:t> for </a:t>
            </a:r>
            <a:r>
              <a:rPr lang="it-IT" dirty="0" err="1"/>
              <a:t>preliminary</a:t>
            </a:r>
            <a:r>
              <a:rPr lang="it-IT" dirty="0"/>
              <a:t> </a:t>
            </a:r>
            <a:r>
              <a:rPr lang="it-IT" dirty="0" err="1"/>
              <a:t>tests</a:t>
            </a:r>
            <a:r>
              <a:rPr lang="it-IT" dirty="0"/>
              <a:t> up to 6 kT/s</a:t>
            </a:r>
          </a:p>
        </p:txBody>
      </p:sp>
    </p:spTree>
    <p:extLst>
      <p:ext uri="{BB962C8B-B14F-4D97-AF65-F5344CB8AC3E}">
        <p14:creationId xmlns:p14="http://schemas.microsoft.com/office/powerpoint/2010/main" val="1508402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688717-4C22-1CE4-4D0B-E8C40E6C4EC3}"/>
              </a:ext>
            </a:extLst>
          </p:cNvPr>
          <p:cNvSpPr txBox="1"/>
          <p:nvPr/>
        </p:nvSpPr>
        <p:spPr>
          <a:xfrm>
            <a:off x="3654189" y="196827"/>
            <a:ext cx="5552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Individually wound 10x10 mm ring sample – low current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F57FE7-8BC1-A716-C524-E07FC16B2016}"/>
              </a:ext>
            </a:extLst>
          </p:cNvPr>
          <p:cNvSpPr txBox="1"/>
          <p:nvPr/>
        </p:nvSpPr>
        <p:spPr>
          <a:xfrm>
            <a:off x="8896748" y="963706"/>
            <a:ext cx="19463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Ø = 100 mm, a=b=10 mm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 = 1 mm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N</a:t>
            </a:r>
            <a:r>
              <a:rPr lang="en-US" sz="1200" baseline="-25000" dirty="0" err="1"/>
              <a:t>t</a:t>
            </a:r>
            <a:r>
              <a:rPr lang="en-US" sz="1200" dirty="0"/>
              <a:t> =  60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R = 25 m</a:t>
            </a:r>
            <a:r>
              <a:rPr lang="en-US" sz="1200" dirty="0">
                <a:sym typeface="Symbol" panose="05050102010706020507" pitchFamily="18" charset="2"/>
              </a:rPr>
              <a:t>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>
                <a:sym typeface="Symbol" panose="05050102010706020507" pitchFamily="18" charset="2"/>
              </a:rPr>
              <a:t>L</a:t>
            </a:r>
            <a:r>
              <a:rPr lang="en-US" sz="1200" baseline="-25000" dirty="0" err="1">
                <a:sym typeface="Symbol" panose="05050102010706020507" pitchFamily="18" charset="2"/>
              </a:rPr>
              <a:t>d,max</a:t>
            </a:r>
            <a:r>
              <a:rPr lang="en-US" sz="1200" dirty="0">
                <a:sym typeface="Symbol" panose="05050102010706020507" pitchFamily="18" charset="2"/>
              </a:rPr>
              <a:t>= 7.5 </a:t>
            </a:r>
            <a:r>
              <a:rPr lang="en-US" sz="1200" dirty="0" err="1">
                <a:sym typeface="Symbol" panose="05050102010706020507" pitchFamily="18" charset="2"/>
              </a:rPr>
              <a:t>mH</a:t>
            </a: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N</a:t>
            </a:r>
            <a:r>
              <a:rPr lang="en-US" sz="1200" baseline="-25000" dirty="0" err="1"/>
              <a:t>out</a:t>
            </a:r>
            <a:r>
              <a:rPr lang="en-US" sz="1200" dirty="0"/>
              <a:t> =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F51109-7D18-B80C-1059-625E3F262B48}"/>
              </a:ext>
            </a:extLst>
          </p:cNvPr>
          <p:cNvSpPr txBox="1"/>
          <p:nvPr/>
        </p:nvSpPr>
        <p:spPr>
          <a:xfrm>
            <a:off x="10335928" y="2164886"/>
            <a:ext cx="175740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</a:t>
            </a:r>
            <a:r>
              <a:rPr lang="en-US" sz="1200" b="1" baseline="-25000" dirty="0"/>
              <a:t>max</a:t>
            </a:r>
            <a:r>
              <a:rPr lang="en-US" sz="1200" b="1" dirty="0"/>
              <a:t>=50 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H</a:t>
            </a:r>
            <a:r>
              <a:rPr lang="en-US" sz="1200" baseline="-25000" dirty="0" err="1"/>
              <a:t>max</a:t>
            </a:r>
            <a:r>
              <a:rPr lang="en-US" sz="1200" dirty="0"/>
              <a:t>=9.5 kA/m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dH</a:t>
            </a:r>
            <a:r>
              <a:rPr lang="en-US" sz="1200" dirty="0"/>
              <a:t>/dt max=50 MA/</a:t>
            </a:r>
            <a:r>
              <a:rPr lang="en-US" sz="1200" dirty="0" err="1"/>
              <a:t>ms</a:t>
            </a: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V</a:t>
            </a:r>
            <a:r>
              <a:rPr lang="en-US" sz="1200" b="1" baseline="-25000" dirty="0"/>
              <a:t>max</a:t>
            </a:r>
            <a:r>
              <a:rPr lang="en-US" sz="1200" b="1" dirty="0"/>
              <a:t>= 420 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P</a:t>
            </a:r>
            <a:r>
              <a:rPr lang="en-US" sz="1200" b="1" baseline="-25000" dirty="0"/>
              <a:t>max</a:t>
            </a:r>
            <a:r>
              <a:rPr lang="en-US" sz="1200" b="1" dirty="0"/>
              <a:t>=2.5 kW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V</a:t>
            </a:r>
            <a:r>
              <a:rPr lang="en-US" sz="1200" baseline="-25000" dirty="0" err="1"/>
              <a:t>out</a:t>
            </a:r>
            <a:r>
              <a:rPr lang="en-US" sz="1200" dirty="0"/>
              <a:t>= 7.5 V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B</a:t>
            </a:r>
            <a:r>
              <a:rPr lang="en-US" sz="1200" baseline="-25000" dirty="0" err="1"/>
              <a:t>max</a:t>
            </a:r>
            <a:r>
              <a:rPr lang="en-US" sz="1200" dirty="0"/>
              <a:t>=1.8 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dB/dt avg. =6 </a:t>
            </a:r>
            <a:r>
              <a:rPr lang="en-US" sz="1200" dirty="0" err="1"/>
              <a:t>kT</a:t>
            </a:r>
            <a:r>
              <a:rPr lang="en-US" sz="1200" dirty="0"/>
              <a:t>/s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dB/dt peak = 70 </a:t>
            </a:r>
            <a:r>
              <a:rPr lang="en-US" sz="1200" dirty="0" err="1"/>
              <a:t>kT</a:t>
            </a:r>
            <a:r>
              <a:rPr lang="en-US" sz="1200" dirty="0"/>
              <a:t>/s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ym typeface="Symbol" panose="05050102010706020507" pitchFamily="18" charset="2"/>
              </a:rPr>
              <a:t>T = 0.7°C/cycle</a:t>
            </a:r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FC004A-EF23-BA03-E34D-9C53E568B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03" y="939502"/>
            <a:ext cx="4090878" cy="28440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760932-D11A-C961-9A96-798624F42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5" y="3988363"/>
            <a:ext cx="4162914" cy="26529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F04FC0B-7D1D-F00B-5403-2A6BABCC4D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9857" y="4313032"/>
            <a:ext cx="3712143" cy="232827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567CC5C-447E-D642-9520-62D0F2D51C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0273" y="1029743"/>
            <a:ext cx="4228242" cy="286498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929E5FD-FC3F-E50A-CB39-35A00517B5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0690" y="4029312"/>
            <a:ext cx="3829881" cy="265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578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53" y="1179148"/>
            <a:ext cx="1981950" cy="26407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53" y="4132617"/>
            <a:ext cx="1981950" cy="1551911"/>
          </a:xfrm>
          <a:prstGeom prst="rect">
            <a:avLst/>
          </a:prstGeom>
        </p:spPr>
      </p:pic>
      <p:sp>
        <p:nvSpPr>
          <p:cNvPr id="8" name="Rectangle 50"/>
          <p:cNvSpPr/>
          <p:nvPr/>
        </p:nvSpPr>
        <p:spPr>
          <a:xfrm>
            <a:off x="255675" y="5728138"/>
            <a:ext cx="2110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IEC-compliant test specimen. 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114 mm De, 105 mm Di, 15 mm H</a:t>
            </a:r>
            <a:endParaRPr lang="en-US" sz="12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405595" y="228841"/>
            <a:ext cx="11380810" cy="34460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noProof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Toroidal ring </a:t>
            </a:r>
            <a:r>
              <a:rPr lang="it-IT" noProof="0" dirty="0" err="1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permeameter</a:t>
            </a:r>
            <a:r>
              <a:rPr lang="it-IT" noProof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(1/2)</a:t>
            </a:r>
            <a:endParaRPr kumimoji="0" lang="it-IT" sz="210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50"/>
          <p:cNvSpPr/>
          <p:nvPr/>
        </p:nvSpPr>
        <p:spPr>
          <a:xfrm>
            <a:off x="303300" y="3773908"/>
            <a:ext cx="21104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Split-coil </a:t>
            </a:r>
            <a:r>
              <a:rPr lang="en-US" sz="12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permeameter</a:t>
            </a:r>
            <a:r>
              <a:rPr lang="en-US" sz="1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[2,3]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8"/>
              <p:cNvSpPr txBox="1"/>
              <p:nvPr/>
            </p:nvSpPr>
            <p:spPr>
              <a:xfrm>
                <a:off x="2494581" y="3447305"/>
                <a:ext cx="1112612" cy="6284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𝐻</m:t>
                      </m:r>
                      <m:r>
                        <a:rPr lang="it-IT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it-IT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it-IT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𝑖</m:t>
                          </m:r>
                        </m:num>
                        <m:den>
                          <m:r>
                            <a:rPr lang="it-IT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2</m:t>
                          </m:r>
                          <m:r>
                            <a:rPr lang="it-IT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it-IT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it-IT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CasellaDiTes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4581" y="3447305"/>
                <a:ext cx="1112612" cy="6284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17"/>
              <p:cNvSpPr txBox="1"/>
              <p:nvPr/>
            </p:nvSpPr>
            <p:spPr>
              <a:xfrm>
                <a:off x="2494581" y="4148582"/>
                <a:ext cx="2851358" cy="6163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𝐵</m:t>
                      </m:r>
                      <m:r>
                        <a:rPr lang="it-IT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it-IT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Φ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Arial" panose="020B0604020202020204" pitchFamily="34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it-IT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Arial" panose="020B0604020202020204" pitchFamily="34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  <m:r>
                            <a:rPr lang="it-I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𝐻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Arial" panose="020B0604020202020204" pitchFamily="34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it-IT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Arial" panose="020B0604020202020204" pitchFamily="34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it-IT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it-I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CasellaDiTes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4581" y="4148582"/>
                <a:ext cx="2851358" cy="6163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ttangolo 22"/>
              <p:cNvSpPr/>
              <p:nvPr/>
            </p:nvSpPr>
            <p:spPr>
              <a:xfrm>
                <a:off x="8459424" y="1053829"/>
                <a:ext cx="3149195" cy="239347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it-IT" sz="1600" b="1" dirty="0">
                    <a:latin typeface="Calibri" panose="020F0502020204030204" pitchFamily="34" charset="0"/>
                    <a:ea typeface="ＭＳ Ｐゴシック" charset="0"/>
                    <a:cs typeface="Calibri" panose="020F0502020204030204" pitchFamily="34" charset="0"/>
                    <a:sym typeface="Arial" charset="0"/>
                  </a:rPr>
                  <a:t>List of symbols</a:t>
                </a:r>
                <a:endParaRPr lang="it-IT" sz="1600" b="1" i="1" dirty="0">
                  <a:solidFill>
                    <a:schemeClr val="tx1"/>
                  </a:solidFill>
                  <a:latin typeface="Calibri" panose="020F0502020204030204" pitchFamily="34" charset="0"/>
                  <a:ea typeface="ＭＳ Ｐゴシック" charset="0"/>
                  <a:cs typeface="Calibri" panose="020F0502020204030204" pitchFamily="34" charset="0"/>
                  <a:sym typeface="Arial" charset="0"/>
                </a:endParaRP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</m:ctrlPr>
                      </m:sSubPr>
                      <m:e>
                        <m:r>
                          <a:rPr lang="it-IT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𝑟</m:t>
                        </m:r>
                      </m:e>
                      <m:sub>
                        <m:r>
                          <a:rPr lang="it-IT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  <a:sym typeface="Arial" panose="020B0604020202020204" pitchFamily="34" charset="0"/>
                  </a:rPr>
                  <a:t> </a:t>
                </a:r>
                <a:r>
                  <a:rPr lang="it-IT" sz="16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charset="0"/>
                    <a:cs typeface="Calibri" panose="020F0502020204030204" pitchFamily="34" charset="0"/>
                    <a:sym typeface="Arial" charset="0"/>
                  </a:rPr>
                  <a:t>log-</a:t>
                </a:r>
                <a:r>
                  <a:rPr lang="it-IT" sz="1600" dirty="0" err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charset="0"/>
                    <a:cs typeface="Calibri" panose="020F0502020204030204" pitchFamily="34" charset="0"/>
                    <a:sym typeface="Arial" charset="0"/>
                  </a:rPr>
                  <a:t>mean</a:t>
                </a:r>
                <a:r>
                  <a:rPr lang="it-IT" sz="16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charset="0"/>
                    <a:cs typeface="Calibri" panose="020F0502020204030204" pitchFamily="34" charset="0"/>
                    <a:sym typeface="Arial" charset="0"/>
                  </a:rPr>
                  <a:t> </a:t>
                </a:r>
                <a:r>
                  <a:rPr lang="it-IT" sz="1600" dirty="0" err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charset="0"/>
                    <a:cs typeface="Calibri" panose="020F0502020204030204" pitchFamily="34" charset="0"/>
                    <a:sym typeface="Arial" charset="0"/>
                  </a:rPr>
                  <a:t>radius</a:t>
                </a:r>
                <a:endParaRPr lang="it-IT" sz="1600" dirty="0">
                  <a:solidFill>
                    <a:schemeClr val="tx1"/>
                  </a:solidFill>
                  <a:latin typeface="Calibri" panose="020F0502020204030204" pitchFamily="34" charset="0"/>
                  <a:ea typeface="ＭＳ Ｐゴシック" charset="0"/>
                  <a:cs typeface="Calibri" panose="020F0502020204030204" pitchFamily="34" charset="0"/>
                  <a:sym typeface="Arial" charset="0"/>
                </a:endParaRP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</m:ctrlPr>
                      </m:sSubPr>
                      <m:e>
                        <m:r>
                          <a:rPr lang="it-IT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𝑁</m:t>
                        </m:r>
                      </m:e>
                      <m:sub>
                        <m:r>
                          <a:rPr lang="it-IT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  <a:sym typeface="Arial" panose="020B0604020202020204" pitchFamily="34" charset="0"/>
                  </a:rPr>
                  <a:t>,</a:t>
                </a:r>
                <a:r>
                  <a:rPr lang="it-IT" sz="16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charset="0"/>
                    <a:cs typeface="Calibri" panose="020F0502020204030204" pitchFamily="34" charset="0"/>
                    <a:sym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</m:ctrlPr>
                      </m:sSubPr>
                      <m:e>
                        <m:r>
                          <a:rPr lang="it-IT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𝑁</m:t>
                        </m:r>
                      </m:e>
                      <m:sub>
                        <m:r>
                          <a:rPr lang="it-IT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  <a:sym typeface="Arial" panose="020B0604020202020204" pitchFamily="34" charset="0"/>
                  </a:rPr>
                  <a:t> number of excitation/sensing turns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</m:ctrlPr>
                      </m:sSubPr>
                      <m:e>
                        <m:r>
                          <a:rPr lang="it-IT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𝐴</m:t>
                        </m:r>
                      </m:e>
                      <m:sub>
                        <m:r>
                          <a:rPr lang="it-IT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  <a:sym typeface="Arial" panose="020B0604020202020204" pitchFamily="34" charset="0"/>
                  </a:rPr>
                  <a:t> test specimen cross-section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</m:ctrlPr>
                      </m:sSubPr>
                      <m:e>
                        <m:r>
                          <a:rPr lang="it-IT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𝐴</m:t>
                        </m:r>
                      </m:e>
                      <m:sub>
                        <m:r>
                          <a:rPr lang="it-IT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  <a:sym typeface="Arial" panose="020B0604020202020204" pitchFamily="34" charset="0"/>
                  </a:rPr>
                  <a:t> sensing-coil area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ＭＳ Ｐゴシック" charset="0"/>
                        <a:sym typeface="Arial" charset="0"/>
                      </a:rPr>
                      <m:t>𝑖</m:t>
                    </m:r>
                  </m:oMath>
                </a14:m>
                <a:r>
                  <a:rPr lang="en-US" sz="1600" dirty="0">
                    <a:latin typeface="Calibri" panose="020F050202020403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  <a:sym typeface="Arial" panose="020B0604020202020204" pitchFamily="34" charset="0"/>
                  </a:rPr>
                  <a:t> excitation current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ＭＳ Ｐゴシック" charset="0"/>
                        <a:sym typeface="Arial" charset="0"/>
                      </a:rPr>
                      <m:t>𝑣</m:t>
                    </m:r>
                  </m:oMath>
                </a14:m>
                <a:r>
                  <a:rPr lang="en-US" sz="1600" dirty="0">
                    <a:latin typeface="Calibri" panose="020F050202020403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  <a:sym typeface="Arial" panose="020B0604020202020204" pitchFamily="34" charset="0"/>
                  </a:rPr>
                  <a:t> induced voltage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>
                        <a:latin typeface="Cambria Math" panose="02040503050406030204" pitchFamily="18" charset="0"/>
                        <a:sym typeface="Arial" panose="020B0604020202020204" pitchFamily="34" charset="0"/>
                      </a:rPr>
                      <m:t>Φ</m:t>
                    </m:r>
                    <m:r>
                      <a:rPr lang="it-IT" sz="1600" i="1">
                        <a:latin typeface="Cambria Math" panose="02040503050406030204" pitchFamily="18" charset="0"/>
                        <a:sym typeface="Arial" panose="020B0604020202020204" pitchFamily="34" charset="0"/>
                      </a:rPr>
                      <m:t>=</m:t>
                    </m:r>
                    <m:nary>
                      <m:naryPr>
                        <m:ctrlPr>
                          <a:rPr lang="it-IT" sz="1600" i="1">
                            <a:latin typeface="Cambria Math" panose="02040503050406030204" pitchFamily="18" charset="0"/>
                            <a:sym typeface="Arial" panose="020B0604020202020204" pitchFamily="34" charset="0"/>
                          </a:rPr>
                        </m:ctrlPr>
                      </m:naryPr>
                      <m:sub>
                        <m:r>
                          <a:rPr lang="it-IT" sz="1600" i="1">
                            <a:latin typeface="Cambria Math" panose="02040503050406030204" pitchFamily="18" charset="0"/>
                            <a:sym typeface="Arial" panose="020B0604020202020204" pitchFamily="34" charset="0"/>
                          </a:rPr>
                          <m:t>0</m:t>
                        </m:r>
                      </m:sub>
                      <m:sup>
                        <m:r>
                          <a:rPr lang="it-IT" sz="1600" i="1">
                            <a:latin typeface="Cambria Math" panose="02040503050406030204" pitchFamily="18" charset="0"/>
                            <a:sym typeface="Arial" panose="020B0604020202020204" pitchFamily="34" charset="0"/>
                          </a:rPr>
                          <m:t>𝑡</m:t>
                        </m:r>
                      </m:sup>
                      <m:e>
                        <m:r>
                          <a:rPr lang="it-IT" sz="1600" i="1">
                            <a:latin typeface="Cambria Math" panose="02040503050406030204" pitchFamily="18" charset="0"/>
                            <a:sym typeface="Arial" panose="020B0604020202020204" pitchFamily="34" charset="0"/>
                          </a:rPr>
                          <m:t>𝑣</m:t>
                        </m:r>
                        <m:d>
                          <m:dPr>
                            <m:ctrlPr>
                              <a:rPr lang="it-IT" sz="1600" i="1">
                                <a:latin typeface="Cambria Math" panose="02040503050406030204" pitchFamily="18" charset="0"/>
                                <a:sym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  <a:sym typeface="Arial" panose="020B0604020202020204" pitchFamily="34" charset="0"/>
                              </a:rPr>
                              <m:t>𝜏</m:t>
                            </m:r>
                          </m:e>
                        </m:d>
                        <m:r>
                          <a:rPr lang="it-IT" sz="1600" i="1">
                            <a:latin typeface="Cambria Math" panose="02040503050406030204" pitchFamily="18" charset="0"/>
                            <a:sym typeface="Arial" panose="020B0604020202020204" pitchFamily="34" charset="0"/>
                          </a:rPr>
                          <m:t>𝑑</m:t>
                        </m:r>
                        <m:r>
                          <a:rPr lang="it-IT" sz="1600" i="1">
                            <a:latin typeface="Cambria Math" panose="02040503050406030204" pitchFamily="18" charset="0"/>
                            <a:sym typeface="Arial" panose="020B0604020202020204" pitchFamily="34" charset="0"/>
                          </a:rPr>
                          <m:t>𝜏</m:t>
                        </m:r>
                      </m:e>
                    </m:nary>
                  </m:oMath>
                </a14:m>
                <a:r>
                  <a:rPr lang="en-US" sz="1600" dirty="0">
                    <a:latin typeface="Calibri" panose="020F050202020403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  <a:sym typeface="Arial" panose="020B0604020202020204" pitchFamily="34" charset="0"/>
                  </a:rPr>
                  <a:t> magnetic flux</a:t>
                </a:r>
              </a:p>
            </p:txBody>
          </p:sp>
        </mc:Choice>
        <mc:Fallback xmlns="">
          <p:sp>
            <p:nvSpPr>
              <p:cNvPr id="31" name="Rettangolo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9424" y="1053829"/>
                <a:ext cx="3149195" cy="2393476"/>
              </a:xfrm>
              <a:prstGeom prst="rect">
                <a:avLst/>
              </a:prstGeom>
              <a:blipFill>
                <a:blip r:embed="rId7"/>
                <a:stretch>
                  <a:fillRect l="-965" t="-506" b="-2759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Immagin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46956" y="619608"/>
            <a:ext cx="5856124" cy="2966091"/>
          </a:xfrm>
          <a:prstGeom prst="rect">
            <a:avLst/>
          </a:prstGeom>
        </p:spPr>
      </p:pic>
      <p:sp>
        <p:nvSpPr>
          <p:cNvPr id="37" name="Content Placeholder 6"/>
          <p:cNvSpPr txBox="1">
            <a:spLocks/>
          </p:cNvSpPr>
          <p:nvPr/>
        </p:nvSpPr>
        <p:spPr>
          <a:xfrm>
            <a:off x="6070370" y="3625236"/>
            <a:ext cx="5709036" cy="8589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it-IT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Toroidal ring test method for </a:t>
            </a:r>
            <a:r>
              <a:rPr lang="it-IT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 ferromagnetic materials </a:t>
            </a:r>
            <a:r>
              <a:rPr lang="it-IT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DC</a:t>
            </a:r>
            <a:r>
              <a:rPr lang="it-IT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characterization, based on the </a:t>
            </a:r>
            <a:r>
              <a:rPr lang="it-IT" dirty="0" err="1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fluxmetric</a:t>
            </a:r>
            <a:r>
              <a:rPr lang="it-IT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method</a:t>
            </a:r>
            <a:r>
              <a:rPr lang="it-IT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(transformer </a:t>
            </a:r>
            <a:r>
              <a:rPr lang="it-IT" b="0" dirty="0" err="1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configuration</a:t>
            </a:r>
            <a:r>
              <a:rPr lang="it-IT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it-IT" dirty="0">
              <a:solidFill>
                <a:srgbClr val="2F2F2F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Content Placeholder 6"/>
          <p:cNvSpPr txBox="1">
            <a:spLocks/>
          </p:cNvSpPr>
          <p:nvPr/>
        </p:nvSpPr>
        <p:spPr>
          <a:xfrm>
            <a:off x="6070370" y="5441019"/>
            <a:ext cx="5709036" cy="9334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it-IT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standard</a:t>
            </a:r>
            <a:r>
              <a:rPr lang="it-IT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IEC 60404-4 </a:t>
            </a:r>
            <a:r>
              <a:rPr lang="it-IT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[3] provides </a:t>
            </a:r>
            <a:r>
              <a:rPr lang="it-IT" b="0" dirty="0" err="1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guidelines</a:t>
            </a:r>
            <a:r>
              <a:rPr lang="it-IT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the characterization at </a:t>
            </a:r>
            <a:r>
              <a:rPr lang="it-IT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room temperature</a:t>
            </a:r>
            <a:r>
              <a:rPr lang="it-IT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the operational procedures</a:t>
            </a:r>
          </a:p>
        </p:txBody>
      </p:sp>
      <p:sp>
        <p:nvSpPr>
          <p:cNvPr id="40" name="Rettangolo 28"/>
          <p:cNvSpPr/>
          <p:nvPr/>
        </p:nvSpPr>
        <p:spPr>
          <a:xfrm>
            <a:off x="2413728" y="5331991"/>
            <a:ext cx="353939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[1] K.N. </a:t>
            </a:r>
            <a:r>
              <a:rPr lang="en-US" sz="800" dirty="0" err="1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Henrichsen</a:t>
            </a:r>
            <a:r>
              <a:rPr lang="en-US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, “</a:t>
            </a:r>
            <a:r>
              <a:rPr lang="en-US" sz="800" dirty="0" err="1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Permeameter</a:t>
            </a:r>
            <a:r>
              <a:rPr lang="en-US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”, </a:t>
            </a:r>
            <a:r>
              <a:rPr lang="en-GB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Proceedings of the Second International Conference on Magnet Technology, 1967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[2] P. Arpaia, M. Buzio, L. Fiscarelli, G. </a:t>
            </a:r>
            <a:r>
              <a:rPr lang="en-US" sz="800" dirty="0" err="1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Montenero</a:t>
            </a:r>
            <a:r>
              <a:rPr lang="en-US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, L. </a:t>
            </a:r>
            <a:r>
              <a:rPr lang="en-US" sz="800" dirty="0" err="1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Walckiers</a:t>
            </a:r>
            <a:r>
              <a:rPr lang="en-US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, </a:t>
            </a:r>
            <a:r>
              <a:rPr lang="en-GB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2010 IEEE Instrumentation &amp; Measurement Technology Conference Proceedings, 2010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[3] IEC 60404-4, “</a:t>
            </a:r>
            <a:r>
              <a:rPr lang="en-GB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Magnetic materials - Part 4: Methods of measurement of DC magnetic properties of magnetically soft materials”, International </a:t>
            </a:r>
            <a:r>
              <a:rPr lang="en-GB" sz="800" dirty="0" err="1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Electrotechnical</a:t>
            </a:r>
            <a:r>
              <a:rPr lang="en-GB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 Commission, 2000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800" dirty="0"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  <a:sym typeface="Arial" panose="020B06040202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" dirty="0"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Content Placeholder 6"/>
          <p:cNvSpPr txBox="1">
            <a:spLocks/>
          </p:cNvSpPr>
          <p:nvPr/>
        </p:nvSpPr>
        <p:spPr>
          <a:xfrm>
            <a:off x="6055927" y="4516657"/>
            <a:ext cx="5709036" cy="8589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it-IT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Implemented at CERN by </a:t>
            </a:r>
            <a:r>
              <a:rPr lang="it-IT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split-coil permeameter </a:t>
            </a:r>
            <a:r>
              <a:rPr lang="it-IT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[1,2], where a mechanism allows to </a:t>
            </a:r>
            <a:r>
              <a:rPr lang="it-IT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split the coils</a:t>
            </a:r>
            <a:r>
              <a:rPr lang="it-IT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place the specimen within them</a:t>
            </a:r>
            <a:endParaRPr lang="it-IT" dirty="0">
              <a:solidFill>
                <a:srgbClr val="2F2F2F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8"/>
              <p:cNvSpPr txBox="1"/>
              <p:nvPr/>
            </p:nvSpPr>
            <p:spPr>
              <a:xfrm>
                <a:off x="2494581" y="4919392"/>
                <a:ext cx="1544590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𝑢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𝐻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/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𝐻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≤1 %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6" name="CasellaDiTes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4581" y="4919392"/>
                <a:ext cx="1544590" cy="276999"/>
              </a:xfrm>
              <a:prstGeom prst="rect">
                <a:avLst/>
              </a:prstGeom>
              <a:blipFill>
                <a:blip r:embed="rId9"/>
                <a:stretch>
                  <a:fillRect l="-1575" r="-3150" b="-3777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8"/>
              <p:cNvSpPr txBox="1"/>
              <p:nvPr/>
            </p:nvSpPr>
            <p:spPr>
              <a:xfrm>
                <a:off x="4213948" y="4883456"/>
                <a:ext cx="167404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𝑢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𝐵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/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𝐵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≤1 %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CasellaDiTes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3948" y="4883456"/>
                <a:ext cx="1674048" cy="307777"/>
              </a:xfrm>
              <a:prstGeom prst="rect">
                <a:avLst/>
              </a:prstGeom>
              <a:blipFill>
                <a:blip r:embed="rId10"/>
                <a:stretch>
                  <a:fillRect l="-1091" r="-3273" b="-3725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4236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CE59346A-5585-4E8F-3B71-7A61D1E17AAA}"/>
              </a:ext>
            </a:extLst>
          </p:cNvPr>
          <p:cNvSpPr txBox="1">
            <a:spLocks/>
          </p:cNvSpPr>
          <p:nvPr/>
        </p:nvSpPr>
        <p:spPr>
          <a:xfrm>
            <a:off x="264937" y="1035162"/>
            <a:ext cx="11607403" cy="274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it-IT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types of test cycles can be applied to the specimen for DC characterization</a:t>
            </a:r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D3DC8717-3781-6856-9E36-A8FC52887175}"/>
              </a:ext>
            </a:extLst>
          </p:cNvPr>
          <p:cNvSpPr txBox="1">
            <a:spLocks/>
          </p:cNvSpPr>
          <p:nvPr/>
        </p:nvSpPr>
        <p:spPr>
          <a:xfrm>
            <a:off x="484013" y="1303651"/>
            <a:ext cx="11607403" cy="3602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Continuous recording method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94F8F7EC-C0B4-801B-E091-BAD2B3E1955C}"/>
              </a:ext>
            </a:extLst>
          </p:cNvPr>
          <p:cNvSpPr txBox="1">
            <a:spLocks/>
          </p:cNvSpPr>
          <p:nvPr/>
        </p:nvSpPr>
        <p:spPr>
          <a:xfrm>
            <a:off x="484013" y="3683377"/>
            <a:ext cx="11607403" cy="3602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Point-by-point (ballistic) method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E0951A-F719-CE77-E69F-4EB107EA3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666" y="1591968"/>
            <a:ext cx="2422861" cy="18874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B3CB28-A699-E01F-7EE1-4C798A7B09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6359" y="1609042"/>
            <a:ext cx="2396593" cy="18703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267422-64DA-C687-CE44-E78610CCCE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079" y="1570619"/>
            <a:ext cx="2478786" cy="19956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80BE831-4BAA-B31B-383D-AD669E307F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5929" y="1578306"/>
            <a:ext cx="2533650" cy="20002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4B59C08-5D6C-EE5D-E9F1-09DD98A6280C}"/>
              </a:ext>
            </a:extLst>
          </p:cNvPr>
          <p:cNvSpPr/>
          <p:nvPr/>
        </p:nvSpPr>
        <p:spPr>
          <a:xfrm>
            <a:off x="3478602" y="1631581"/>
            <a:ext cx="1909451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Initial magnetization curve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B74D7CD-0AF4-DF5F-CF07-5EC97C0A9B8F}"/>
              </a:ext>
            </a:extLst>
          </p:cNvPr>
          <p:cNvSpPr/>
          <p:nvPr/>
        </p:nvSpPr>
        <p:spPr>
          <a:xfrm>
            <a:off x="9562911" y="1613050"/>
            <a:ext cx="123830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Hysteresis loop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253637F-3793-A99A-C202-6CB0BB891D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5073" y="4001036"/>
            <a:ext cx="2508204" cy="19967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F3E158C-BFAE-97BB-B6C2-82E966E688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9735" y="3983321"/>
            <a:ext cx="2503869" cy="2033056"/>
          </a:xfrm>
          <a:prstGeom prst="rect">
            <a:avLst/>
          </a:prstGeom>
        </p:spPr>
      </p:pic>
      <p:sp>
        <p:nvSpPr>
          <p:cNvPr id="15" name="Right Arrow 23">
            <a:extLst>
              <a:ext uri="{FF2B5EF4-FFF2-40B4-BE49-F238E27FC236}">
                <a16:creationId xmlns:a16="http://schemas.microsoft.com/office/drawing/2014/main" id="{F58A19C0-94F8-77C1-D2A6-A8C0B8265FE2}"/>
              </a:ext>
            </a:extLst>
          </p:cNvPr>
          <p:cNvSpPr/>
          <p:nvPr/>
        </p:nvSpPr>
        <p:spPr>
          <a:xfrm>
            <a:off x="2770783" y="4785372"/>
            <a:ext cx="438913" cy="310226"/>
          </a:xfrm>
          <a:prstGeom prst="rightArrow">
            <a:avLst/>
          </a:prstGeom>
          <a:solidFill>
            <a:srgbClr val="67A2AA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AD7406-A43F-61A0-BD68-85A925CE625A}"/>
              </a:ext>
            </a:extLst>
          </p:cNvPr>
          <p:cNvSpPr/>
          <p:nvPr/>
        </p:nvSpPr>
        <p:spPr>
          <a:xfrm>
            <a:off x="3520886" y="4011986"/>
            <a:ext cx="2002090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Initial magnetization curve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D8F1BD7-2C87-EAE8-3E59-58D1D5A43C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9560" y="4002842"/>
            <a:ext cx="2555039" cy="199314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C1956DA-B243-9D0C-2FAC-4185078D61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89719" y="3972124"/>
            <a:ext cx="2567869" cy="204425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B6677D6-6269-6C76-8BF5-A565BAA3866C}"/>
              </a:ext>
            </a:extLst>
          </p:cNvPr>
          <p:cNvSpPr/>
          <p:nvPr/>
        </p:nvSpPr>
        <p:spPr>
          <a:xfrm>
            <a:off x="9480095" y="4001036"/>
            <a:ext cx="123830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Hysteresis loop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870EE07-7A28-6E13-A3F3-59BBF7F69D2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1046" t="2001" b="11600"/>
          <a:stretch/>
        </p:blipFill>
        <p:spPr>
          <a:xfrm>
            <a:off x="7094367" y="4094779"/>
            <a:ext cx="986516" cy="77580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95F70DA-EBC4-529A-8147-EB8D5408EB20}"/>
              </a:ext>
            </a:extLst>
          </p:cNvPr>
          <p:cNvSpPr/>
          <p:nvPr/>
        </p:nvSpPr>
        <p:spPr>
          <a:xfrm>
            <a:off x="6569583" y="4471992"/>
            <a:ext cx="146050" cy="136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189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89" algn="l" defTabSz="457189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77" algn="l" defTabSz="457189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566" algn="l" defTabSz="457189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754" algn="l" defTabSz="457189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943" algn="l" defTabSz="457189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131" algn="l" defTabSz="457189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320" algn="l" defTabSz="457189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509" algn="l" defTabSz="457189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44D9BAC-736B-04EA-65C2-47A23657C49C}"/>
              </a:ext>
            </a:extLst>
          </p:cNvPr>
          <p:cNvCxnSpPr/>
          <p:nvPr/>
        </p:nvCxnSpPr>
        <p:spPr>
          <a:xfrm flipH="1">
            <a:off x="6715633" y="4094779"/>
            <a:ext cx="378734" cy="3763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D232268-14EB-EBAB-8AD4-6E65520E32E0}"/>
              </a:ext>
            </a:extLst>
          </p:cNvPr>
          <p:cNvCxnSpPr/>
          <p:nvPr/>
        </p:nvCxnSpPr>
        <p:spPr>
          <a:xfrm flipH="1" flipV="1">
            <a:off x="6715634" y="4608518"/>
            <a:ext cx="390022" cy="2619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Arrow 53">
            <a:extLst>
              <a:ext uri="{FF2B5EF4-FFF2-40B4-BE49-F238E27FC236}">
                <a16:creationId xmlns:a16="http://schemas.microsoft.com/office/drawing/2014/main" id="{E27E34A8-15D9-2DDB-61F1-56720661FD14}"/>
              </a:ext>
            </a:extLst>
          </p:cNvPr>
          <p:cNvSpPr/>
          <p:nvPr/>
        </p:nvSpPr>
        <p:spPr>
          <a:xfrm>
            <a:off x="8805670" y="2341920"/>
            <a:ext cx="438913" cy="310226"/>
          </a:xfrm>
          <a:prstGeom prst="rightArrow">
            <a:avLst/>
          </a:prstGeom>
          <a:solidFill>
            <a:srgbClr val="67A2AA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ight Arrow 54">
            <a:extLst>
              <a:ext uri="{FF2B5EF4-FFF2-40B4-BE49-F238E27FC236}">
                <a16:creationId xmlns:a16="http://schemas.microsoft.com/office/drawing/2014/main" id="{C8C63D8F-54D2-1392-0413-28CE71A01623}"/>
              </a:ext>
            </a:extLst>
          </p:cNvPr>
          <p:cNvSpPr/>
          <p:nvPr/>
        </p:nvSpPr>
        <p:spPr>
          <a:xfrm>
            <a:off x="2778467" y="2293692"/>
            <a:ext cx="438913" cy="310226"/>
          </a:xfrm>
          <a:prstGeom prst="rightArrow">
            <a:avLst/>
          </a:prstGeom>
          <a:solidFill>
            <a:srgbClr val="67A2AA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ight Arrow 60">
            <a:extLst>
              <a:ext uri="{FF2B5EF4-FFF2-40B4-BE49-F238E27FC236}">
                <a16:creationId xmlns:a16="http://schemas.microsoft.com/office/drawing/2014/main" id="{7A7CB1DE-29E7-75E6-2AF2-4B3B7BE61313}"/>
              </a:ext>
            </a:extLst>
          </p:cNvPr>
          <p:cNvSpPr/>
          <p:nvPr/>
        </p:nvSpPr>
        <p:spPr>
          <a:xfrm>
            <a:off x="8738427" y="4722414"/>
            <a:ext cx="438913" cy="310226"/>
          </a:xfrm>
          <a:prstGeom prst="rightArrow">
            <a:avLst/>
          </a:prstGeom>
          <a:solidFill>
            <a:srgbClr val="67A2AA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Content Placeholder 6">
            <a:extLst>
              <a:ext uri="{FF2B5EF4-FFF2-40B4-BE49-F238E27FC236}">
                <a16:creationId xmlns:a16="http://schemas.microsoft.com/office/drawing/2014/main" id="{C13F70AC-BFD4-8308-DDEE-BDF9488FBC27}"/>
              </a:ext>
            </a:extLst>
          </p:cNvPr>
          <p:cNvSpPr txBox="1">
            <a:spLocks/>
          </p:cNvSpPr>
          <p:nvPr/>
        </p:nvSpPr>
        <p:spPr>
          <a:xfrm>
            <a:off x="405595" y="228841"/>
            <a:ext cx="11380810" cy="34460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noProof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Toroidal ring </a:t>
            </a:r>
            <a:r>
              <a:rPr lang="it-IT" noProof="0" dirty="0" err="1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permeameter</a:t>
            </a:r>
            <a:r>
              <a:rPr lang="it-IT" noProof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(2/2)</a:t>
            </a:r>
            <a:endParaRPr kumimoji="0" lang="it-IT" sz="210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877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688717-4C22-1CE4-4D0B-E8C40E6C4EC3}"/>
              </a:ext>
            </a:extLst>
          </p:cNvPr>
          <p:cNvSpPr txBox="1"/>
          <p:nvPr/>
        </p:nvSpPr>
        <p:spPr>
          <a:xfrm>
            <a:off x="3407412" y="158395"/>
            <a:ext cx="555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Examples of dynamic measurements (1/2)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AE7B39-0F09-681A-70AF-76E886AD6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28" y="1377757"/>
            <a:ext cx="5361334" cy="5383262"/>
          </a:xfrm>
          <a:prstGeom prst="rect">
            <a:avLst/>
          </a:prstGeom>
        </p:spPr>
      </p:pic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6F51F12-11AB-89E2-D404-A8232DEA8A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5"/>
          <a:stretch/>
        </p:blipFill>
        <p:spPr>
          <a:xfrm>
            <a:off x="6096000" y="1786887"/>
            <a:ext cx="5985672" cy="4831080"/>
          </a:xfrm>
          <a:prstGeom prst="rect">
            <a:avLst/>
          </a:prstGeom>
        </p:spPr>
      </p:pic>
      <p:pic>
        <p:nvPicPr>
          <p:cNvPr id="8" name="Picture 7" descr="A machine with wires and cables&#10;&#10;Description automatically generated">
            <a:extLst>
              <a:ext uri="{FF2B5EF4-FFF2-40B4-BE49-F238E27FC236}">
                <a16:creationId xmlns:a16="http://schemas.microsoft.com/office/drawing/2014/main" id="{00405939-2543-97D5-45E3-412F36F8F0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1" r="17555"/>
          <a:stretch/>
        </p:blipFill>
        <p:spPr>
          <a:xfrm rot="16200000">
            <a:off x="10511054" y="322447"/>
            <a:ext cx="1731588" cy="13192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6655E5-3505-69A7-DB81-1A6466F7261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80" y="158395"/>
            <a:ext cx="1661266" cy="13008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7081B0B-B03E-ECF3-3C00-8FA1A1364AF5}"/>
              </a:ext>
            </a:extLst>
          </p:cNvPr>
          <p:cNvSpPr txBox="1"/>
          <p:nvPr/>
        </p:nvSpPr>
        <p:spPr>
          <a:xfrm>
            <a:off x="8329932" y="1377757"/>
            <a:ext cx="195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ELENA main dipole</a:t>
            </a:r>
          </a:p>
        </p:txBody>
      </p:sp>
    </p:spTree>
    <p:extLst>
      <p:ext uri="{BB962C8B-B14F-4D97-AF65-F5344CB8AC3E}">
        <p14:creationId xmlns:p14="http://schemas.microsoft.com/office/powerpoint/2010/main" val="3723942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Mariano Pentella | A Hitchhiker’s Guide to Magnetic Measurements of Materials : Overview, Solutions, Future Plans</a:t>
            </a:r>
          </a:p>
        </p:txBody>
      </p:sp>
      <p:sp>
        <p:nvSpPr>
          <p:cNvPr id="132" name="Content Placeholder 6"/>
          <p:cNvSpPr txBox="1">
            <a:spLocks/>
          </p:cNvSpPr>
          <p:nvPr/>
        </p:nvSpPr>
        <p:spPr>
          <a:xfrm>
            <a:off x="256518" y="999731"/>
            <a:ext cx="4216422" cy="3158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dirty="0"/>
              <a:t>Custom-winding permeameter</a:t>
            </a:r>
          </a:p>
        </p:txBody>
      </p:sp>
      <p:sp>
        <p:nvSpPr>
          <p:cNvPr id="2" name="Rectangle 1"/>
          <p:cNvSpPr/>
          <p:nvPr/>
        </p:nvSpPr>
        <p:spPr>
          <a:xfrm>
            <a:off x="3316287" y="2101785"/>
            <a:ext cx="52371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303030"/>
                </a:solidFill>
              </a:rPr>
              <a:t>Very-high permeability materials (i.e. mu-metals)</a:t>
            </a:r>
          </a:p>
        </p:txBody>
      </p:sp>
      <p:sp>
        <p:nvSpPr>
          <p:cNvPr id="7" name="Rectangle 6"/>
          <p:cNvSpPr/>
          <p:nvPr/>
        </p:nvSpPr>
        <p:spPr>
          <a:xfrm>
            <a:off x="3335337" y="4187390"/>
            <a:ext cx="47609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303030"/>
                </a:solidFill>
              </a:rPr>
              <a:t>Non-standard sized toroids</a:t>
            </a:r>
          </a:p>
        </p:txBody>
      </p:sp>
      <p:sp>
        <p:nvSpPr>
          <p:cNvPr id="26" name="Rectangle 50"/>
          <p:cNvSpPr/>
          <p:nvPr/>
        </p:nvSpPr>
        <p:spPr>
          <a:xfrm>
            <a:off x="537873" y="3109637"/>
            <a:ext cx="2391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+mj-lt"/>
                <a:cs typeface="Calibri" panose="020F0502020204030204" pitchFamily="34" charset="0"/>
              </a:rPr>
              <a:t>Vitroperm500F. Non-standard dimensions and very-high permeability (about 80,000)</a:t>
            </a:r>
            <a:endParaRPr lang="en-US" sz="1200" b="1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994908" y="5230062"/>
            <a:ext cx="4386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00B050"/>
                </a:solidFill>
              </a:rPr>
              <a:t>It works at cryogenic temperatures!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309115" y="2692722"/>
            <a:ext cx="50347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303030"/>
                </a:solidFill>
              </a:rPr>
              <a:t>Fewer excitation turns can be used to measure low magnetic fields (&lt;10 A/m) by using conveniently high currents.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316287" y="3583933"/>
            <a:ext cx="50347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Dynamic characterization possible up to 1 kHz for some materials</a:t>
            </a:r>
            <a:endParaRPr lang="it-IT" dirty="0">
              <a:solidFill>
                <a:srgbClr val="30303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01641" y="4573892"/>
            <a:ext cx="55518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FF0000"/>
                </a:solidFill>
              </a:rPr>
              <a:t>Maximum field limited to 6 kA/m at RT for thermal reasons and to limit the coil resistance. 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60" y="4127860"/>
            <a:ext cx="2109629" cy="143990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7352" y="4311684"/>
            <a:ext cx="2955491" cy="200415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3450" y="197131"/>
            <a:ext cx="3379820" cy="21296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6369" y="2272832"/>
            <a:ext cx="3091956" cy="2075841"/>
          </a:xfrm>
          <a:prstGeom prst="rect">
            <a:avLst/>
          </a:prstGeom>
        </p:spPr>
      </p:pic>
      <p:sp>
        <p:nvSpPr>
          <p:cNvPr id="31" name="Content Placeholder 6"/>
          <p:cNvSpPr txBox="1">
            <a:spLocks/>
          </p:cNvSpPr>
          <p:nvPr/>
        </p:nvSpPr>
        <p:spPr>
          <a:xfrm>
            <a:off x="3001641" y="1498452"/>
            <a:ext cx="5558543" cy="5972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b="0" dirty="0"/>
              <a:t>Manual winding of the coils allows to cover what the split-coil permemeter can’t do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9" r="24840" b="25903"/>
          <a:stretch/>
        </p:blipFill>
        <p:spPr>
          <a:xfrm>
            <a:off x="787454" y="1588787"/>
            <a:ext cx="1703073" cy="1552782"/>
          </a:xfrm>
          <a:prstGeom prst="rect">
            <a:avLst/>
          </a:prstGeom>
        </p:spPr>
      </p:pic>
      <p:sp>
        <p:nvSpPr>
          <p:cNvPr id="21" name="Rectangle 50"/>
          <p:cNvSpPr/>
          <p:nvPr/>
        </p:nvSpPr>
        <p:spPr>
          <a:xfrm>
            <a:off x="472731" y="5563963"/>
            <a:ext cx="23919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+mj-lt"/>
                <a:cs typeface="Calibri" panose="020F0502020204030204" pitchFamily="34" charset="0"/>
              </a:rPr>
              <a:t>Mu-metal sample in the holder</a:t>
            </a:r>
            <a:endParaRPr lang="en-US" sz="1200" b="1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>
          <a:xfrm>
            <a:off x="2489200" y="6350851"/>
            <a:ext cx="1627188" cy="365125"/>
          </a:xfrm>
        </p:spPr>
        <p:txBody>
          <a:bodyPr/>
          <a:lstStyle/>
          <a:p>
            <a:r>
              <a:rPr lang="en-US" dirty="0"/>
              <a:t>MSC Seminar – 29/04/2021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C3B79E-D8F8-6EC4-5A78-A1291DD7D86F}"/>
              </a:ext>
            </a:extLst>
          </p:cNvPr>
          <p:cNvSpPr txBox="1"/>
          <p:nvPr/>
        </p:nvSpPr>
        <p:spPr>
          <a:xfrm>
            <a:off x="2237742" y="162337"/>
            <a:ext cx="555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Examples of dynamic measurements (2/2)</a:t>
            </a:r>
          </a:p>
        </p:txBody>
      </p:sp>
    </p:spTree>
    <p:extLst>
      <p:ext uri="{BB962C8B-B14F-4D97-AF65-F5344CB8AC3E}">
        <p14:creationId xmlns:p14="http://schemas.microsoft.com/office/powerpoint/2010/main" val="97269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30" grpId="0"/>
      <p:bldP spid="17" grpId="0"/>
      <p:bldP spid="18" grpId="0"/>
      <p:bldP spid="19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>
            <a:extLst>
              <a:ext uri="{FF2B5EF4-FFF2-40B4-BE49-F238E27FC236}">
                <a16:creationId xmlns:a16="http://schemas.microsoft.com/office/drawing/2014/main" id="{5E1E1DE7-EDD0-DF74-5491-A527DB17AA54}"/>
              </a:ext>
            </a:extLst>
          </p:cNvPr>
          <p:cNvGrpSpPr/>
          <p:nvPr/>
        </p:nvGrpSpPr>
        <p:grpSpPr>
          <a:xfrm>
            <a:off x="8460604" y="867256"/>
            <a:ext cx="3636559" cy="4462023"/>
            <a:chOff x="5678860" y="619643"/>
            <a:chExt cx="3636559" cy="4462023"/>
          </a:xfrm>
        </p:grpSpPr>
        <p:sp>
          <p:nvSpPr>
            <p:cNvPr id="48" name="Circle: Hollow 47">
              <a:extLst>
                <a:ext uri="{FF2B5EF4-FFF2-40B4-BE49-F238E27FC236}">
                  <a16:creationId xmlns:a16="http://schemas.microsoft.com/office/drawing/2014/main" id="{97928E6C-CF6A-6671-6E45-FBEC8C5ECEE0}"/>
                </a:ext>
              </a:extLst>
            </p:cNvPr>
            <p:cNvSpPr/>
            <p:nvPr/>
          </p:nvSpPr>
          <p:spPr>
            <a:xfrm>
              <a:off x="6064117" y="1595979"/>
              <a:ext cx="2748452" cy="2748452"/>
            </a:xfrm>
            <a:prstGeom prst="donut">
              <a:avLst>
                <a:gd name="adj" fmla="val 19593"/>
              </a:avLst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Circle: Hollow 18">
              <a:extLst>
                <a:ext uri="{FF2B5EF4-FFF2-40B4-BE49-F238E27FC236}">
                  <a16:creationId xmlns:a16="http://schemas.microsoft.com/office/drawing/2014/main" id="{4982BEB3-2E23-415B-859B-1FEFEE9C97FA}"/>
                </a:ext>
              </a:extLst>
            </p:cNvPr>
            <p:cNvSpPr/>
            <p:nvPr/>
          </p:nvSpPr>
          <p:spPr>
            <a:xfrm>
              <a:off x="6194201" y="1725338"/>
              <a:ext cx="2489736" cy="2489736"/>
            </a:xfrm>
            <a:prstGeom prst="donut">
              <a:avLst>
                <a:gd name="adj" fmla="val 10247"/>
              </a:avLst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D4E12F5-A145-3147-5252-75FADA6D543D}"/>
                </a:ext>
              </a:extLst>
            </p:cNvPr>
            <p:cNvSpPr/>
            <p:nvPr/>
          </p:nvSpPr>
          <p:spPr>
            <a:xfrm>
              <a:off x="6700808" y="2632461"/>
              <a:ext cx="1496131" cy="710342"/>
            </a:xfrm>
            <a:prstGeom prst="rect">
              <a:avLst/>
            </a:prstGeom>
            <a:pattFill prst="dkHorz">
              <a:fgClr>
                <a:schemeClr val="accent3"/>
              </a:fgClr>
              <a:bgClr>
                <a:schemeClr val="tx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CE19C26-90FF-A3E0-F9F1-116B4BFC669C}"/>
                </a:ext>
              </a:extLst>
            </p:cNvPr>
            <p:cNvCxnSpPr>
              <a:cxnSpLocks/>
            </p:cNvCxnSpPr>
            <p:nvPr/>
          </p:nvCxnSpPr>
          <p:spPr>
            <a:xfrm>
              <a:off x="7439069" y="808264"/>
              <a:ext cx="0" cy="3604394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E2466DF-0001-7D6A-5CC2-C67EBFE32E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56991" y="2970207"/>
              <a:ext cx="2972756" cy="0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D0E34F0-F0A0-E6DF-7999-E1F80C22D3CE}"/>
                </a:ext>
              </a:extLst>
            </p:cNvPr>
            <p:cNvSpPr/>
            <p:nvPr/>
          </p:nvSpPr>
          <p:spPr>
            <a:xfrm>
              <a:off x="6312967" y="1844104"/>
              <a:ext cx="2252204" cy="2252204"/>
            </a:xfrm>
            <a:prstGeom prst="ellipse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1FD93CF2-4298-1581-1CA0-556F5A67285C}"/>
                </a:ext>
              </a:extLst>
            </p:cNvPr>
            <p:cNvCxnSpPr>
              <a:cxnSpLocks/>
              <a:stCxn id="20" idx="2"/>
            </p:cNvCxnSpPr>
            <p:nvPr/>
          </p:nvCxnSpPr>
          <p:spPr>
            <a:xfrm>
              <a:off x="6312967" y="2970206"/>
              <a:ext cx="0" cy="211146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CC6C0A7-71E0-602E-EA51-0E8EBEDB70CF}"/>
                </a:ext>
              </a:extLst>
            </p:cNvPr>
            <p:cNvCxnSpPr>
              <a:cxnSpLocks/>
            </p:cNvCxnSpPr>
            <p:nvPr/>
          </p:nvCxnSpPr>
          <p:spPr>
            <a:xfrm>
              <a:off x="8565171" y="2970206"/>
              <a:ext cx="0" cy="211146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CFE1C1A-CDDE-9041-DC9E-BAE987D7C420}"/>
                </a:ext>
              </a:extLst>
            </p:cNvPr>
            <p:cNvCxnSpPr>
              <a:cxnSpLocks/>
            </p:cNvCxnSpPr>
            <p:nvPr/>
          </p:nvCxnSpPr>
          <p:spPr>
            <a:xfrm>
              <a:off x="6700808" y="3295866"/>
              <a:ext cx="0" cy="1376063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ADB3DC5-920F-C0A3-0244-53C9C807A0FE}"/>
                </a:ext>
              </a:extLst>
            </p:cNvPr>
            <p:cNvCxnSpPr>
              <a:cxnSpLocks/>
            </p:cNvCxnSpPr>
            <p:nvPr/>
          </p:nvCxnSpPr>
          <p:spPr>
            <a:xfrm>
              <a:off x="8192819" y="3316703"/>
              <a:ext cx="0" cy="1376063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2FBE9653-FDE8-1DF8-4973-09F8C96FAC97}"/>
                </a:ext>
              </a:extLst>
            </p:cNvPr>
            <p:cNvCxnSpPr>
              <a:cxnSpLocks/>
            </p:cNvCxnSpPr>
            <p:nvPr/>
          </p:nvCxnSpPr>
          <p:spPr>
            <a:xfrm>
              <a:off x="6700808" y="4658116"/>
              <a:ext cx="149201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29C90E14-9179-5CF1-BCEF-0D26AD5B3414}"/>
                </a:ext>
              </a:extLst>
            </p:cNvPr>
            <p:cNvCxnSpPr>
              <a:cxnSpLocks/>
            </p:cNvCxnSpPr>
            <p:nvPr/>
          </p:nvCxnSpPr>
          <p:spPr>
            <a:xfrm>
              <a:off x="6312967" y="4990732"/>
              <a:ext cx="225220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D28F77E-127E-8983-177C-8E1F8E77433A}"/>
                </a:ext>
              </a:extLst>
            </p:cNvPr>
            <p:cNvSpPr txBox="1"/>
            <p:nvPr/>
          </p:nvSpPr>
          <p:spPr>
            <a:xfrm>
              <a:off x="6158431" y="1039212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F0E63DC-E247-87FA-538B-8A978BE02E14}"/>
                </a:ext>
              </a:extLst>
            </p:cNvPr>
            <p:cNvSpPr txBox="1"/>
            <p:nvPr/>
          </p:nvSpPr>
          <p:spPr>
            <a:xfrm>
              <a:off x="7275402" y="4692766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80915A9-9A89-D7DB-D578-5A3CB269DC34}"/>
                </a:ext>
              </a:extLst>
            </p:cNvPr>
            <p:cNvSpPr txBox="1"/>
            <p:nvPr/>
          </p:nvSpPr>
          <p:spPr>
            <a:xfrm>
              <a:off x="7290706" y="4378747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13AC8A20-FF63-F62F-1818-79D1805608FE}"/>
                </a:ext>
              </a:extLst>
            </p:cNvPr>
            <p:cNvCxnSpPr>
              <a:cxnSpLocks/>
            </p:cNvCxnSpPr>
            <p:nvPr/>
          </p:nvCxnSpPr>
          <p:spPr>
            <a:xfrm>
              <a:off x="6046238" y="1307658"/>
              <a:ext cx="0" cy="1662548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0642E3DE-5B9F-F488-7E83-BBCB94DD30B0}"/>
                </a:ext>
              </a:extLst>
            </p:cNvPr>
            <p:cNvCxnSpPr>
              <a:cxnSpLocks/>
            </p:cNvCxnSpPr>
            <p:nvPr/>
          </p:nvCxnSpPr>
          <p:spPr>
            <a:xfrm>
              <a:off x="6611464" y="1356413"/>
              <a:ext cx="0" cy="1620791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2CF1A838-D4D1-5CFE-DC76-958568BAAC1B}"/>
                </a:ext>
              </a:extLst>
            </p:cNvPr>
            <p:cNvCxnSpPr>
              <a:cxnSpLocks/>
            </p:cNvCxnSpPr>
            <p:nvPr/>
          </p:nvCxnSpPr>
          <p:spPr>
            <a:xfrm>
              <a:off x="6194201" y="1279454"/>
              <a:ext cx="0" cy="169775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20839333-4B2A-D388-8EEF-FA0BD202584C}"/>
                </a:ext>
              </a:extLst>
            </p:cNvPr>
            <p:cNvCxnSpPr>
              <a:cxnSpLocks/>
            </p:cNvCxnSpPr>
            <p:nvPr/>
          </p:nvCxnSpPr>
          <p:spPr>
            <a:xfrm>
              <a:off x="6447505" y="1293782"/>
              <a:ext cx="0" cy="1676423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939497AB-8791-9F2B-E7F5-C2D51F23878B}"/>
                </a:ext>
              </a:extLst>
            </p:cNvPr>
            <p:cNvCxnSpPr>
              <a:cxnSpLocks/>
            </p:cNvCxnSpPr>
            <p:nvPr/>
          </p:nvCxnSpPr>
          <p:spPr>
            <a:xfrm>
              <a:off x="6194201" y="1408807"/>
              <a:ext cx="25330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A7A8A5C0-2E0C-8A2C-DB4D-D515C4F505F8}"/>
                </a:ext>
              </a:extLst>
            </p:cNvPr>
            <p:cNvCxnSpPr/>
            <p:nvPr/>
          </p:nvCxnSpPr>
          <p:spPr>
            <a:xfrm>
              <a:off x="5868649" y="1408544"/>
              <a:ext cx="18797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6A34CDB1-7058-0B7B-BBE0-D58FD4B327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13154" y="1411044"/>
              <a:ext cx="18797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4BBD187-2A43-887B-98A8-1C5C307FFD5A}"/>
                </a:ext>
              </a:extLst>
            </p:cNvPr>
            <p:cNvSpPr txBox="1"/>
            <p:nvPr/>
          </p:nvSpPr>
          <p:spPr>
            <a:xfrm>
              <a:off x="5678860" y="104890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Symbol" panose="05050102010706020507" pitchFamily="18" charset="2"/>
                </a:rPr>
                <a:t>d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8209AEC3-68C4-3AFB-322D-1FB9573E4B19}"/>
                </a:ext>
              </a:extLst>
            </p:cNvPr>
            <p:cNvSpPr txBox="1"/>
            <p:nvPr/>
          </p:nvSpPr>
          <p:spPr>
            <a:xfrm>
              <a:off x="6629777" y="106034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Symbol" panose="05050102010706020507" pitchFamily="18" charset="2"/>
                </a:rPr>
                <a:t>d</a:t>
              </a:r>
            </a:p>
          </p:txBody>
        </p: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5D8DDB36-8805-E815-017E-326BB40B4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5427" y="2625906"/>
              <a:ext cx="1138004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623A5635-E5A3-70FD-4C11-8F6E82E7F1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65427" y="3322992"/>
              <a:ext cx="1138004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26C1C1BF-C5DE-F0AC-6ABF-F6B5D45CD6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38630" y="2655065"/>
              <a:ext cx="0" cy="68773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8B359291-CFC7-9FA0-8259-012507A7523E}"/>
                </a:ext>
              </a:extLst>
            </p:cNvPr>
            <p:cNvSpPr txBox="1"/>
            <p:nvPr/>
          </p:nvSpPr>
          <p:spPr>
            <a:xfrm rot="16200000">
              <a:off x="8977506" y="2754415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C59549B5-E83F-D47C-058C-FCEAADB3190D}"/>
                </a:ext>
              </a:extLst>
            </p:cNvPr>
            <p:cNvCxnSpPr>
              <a:cxnSpLocks/>
            </p:cNvCxnSpPr>
            <p:nvPr/>
          </p:nvCxnSpPr>
          <p:spPr>
            <a:xfrm>
              <a:off x="6801127" y="928846"/>
              <a:ext cx="64568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E30CFD6-8A78-58A9-3E78-BFC296A08524}"/>
                </a:ext>
              </a:extLst>
            </p:cNvPr>
            <p:cNvSpPr txBox="1"/>
            <p:nvPr/>
          </p:nvSpPr>
          <p:spPr>
            <a:xfrm>
              <a:off x="6900662" y="619643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Ø</a:t>
              </a:r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1F8B0500-7078-67EE-396F-047AAED0F071}"/>
              </a:ext>
            </a:extLst>
          </p:cNvPr>
          <p:cNvSpPr txBox="1"/>
          <p:nvPr/>
        </p:nvSpPr>
        <p:spPr>
          <a:xfrm>
            <a:off x="3879031" y="96399"/>
            <a:ext cx="5165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Magnetic permeability measurement of ring sample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C4AA00E9-59F8-8982-EC5E-30255CB15D99}"/>
              </a:ext>
            </a:extLst>
          </p:cNvPr>
          <p:cNvGrpSpPr/>
          <p:nvPr/>
        </p:nvGrpSpPr>
        <p:grpSpPr>
          <a:xfrm>
            <a:off x="451077" y="973434"/>
            <a:ext cx="4167713" cy="4071765"/>
            <a:chOff x="557919" y="1074212"/>
            <a:chExt cx="4167713" cy="4071765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F8D708F8-D288-631A-9369-789275C982AC}"/>
                </a:ext>
              </a:extLst>
            </p:cNvPr>
            <p:cNvSpPr/>
            <p:nvPr/>
          </p:nvSpPr>
          <p:spPr>
            <a:xfrm rot="7450000">
              <a:off x="4112968" y="2668770"/>
              <a:ext cx="133275" cy="608528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CDA24FD-7B2A-09A1-FD39-21061D87BC7E}"/>
                </a:ext>
              </a:extLst>
            </p:cNvPr>
            <p:cNvSpPr/>
            <p:nvPr/>
          </p:nvSpPr>
          <p:spPr>
            <a:xfrm rot="8720410">
              <a:off x="4051643" y="3233433"/>
              <a:ext cx="133275" cy="608528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F8A8D361-1BFF-3D63-E0F6-F25C87F69D41}"/>
                </a:ext>
              </a:extLst>
            </p:cNvPr>
            <p:cNvSpPr/>
            <p:nvPr/>
          </p:nvSpPr>
          <p:spPr>
            <a:xfrm rot="7986323">
              <a:off x="4114274" y="2950669"/>
              <a:ext cx="133275" cy="608528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Circle: Hollow 1">
              <a:extLst>
                <a:ext uri="{FF2B5EF4-FFF2-40B4-BE49-F238E27FC236}">
                  <a16:creationId xmlns:a16="http://schemas.microsoft.com/office/drawing/2014/main" id="{9C112338-FA90-66FF-B7E1-8CD41BE457AD}"/>
                </a:ext>
              </a:extLst>
            </p:cNvPr>
            <p:cNvSpPr/>
            <p:nvPr/>
          </p:nvSpPr>
          <p:spPr>
            <a:xfrm rot="5400000">
              <a:off x="690938" y="1291211"/>
              <a:ext cx="3619099" cy="3619099"/>
            </a:xfrm>
            <a:prstGeom prst="donut">
              <a:avLst>
                <a:gd name="adj" fmla="val 6915"/>
              </a:avLst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3AE9F0CB-38AD-3671-7D33-BBAC63C5809B}"/>
                </a:ext>
              </a:extLst>
            </p:cNvPr>
            <p:cNvSpPr/>
            <p:nvPr/>
          </p:nvSpPr>
          <p:spPr>
            <a:xfrm rot="5400000">
              <a:off x="4128285" y="2850160"/>
              <a:ext cx="133908" cy="501199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99BE0D13-1C00-103A-306B-2796ECE436A1}"/>
                </a:ext>
              </a:extLst>
            </p:cNvPr>
            <p:cNvSpPr/>
            <p:nvPr/>
          </p:nvSpPr>
          <p:spPr>
            <a:xfrm rot="6056831">
              <a:off x="4100081" y="3129915"/>
              <a:ext cx="133908" cy="501199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1B47CE0-7FCA-ACAE-F8E0-38D7837C98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37538" y="1024584"/>
              <a:ext cx="0" cy="4159237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FB7606-EAAC-AC44-519A-F15256F081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00487" y="1074212"/>
              <a:ext cx="4000" cy="4036232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3D3CAA7-B5D2-9481-6D76-16341C6A5CBF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3428505" y="2175314"/>
              <a:ext cx="364633" cy="221267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BBACAD3-6D2F-0427-4EC4-4F4A22E4A163}"/>
                </a:ext>
              </a:extLst>
            </p:cNvPr>
            <p:cNvSpPr/>
            <p:nvPr/>
          </p:nvSpPr>
          <p:spPr>
            <a:xfrm rot="5400000">
              <a:off x="802765" y="1397609"/>
              <a:ext cx="3403448" cy="3403448"/>
            </a:xfrm>
            <a:prstGeom prst="ellipse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B05A8AA0-20E5-15A1-2C26-C927D155CA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20936" y="1489035"/>
              <a:ext cx="1157822" cy="321776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8F9A43E-DA26-A3B7-8270-21D6A4BC3293}"/>
                </a:ext>
              </a:extLst>
            </p:cNvPr>
            <p:cNvSpPr txBox="1"/>
            <p:nvPr/>
          </p:nvSpPr>
          <p:spPr>
            <a:xfrm>
              <a:off x="1750736" y="4025612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Ø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C50AAE4B-072F-3742-5212-5BC97BA5ED9E}"/>
                </a:ext>
              </a:extLst>
            </p:cNvPr>
            <p:cNvSpPr txBox="1"/>
            <p:nvPr/>
          </p:nvSpPr>
          <p:spPr>
            <a:xfrm>
              <a:off x="4340590" y="2565521"/>
              <a:ext cx="385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/>
                <a:t>N</a:t>
              </a:r>
              <a:r>
                <a:rPr lang="en-US" i="1" baseline="-25000" dirty="0" err="1"/>
                <a:t>t</a:t>
              </a:r>
              <a:endParaRPr lang="en-US" i="1" baseline="-25000" dirty="0"/>
            </a:p>
          </p:txBody>
        </p: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328DE2F6-F18E-67AE-5477-513F7EE332DE}"/>
                </a:ext>
              </a:extLst>
            </p:cNvPr>
            <p:cNvCxnSpPr/>
            <p:nvPr/>
          </p:nvCxnSpPr>
          <p:spPr>
            <a:xfrm>
              <a:off x="3298371" y="4412658"/>
              <a:ext cx="179615" cy="2454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88C15FDF-8A56-BB03-3269-5571B4A388DF}"/>
                </a:ext>
              </a:extLst>
            </p:cNvPr>
            <p:cNvCxnSpPr/>
            <p:nvPr/>
          </p:nvCxnSpPr>
          <p:spPr>
            <a:xfrm>
              <a:off x="3339139" y="4394411"/>
              <a:ext cx="179615" cy="2454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1F2BCEF5-9A74-DA17-B077-82AD9D881046}"/>
                </a:ext>
              </a:extLst>
            </p:cNvPr>
            <p:cNvCxnSpPr/>
            <p:nvPr/>
          </p:nvCxnSpPr>
          <p:spPr>
            <a:xfrm>
              <a:off x="3357182" y="4365608"/>
              <a:ext cx="179615" cy="2454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34E951E4-8098-5A95-F7DD-E344D51AA703}"/>
                </a:ext>
              </a:extLst>
            </p:cNvPr>
            <p:cNvGrpSpPr/>
            <p:nvPr/>
          </p:nvGrpSpPr>
          <p:grpSpPr>
            <a:xfrm rot="3430599">
              <a:off x="3387901" y="4772761"/>
              <a:ext cx="477856" cy="127948"/>
              <a:chOff x="1322614" y="5919107"/>
              <a:chExt cx="1802189" cy="246932"/>
            </a:xfrm>
          </p:grpSpPr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6C461EAD-3A79-3472-6EA0-1693DB09DD4C}"/>
                  </a:ext>
                </a:extLst>
              </p:cNvPr>
              <p:cNvSpPr/>
              <p:nvPr/>
            </p:nvSpPr>
            <p:spPr>
              <a:xfrm>
                <a:off x="1322614" y="5919107"/>
                <a:ext cx="1787979" cy="196748"/>
              </a:xfrm>
              <a:custGeom>
                <a:avLst/>
                <a:gdLst>
                  <a:gd name="connsiteX0" fmla="*/ 0 w 1787979"/>
                  <a:gd name="connsiteY0" fmla="*/ 187779 h 196748"/>
                  <a:gd name="connsiteX1" fmla="*/ 179615 w 1787979"/>
                  <a:gd name="connsiteY1" fmla="*/ 163286 h 196748"/>
                  <a:gd name="connsiteX2" fmla="*/ 195943 w 1787979"/>
                  <a:gd name="connsiteY2" fmla="*/ 130629 h 196748"/>
                  <a:gd name="connsiteX3" fmla="*/ 220436 w 1787979"/>
                  <a:gd name="connsiteY3" fmla="*/ 97972 h 196748"/>
                  <a:gd name="connsiteX4" fmla="*/ 310243 w 1787979"/>
                  <a:gd name="connsiteY4" fmla="*/ 32657 h 196748"/>
                  <a:gd name="connsiteX5" fmla="*/ 367393 w 1787979"/>
                  <a:gd name="connsiteY5" fmla="*/ 24493 h 196748"/>
                  <a:gd name="connsiteX6" fmla="*/ 416379 w 1787979"/>
                  <a:gd name="connsiteY6" fmla="*/ 16329 h 196748"/>
                  <a:gd name="connsiteX7" fmla="*/ 579665 w 1787979"/>
                  <a:gd name="connsiteY7" fmla="*/ 32657 h 196748"/>
                  <a:gd name="connsiteX8" fmla="*/ 604157 w 1787979"/>
                  <a:gd name="connsiteY8" fmla="*/ 48986 h 196748"/>
                  <a:gd name="connsiteX9" fmla="*/ 653143 w 1787979"/>
                  <a:gd name="connsiteY9" fmla="*/ 106136 h 196748"/>
                  <a:gd name="connsiteX10" fmla="*/ 718457 w 1787979"/>
                  <a:gd name="connsiteY10" fmla="*/ 163286 h 196748"/>
                  <a:gd name="connsiteX11" fmla="*/ 767443 w 1787979"/>
                  <a:gd name="connsiteY11" fmla="*/ 195943 h 196748"/>
                  <a:gd name="connsiteX12" fmla="*/ 824593 w 1787979"/>
                  <a:gd name="connsiteY12" fmla="*/ 187779 h 196748"/>
                  <a:gd name="connsiteX13" fmla="*/ 857250 w 1787979"/>
                  <a:gd name="connsiteY13" fmla="*/ 163286 h 196748"/>
                  <a:gd name="connsiteX14" fmla="*/ 914400 w 1787979"/>
                  <a:gd name="connsiteY14" fmla="*/ 122464 h 196748"/>
                  <a:gd name="connsiteX15" fmla="*/ 987879 w 1787979"/>
                  <a:gd name="connsiteY15" fmla="*/ 57150 h 196748"/>
                  <a:gd name="connsiteX16" fmla="*/ 1077686 w 1787979"/>
                  <a:gd name="connsiteY16" fmla="*/ 0 h 196748"/>
                  <a:gd name="connsiteX17" fmla="*/ 1208315 w 1787979"/>
                  <a:gd name="connsiteY17" fmla="*/ 16329 h 196748"/>
                  <a:gd name="connsiteX18" fmla="*/ 1289957 w 1787979"/>
                  <a:gd name="connsiteY18" fmla="*/ 73479 h 196748"/>
                  <a:gd name="connsiteX19" fmla="*/ 1330779 w 1787979"/>
                  <a:gd name="connsiteY19" fmla="*/ 97972 h 196748"/>
                  <a:gd name="connsiteX20" fmla="*/ 1355272 w 1787979"/>
                  <a:gd name="connsiteY20" fmla="*/ 138793 h 196748"/>
                  <a:gd name="connsiteX21" fmla="*/ 1379765 w 1787979"/>
                  <a:gd name="connsiteY21" fmla="*/ 155122 h 196748"/>
                  <a:gd name="connsiteX22" fmla="*/ 1396093 w 1787979"/>
                  <a:gd name="connsiteY22" fmla="*/ 179614 h 196748"/>
                  <a:gd name="connsiteX23" fmla="*/ 1526722 w 1787979"/>
                  <a:gd name="connsiteY23" fmla="*/ 163286 h 196748"/>
                  <a:gd name="connsiteX24" fmla="*/ 1616529 w 1787979"/>
                  <a:gd name="connsiteY24" fmla="*/ 130629 h 196748"/>
                  <a:gd name="connsiteX25" fmla="*/ 1665515 w 1787979"/>
                  <a:gd name="connsiteY25" fmla="*/ 114300 h 196748"/>
                  <a:gd name="connsiteX26" fmla="*/ 1698172 w 1787979"/>
                  <a:gd name="connsiteY26" fmla="*/ 89807 h 196748"/>
                  <a:gd name="connsiteX27" fmla="*/ 1722665 w 1787979"/>
                  <a:gd name="connsiteY27" fmla="*/ 65314 h 196748"/>
                  <a:gd name="connsiteX28" fmla="*/ 1779815 w 1787979"/>
                  <a:gd name="connsiteY28" fmla="*/ 24493 h 196748"/>
                  <a:gd name="connsiteX29" fmla="*/ 1787979 w 1787979"/>
                  <a:gd name="connsiteY29" fmla="*/ 8164 h 19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787979" h="196748">
                    <a:moveTo>
                      <a:pt x="0" y="187779"/>
                    </a:moveTo>
                    <a:cubicBezTo>
                      <a:pt x="77615" y="198867"/>
                      <a:pt x="85448" y="207600"/>
                      <a:pt x="179615" y="163286"/>
                    </a:cubicBezTo>
                    <a:cubicBezTo>
                      <a:pt x="190627" y="158104"/>
                      <a:pt x="189493" y="140950"/>
                      <a:pt x="195943" y="130629"/>
                    </a:cubicBezTo>
                    <a:cubicBezTo>
                      <a:pt x="203155" y="119090"/>
                      <a:pt x="210814" y="107594"/>
                      <a:pt x="220436" y="97972"/>
                    </a:cubicBezTo>
                    <a:cubicBezTo>
                      <a:pt x="232500" y="85908"/>
                      <a:pt x="296402" y="37981"/>
                      <a:pt x="310243" y="32657"/>
                    </a:cubicBezTo>
                    <a:cubicBezTo>
                      <a:pt x="328204" y="25749"/>
                      <a:pt x="348373" y="27419"/>
                      <a:pt x="367393" y="24493"/>
                    </a:cubicBezTo>
                    <a:cubicBezTo>
                      <a:pt x="383754" y="21976"/>
                      <a:pt x="400050" y="19050"/>
                      <a:pt x="416379" y="16329"/>
                    </a:cubicBezTo>
                    <a:cubicBezTo>
                      <a:pt x="470808" y="21772"/>
                      <a:pt x="525774" y="23285"/>
                      <a:pt x="579665" y="32657"/>
                    </a:cubicBezTo>
                    <a:cubicBezTo>
                      <a:pt x="589332" y="34338"/>
                      <a:pt x="596619" y="42704"/>
                      <a:pt x="604157" y="48986"/>
                    </a:cubicBezTo>
                    <a:cubicBezTo>
                      <a:pt x="637825" y="77043"/>
                      <a:pt x="622249" y="71381"/>
                      <a:pt x="653143" y="106136"/>
                    </a:cubicBezTo>
                    <a:cubicBezTo>
                      <a:pt x="725825" y="187901"/>
                      <a:pt x="665247" y="118943"/>
                      <a:pt x="718457" y="163286"/>
                    </a:cubicBezTo>
                    <a:cubicBezTo>
                      <a:pt x="759226" y="197261"/>
                      <a:pt x="724401" y="181596"/>
                      <a:pt x="767443" y="195943"/>
                    </a:cubicBezTo>
                    <a:cubicBezTo>
                      <a:pt x="786493" y="193222"/>
                      <a:pt x="806508" y="194355"/>
                      <a:pt x="824593" y="187779"/>
                    </a:cubicBezTo>
                    <a:cubicBezTo>
                      <a:pt x="837381" y="183129"/>
                      <a:pt x="846177" y="171195"/>
                      <a:pt x="857250" y="163286"/>
                    </a:cubicBezTo>
                    <a:cubicBezTo>
                      <a:pt x="879598" y="147323"/>
                      <a:pt x="892569" y="141870"/>
                      <a:pt x="914400" y="122464"/>
                    </a:cubicBezTo>
                    <a:cubicBezTo>
                      <a:pt x="964577" y="77862"/>
                      <a:pt x="940016" y="89059"/>
                      <a:pt x="987879" y="57150"/>
                    </a:cubicBezTo>
                    <a:cubicBezTo>
                      <a:pt x="1017403" y="37467"/>
                      <a:pt x="1077686" y="0"/>
                      <a:pt x="1077686" y="0"/>
                    </a:cubicBezTo>
                    <a:cubicBezTo>
                      <a:pt x="1121229" y="5443"/>
                      <a:pt x="1165854" y="5252"/>
                      <a:pt x="1208315" y="16329"/>
                    </a:cubicBezTo>
                    <a:cubicBezTo>
                      <a:pt x="1271702" y="32865"/>
                      <a:pt x="1251944" y="44969"/>
                      <a:pt x="1289957" y="73479"/>
                    </a:cubicBezTo>
                    <a:cubicBezTo>
                      <a:pt x="1302652" y="83000"/>
                      <a:pt x="1317172" y="89808"/>
                      <a:pt x="1330779" y="97972"/>
                    </a:cubicBezTo>
                    <a:cubicBezTo>
                      <a:pt x="1338943" y="111579"/>
                      <a:pt x="1344945" y="126745"/>
                      <a:pt x="1355272" y="138793"/>
                    </a:cubicBezTo>
                    <a:cubicBezTo>
                      <a:pt x="1361658" y="146243"/>
                      <a:pt x="1372827" y="148184"/>
                      <a:pt x="1379765" y="155122"/>
                    </a:cubicBezTo>
                    <a:cubicBezTo>
                      <a:pt x="1386703" y="162060"/>
                      <a:pt x="1390650" y="171450"/>
                      <a:pt x="1396093" y="179614"/>
                    </a:cubicBezTo>
                    <a:cubicBezTo>
                      <a:pt x="1438802" y="175732"/>
                      <a:pt x="1484547" y="174788"/>
                      <a:pt x="1526722" y="163286"/>
                    </a:cubicBezTo>
                    <a:cubicBezTo>
                      <a:pt x="1574349" y="150297"/>
                      <a:pt x="1572721" y="146559"/>
                      <a:pt x="1616529" y="130629"/>
                    </a:cubicBezTo>
                    <a:cubicBezTo>
                      <a:pt x="1632705" y="124747"/>
                      <a:pt x="1649186" y="119743"/>
                      <a:pt x="1665515" y="114300"/>
                    </a:cubicBezTo>
                    <a:cubicBezTo>
                      <a:pt x="1676401" y="106136"/>
                      <a:pt x="1687841" y="98662"/>
                      <a:pt x="1698172" y="89807"/>
                    </a:cubicBezTo>
                    <a:cubicBezTo>
                      <a:pt x="1706938" y="82293"/>
                      <a:pt x="1713795" y="72706"/>
                      <a:pt x="1722665" y="65314"/>
                    </a:cubicBezTo>
                    <a:cubicBezTo>
                      <a:pt x="1750478" y="42137"/>
                      <a:pt x="1750404" y="53904"/>
                      <a:pt x="1779815" y="24493"/>
                    </a:cubicBezTo>
                    <a:cubicBezTo>
                      <a:pt x="1784118" y="20190"/>
                      <a:pt x="1785258" y="13607"/>
                      <a:pt x="1787979" y="8164"/>
                    </a:cubicBezTo>
                  </a:path>
                </a:pathLst>
              </a:custGeom>
              <a:noFill/>
              <a:ln>
                <a:tailEnd type="oval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8D27DE2-ED6E-8670-419D-FB8E89A4E388}"/>
                  </a:ext>
                </a:extLst>
              </p:cNvPr>
              <p:cNvSpPr/>
              <p:nvPr/>
            </p:nvSpPr>
            <p:spPr>
              <a:xfrm flipV="1">
                <a:off x="1336824" y="5931514"/>
                <a:ext cx="1787979" cy="234525"/>
              </a:xfrm>
              <a:custGeom>
                <a:avLst/>
                <a:gdLst>
                  <a:gd name="connsiteX0" fmla="*/ 0 w 1787979"/>
                  <a:gd name="connsiteY0" fmla="*/ 187779 h 196748"/>
                  <a:gd name="connsiteX1" fmla="*/ 179615 w 1787979"/>
                  <a:gd name="connsiteY1" fmla="*/ 163286 h 196748"/>
                  <a:gd name="connsiteX2" fmla="*/ 195943 w 1787979"/>
                  <a:gd name="connsiteY2" fmla="*/ 130629 h 196748"/>
                  <a:gd name="connsiteX3" fmla="*/ 220436 w 1787979"/>
                  <a:gd name="connsiteY3" fmla="*/ 97972 h 196748"/>
                  <a:gd name="connsiteX4" fmla="*/ 310243 w 1787979"/>
                  <a:gd name="connsiteY4" fmla="*/ 32657 h 196748"/>
                  <a:gd name="connsiteX5" fmla="*/ 367393 w 1787979"/>
                  <a:gd name="connsiteY5" fmla="*/ 24493 h 196748"/>
                  <a:gd name="connsiteX6" fmla="*/ 416379 w 1787979"/>
                  <a:gd name="connsiteY6" fmla="*/ 16329 h 196748"/>
                  <a:gd name="connsiteX7" fmla="*/ 579665 w 1787979"/>
                  <a:gd name="connsiteY7" fmla="*/ 32657 h 196748"/>
                  <a:gd name="connsiteX8" fmla="*/ 604157 w 1787979"/>
                  <a:gd name="connsiteY8" fmla="*/ 48986 h 196748"/>
                  <a:gd name="connsiteX9" fmla="*/ 653143 w 1787979"/>
                  <a:gd name="connsiteY9" fmla="*/ 106136 h 196748"/>
                  <a:gd name="connsiteX10" fmla="*/ 718457 w 1787979"/>
                  <a:gd name="connsiteY10" fmla="*/ 163286 h 196748"/>
                  <a:gd name="connsiteX11" fmla="*/ 767443 w 1787979"/>
                  <a:gd name="connsiteY11" fmla="*/ 195943 h 196748"/>
                  <a:gd name="connsiteX12" fmla="*/ 824593 w 1787979"/>
                  <a:gd name="connsiteY12" fmla="*/ 187779 h 196748"/>
                  <a:gd name="connsiteX13" fmla="*/ 857250 w 1787979"/>
                  <a:gd name="connsiteY13" fmla="*/ 163286 h 196748"/>
                  <a:gd name="connsiteX14" fmla="*/ 914400 w 1787979"/>
                  <a:gd name="connsiteY14" fmla="*/ 122464 h 196748"/>
                  <a:gd name="connsiteX15" fmla="*/ 987879 w 1787979"/>
                  <a:gd name="connsiteY15" fmla="*/ 57150 h 196748"/>
                  <a:gd name="connsiteX16" fmla="*/ 1077686 w 1787979"/>
                  <a:gd name="connsiteY16" fmla="*/ 0 h 196748"/>
                  <a:gd name="connsiteX17" fmla="*/ 1208315 w 1787979"/>
                  <a:gd name="connsiteY17" fmla="*/ 16329 h 196748"/>
                  <a:gd name="connsiteX18" fmla="*/ 1289957 w 1787979"/>
                  <a:gd name="connsiteY18" fmla="*/ 73479 h 196748"/>
                  <a:gd name="connsiteX19" fmla="*/ 1330779 w 1787979"/>
                  <a:gd name="connsiteY19" fmla="*/ 97972 h 196748"/>
                  <a:gd name="connsiteX20" fmla="*/ 1355272 w 1787979"/>
                  <a:gd name="connsiteY20" fmla="*/ 138793 h 196748"/>
                  <a:gd name="connsiteX21" fmla="*/ 1379765 w 1787979"/>
                  <a:gd name="connsiteY21" fmla="*/ 155122 h 196748"/>
                  <a:gd name="connsiteX22" fmla="*/ 1396093 w 1787979"/>
                  <a:gd name="connsiteY22" fmla="*/ 179614 h 196748"/>
                  <a:gd name="connsiteX23" fmla="*/ 1526722 w 1787979"/>
                  <a:gd name="connsiteY23" fmla="*/ 163286 h 196748"/>
                  <a:gd name="connsiteX24" fmla="*/ 1616529 w 1787979"/>
                  <a:gd name="connsiteY24" fmla="*/ 130629 h 196748"/>
                  <a:gd name="connsiteX25" fmla="*/ 1665515 w 1787979"/>
                  <a:gd name="connsiteY25" fmla="*/ 114300 h 196748"/>
                  <a:gd name="connsiteX26" fmla="*/ 1698172 w 1787979"/>
                  <a:gd name="connsiteY26" fmla="*/ 89807 h 196748"/>
                  <a:gd name="connsiteX27" fmla="*/ 1722665 w 1787979"/>
                  <a:gd name="connsiteY27" fmla="*/ 65314 h 196748"/>
                  <a:gd name="connsiteX28" fmla="*/ 1779815 w 1787979"/>
                  <a:gd name="connsiteY28" fmla="*/ 24493 h 196748"/>
                  <a:gd name="connsiteX29" fmla="*/ 1787979 w 1787979"/>
                  <a:gd name="connsiteY29" fmla="*/ 8164 h 19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787979" h="196748">
                    <a:moveTo>
                      <a:pt x="0" y="187779"/>
                    </a:moveTo>
                    <a:cubicBezTo>
                      <a:pt x="77615" y="198867"/>
                      <a:pt x="85448" y="207600"/>
                      <a:pt x="179615" y="163286"/>
                    </a:cubicBezTo>
                    <a:cubicBezTo>
                      <a:pt x="190627" y="158104"/>
                      <a:pt x="189493" y="140950"/>
                      <a:pt x="195943" y="130629"/>
                    </a:cubicBezTo>
                    <a:cubicBezTo>
                      <a:pt x="203155" y="119090"/>
                      <a:pt x="210814" y="107594"/>
                      <a:pt x="220436" y="97972"/>
                    </a:cubicBezTo>
                    <a:cubicBezTo>
                      <a:pt x="232500" y="85908"/>
                      <a:pt x="296402" y="37981"/>
                      <a:pt x="310243" y="32657"/>
                    </a:cubicBezTo>
                    <a:cubicBezTo>
                      <a:pt x="328204" y="25749"/>
                      <a:pt x="348373" y="27419"/>
                      <a:pt x="367393" y="24493"/>
                    </a:cubicBezTo>
                    <a:cubicBezTo>
                      <a:pt x="383754" y="21976"/>
                      <a:pt x="400050" y="19050"/>
                      <a:pt x="416379" y="16329"/>
                    </a:cubicBezTo>
                    <a:cubicBezTo>
                      <a:pt x="470808" y="21772"/>
                      <a:pt x="525774" y="23285"/>
                      <a:pt x="579665" y="32657"/>
                    </a:cubicBezTo>
                    <a:cubicBezTo>
                      <a:pt x="589332" y="34338"/>
                      <a:pt x="596619" y="42704"/>
                      <a:pt x="604157" y="48986"/>
                    </a:cubicBezTo>
                    <a:cubicBezTo>
                      <a:pt x="637825" y="77043"/>
                      <a:pt x="622249" y="71381"/>
                      <a:pt x="653143" y="106136"/>
                    </a:cubicBezTo>
                    <a:cubicBezTo>
                      <a:pt x="725825" y="187901"/>
                      <a:pt x="665247" y="118943"/>
                      <a:pt x="718457" y="163286"/>
                    </a:cubicBezTo>
                    <a:cubicBezTo>
                      <a:pt x="759226" y="197261"/>
                      <a:pt x="724401" y="181596"/>
                      <a:pt x="767443" y="195943"/>
                    </a:cubicBezTo>
                    <a:cubicBezTo>
                      <a:pt x="786493" y="193222"/>
                      <a:pt x="806508" y="194355"/>
                      <a:pt x="824593" y="187779"/>
                    </a:cubicBezTo>
                    <a:cubicBezTo>
                      <a:pt x="837381" y="183129"/>
                      <a:pt x="846177" y="171195"/>
                      <a:pt x="857250" y="163286"/>
                    </a:cubicBezTo>
                    <a:cubicBezTo>
                      <a:pt x="879598" y="147323"/>
                      <a:pt x="892569" y="141870"/>
                      <a:pt x="914400" y="122464"/>
                    </a:cubicBezTo>
                    <a:cubicBezTo>
                      <a:pt x="964577" y="77862"/>
                      <a:pt x="940016" y="89059"/>
                      <a:pt x="987879" y="57150"/>
                    </a:cubicBezTo>
                    <a:cubicBezTo>
                      <a:pt x="1017403" y="37467"/>
                      <a:pt x="1077686" y="0"/>
                      <a:pt x="1077686" y="0"/>
                    </a:cubicBezTo>
                    <a:cubicBezTo>
                      <a:pt x="1121229" y="5443"/>
                      <a:pt x="1165854" y="5252"/>
                      <a:pt x="1208315" y="16329"/>
                    </a:cubicBezTo>
                    <a:cubicBezTo>
                      <a:pt x="1271702" y="32865"/>
                      <a:pt x="1251944" y="44969"/>
                      <a:pt x="1289957" y="73479"/>
                    </a:cubicBezTo>
                    <a:cubicBezTo>
                      <a:pt x="1302652" y="83000"/>
                      <a:pt x="1317172" y="89808"/>
                      <a:pt x="1330779" y="97972"/>
                    </a:cubicBezTo>
                    <a:cubicBezTo>
                      <a:pt x="1338943" y="111579"/>
                      <a:pt x="1344945" y="126745"/>
                      <a:pt x="1355272" y="138793"/>
                    </a:cubicBezTo>
                    <a:cubicBezTo>
                      <a:pt x="1361658" y="146243"/>
                      <a:pt x="1372827" y="148184"/>
                      <a:pt x="1379765" y="155122"/>
                    </a:cubicBezTo>
                    <a:cubicBezTo>
                      <a:pt x="1386703" y="162060"/>
                      <a:pt x="1390650" y="171450"/>
                      <a:pt x="1396093" y="179614"/>
                    </a:cubicBezTo>
                    <a:cubicBezTo>
                      <a:pt x="1438802" y="175732"/>
                      <a:pt x="1484547" y="174788"/>
                      <a:pt x="1526722" y="163286"/>
                    </a:cubicBezTo>
                    <a:cubicBezTo>
                      <a:pt x="1574349" y="150297"/>
                      <a:pt x="1572721" y="146559"/>
                      <a:pt x="1616529" y="130629"/>
                    </a:cubicBezTo>
                    <a:cubicBezTo>
                      <a:pt x="1632705" y="124747"/>
                      <a:pt x="1649186" y="119743"/>
                      <a:pt x="1665515" y="114300"/>
                    </a:cubicBezTo>
                    <a:cubicBezTo>
                      <a:pt x="1676401" y="106136"/>
                      <a:pt x="1687841" y="98662"/>
                      <a:pt x="1698172" y="89807"/>
                    </a:cubicBezTo>
                    <a:cubicBezTo>
                      <a:pt x="1706938" y="82293"/>
                      <a:pt x="1713795" y="72706"/>
                      <a:pt x="1722665" y="65314"/>
                    </a:cubicBezTo>
                    <a:cubicBezTo>
                      <a:pt x="1750478" y="42137"/>
                      <a:pt x="1750404" y="53904"/>
                      <a:pt x="1779815" y="24493"/>
                    </a:cubicBezTo>
                    <a:cubicBezTo>
                      <a:pt x="1784118" y="20190"/>
                      <a:pt x="1785258" y="13607"/>
                      <a:pt x="1787979" y="8164"/>
                    </a:cubicBezTo>
                  </a:path>
                </a:pathLst>
              </a:custGeom>
              <a:noFill/>
              <a:ln>
                <a:tailEnd type="oval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AF60F717-208F-C30E-D28E-344C28375AD2}"/>
                </a:ext>
              </a:extLst>
            </p:cNvPr>
            <p:cNvSpPr txBox="1"/>
            <p:nvPr/>
          </p:nvSpPr>
          <p:spPr>
            <a:xfrm>
              <a:off x="3135720" y="4776645"/>
              <a:ext cx="5421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/>
                <a:t>N</a:t>
              </a:r>
              <a:r>
                <a:rPr lang="en-US" i="1" baseline="-25000" dirty="0" err="1"/>
                <a:t>out</a:t>
              </a:r>
              <a:endParaRPr lang="en-US" i="1" baseline="-25000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B4041524-E764-37AD-4AFD-57977698ADBA}"/>
                </a:ext>
              </a:extLst>
            </p:cNvPr>
            <p:cNvSpPr txBox="1"/>
            <p:nvPr/>
          </p:nvSpPr>
          <p:spPr>
            <a:xfrm>
              <a:off x="4184275" y="4025612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rgbClr val="FF0000"/>
                  </a:solidFill>
                </a:rPr>
                <a:t>I</a:t>
              </a:r>
              <a:endParaRPr lang="en-US" i="1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8510F217-5B1B-0ACD-0AC1-1BD3C049B2E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44312" y="3848785"/>
              <a:ext cx="229514" cy="29366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803F2C2D-61C8-648E-1D09-B756C8431B6B}"/>
                  </a:ext>
                </a:extLst>
              </p:cNvPr>
              <p:cNvSpPr txBox="1"/>
              <p:nvPr/>
            </p:nvSpPr>
            <p:spPr>
              <a:xfrm>
                <a:off x="5347984" y="3047830"/>
                <a:ext cx="1216914" cy="4956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𝛮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⁢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𝛪</m:t>
                          </m:r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⁢⌀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803F2C2D-61C8-648E-1D09-B756C8431B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7984" y="3047830"/>
                <a:ext cx="1216914" cy="49564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B74ACA60-4946-7116-F3F8-3B6204061195}"/>
                  </a:ext>
                </a:extLst>
              </p:cNvPr>
              <p:cNvSpPr txBox="1"/>
              <p:nvPr/>
            </p:nvSpPr>
            <p:spPr>
              <a:xfrm>
                <a:off x="5074131" y="4030286"/>
                <a:ext cx="1792931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400" i="0">
                          <a:latin typeface="Cambria Math" panose="02040503050406030204" pitchFamily="18" charset="0"/>
                        </a:rPr>
                        <m:t>⁢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1400" i="0">
                          <a:latin typeface="Cambria Math" panose="02040503050406030204" pitchFamily="18" charset="0"/>
                        </a:rPr>
                        <m:t>⁢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B74ACA60-4946-7116-F3F8-3B62040611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4131" y="4030286"/>
                <a:ext cx="1792931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E7151597-A211-42A9-4363-C04A99FE8888}"/>
                  </a:ext>
                </a:extLst>
              </p:cNvPr>
              <p:cNvSpPr txBox="1"/>
              <p:nvPr/>
            </p:nvSpPr>
            <p:spPr>
              <a:xfrm>
                <a:off x="1150795" y="6038659"/>
                <a:ext cx="1917121" cy="5381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l-GR" sz="14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num>
                        <m:den>
                          <m:r>
                            <a:rPr lang="en-US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den>
                      </m:f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⁢</m:t>
                          </m:r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⁢</m:t>
                          </m:r>
                          <m:sSup>
                            <m:sSupPr>
                              <m:ctrlPr>
                                <a:rPr lang="en-US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 i="0">
                                      <a:latin typeface="Cambria Math" panose="02040503050406030204" pitchFamily="18" charset="0"/>
                                    </a:rPr>
                                    <m:t>Ν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⁢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⁢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⁢⌀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E7151597-A211-42A9-4363-C04A99FE88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0795" y="6038659"/>
                <a:ext cx="1917121" cy="5381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981B9834-A60D-BD3A-F8FA-C710CD51A816}"/>
                  </a:ext>
                </a:extLst>
              </p:cNvPr>
              <p:cNvSpPr txBox="1"/>
              <p:nvPr/>
            </p:nvSpPr>
            <p:spPr>
              <a:xfrm>
                <a:off x="3370197" y="5977155"/>
                <a:ext cx="2547997" cy="5763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⁢</m:t>
                      </m:r>
                      <m:d>
                        <m:d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981B9834-A60D-BD3A-F8FA-C710CD51A8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0197" y="5977155"/>
                <a:ext cx="2547997" cy="57637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592F026D-92BB-5B11-8D9B-03C28DE08B05}"/>
                  </a:ext>
                </a:extLst>
              </p:cNvPr>
              <p:cNvSpPr txBox="1"/>
              <p:nvPr/>
            </p:nvSpPr>
            <p:spPr>
              <a:xfrm>
                <a:off x="6314348" y="6014344"/>
                <a:ext cx="1917121" cy="501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l-GR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num>
                        <m:den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⁢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f>
                        <m:f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𝑅𝐼</m:t>
                      </m:r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592F026D-92BB-5B11-8D9B-03C28DE08B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4348" y="6014344"/>
                <a:ext cx="1917121" cy="501997"/>
              </a:xfrm>
              <a:prstGeom prst="rect">
                <a:avLst/>
              </a:prstGeom>
              <a:blipFill>
                <a:blip r:embed="rId6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9C20A583-E659-9829-EC3C-3FFB810CCA86}"/>
                  </a:ext>
                </a:extLst>
              </p:cNvPr>
              <p:cNvSpPr txBox="1"/>
              <p:nvPr/>
            </p:nvSpPr>
            <p:spPr>
              <a:xfrm>
                <a:off x="8856751" y="5258542"/>
                <a:ext cx="2813498" cy="3592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1400" i="0">
                          <a:latin typeface="Cambria Math" panose="02040503050406030204" pitchFamily="18" charset="0"/>
                        </a:rPr>
                        <m:t>+2⁢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9C20A583-E659-9829-EC3C-3FFB810CCA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6751" y="5258542"/>
                <a:ext cx="2813498" cy="35920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CC48C40F-1023-7F66-91C6-F3FA4DB0F409}"/>
                  </a:ext>
                </a:extLst>
              </p:cNvPr>
              <p:cNvSpPr txBox="1"/>
              <p:nvPr/>
            </p:nvSpPr>
            <p:spPr>
              <a:xfrm>
                <a:off x="-204238" y="4844986"/>
                <a:ext cx="1913986" cy="7037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400">
                              <a:latin typeface="Cambria Math" panose="02040503050406030204" pitchFamily="18" charset="0"/>
                            </a:rPr>
                            <m:t>π</m:t>
                          </m:r>
                          <m:d>
                            <m:d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𝛮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400">
                                  <a:latin typeface="Cambria Math" panose="02040503050406030204" pitchFamily="18" charset="0"/>
                                </a:rPr>
                                <m:t>⌀</m:t>
                              </m:r>
                            </m:e>
                          </m:d>
                        </m:num>
                        <m:den>
                          <m:f>
                            <m:fPr>
                              <m:ctrlPr>
                                <a:rPr lang="en-US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 i="0">
                                      <a:latin typeface="Cambria Math" panose="02040503050406030204" pitchFamily="18" charset="0"/>
                                    </a:rPr>
                                    <m:t>π</m:t>
                                  </m:r>
                                </m:e>
                                <m:sup>
                                  <m:r>
                                    <a:rPr lang="en-US" sz="14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⁢</m:t>
                          </m:r>
                          <m:sSup>
                            <m:sSupPr>
                              <m:ctrlPr>
                                <a:rPr lang="en-US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e>
                            <m:sup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⁢</m:t>
                          </m:r>
                          <m:r>
                            <m:rPr>
                              <m:sty m:val="p"/>
                            </m:rPr>
                            <a:rPr lang="en-US" sz="1400" i="0">
                              <a:latin typeface="Cambria Math" panose="02040503050406030204" pitchFamily="18" charset="0"/>
                            </a:rPr>
                            <m:t>σ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CC48C40F-1023-7F66-91C6-F3FA4DB0F4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4238" y="4844986"/>
                <a:ext cx="1913986" cy="703719"/>
              </a:xfrm>
              <a:prstGeom prst="rect">
                <a:avLst/>
              </a:prstGeom>
              <a:blipFill>
                <a:blip r:embed="rId8"/>
                <a:stretch>
                  <a:fillRect b="-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AD8FCE4F-CD2F-574D-F4B5-EAFB52E060D0}"/>
                  </a:ext>
                </a:extLst>
              </p:cNvPr>
              <p:cNvSpPr txBox="1"/>
              <p:nvPr/>
            </p:nvSpPr>
            <p:spPr>
              <a:xfrm>
                <a:off x="8849097" y="5990744"/>
                <a:ext cx="1604359" cy="5014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out</m:t>
                          </m:r>
                        </m:sub>
                      </m:sSub>
                      <m:r>
                        <a:rPr lang="en-US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=⁢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out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𝑎𝑏</m:t>
                      </m:r>
                      <m:f>
                        <m:f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AD8FCE4F-CD2F-574D-F4B5-EAFB52E060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9097" y="5990744"/>
                <a:ext cx="1604359" cy="501419"/>
              </a:xfrm>
              <a:prstGeom prst="rect">
                <a:avLst/>
              </a:prstGeom>
              <a:blipFill>
                <a:blip r:embed="rId9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2" name="TextBox 151">
            <a:extLst>
              <a:ext uri="{FF2B5EF4-FFF2-40B4-BE49-F238E27FC236}">
                <a16:creationId xmlns:a16="http://schemas.microsoft.com/office/drawing/2014/main" id="{B022B437-9C5C-3CAF-1BE0-0C8DF7371F0B}"/>
              </a:ext>
            </a:extLst>
          </p:cNvPr>
          <p:cNvSpPr txBox="1"/>
          <p:nvPr/>
        </p:nvSpPr>
        <p:spPr>
          <a:xfrm>
            <a:off x="4972538" y="1020984"/>
            <a:ext cx="26836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Assumptions: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Thin ring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Laminated sample (no eddy currents)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Flux in air ignored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Round coil loops, normal to ring axis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A1B9CF60-B872-5FBE-CB53-472CA915869F}"/>
                  </a:ext>
                </a:extLst>
              </p:cNvPr>
              <p:cNvSpPr txBox="1"/>
              <p:nvPr/>
            </p:nvSpPr>
            <p:spPr>
              <a:xfrm>
                <a:off x="8522816" y="700850"/>
                <a:ext cx="1128461" cy="5048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836967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1400" b="0" i="1" smtClean="0">
                          <a:solidFill>
                            <a:srgbClr val="83696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US" sz="14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⁢⌀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n-US" sz="140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A1B9CF60-B872-5FBE-CB53-472CA91586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2816" y="700850"/>
                <a:ext cx="1128461" cy="50481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2574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688717-4C22-1CE4-4D0B-E8C40E6C4EC3}"/>
              </a:ext>
            </a:extLst>
          </p:cNvPr>
          <p:cNvSpPr txBox="1"/>
          <p:nvPr/>
        </p:nvSpPr>
        <p:spPr>
          <a:xfrm>
            <a:off x="4358752" y="309788"/>
            <a:ext cx="390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ARMCO B(H) – 1</a:t>
            </a:r>
            <a:r>
              <a:rPr lang="en-US" b="1" baseline="30000" dirty="0"/>
              <a:t>st</a:t>
            </a:r>
            <a:r>
              <a:rPr lang="en-US" b="1" dirty="0"/>
              <a:t> magnetization curve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2630CE-0DEF-FC33-85EC-D9D988721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4607" y="2567210"/>
            <a:ext cx="5174846" cy="30905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ECE875-5854-AD35-3786-88E51A15C9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931" y="3966339"/>
            <a:ext cx="4562443" cy="26693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AB8E315-591C-056B-0BC0-FF0C08CCFB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931" y="774486"/>
            <a:ext cx="4854879" cy="30090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CA74D03-AC35-8FDC-8AD5-4C8ABDA7B638}"/>
                  </a:ext>
                </a:extLst>
              </p:cNvPr>
              <p:cNvSpPr txBox="1"/>
              <p:nvPr/>
            </p:nvSpPr>
            <p:spPr>
              <a:xfrm>
                <a:off x="7139272" y="1207339"/>
                <a:ext cx="270234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CA74D03-AC35-8FDC-8AD5-4C8ABDA7B6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9272" y="1207339"/>
                <a:ext cx="2702343" cy="276999"/>
              </a:xfrm>
              <a:prstGeom prst="rect">
                <a:avLst/>
              </a:prstGeom>
              <a:blipFill>
                <a:blip r:embed="rId5"/>
                <a:stretch>
                  <a:fillRect l="-1580" t="-2222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EA795BE-23BC-B18F-92C8-9BF31DCDBCD5}"/>
                  </a:ext>
                </a:extLst>
              </p:cNvPr>
              <p:cNvSpPr txBox="1"/>
              <p:nvPr/>
            </p:nvSpPr>
            <p:spPr>
              <a:xfrm>
                <a:off x="5347709" y="2122668"/>
                <a:ext cx="2400978" cy="3126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log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sub>
                                  </m:sSub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func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EA795BE-23BC-B18F-92C8-9BF31DCDBC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7709" y="2122668"/>
                <a:ext cx="2400978" cy="312650"/>
              </a:xfrm>
              <a:prstGeom prst="rect">
                <a:avLst/>
              </a:prstGeom>
              <a:blipFill>
                <a:blip r:embed="rId6"/>
                <a:stretch>
                  <a:fillRect l="-1777" t="-3922" b="-27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BEC12A7-3E22-FAA5-EDE4-8184CC209690}"/>
                  </a:ext>
                </a:extLst>
              </p:cNvPr>
              <p:cNvSpPr txBox="1"/>
              <p:nvPr/>
            </p:nvSpPr>
            <p:spPr>
              <a:xfrm>
                <a:off x="7878161" y="6323035"/>
                <a:ext cx="3926908" cy="3126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func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log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sub>
                                  </m:sSub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func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BEC12A7-3E22-FAA5-EDE4-8184CC2096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8161" y="6323035"/>
                <a:ext cx="3926908" cy="312650"/>
              </a:xfrm>
              <a:prstGeom prst="rect">
                <a:avLst/>
              </a:prstGeom>
              <a:blipFill>
                <a:blip r:embed="rId7"/>
                <a:stretch>
                  <a:fillRect l="-1705" t="-3846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EE92FAF-2435-7463-07AC-8859497240B2}"/>
                  </a:ext>
                </a:extLst>
              </p:cNvPr>
              <p:cNvSpPr txBox="1"/>
              <p:nvPr/>
            </p:nvSpPr>
            <p:spPr>
              <a:xfrm>
                <a:off x="8778247" y="2011131"/>
                <a:ext cx="2850011" cy="5357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log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sub>
                                      </m:sSub>
                                    </m:fName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</m:func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EE92FAF-2435-7463-07AC-8859497240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7" y="2011131"/>
                <a:ext cx="2850011" cy="53572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E575C8D8-E0DC-850D-D646-4F29EF17FFB8}"/>
              </a:ext>
            </a:extLst>
          </p:cNvPr>
          <p:cNvSpPr txBox="1"/>
          <p:nvPr/>
        </p:nvSpPr>
        <p:spPr>
          <a:xfrm>
            <a:off x="1073594" y="1115006"/>
            <a:ext cx="1976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 data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40E3BC8-1418-B50E-EE7C-0EE85A90B1F2}"/>
              </a:ext>
            </a:extLst>
          </p:cNvPr>
          <p:cNvCxnSpPr/>
          <p:nvPr/>
        </p:nvCxnSpPr>
        <p:spPr>
          <a:xfrm>
            <a:off x="2537827" y="1484338"/>
            <a:ext cx="352068" cy="354242"/>
          </a:xfrm>
          <a:prstGeom prst="straightConnector1">
            <a:avLst/>
          </a:prstGeom>
          <a:ln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D893925-CEC3-BF52-28BA-9817244D1D5D}"/>
              </a:ext>
            </a:extLst>
          </p:cNvPr>
          <p:cNvCxnSpPr>
            <a:cxnSpLocks/>
          </p:cNvCxnSpPr>
          <p:nvPr/>
        </p:nvCxnSpPr>
        <p:spPr>
          <a:xfrm flipH="1" flipV="1">
            <a:off x="4994221" y="1306399"/>
            <a:ext cx="1998036" cy="942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930ADD5-AD3D-B76B-BFFA-04E31CA1661B}"/>
              </a:ext>
            </a:extLst>
          </p:cNvPr>
          <p:cNvCxnSpPr>
            <a:cxnSpLocks/>
          </p:cNvCxnSpPr>
          <p:nvPr/>
        </p:nvCxnSpPr>
        <p:spPr>
          <a:xfrm>
            <a:off x="7033260" y="2362200"/>
            <a:ext cx="601980" cy="7924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8E71293-491E-6C1E-FE6D-62D31C689C18}"/>
              </a:ext>
            </a:extLst>
          </p:cNvPr>
          <p:cNvCxnSpPr>
            <a:cxnSpLocks/>
          </p:cNvCxnSpPr>
          <p:nvPr/>
        </p:nvCxnSpPr>
        <p:spPr>
          <a:xfrm flipH="1" flipV="1">
            <a:off x="7150178" y="5301012"/>
            <a:ext cx="827962" cy="9283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0005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688717-4C22-1CE4-4D0B-E8C40E6C4EC3}"/>
              </a:ext>
            </a:extLst>
          </p:cNvPr>
          <p:cNvSpPr txBox="1"/>
          <p:nvPr/>
        </p:nvSpPr>
        <p:spPr>
          <a:xfrm>
            <a:off x="183732" y="72409"/>
            <a:ext cx="5468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IEC standard sample in existing split-coil permeameter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2C19FF-4EB5-2F8D-1270-4056B704B7CA}"/>
              </a:ext>
            </a:extLst>
          </p:cNvPr>
          <p:cNvSpPr txBox="1"/>
          <p:nvPr/>
        </p:nvSpPr>
        <p:spPr>
          <a:xfrm>
            <a:off x="632720" y="3930616"/>
            <a:ext cx="2380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Ø = 95 mm, a=38 mm, b=15 mm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 err="1"/>
              <a:t>N</a:t>
            </a:r>
            <a:r>
              <a:rPr lang="en-US" sz="1200" b="1" baseline="-25000" dirty="0" err="1"/>
              <a:t>t</a:t>
            </a:r>
            <a:r>
              <a:rPr lang="en-US" sz="1200" b="1" dirty="0"/>
              <a:t> = </a:t>
            </a:r>
            <a:r>
              <a:rPr lang="en-US" sz="1200" b="1" dirty="0" err="1"/>
              <a:t>N</a:t>
            </a:r>
            <a:r>
              <a:rPr lang="en-US" sz="1200" b="1" baseline="-25000" dirty="0" err="1"/>
              <a:t>out</a:t>
            </a:r>
            <a:r>
              <a:rPr lang="en-US" sz="1200" b="1" dirty="0"/>
              <a:t> = 90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D2ACCB-795B-2B00-4571-0CB359FCA88F}"/>
              </a:ext>
            </a:extLst>
          </p:cNvPr>
          <p:cNvSpPr txBox="1"/>
          <p:nvPr/>
        </p:nvSpPr>
        <p:spPr>
          <a:xfrm>
            <a:off x="632720" y="4605360"/>
            <a:ext cx="19064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</a:t>
            </a:r>
            <a:r>
              <a:rPr lang="en-US" sz="1200" baseline="-25000" dirty="0"/>
              <a:t>max</a:t>
            </a:r>
            <a:r>
              <a:rPr lang="en-US" sz="1200" dirty="0"/>
              <a:t>=40 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H</a:t>
            </a:r>
            <a:r>
              <a:rPr lang="en-US" sz="1200" baseline="-25000" dirty="0" err="1"/>
              <a:t>max</a:t>
            </a:r>
            <a:r>
              <a:rPr lang="en-US" sz="1200" dirty="0"/>
              <a:t>=12 kA/m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dH</a:t>
            </a:r>
            <a:r>
              <a:rPr lang="en-US" sz="1200" dirty="0"/>
              <a:t>/dt max = 450 MA/</a:t>
            </a:r>
            <a:r>
              <a:rPr lang="en-US" sz="1200" dirty="0" err="1"/>
              <a:t>ms</a:t>
            </a: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V</a:t>
            </a:r>
            <a:r>
              <a:rPr lang="en-US" sz="1200" baseline="-25000" dirty="0"/>
              <a:t>max</a:t>
            </a:r>
            <a:r>
              <a:rPr lang="en-US" sz="1200" dirty="0"/>
              <a:t>= </a:t>
            </a:r>
            <a:r>
              <a:rPr lang="en-US" sz="1200" dirty="0" err="1"/>
              <a:t>V</a:t>
            </a:r>
            <a:r>
              <a:rPr lang="en-US" sz="1200" baseline="-25000" dirty="0" err="1"/>
              <a:t>out</a:t>
            </a:r>
            <a:r>
              <a:rPr lang="en-US" sz="1200" dirty="0"/>
              <a:t>= </a:t>
            </a:r>
            <a:r>
              <a:rPr lang="en-US" sz="1200" dirty="0">
                <a:solidFill>
                  <a:srgbClr val="FF0000"/>
                </a:solidFill>
              </a:rPr>
              <a:t>4 kV !!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B</a:t>
            </a:r>
            <a:r>
              <a:rPr lang="en-US" sz="1200" baseline="-25000" dirty="0" err="1"/>
              <a:t>max</a:t>
            </a:r>
            <a:r>
              <a:rPr lang="en-US" sz="1200" dirty="0"/>
              <a:t>=1.8 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dB/dt avg. =6 </a:t>
            </a:r>
            <a:r>
              <a:rPr lang="en-US" sz="1200" dirty="0" err="1"/>
              <a:t>kT</a:t>
            </a:r>
            <a:r>
              <a:rPr lang="en-US" sz="1200" dirty="0"/>
              <a:t>/s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AA7360-B5E9-F2E6-C4AF-7E9D1D290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9234" y="794686"/>
            <a:ext cx="4141990" cy="28795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A2696B9-2CD4-FFC9-77C4-FEA3338383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1189" y="3930616"/>
            <a:ext cx="4279345" cy="281337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3388910-C101-E487-A194-11A4799875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1964" y="3930617"/>
            <a:ext cx="4380035" cy="274717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92F6042-0BE5-362F-2870-EDE8671D25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1965" y="615573"/>
            <a:ext cx="4380035" cy="3034029"/>
          </a:xfrm>
          <a:prstGeom prst="rect">
            <a:avLst/>
          </a:prstGeom>
        </p:spPr>
      </p:pic>
      <p:pic>
        <p:nvPicPr>
          <p:cNvPr id="21" name="Picture 20" descr="A close-up of a machine&#10;&#10;Description automatically generated">
            <a:extLst>
              <a:ext uri="{FF2B5EF4-FFF2-40B4-BE49-F238E27FC236}">
                <a16:creationId xmlns:a16="http://schemas.microsoft.com/office/drawing/2014/main" id="{1E0BFD1A-8A65-2CE0-882B-886E9B31A31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4" r="8666" b="19485"/>
          <a:stretch/>
        </p:blipFill>
        <p:spPr>
          <a:xfrm>
            <a:off x="275032" y="615573"/>
            <a:ext cx="3096157" cy="326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325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688717-4C22-1CE4-4D0B-E8C40E6C4EC3}"/>
              </a:ext>
            </a:extLst>
          </p:cNvPr>
          <p:cNvSpPr txBox="1"/>
          <p:nvPr/>
        </p:nvSpPr>
        <p:spPr>
          <a:xfrm>
            <a:off x="3654189" y="196827"/>
            <a:ext cx="555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Individually wound 10x10 mm ring sample – low voltage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F57FE7-8BC1-A716-C524-E07FC16B2016}"/>
              </a:ext>
            </a:extLst>
          </p:cNvPr>
          <p:cNvSpPr txBox="1"/>
          <p:nvPr/>
        </p:nvSpPr>
        <p:spPr>
          <a:xfrm>
            <a:off x="8736286" y="1252495"/>
            <a:ext cx="19463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Ø = 100 mm, a=b=10 mm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 = 3 mm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N</a:t>
            </a:r>
            <a:r>
              <a:rPr lang="en-US" sz="1200" baseline="-25000" dirty="0" err="1"/>
              <a:t>t</a:t>
            </a:r>
            <a:r>
              <a:rPr lang="en-US" sz="1200" dirty="0"/>
              <a:t> =  10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R = 0.7 m</a:t>
            </a:r>
            <a:r>
              <a:rPr lang="en-US" sz="1200" dirty="0">
                <a:sym typeface="Symbol" panose="05050102010706020507" pitchFamily="18" charset="2"/>
              </a:rPr>
              <a:t>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>
                <a:sym typeface="Symbol" panose="05050102010706020507" pitchFamily="18" charset="2"/>
              </a:rPr>
              <a:t>L</a:t>
            </a:r>
            <a:r>
              <a:rPr lang="en-US" sz="1200" baseline="-25000" dirty="0" err="1">
                <a:sym typeface="Symbol" panose="05050102010706020507" pitchFamily="18" charset="2"/>
              </a:rPr>
              <a:t>d,max</a:t>
            </a:r>
            <a:r>
              <a:rPr lang="en-US" sz="1200" dirty="0">
                <a:sym typeface="Symbol" panose="05050102010706020507" pitchFamily="18" charset="2"/>
              </a:rPr>
              <a:t> = 230 H</a:t>
            </a: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N</a:t>
            </a:r>
            <a:r>
              <a:rPr lang="en-US" sz="1200" baseline="-25000" dirty="0" err="1"/>
              <a:t>out</a:t>
            </a:r>
            <a:r>
              <a:rPr lang="en-US" sz="1200" dirty="0"/>
              <a:t> =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F51109-7D18-B80C-1059-625E3F262B48}"/>
              </a:ext>
            </a:extLst>
          </p:cNvPr>
          <p:cNvSpPr txBox="1"/>
          <p:nvPr/>
        </p:nvSpPr>
        <p:spPr>
          <a:xfrm>
            <a:off x="10239677" y="2190169"/>
            <a:ext cx="175740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</a:t>
            </a:r>
            <a:r>
              <a:rPr lang="en-US" sz="1200" b="1" baseline="-25000" dirty="0"/>
              <a:t>max</a:t>
            </a:r>
            <a:r>
              <a:rPr lang="en-US" sz="1200" b="1" dirty="0"/>
              <a:t>=300 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H</a:t>
            </a:r>
            <a:r>
              <a:rPr lang="en-US" sz="1200" baseline="-25000" dirty="0" err="1"/>
              <a:t>max</a:t>
            </a:r>
            <a:r>
              <a:rPr lang="en-US" sz="1200" dirty="0"/>
              <a:t>=9.5 kA/m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dH</a:t>
            </a:r>
            <a:r>
              <a:rPr lang="en-US" sz="1200" dirty="0"/>
              <a:t>/dt max=50 MA/</a:t>
            </a:r>
            <a:r>
              <a:rPr lang="en-US" sz="1200" dirty="0" err="1"/>
              <a:t>ms</a:t>
            </a: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V</a:t>
            </a:r>
            <a:r>
              <a:rPr lang="en-US" sz="1200" b="1" baseline="-25000" dirty="0"/>
              <a:t>max</a:t>
            </a:r>
            <a:r>
              <a:rPr lang="en-US" sz="1200" b="1" dirty="0"/>
              <a:t>= 70 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P</a:t>
            </a:r>
            <a:r>
              <a:rPr lang="en-US" sz="1200" b="1" baseline="-25000" dirty="0"/>
              <a:t>max</a:t>
            </a:r>
            <a:r>
              <a:rPr lang="en-US" sz="1200" b="1" dirty="0"/>
              <a:t>=2.5 kW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V</a:t>
            </a:r>
            <a:r>
              <a:rPr lang="en-US" sz="1200" baseline="-25000" dirty="0" err="1"/>
              <a:t>out</a:t>
            </a:r>
            <a:r>
              <a:rPr lang="en-US" sz="1200" dirty="0"/>
              <a:t>= 7.5 V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B</a:t>
            </a:r>
            <a:r>
              <a:rPr lang="en-US" sz="1200" baseline="-25000" dirty="0" err="1"/>
              <a:t>max</a:t>
            </a:r>
            <a:r>
              <a:rPr lang="en-US" sz="1200" dirty="0"/>
              <a:t>=1.8 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dB/dt avg. = 6 </a:t>
            </a:r>
            <a:r>
              <a:rPr lang="en-US" sz="1200" dirty="0" err="1"/>
              <a:t>kT</a:t>
            </a:r>
            <a:r>
              <a:rPr lang="en-US" sz="1200" dirty="0"/>
              <a:t>/s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dB/dt peak = 70 </a:t>
            </a:r>
            <a:r>
              <a:rPr lang="en-US" sz="1200" dirty="0" err="1"/>
              <a:t>kT</a:t>
            </a:r>
            <a:r>
              <a:rPr lang="en-US" sz="1200" dirty="0"/>
              <a:t>/s</a:t>
            </a:r>
            <a:endParaRPr lang="en-US" sz="1200" dirty="0">
              <a:sym typeface="Symbol" panose="05050102010706020507" pitchFamily="18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ym typeface="Symbol" panose="05050102010706020507" pitchFamily="18" charset="2"/>
              </a:rPr>
              <a:t>T = 0.3 °C/cycle</a:t>
            </a:r>
            <a:endParaRPr lang="en-US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A7837C-9096-1AAC-F1B6-433A676D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00" y="1085944"/>
            <a:ext cx="4064402" cy="27949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BBD83E5-CC68-20F5-0DEE-93AAC8D1F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3025" y="968365"/>
            <a:ext cx="4317438" cy="29689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DBE819-0BD2-F75D-E1BF-1E3C6DD15C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4474" y="4024170"/>
            <a:ext cx="4135989" cy="28649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9CA0AA4-4C9C-0B94-C44C-2506980ED1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80" y="4024170"/>
            <a:ext cx="4317438" cy="27949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AE35ED1-716E-2C11-85BE-DD056A60557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87353" y="4233412"/>
            <a:ext cx="3904648" cy="244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002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1045</Words>
  <Application>Microsoft Office PowerPoint</Application>
  <PresentationFormat>Widescreen</PresentationFormat>
  <Paragraphs>134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Buzio</dc:creator>
  <cp:lastModifiedBy>Marco Buzio</cp:lastModifiedBy>
  <cp:revision>23</cp:revision>
  <dcterms:created xsi:type="dcterms:W3CDTF">2023-06-10T20:44:49Z</dcterms:created>
  <dcterms:modified xsi:type="dcterms:W3CDTF">2023-08-22T15:25:26Z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804946744</vt:i4>
  </property>
  <property fmtid="{D5CDD505-2E9C-101B-9397-08002B2CF9AE}" pid="3" name="_NewReviewCycle">
    <vt:lpwstr/>
  </property>
  <property fmtid="{D5CDD505-2E9C-101B-9397-08002B2CF9AE}" pid="4" name="_EmailSubject">
    <vt:lpwstr>Indico Link</vt:lpwstr>
  </property>
  <property fmtid="{D5CDD505-2E9C-101B-9397-08002B2CF9AE}" pid="5" name="_AuthorEmail">
    <vt:lpwstr>Marco.Buzio@cern.ch</vt:lpwstr>
  </property>
  <property fmtid="{D5CDD505-2E9C-101B-9397-08002B2CF9AE}" pid="6" name="_AuthorEmailDisplayName">
    <vt:lpwstr>Marco Buzio</vt:lpwstr>
  </property>
</Properties>
</file>