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648" r:id="rId1"/>
    <p:sldMasterId id="2147483680" r:id="rId2"/>
    <p:sldMasterId id="2147483675" r:id="rId3"/>
  </p:sldMasterIdLst>
  <p:notesMasterIdLst>
    <p:notesMasterId r:id="rId33"/>
  </p:notesMasterIdLst>
  <p:handoutMasterIdLst>
    <p:handoutMasterId r:id="rId34"/>
  </p:handoutMasterIdLst>
  <p:sldIdLst>
    <p:sldId id="276" r:id="rId4"/>
    <p:sldId id="523" r:id="rId5"/>
    <p:sldId id="522" r:id="rId6"/>
    <p:sldId id="524" r:id="rId7"/>
    <p:sldId id="526" r:id="rId8"/>
    <p:sldId id="549" r:id="rId9"/>
    <p:sldId id="527" r:id="rId10"/>
    <p:sldId id="546" r:id="rId11"/>
    <p:sldId id="529" r:id="rId12"/>
    <p:sldId id="550" r:id="rId13"/>
    <p:sldId id="531" r:id="rId14"/>
    <p:sldId id="530" r:id="rId15"/>
    <p:sldId id="547" r:id="rId16"/>
    <p:sldId id="548" r:id="rId17"/>
    <p:sldId id="532" r:id="rId18"/>
    <p:sldId id="533" r:id="rId19"/>
    <p:sldId id="534" r:id="rId20"/>
    <p:sldId id="535" r:id="rId21"/>
    <p:sldId id="537" r:id="rId22"/>
    <p:sldId id="536" r:id="rId23"/>
    <p:sldId id="538" r:id="rId24"/>
    <p:sldId id="539" r:id="rId25"/>
    <p:sldId id="540" r:id="rId26"/>
    <p:sldId id="541" r:id="rId27"/>
    <p:sldId id="551" r:id="rId28"/>
    <p:sldId id="545" r:id="rId29"/>
    <p:sldId id="525" r:id="rId30"/>
    <p:sldId id="552" r:id="rId31"/>
    <p:sldId id="553" r:id="rId3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6F5F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0A15C55-8517-42AA-B614-E9B94910E393}" styleName="中度样式 2 - 强调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中度样式 2 - 强调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179"/>
    <p:restoredTop sz="89796"/>
  </p:normalViewPr>
  <p:slideViewPr>
    <p:cSldViewPr snapToGrid="0" showGuides="1">
      <p:cViewPr varScale="1">
        <p:scale>
          <a:sx n="110" d="100"/>
          <a:sy n="110" d="100"/>
        </p:scale>
        <p:origin x="976" y="17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84" d="100"/>
          <a:sy n="84" d="100"/>
        </p:scale>
        <p:origin x="3480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21" Type="http://schemas.openxmlformats.org/officeDocument/2006/relationships/slide" Target="slides/slide18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presProps" Target="presProps.xml"/><Relationship Id="rId8" Type="http://schemas.openxmlformats.org/officeDocument/2006/relationships/slide" Target="slides/slide5.xml"/><Relationship Id="rId3" Type="http://schemas.openxmlformats.org/officeDocument/2006/relationships/slideMaster" Target="slideMasters/slideMaster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>
            <a:extLst>
              <a:ext uri="{FF2B5EF4-FFF2-40B4-BE49-F238E27FC236}">
                <a16:creationId xmlns:a16="http://schemas.microsoft.com/office/drawing/2014/main" id="{713E5267-4F4B-B21E-D830-FEF49B478F6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3548E1F5-B9F2-5BC8-8E67-3C774517AE66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E79A50-D5A6-8240-9B7B-C4A54A3ADA9E}" type="datetimeFigureOut">
              <a:rPr kumimoji="1" lang="zh-CN" altLang="en-US" smtClean="0"/>
              <a:t>2024/12/11</a:t>
            </a:fld>
            <a:endParaRPr kumimoji="1"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18EC9F5C-556D-76CE-716F-C6EBC249676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50C19737-3F20-0D69-BD21-A75D6F711C4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16A601-35B7-4444-843A-0B1E107CEFE3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934034125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8954CE-9C7C-4A8F-81FC-22AEBF4709DA}" type="datetimeFigureOut">
              <a:rPr lang="zh-CN" altLang="en-US" smtClean="0"/>
              <a:t>2024/12/11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94C7AA-CA10-4EE9-B63F-96394A0A98D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0011487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108463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05934543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077352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xiazai/" TargetMode="External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485522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DA240-8211-4705-8A71-3A39923BF82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524110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DA240-8211-4705-8A71-3A39923BF82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76753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DA240-8211-4705-8A71-3A39923BF82D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TextBox 6"/>
          <p:cNvSpPr txBox="1"/>
          <p:nvPr userDrawn="1"/>
        </p:nvSpPr>
        <p:spPr>
          <a:xfrm>
            <a:off x="1588390" y="6712767"/>
            <a:ext cx="1224136" cy="118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下载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http://www.1ppt.com/xiazai/</a:t>
            </a:r>
          </a:p>
        </p:txBody>
      </p:sp>
    </p:spTree>
    <p:extLst>
      <p:ext uri="{BB962C8B-B14F-4D97-AF65-F5344CB8AC3E}">
        <p14:creationId xmlns:p14="http://schemas.microsoft.com/office/powerpoint/2010/main" val="37524639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DA240-8211-4705-8A71-3A39923BF82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5541330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DA240-8211-4705-8A71-3A39923BF82D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2653339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2024/12/11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任意多边形: 形状 6"/>
          <p:cNvSpPr/>
          <p:nvPr userDrawn="1"/>
        </p:nvSpPr>
        <p:spPr>
          <a:xfrm>
            <a:off x="0" y="284857"/>
            <a:ext cx="6258560" cy="690972"/>
          </a:xfrm>
          <a:custGeom>
            <a:avLst/>
            <a:gdLst>
              <a:gd name="connsiteX0" fmla="*/ 0 w 5425440"/>
              <a:gd name="connsiteY0" fmla="*/ 0 h 727769"/>
              <a:gd name="connsiteX1" fmla="*/ 289560 w 5425440"/>
              <a:gd name="connsiteY1" fmla="*/ 0 h 727769"/>
              <a:gd name="connsiteX2" fmla="*/ 5135880 w 5425440"/>
              <a:gd name="connsiteY2" fmla="*/ 0 h 727769"/>
              <a:gd name="connsiteX3" fmla="*/ 5425440 w 5425440"/>
              <a:gd name="connsiteY3" fmla="*/ 0 h 727769"/>
              <a:gd name="connsiteX4" fmla="*/ 5098715 w 5425440"/>
              <a:gd name="connsiteY4" fmla="*/ 727769 h 727769"/>
              <a:gd name="connsiteX5" fmla="*/ 4809155 w 5425440"/>
              <a:gd name="connsiteY5" fmla="*/ 727769 h 727769"/>
              <a:gd name="connsiteX6" fmla="*/ 289560 w 5425440"/>
              <a:gd name="connsiteY6" fmla="*/ 727769 h 727769"/>
              <a:gd name="connsiteX7" fmla="*/ 0 w 5425440"/>
              <a:gd name="connsiteY7" fmla="*/ 727769 h 7277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425440" h="727769">
                <a:moveTo>
                  <a:pt x="0" y="0"/>
                </a:moveTo>
                <a:lnTo>
                  <a:pt x="289560" y="0"/>
                </a:lnTo>
                <a:lnTo>
                  <a:pt x="5135880" y="0"/>
                </a:lnTo>
                <a:lnTo>
                  <a:pt x="5425440" y="0"/>
                </a:lnTo>
                <a:lnTo>
                  <a:pt x="5098715" y="727769"/>
                </a:lnTo>
                <a:lnTo>
                  <a:pt x="4809155" y="727769"/>
                </a:lnTo>
                <a:lnTo>
                  <a:pt x="289560" y="727769"/>
                </a:lnTo>
                <a:lnTo>
                  <a:pt x="0" y="727769"/>
                </a:lnTo>
                <a:close/>
              </a:path>
            </a:pathLst>
          </a:custGeom>
          <a:solidFill>
            <a:srgbClr val="203864"/>
          </a:solidFill>
          <a:ln>
            <a:noFill/>
          </a:ln>
          <a:effectLst>
            <a:outerShdw blurRad="114300" dist="88900" dir="2700000" algn="tl" rotWithShape="0">
              <a:srgbClr val="203864">
                <a:alpha val="11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8584121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B4C4E4D-EF50-53BB-0F97-551433B74DA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732E4901-231E-1D2E-CB4A-28C22D8708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EA08B37C-CF04-FF15-D526-EB6FA6208D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A615D-9722-9C4C-B556-D528547B2706}" type="datetimeFigureOut">
              <a:rPr kumimoji="1" lang="zh-CN" altLang="en-US" smtClean="0"/>
              <a:t>2024/12/11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F538136F-2286-BD4F-1B8D-674AA5585C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5D8BC067-E8A0-CA77-F832-98A509503B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FA742E-A978-874C-A361-D8D8A4A5922F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61600972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616B209-EBFB-31C2-9167-0BA29A0426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CCF7207C-7AF5-3EFE-A115-00B8813800A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E1F89796-F86F-4A98-33E0-C85C6A5BCB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A615D-9722-9C4C-B556-D528547B2706}" type="datetimeFigureOut">
              <a:rPr kumimoji="1" lang="zh-CN" altLang="en-US" smtClean="0"/>
              <a:t>2024/12/11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F3F0BAC5-3B65-FF84-97A5-DD18E0876B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8E380BC5-CF1E-6557-525E-E313193B9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FA742E-A978-874C-A361-D8D8A4A5922F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17406595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CA120B4-4C36-2B70-2F1B-4F06F5F065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7E99741E-3AFF-B0DC-42B3-BACBE3F6D44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A1039221-1D74-4FAF-37EC-9CD6954085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A615D-9722-9C4C-B556-D528547B2706}" type="datetimeFigureOut">
              <a:rPr kumimoji="1" lang="zh-CN" altLang="en-US" smtClean="0"/>
              <a:t>2024/12/11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09AB18F3-C97A-7948-A6DF-F9A91272F5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19705703-29A2-3A10-77E6-1CEE73C239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FA742E-A978-874C-A361-D8D8A4A5922F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5415251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229FDBC-7221-7DF7-8388-CA3A0E4E96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6FCBEDAE-8D03-8383-356E-45AF89B504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37AFBC47-A971-4E53-C9D4-BE42B4B3C01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EC34E15C-921A-376D-CF9E-31437356DC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A615D-9722-9C4C-B556-D528547B2706}" type="datetimeFigureOut">
              <a:rPr kumimoji="1" lang="zh-CN" altLang="en-US" smtClean="0"/>
              <a:t>2024/12/11</a:t>
            </a:fld>
            <a:endParaRPr kumimoji="1"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88A6ED82-A3B7-FC6D-3E8C-1A3FFF0A88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545955D2-B6C0-419F-A03C-278BB80554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FA742E-A978-874C-A361-D8D8A4A5922F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7961397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DA240-8211-4705-8A71-3A39923BF82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908168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C6F1EF6-5AD4-EA89-0AC6-856777738D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15017C07-ABFD-BD0B-9026-428188E0381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C260C771-436C-BEF0-8AF2-5A628E177D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94B1B0BF-E0D8-2D50-0766-20D226AE7DF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6A519E8C-8F79-A67D-81FE-A7FEE7BAD12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E0DFA229-BC36-10A0-28C5-98B142190D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A615D-9722-9C4C-B556-D528547B2706}" type="datetimeFigureOut">
              <a:rPr kumimoji="1" lang="zh-CN" altLang="en-US" smtClean="0"/>
              <a:t>2024/12/11</a:t>
            </a:fld>
            <a:endParaRPr kumimoji="1"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8C0DC815-26D3-B3BC-63CE-8B0CFF0E76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FDE30B6E-A3E7-5881-D627-4DB1776C16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FA742E-A978-874C-A361-D8D8A4A5922F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63853292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B4B9D1A-34E1-67CB-685F-2CD7ACF64C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8115E238-307E-9D36-0983-6E32978D5B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A615D-9722-9C4C-B556-D528547B2706}" type="datetimeFigureOut">
              <a:rPr kumimoji="1" lang="zh-CN" altLang="en-US" smtClean="0"/>
              <a:t>2024/12/11</a:t>
            </a:fld>
            <a:endParaRPr kumimoji="1"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F534A359-B637-4F16-38E5-3A88BEC65A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6BBEBE63-BC59-C038-69B5-5D6B88819A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FA742E-A978-874C-A361-D8D8A4A5922F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65436644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2A061C72-E6A2-BA09-A6F2-67DE154A8A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A615D-9722-9C4C-B556-D528547B2706}" type="datetimeFigureOut">
              <a:rPr kumimoji="1" lang="zh-CN" altLang="en-US" smtClean="0"/>
              <a:t>2024/12/11</a:t>
            </a:fld>
            <a:endParaRPr kumimoji="1"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7C448D41-6422-BA9D-2608-F065CF47F1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8C9DAE3A-A745-00B9-A29D-46CD9D4844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FA742E-A978-874C-A361-D8D8A4A5922F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79895832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4A980E7-B37E-0BCD-62CE-48E70811F3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FE7FA84C-99A1-EF48-8753-FFBB454444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2B5DCFC4-749A-97F3-0800-81766B1C0D6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401A1CD3-8CCA-BB7C-4921-52D1E2567C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A615D-9722-9C4C-B556-D528547B2706}" type="datetimeFigureOut">
              <a:rPr kumimoji="1" lang="zh-CN" altLang="en-US" smtClean="0"/>
              <a:t>2024/12/11</a:t>
            </a:fld>
            <a:endParaRPr kumimoji="1"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20B69E2B-393C-0EB1-7B84-119F11854E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17384121-8790-FABB-55D6-8C4F69A80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FA742E-A978-874C-A361-D8D8A4A5922F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22801361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EC99471-E5DD-C0A3-4F20-9EBF8C55B8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274229D8-1C4F-B2AB-CB6F-EBB4B1EB83C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7DD9FA85-15CD-7F15-D93F-8B6CD2E1199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BBEC9F7D-8EA2-B6F6-2EFE-451E7E9C40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A615D-9722-9C4C-B556-D528547B2706}" type="datetimeFigureOut">
              <a:rPr kumimoji="1" lang="zh-CN" altLang="en-US" smtClean="0"/>
              <a:t>2024/12/11</a:t>
            </a:fld>
            <a:endParaRPr kumimoji="1"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B78B0519-A621-003B-43A6-9EBD9FCC25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EA3F164A-3C58-47B3-03F2-189DB1C6BE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FA742E-A978-874C-A361-D8D8A4A5922F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58077040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E50AFA1-5540-F424-8F46-58E639A27F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6355D011-F286-C69D-5DDC-E25DB700AA7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817931ED-5CC6-9C1A-149C-B4B01D8E9F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A615D-9722-9C4C-B556-D528547B2706}" type="datetimeFigureOut">
              <a:rPr kumimoji="1" lang="zh-CN" altLang="en-US" smtClean="0"/>
              <a:t>2024/12/11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257BB63D-51F8-578B-3013-988DC60EED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6A048316-0909-DE83-5A81-6B8C452926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FA742E-A978-874C-A361-D8D8A4A5922F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31461428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E3CE56E3-CCD8-E963-2D4A-C283AACCC9D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D84620AC-F173-4F4D-FCA0-2EF3DEF40D8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05AB5234-E3E8-A9F0-A95A-43539B9A32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A615D-9722-9C4C-B556-D528547B2706}" type="datetimeFigureOut">
              <a:rPr kumimoji="1" lang="zh-CN" altLang="en-US" smtClean="0"/>
              <a:t>2024/12/11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0D4CA054-7041-1AD9-911A-4BAFDFC9B2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0E2D7C78-C9E1-3D7E-0381-D2E15D0906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FA742E-A978-874C-A361-D8D8A4A5922F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48891149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143309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627600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792539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DA240-8211-4705-8A71-3A39923BF82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275070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DA240-8211-4705-8A71-3A39923BF82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835511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DA240-8211-4705-8A71-3A39923BF82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351012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DA240-8211-4705-8A71-3A39923BF82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041497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DA240-8211-4705-8A71-3A39923BF82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298190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DA240-8211-4705-8A71-3A39923BF82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598249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DA240-8211-4705-8A71-3A39923BF82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696739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9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4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A958582E-2FB7-48C2-B676-350362D544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F99298CF-5D83-4F7F-9D47-6C1D464C5A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二级</a:t>
            </a:r>
          </a:p>
          <a:p>
            <a:pPr lvl="2"/>
            <a:r>
              <a:rPr lang="zh-CN" altLang="en-US" dirty="0"/>
              <a:t>三级</a:t>
            </a:r>
          </a:p>
          <a:p>
            <a:pPr lvl="3"/>
            <a:r>
              <a:rPr lang="zh-CN" altLang="en-US" dirty="0"/>
              <a:t>四级</a:t>
            </a:r>
          </a:p>
          <a:p>
            <a:pPr lvl="4"/>
            <a:r>
              <a:rPr lang="zh-CN" altLang="en-US" dirty="0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1205CD7B-3DCF-4D6F-B1BE-8D3247B465B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7DE9B42E-5379-41D9-8026-5E29037ECAA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BC7B4052-979C-44C5-80F4-D39CFF8934F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zh-CN" dirty="0"/>
              <a:t>1</a:t>
            </a:r>
            <a:endParaRPr lang="zh-CN" altLang="en-US" dirty="0"/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E617BAF5-90D0-A05F-A17A-7A936B8920E5}"/>
              </a:ext>
            </a:extLst>
          </p:cNvPr>
          <p:cNvSpPr txBox="1"/>
          <p:nvPr userDrawn="1"/>
        </p:nvSpPr>
        <p:spPr>
          <a:xfrm>
            <a:off x="11564778" y="6371052"/>
            <a:ext cx="4235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0DD051C3-D41A-4D4A-8974-63F3C9D128C7}" type="slidenum">
              <a:rPr kumimoji="1" lang="zh-CN" altLang="en-US" sz="1400" smtClean="0"/>
              <a:t>‹#›</a:t>
            </a:fld>
            <a:endParaRPr kumimoji="1" lang="zh-CN" altLang="en-US" sz="1400" dirty="0"/>
          </a:p>
        </p:txBody>
      </p:sp>
    </p:spTree>
    <p:extLst>
      <p:ext uri="{BB962C8B-B14F-4D97-AF65-F5344CB8AC3E}">
        <p14:creationId xmlns:p14="http://schemas.microsoft.com/office/powerpoint/2010/main" val="15997509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9" r:id="rId15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2B975C6E-275C-05DE-C01B-A1514F389B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66926F83-0D7A-F736-C12A-2B9AD921A5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8328AACB-C445-EC1D-380C-9F0BB2AF9D1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63A615D-9722-9C4C-B556-D528547B2706}" type="datetimeFigureOut">
              <a:rPr kumimoji="1" lang="zh-CN" altLang="en-US" smtClean="0"/>
              <a:t>2024/12/11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4DC4B183-4A5F-D703-AC81-10F9C5437AC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5B9AF622-09E0-B349-BDA0-7AB4002E7B4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4FA742E-A978-874C-A361-D8D8A4A5922F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8884628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  <p:sldLayoutId id="2147483684" r:id="rId4"/>
    <p:sldLayoutId id="2147483685" r:id="rId5"/>
    <p:sldLayoutId id="2147483686" r:id="rId6"/>
    <p:sldLayoutId id="2147483687" r:id="rId7"/>
    <p:sldLayoutId id="2147483688" r:id="rId8"/>
    <p:sldLayoutId id="2147483689" r:id="rId9"/>
    <p:sldLayoutId id="2147483690" r:id="rId10"/>
    <p:sldLayoutId id="214748369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046722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3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36.emf"/><Relationship Id="rId4" Type="http://schemas.openxmlformats.org/officeDocument/2006/relationships/image" Target="../media/image3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41.emf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47.emf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emf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52.png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5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emf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5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1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emf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63.emf"/><Relationship Id="rId4" Type="http://schemas.openxmlformats.org/officeDocument/2006/relationships/image" Target="../media/image6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emf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66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1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7" Type="http://schemas.openxmlformats.org/officeDocument/2006/relationships/image" Target="../media/image22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21.png"/><Relationship Id="rId5" Type="http://schemas.openxmlformats.org/officeDocument/2006/relationships/image" Target="../media/image12.png"/><Relationship Id="rId4" Type="http://schemas.openxmlformats.org/officeDocument/2006/relationships/image" Target="../media/image70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15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75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7" Type="http://schemas.openxmlformats.org/officeDocument/2006/relationships/image" Target="../media/image81.pn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80.png"/><Relationship Id="rId5" Type="http://schemas.openxmlformats.org/officeDocument/2006/relationships/image" Target="../media/image79.png"/><Relationship Id="rId4" Type="http://schemas.openxmlformats.org/officeDocument/2006/relationships/image" Target="../media/image7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10.emf"/><Relationship Id="rId4" Type="http://schemas.openxmlformats.org/officeDocument/2006/relationships/image" Target="../media/image9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18.emf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7" Type="http://schemas.openxmlformats.org/officeDocument/2006/relationships/image" Target="../media/image23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486541" y="3291644"/>
            <a:ext cx="9218918" cy="13088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2800" b="1" dirty="0" err="1">
                <a:solidFill>
                  <a:schemeClr val="accent1">
                    <a:lumMod val="50000"/>
                  </a:schemeClr>
                </a:solidFill>
                <a:cs typeface="+mn-ea"/>
                <a:sym typeface="+mn-lt"/>
              </a:rPr>
              <a:t>Chengcheng</a:t>
            </a:r>
            <a:r>
              <a:rPr lang="zh-CN" altLang="en-US" sz="2800" b="1" dirty="0">
                <a:solidFill>
                  <a:schemeClr val="accent1">
                    <a:lumMod val="50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2800" b="1" dirty="0">
                <a:solidFill>
                  <a:schemeClr val="accent1">
                    <a:lumMod val="50000"/>
                  </a:schemeClr>
                </a:solidFill>
                <a:cs typeface="+mn-ea"/>
                <a:sym typeface="+mn-lt"/>
              </a:rPr>
              <a:t>Han</a:t>
            </a:r>
          </a:p>
          <a:p>
            <a:pPr algn="ctr">
              <a:lnSpc>
                <a:spcPct val="150000"/>
              </a:lnSpc>
            </a:pPr>
            <a:r>
              <a:rPr lang="en-US" altLang="zh-CN" sz="2800" b="1" dirty="0">
                <a:solidFill>
                  <a:schemeClr val="accent1">
                    <a:lumMod val="50000"/>
                  </a:schemeClr>
                </a:solidFill>
                <a:cs typeface="+mn-ea"/>
                <a:sym typeface="+mn-lt"/>
              </a:rPr>
              <a:t>Sun</a:t>
            </a:r>
            <a:r>
              <a:rPr lang="zh-CN" altLang="en-US" sz="2800" b="1" dirty="0">
                <a:solidFill>
                  <a:schemeClr val="accent1">
                    <a:lumMod val="50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2800" b="1" dirty="0">
                <a:solidFill>
                  <a:schemeClr val="accent1">
                    <a:lumMod val="50000"/>
                  </a:schemeClr>
                </a:solidFill>
                <a:cs typeface="+mn-ea"/>
                <a:sym typeface="+mn-lt"/>
              </a:rPr>
              <a:t>Yat-</a:t>
            </a:r>
            <a:r>
              <a:rPr lang="en-US" altLang="zh-CN" sz="2800" b="1" dirty="0" err="1">
                <a:solidFill>
                  <a:schemeClr val="accent1">
                    <a:lumMod val="50000"/>
                  </a:schemeClr>
                </a:solidFill>
                <a:cs typeface="+mn-ea"/>
                <a:sym typeface="+mn-lt"/>
              </a:rPr>
              <a:t>sen</a:t>
            </a:r>
            <a:r>
              <a:rPr lang="zh-CN" altLang="en-US" sz="2800" b="1" dirty="0">
                <a:solidFill>
                  <a:schemeClr val="accent1">
                    <a:lumMod val="50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2800" b="1" dirty="0">
                <a:solidFill>
                  <a:schemeClr val="accent1">
                    <a:lumMod val="50000"/>
                  </a:schemeClr>
                </a:solidFill>
                <a:cs typeface="+mn-ea"/>
                <a:sym typeface="+mn-lt"/>
              </a:rPr>
              <a:t>University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4656631" y="6279871"/>
            <a:ext cx="287873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sz="20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lt"/>
              </a:rPr>
              <a:t>2024.12.12</a:t>
            </a:r>
            <a:endParaRPr kumimoji="1" lang="zh-CN" altLang="en-US" sz="20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lt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73100" y="1719344"/>
            <a:ext cx="1022775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4800" b="1">
                <a:gradFill flip="none" rotWithShape="1">
                  <a:gsLst>
                    <a:gs pos="53000">
                      <a:srgbClr val="FFC000"/>
                    </a:gs>
                    <a:gs pos="84000">
                      <a:schemeClr val="accent6">
                        <a:lumMod val="0"/>
                        <a:lumOff val="100000"/>
                      </a:schemeClr>
                    </a:gs>
                    <a:gs pos="20000">
                      <a:srgbClr val="FF9900"/>
                    </a:gs>
                  </a:gsLst>
                  <a:lin ang="16200000" scaled="1"/>
                  <a:tileRect/>
                </a:gradFill>
                <a:effectLst>
                  <a:outerShdw blurRad="101600" dist="38100" dir="5400000" algn="t" rotWithShape="0">
                    <a:prstClr val="black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en-US" altLang="zh-CN" sz="3200" dirty="0">
                <a:solidFill>
                  <a:schemeClr val="accent1">
                    <a:lumMod val="50000"/>
                  </a:schemeClr>
                </a:solidFill>
                <a:effectLst/>
                <a:latin typeface="+mn-lt"/>
                <a:ea typeface="+mn-ea"/>
                <a:cs typeface="+mn-ea"/>
                <a:sym typeface="+mn-lt"/>
              </a:rPr>
              <a:t>Probing</a:t>
            </a:r>
            <a:r>
              <a:rPr lang="zh-CN" altLang="en-US" sz="3200" dirty="0">
                <a:solidFill>
                  <a:schemeClr val="accent1">
                    <a:lumMod val="50000"/>
                  </a:schemeClr>
                </a:solidFill>
                <a:effectLst/>
                <a:latin typeface="+mn-lt"/>
                <a:ea typeface="+mn-ea"/>
                <a:cs typeface="+mn-ea"/>
                <a:sym typeface="+mn-lt"/>
              </a:rPr>
              <a:t> </a:t>
            </a:r>
            <a:r>
              <a:rPr lang="en-US" altLang="zh-CN" sz="3200" dirty="0">
                <a:solidFill>
                  <a:schemeClr val="accent1">
                    <a:lumMod val="50000"/>
                  </a:schemeClr>
                </a:solidFill>
                <a:effectLst/>
                <a:latin typeface="+mn-lt"/>
                <a:ea typeface="+mn-ea"/>
                <a:cs typeface="+mn-ea"/>
                <a:sym typeface="+mn-lt"/>
              </a:rPr>
              <a:t>the</a:t>
            </a:r>
            <a:r>
              <a:rPr lang="zh-CN" altLang="en-US" sz="3200" dirty="0">
                <a:solidFill>
                  <a:schemeClr val="accent1">
                    <a:lumMod val="50000"/>
                  </a:schemeClr>
                </a:solidFill>
                <a:effectLst/>
                <a:latin typeface="+mn-lt"/>
                <a:ea typeface="+mn-ea"/>
                <a:cs typeface="+mn-ea"/>
                <a:sym typeface="+mn-lt"/>
              </a:rPr>
              <a:t> </a:t>
            </a:r>
            <a:r>
              <a:rPr lang="en-US" altLang="zh-CN" sz="3200" dirty="0">
                <a:solidFill>
                  <a:schemeClr val="accent1">
                    <a:lumMod val="50000"/>
                  </a:schemeClr>
                </a:solidFill>
                <a:effectLst/>
                <a:latin typeface="+mn-lt"/>
                <a:ea typeface="+mn-ea"/>
                <a:cs typeface="+mn-ea"/>
                <a:sym typeface="+mn-lt"/>
              </a:rPr>
              <a:t>high</a:t>
            </a:r>
            <a:r>
              <a:rPr lang="zh-CN" altLang="en-US" sz="3200" dirty="0">
                <a:solidFill>
                  <a:schemeClr val="accent1">
                    <a:lumMod val="50000"/>
                  </a:schemeClr>
                </a:solidFill>
                <a:effectLst/>
                <a:latin typeface="+mn-lt"/>
                <a:ea typeface="+mn-ea"/>
                <a:cs typeface="+mn-ea"/>
                <a:sym typeface="+mn-lt"/>
              </a:rPr>
              <a:t> </a:t>
            </a:r>
            <a:r>
              <a:rPr lang="en-US" altLang="zh-CN" sz="3200" dirty="0">
                <a:solidFill>
                  <a:schemeClr val="accent1">
                    <a:lumMod val="50000"/>
                  </a:schemeClr>
                </a:solidFill>
                <a:effectLst/>
                <a:latin typeface="+mn-lt"/>
                <a:ea typeface="+mn-ea"/>
                <a:cs typeface="+mn-ea"/>
                <a:sym typeface="+mn-lt"/>
              </a:rPr>
              <a:t>scale</a:t>
            </a:r>
            <a:r>
              <a:rPr lang="zh-CN" altLang="en-US" sz="3200" dirty="0">
                <a:solidFill>
                  <a:schemeClr val="accent1">
                    <a:lumMod val="50000"/>
                  </a:schemeClr>
                </a:solidFill>
                <a:effectLst/>
                <a:latin typeface="+mn-lt"/>
                <a:ea typeface="+mn-ea"/>
                <a:cs typeface="+mn-ea"/>
                <a:sym typeface="+mn-lt"/>
              </a:rPr>
              <a:t> </a:t>
            </a:r>
            <a:r>
              <a:rPr lang="en-US" altLang="zh-CN" sz="3200" dirty="0">
                <a:solidFill>
                  <a:schemeClr val="accent1">
                    <a:lumMod val="50000"/>
                  </a:schemeClr>
                </a:solidFill>
                <a:effectLst/>
                <a:latin typeface="+mn-lt"/>
                <a:ea typeface="+mn-ea"/>
                <a:cs typeface="+mn-ea"/>
                <a:sym typeface="+mn-lt"/>
              </a:rPr>
              <a:t>seesaw</a:t>
            </a:r>
            <a:r>
              <a:rPr lang="zh-CN" altLang="en-US" sz="3200" dirty="0">
                <a:solidFill>
                  <a:schemeClr val="accent1">
                    <a:lumMod val="50000"/>
                  </a:schemeClr>
                </a:solidFill>
                <a:effectLst/>
                <a:latin typeface="+mn-lt"/>
                <a:ea typeface="+mn-ea"/>
                <a:cs typeface="+mn-ea"/>
                <a:sym typeface="+mn-lt"/>
              </a:rPr>
              <a:t> </a:t>
            </a:r>
            <a:r>
              <a:rPr lang="en-US" altLang="zh-CN" sz="3200" dirty="0">
                <a:solidFill>
                  <a:schemeClr val="accent1">
                    <a:lumMod val="50000"/>
                  </a:schemeClr>
                </a:solidFill>
                <a:effectLst/>
                <a:latin typeface="+mn-lt"/>
                <a:ea typeface="+mn-ea"/>
                <a:cs typeface="+mn-ea"/>
                <a:sym typeface="+mn-lt"/>
              </a:rPr>
              <a:t>at</a:t>
            </a:r>
            <a:r>
              <a:rPr lang="zh-CN" altLang="en-US" sz="3200" dirty="0">
                <a:solidFill>
                  <a:schemeClr val="accent1">
                    <a:lumMod val="50000"/>
                  </a:schemeClr>
                </a:solidFill>
                <a:effectLst/>
                <a:latin typeface="+mn-lt"/>
                <a:ea typeface="+mn-ea"/>
                <a:cs typeface="+mn-ea"/>
                <a:sym typeface="+mn-lt"/>
              </a:rPr>
              <a:t> </a:t>
            </a:r>
            <a:r>
              <a:rPr lang="en-US" altLang="zh-CN" sz="3200" dirty="0">
                <a:solidFill>
                  <a:schemeClr val="accent1">
                    <a:lumMod val="50000"/>
                  </a:schemeClr>
                </a:solidFill>
                <a:effectLst/>
                <a:latin typeface="+mn-lt"/>
                <a:ea typeface="+mn-ea"/>
                <a:cs typeface="+mn-ea"/>
                <a:sym typeface="+mn-lt"/>
              </a:rPr>
              <a:t>a</a:t>
            </a:r>
            <a:r>
              <a:rPr lang="zh-CN" altLang="en-US" sz="3200" dirty="0">
                <a:solidFill>
                  <a:schemeClr val="accent1">
                    <a:lumMod val="50000"/>
                  </a:schemeClr>
                </a:solidFill>
                <a:effectLst/>
                <a:latin typeface="+mn-lt"/>
                <a:ea typeface="+mn-ea"/>
                <a:cs typeface="+mn-ea"/>
                <a:sym typeface="+mn-lt"/>
              </a:rPr>
              <a:t> </a:t>
            </a:r>
            <a:r>
              <a:rPr lang="en-US" altLang="zh-CN" sz="3200" dirty="0">
                <a:solidFill>
                  <a:schemeClr val="accent1">
                    <a:lumMod val="50000"/>
                  </a:schemeClr>
                </a:solidFill>
                <a:effectLst/>
                <a:latin typeface="+mn-lt"/>
                <a:ea typeface="+mn-ea"/>
                <a:cs typeface="+mn-ea"/>
                <a:sym typeface="+mn-lt"/>
              </a:rPr>
              <a:t>natural</a:t>
            </a:r>
            <a:r>
              <a:rPr lang="zh-CN" altLang="en-US" sz="3200" dirty="0">
                <a:solidFill>
                  <a:schemeClr val="accent1">
                    <a:lumMod val="50000"/>
                  </a:schemeClr>
                </a:solidFill>
                <a:effectLst/>
                <a:latin typeface="+mn-lt"/>
                <a:ea typeface="+mn-ea"/>
                <a:cs typeface="+mn-ea"/>
                <a:sym typeface="+mn-lt"/>
              </a:rPr>
              <a:t> </a:t>
            </a:r>
            <a:r>
              <a:rPr lang="en-US" altLang="zh-CN" sz="3200" dirty="0">
                <a:solidFill>
                  <a:schemeClr val="accent1">
                    <a:lumMod val="50000"/>
                  </a:schemeClr>
                </a:solidFill>
                <a:effectLst/>
                <a:latin typeface="+mn-lt"/>
                <a:ea typeface="+mn-ea"/>
                <a:cs typeface="+mn-ea"/>
                <a:sym typeface="+mn-lt"/>
              </a:rPr>
              <a:t>cosmological</a:t>
            </a:r>
            <a:r>
              <a:rPr lang="zh-CN" altLang="en-US" sz="3200" dirty="0">
                <a:solidFill>
                  <a:schemeClr val="accent1">
                    <a:lumMod val="50000"/>
                  </a:schemeClr>
                </a:solidFill>
                <a:effectLst/>
                <a:latin typeface="+mn-lt"/>
                <a:ea typeface="+mn-ea"/>
                <a:cs typeface="+mn-ea"/>
                <a:sym typeface="+mn-lt"/>
              </a:rPr>
              <a:t> </a:t>
            </a:r>
            <a:r>
              <a:rPr lang="en-US" altLang="zh-CN" sz="3200" dirty="0">
                <a:solidFill>
                  <a:schemeClr val="accent1">
                    <a:lumMod val="50000"/>
                  </a:schemeClr>
                </a:solidFill>
                <a:effectLst/>
                <a:latin typeface="+mn-lt"/>
                <a:ea typeface="+mn-ea"/>
                <a:cs typeface="+mn-ea"/>
                <a:sym typeface="+mn-lt"/>
              </a:rPr>
              <a:t>Higgs</a:t>
            </a:r>
            <a:r>
              <a:rPr lang="zh-CN" altLang="en-US" sz="3200" dirty="0">
                <a:solidFill>
                  <a:schemeClr val="accent1">
                    <a:lumMod val="50000"/>
                  </a:schemeClr>
                </a:solidFill>
                <a:effectLst/>
                <a:latin typeface="+mn-lt"/>
                <a:ea typeface="+mn-ea"/>
                <a:cs typeface="+mn-ea"/>
                <a:sym typeface="+mn-lt"/>
              </a:rPr>
              <a:t> </a:t>
            </a:r>
            <a:r>
              <a:rPr lang="en-US" altLang="zh-CN" sz="3200" dirty="0">
                <a:solidFill>
                  <a:schemeClr val="accent1">
                    <a:lumMod val="50000"/>
                  </a:schemeClr>
                </a:solidFill>
                <a:effectLst/>
                <a:latin typeface="+mn-lt"/>
                <a:ea typeface="+mn-ea"/>
                <a:cs typeface="+mn-ea"/>
                <a:sym typeface="+mn-lt"/>
              </a:rPr>
              <a:t>collider</a:t>
            </a:r>
            <a:endParaRPr lang="zh-CN" altLang="en-US" sz="3200" dirty="0">
              <a:solidFill>
                <a:schemeClr val="accent1">
                  <a:lumMod val="50000"/>
                </a:schemeClr>
              </a:solidFill>
              <a:effectLst/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15" name="组合 14">
            <a:extLst>
              <a:ext uri="{FF2B5EF4-FFF2-40B4-BE49-F238E27FC236}">
                <a16:creationId xmlns:a16="http://schemas.microsoft.com/office/drawing/2014/main" id="{2DA7ACA4-0062-40AE-8785-0E79D51C7BE6}"/>
              </a:ext>
            </a:extLst>
          </p:cNvPr>
          <p:cNvGrpSpPr/>
          <p:nvPr/>
        </p:nvGrpSpPr>
        <p:grpSpPr>
          <a:xfrm flipH="1">
            <a:off x="-36852" y="-1"/>
            <a:ext cx="12205250" cy="6858001"/>
            <a:chOff x="-13248" y="0"/>
            <a:chExt cx="12205250" cy="6858001"/>
          </a:xfrm>
        </p:grpSpPr>
        <p:grpSp>
          <p:nvGrpSpPr>
            <p:cNvPr id="3" name="组合 2"/>
            <p:cNvGrpSpPr/>
            <p:nvPr/>
          </p:nvGrpSpPr>
          <p:grpSpPr>
            <a:xfrm>
              <a:off x="-13248" y="0"/>
              <a:ext cx="3148333" cy="5941181"/>
              <a:chOff x="-10949" y="0"/>
              <a:chExt cx="2601616" cy="4976958"/>
            </a:xfrm>
          </p:grpSpPr>
          <p:sp>
            <p:nvSpPr>
              <p:cNvPr id="12" name="矩形 1"/>
              <p:cNvSpPr/>
              <p:nvPr/>
            </p:nvSpPr>
            <p:spPr>
              <a:xfrm>
                <a:off x="0" y="0"/>
                <a:ext cx="2590667" cy="4976958"/>
              </a:xfrm>
              <a:custGeom>
                <a:avLst/>
                <a:gdLst>
                  <a:gd name="connsiteX0" fmla="*/ 0 w 2278743"/>
                  <a:gd name="connsiteY0" fmla="*/ 0 h 3689577"/>
                  <a:gd name="connsiteX1" fmla="*/ 2278743 w 2278743"/>
                  <a:gd name="connsiteY1" fmla="*/ 0 h 3689577"/>
                  <a:gd name="connsiteX2" fmla="*/ 2278743 w 2278743"/>
                  <a:gd name="connsiteY2" fmla="*/ 3689577 h 3689577"/>
                  <a:gd name="connsiteX3" fmla="*/ 0 w 2278743"/>
                  <a:gd name="connsiteY3" fmla="*/ 3689577 h 3689577"/>
                  <a:gd name="connsiteX4" fmla="*/ 0 w 2278743"/>
                  <a:gd name="connsiteY4" fmla="*/ 0 h 3689577"/>
                  <a:gd name="connsiteX0" fmla="*/ 0 w 2278743"/>
                  <a:gd name="connsiteY0" fmla="*/ 0 h 3689577"/>
                  <a:gd name="connsiteX1" fmla="*/ 2278743 w 2278743"/>
                  <a:gd name="connsiteY1" fmla="*/ 0 h 3689577"/>
                  <a:gd name="connsiteX2" fmla="*/ 0 w 2278743"/>
                  <a:gd name="connsiteY2" fmla="*/ 3689577 h 3689577"/>
                  <a:gd name="connsiteX3" fmla="*/ 0 w 2278743"/>
                  <a:gd name="connsiteY3" fmla="*/ 0 h 3689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278743" h="3689577">
                    <a:moveTo>
                      <a:pt x="0" y="0"/>
                    </a:moveTo>
                    <a:lnTo>
                      <a:pt x="2278743" y="0"/>
                    </a:lnTo>
                    <a:lnTo>
                      <a:pt x="0" y="368957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5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2" name="矩形 1"/>
              <p:cNvSpPr/>
              <p:nvPr/>
            </p:nvSpPr>
            <p:spPr>
              <a:xfrm>
                <a:off x="-10949" y="0"/>
                <a:ext cx="2590667" cy="3689577"/>
              </a:xfrm>
              <a:custGeom>
                <a:avLst/>
                <a:gdLst>
                  <a:gd name="connsiteX0" fmla="*/ 0 w 2278743"/>
                  <a:gd name="connsiteY0" fmla="*/ 0 h 3689577"/>
                  <a:gd name="connsiteX1" fmla="*/ 2278743 w 2278743"/>
                  <a:gd name="connsiteY1" fmla="*/ 0 h 3689577"/>
                  <a:gd name="connsiteX2" fmla="*/ 2278743 w 2278743"/>
                  <a:gd name="connsiteY2" fmla="*/ 3689577 h 3689577"/>
                  <a:gd name="connsiteX3" fmla="*/ 0 w 2278743"/>
                  <a:gd name="connsiteY3" fmla="*/ 3689577 h 3689577"/>
                  <a:gd name="connsiteX4" fmla="*/ 0 w 2278743"/>
                  <a:gd name="connsiteY4" fmla="*/ 0 h 3689577"/>
                  <a:gd name="connsiteX0" fmla="*/ 0 w 2278743"/>
                  <a:gd name="connsiteY0" fmla="*/ 0 h 3689577"/>
                  <a:gd name="connsiteX1" fmla="*/ 2278743 w 2278743"/>
                  <a:gd name="connsiteY1" fmla="*/ 0 h 3689577"/>
                  <a:gd name="connsiteX2" fmla="*/ 0 w 2278743"/>
                  <a:gd name="connsiteY2" fmla="*/ 3689577 h 3689577"/>
                  <a:gd name="connsiteX3" fmla="*/ 0 w 2278743"/>
                  <a:gd name="connsiteY3" fmla="*/ 0 h 3689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278743" h="3689577">
                    <a:moveTo>
                      <a:pt x="0" y="0"/>
                    </a:moveTo>
                    <a:lnTo>
                      <a:pt x="2278743" y="0"/>
                    </a:lnTo>
                    <a:lnTo>
                      <a:pt x="0" y="368957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>
                  <a:cs typeface="+mn-ea"/>
                  <a:sym typeface="+mn-lt"/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>
              <a:off x="9463315" y="1664306"/>
              <a:ext cx="2728687" cy="5193695"/>
              <a:chOff x="7715421" y="1884933"/>
              <a:chExt cx="1428579" cy="3258567"/>
            </a:xfrm>
          </p:grpSpPr>
          <p:sp>
            <p:nvSpPr>
              <p:cNvPr id="13" name="矩形 10"/>
              <p:cNvSpPr/>
              <p:nvPr/>
            </p:nvSpPr>
            <p:spPr>
              <a:xfrm>
                <a:off x="7715421" y="1884933"/>
                <a:ext cx="1428579" cy="3258567"/>
              </a:xfrm>
              <a:custGeom>
                <a:avLst/>
                <a:gdLst>
                  <a:gd name="connsiteX0" fmla="*/ 0 w 2278743"/>
                  <a:gd name="connsiteY0" fmla="*/ 0 h 3689577"/>
                  <a:gd name="connsiteX1" fmla="*/ 2278743 w 2278743"/>
                  <a:gd name="connsiteY1" fmla="*/ 0 h 3689577"/>
                  <a:gd name="connsiteX2" fmla="*/ 2278743 w 2278743"/>
                  <a:gd name="connsiteY2" fmla="*/ 3689577 h 3689577"/>
                  <a:gd name="connsiteX3" fmla="*/ 0 w 2278743"/>
                  <a:gd name="connsiteY3" fmla="*/ 3689577 h 3689577"/>
                  <a:gd name="connsiteX4" fmla="*/ 0 w 2278743"/>
                  <a:gd name="connsiteY4" fmla="*/ 0 h 3689577"/>
                  <a:gd name="connsiteX0" fmla="*/ 0 w 2278743"/>
                  <a:gd name="connsiteY0" fmla="*/ 3689577 h 3689577"/>
                  <a:gd name="connsiteX1" fmla="*/ 2278743 w 2278743"/>
                  <a:gd name="connsiteY1" fmla="*/ 0 h 3689577"/>
                  <a:gd name="connsiteX2" fmla="*/ 2278743 w 2278743"/>
                  <a:gd name="connsiteY2" fmla="*/ 3689577 h 3689577"/>
                  <a:gd name="connsiteX3" fmla="*/ 0 w 2278743"/>
                  <a:gd name="connsiteY3" fmla="*/ 3689577 h 3689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278743" h="3689577">
                    <a:moveTo>
                      <a:pt x="0" y="3689577"/>
                    </a:moveTo>
                    <a:lnTo>
                      <a:pt x="2278743" y="0"/>
                    </a:lnTo>
                    <a:lnTo>
                      <a:pt x="2278743" y="3689577"/>
                    </a:lnTo>
                    <a:lnTo>
                      <a:pt x="0" y="3689577"/>
                    </a:lnTo>
                    <a:close/>
                  </a:path>
                </a:pathLst>
              </a:custGeom>
              <a:solidFill>
                <a:schemeClr val="accent5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 dirty="0">
                  <a:cs typeface="+mn-ea"/>
                  <a:sym typeface="+mn-lt"/>
                </a:endParaRPr>
              </a:p>
            </p:txBody>
          </p:sp>
          <p:sp>
            <p:nvSpPr>
              <p:cNvPr id="11" name="矩形 10"/>
              <p:cNvSpPr/>
              <p:nvPr/>
            </p:nvSpPr>
            <p:spPr>
              <a:xfrm>
                <a:off x="7715421" y="2606134"/>
                <a:ext cx="1428579" cy="2537366"/>
              </a:xfrm>
              <a:custGeom>
                <a:avLst/>
                <a:gdLst>
                  <a:gd name="connsiteX0" fmla="*/ 0 w 2278743"/>
                  <a:gd name="connsiteY0" fmla="*/ 0 h 3689577"/>
                  <a:gd name="connsiteX1" fmla="*/ 2278743 w 2278743"/>
                  <a:gd name="connsiteY1" fmla="*/ 0 h 3689577"/>
                  <a:gd name="connsiteX2" fmla="*/ 2278743 w 2278743"/>
                  <a:gd name="connsiteY2" fmla="*/ 3689577 h 3689577"/>
                  <a:gd name="connsiteX3" fmla="*/ 0 w 2278743"/>
                  <a:gd name="connsiteY3" fmla="*/ 3689577 h 3689577"/>
                  <a:gd name="connsiteX4" fmla="*/ 0 w 2278743"/>
                  <a:gd name="connsiteY4" fmla="*/ 0 h 3689577"/>
                  <a:gd name="connsiteX0" fmla="*/ 0 w 2278743"/>
                  <a:gd name="connsiteY0" fmla="*/ 3689577 h 3689577"/>
                  <a:gd name="connsiteX1" fmla="*/ 2278743 w 2278743"/>
                  <a:gd name="connsiteY1" fmla="*/ 0 h 3689577"/>
                  <a:gd name="connsiteX2" fmla="*/ 2278743 w 2278743"/>
                  <a:gd name="connsiteY2" fmla="*/ 3689577 h 3689577"/>
                  <a:gd name="connsiteX3" fmla="*/ 0 w 2278743"/>
                  <a:gd name="connsiteY3" fmla="*/ 3689577 h 3689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278743" h="3689577">
                    <a:moveTo>
                      <a:pt x="0" y="3689577"/>
                    </a:moveTo>
                    <a:lnTo>
                      <a:pt x="2278743" y="0"/>
                    </a:lnTo>
                    <a:lnTo>
                      <a:pt x="2278743" y="3689577"/>
                    </a:lnTo>
                    <a:lnTo>
                      <a:pt x="0" y="3689577"/>
                    </a:ln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 dirty="0">
                  <a:cs typeface="+mn-ea"/>
                  <a:sym typeface="+mn-lt"/>
                </a:endParaRPr>
              </a:p>
            </p:txBody>
          </p:sp>
        </p:grpSp>
      </p:grpSp>
      <p:sp>
        <p:nvSpPr>
          <p:cNvPr id="6" name="文本框 5">
            <a:extLst>
              <a:ext uri="{FF2B5EF4-FFF2-40B4-BE49-F238E27FC236}">
                <a16:creationId xmlns:a16="http://schemas.microsoft.com/office/drawing/2014/main" id="{BAB78E02-F673-AC20-12D2-00B773D61D1D}"/>
              </a:ext>
            </a:extLst>
          </p:cNvPr>
          <p:cNvSpPr txBox="1"/>
          <p:nvPr/>
        </p:nvSpPr>
        <p:spPr>
          <a:xfrm>
            <a:off x="2071934" y="5207031"/>
            <a:ext cx="9040045" cy="9691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kumimoji="1" lang="en-US" altLang="zh-CN" sz="2000" b="1" dirty="0">
                <a:solidFill>
                  <a:schemeClr val="accent1">
                    <a:lumMod val="50000"/>
                  </a:schemeClr>
                </a:solidFill>
                <a:latin typeface="Chalkboard" panose="03050602040202020205" pitchFamily="66" charset="0"/>
              </a:rPr>
              <a:t>The International Joint Workshop on the Standard Model and Beyond </a:t>
            </a:r>
          </a:p>
          <a:p>
            <a:pPr algn="ctr">
              <a:lnSpc>
                <a:spcPct val="150000"/>
              </a:lnSpc>
            </a:pPr>
            <a:r>
              <a:rPr kumimoji="1" lang="en-US" altLang="zh-CN" sz="2000" b="1" dirty="0">
                <a:solidFill>
                  <a:schemeClr val="accent1">
                    <a:lumMod val="50000"/>
                  </a:schemeClr>
                </a:solidFill>
                <a:latin typeface="Chalkboard" panose="03050602040202020205" pitchFamily="66" charset="0"/>
              </a:rPr>
              <a:t>&amp;&amp;</a:t>
            </a:r>
            <a:r>
              <a:rPr kumimoji="1" lang="zh-CN" altLang="en-US" sz="2000" b="1" dirty="0">
                <a:solidFill>
                  <a:schemeClr val="accent1">
                    <a:lumMod val="50000"/>
                  </a:schemeClr>
                </a:solidFill>
                <a:latin typeface="Chalkboard" panose="03050602040202020205" pitchFamily="66" charset="0"/>
              </a:rPr>
              <a:t> </a:t>
            </a:r>
            <a:r>
              <a:rPr kumimoji="1" lang="en-US" altLang="zh-CN" sz="2000" b="1" dirty="0">
                <a:solidFill>
                  <a:schemeClr val="accent1">
                    <a:lumMod val="50000"/>
                  </a:schemeClr>
                </a:solidFill>
                <a:latin typeface="Chalkboard" panose="03050602040202020205" pitchFamily="66" charset="0"/>
              </a:rPr>
              <a:t>2024/3rd Gordon Godfrey Workshop on </a:t>
            </a:r>
            <a:r>
              <a:rPr kumimoji="1" lang="en-US" altLang="zh-CN" sz="2000" b="1" dirty="0" err="1">
                <a:solidFill>
                  <a:schemeClr val="accent1">
                    <a:lumMod val="50000"/>
                  </a:schemeClr>
                </a:solidFill>
                <a:latin typeface="Chalkboard" panose="03050602040202020205" pitchFamily="66" charset="0"/>
              </a:rPr>
              <a:t>Astroparticle</a:t>
            </a:r>
            <a:r>
              <a:rPr kumimoji="1" lang="en-US" altLang="zh-CN" sz="2000" b="1" dirty="0">
                <a:solidFill>
                  <a:schemeClr val="accent1">
                    <a:lumMod val="50000"/>
                  </a:schemeClr>
                </a:solidFill>
                <a:latin typeface="Chalkboard" panose="03050602040202020205" pitchFamily="66" charset="0"/>
              </a:rPr>
              <a:t> Physics</a:t>
            </a: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id="{8F9DD9AA-3F79-261D-F958-0DFDD0ED3EF4}"/>
              </a:ext>
            </a:extLst>
          </p:cNvPr>
          <p:cNvSpPr/>
          <p:nvPr/>
        </p:nvSpPr>
        <p:spPr>
          <a:xfrm>
            <a:off x="11498893" y="6289014"/>
            <a:ext cx="338203" cy="42056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CF6AB134-C902-33AE-186E-7E2A358066FE}"/>
              </a:ext>
            </a:extLst>
          </p:cNvPr>
          <p:cNvSpPr txBox="1"/>
          <p:nvPr/>
        </p:nvSpPr>
        <p:spPr>
          <a:xfrm>
            <a:off x="2277829" y="4748123"/>
            <a:ext cx="8323027" cy="4589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800" b="1" dirty="0">
                <a:solidFill>
                  <a:schemeClr val="accent1">
                    <a:lumMod val="50000"/>
                  </a:schemeClr>
                </a:solidFill>
                <a:cs typeface="+mn-ea"/>
                <a:sym typeface="+mn-lt"/>
              </a:rPr>
              <a:t>With</a:t>
            </a:r>
            <a:r>
              <a:rPr lang="zh-CN" altLang="en-US" sz="1800" b="1" dirty="0">
                <a:solidFill>
                  <a:schemeClr val="accent1">
                    <a:lumMod val="50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800" b="1" dirty="0" err="1">
                <a:solidFill>
                  <a:schemeClr val="accent1">
                    <a:lumMod val="50000"/>
                  </a:schemeClr>
                </a:solidFill>
                <a:cs typeface="+mn-ea"/>
                <a:sym typeface="+mn-lt"/>
              </a:rPr>
              <a:t>Hongjian</a:t>
            </a:r>
            <a:r>
              <a:rPr lang="zh-CN" altLang="en-US" sz="1800" b="1" dirty="0">
                <a:solidFill>
                  <a:schemeClr val="accent1">
                    <a:lumMod val="50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800" b="1" dirty="0">
                <a:solidFill>
                  <a:schemeClr val="accent1">
                    <a:lumMod val="50000"/>
                  </a:schemeClr>
                </a:solidFill>
                <a:cs typeface="+mn-ea"/>
                <a:sym typeface="+mn-lt"/>
              </a:rPr>
              <a:t>He,</a:t>
            </a:r>
            <a:r>
              <a:rPr lang="zh-CN" altLang="en-US" sz="1800" b="1" dirty="0">
                <a:solidFill>
                  <a:schemeClr val="accent1">
                    <a:lumMod val="50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800" b="1" dirty="0" err="1">
                <a:solidFill>
                  <a:schemeClr val="accent1">
                    <a:lumMod val="50000"/>
                  </a:schemeClr>
                </a:solidFill>
                <a:cs typeface="+mn-ea"/>
                <a:sym typeface="+mn-lt"/>
              </a:rPr>
              <a:t>Linghao</a:t>
            </a:r>
            <a:r>
              <a:rPr lang="zh-CN" altLang="en-US" sz="1800" b="1" dirty="0">
                <a:solidFill>
                  <a:schemeClr val="accent1">
                    <a:lumMod val="50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800" b="1" dirty="0">
                <a:solidFill>
                  <a:schemeClr val="accent1">
                    <a:lumMod val="50000"/>
                  </a:schemeClr>
                </a:solidFill>
                <a:cs typeface="+mn-ea"/>
                <a:sym typeface="+mn-lt"/>
              </a:rPr>
              <a:t>Song, Jintao</a:t>
            </a:r>
            <a:r>
              <a:rPr lang="zh-CN" altLang="en-US" sz="1800" b="1" dirty="0">
                <a:solidFill>
                  <a:schemeClr val="accent1">
                    <a:lumMod val="50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800" b="1" dirty="0">
                <a:solidFill>
                  <a:schemeClr val="accent1">
                    <a:lumMod val="50000"/>
                  </a:schemeClr>
                </a:solidFill>
                <a:cs typeface="+mn-ea"/>
                <a:sym typeface="+mn-lt"/>
              </a:rPr>
              <a:t>You,</a:t>
            </a:r>
            <a:r>
              <a:rPr lang="zh-CN" altLang="en-US" sz="1800" b="1" dirty="0">
                <a:solidFill>
                  <a:schemeClr val="accent1">
                    <a:lumMod val="50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800" b="1" dirty="0" err="1">
                <a:solidFill>
                  <a:schemeClr val="accent1">
                    <a:lumMod val="50000"/>
                  </a:schemeClr>
                </a:solidFill>
                <a:cs typeface="+mn-ea"/>
                <a:sym typeface="+mn-lt"/>
              </a:rPr>
              <a:t>arXiv</a:t>
            </a:r>
            <a:r>
              <a:rPr lang="en-US" altLang="zh-CN" b="1" dirty="0">
                <a:solidFill>
                  <a:schemeClr val="accent1">
                    <a:lumMod val="50000"/>
                  </a:schemeClr>
                </a:solidFill>
                <a:cs typeface="+mn-ea"/>
                <a:sym typeface="+mn-lt"/>
              </a:rPr>
              <a:t>:</a:t>
            </a:r>
            <a:r>
              <a:rPr lang="zh-CN" altLang="en-US" b="1" dirty="0">
                <a:solidFill>
                  <a:schemeClr val="accent1">
                    <a:lumMod val="50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b="1" dirty="0">
                <a:solidFill>
                  <a:schemeClr val="accent1">
                    <a:lumMod val="50000"/>
                  </a:schemeClr>
                </a:solidFill>
                <a:cs typeface="+mn-ea"/>
                <a:sym typeface="+mn-lt"/>
              </a:rPr>
              <a:t>2412.XXXXX</a:t>
            </a:r>
            <a:endParaRPr lang="en-US" altLang="zh-CN" sz="1800" b="1" dirty="0">
              <a:solidFill>
                <a:schemeClr val="accent1">
                  <a:lumMod val="50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527351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360AE05-20CA-B308-DAB2-F854283D4BF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51C50876-3C81-7296-F609-27C8932C3121}"/>
              </a:ext>
            </a:extLst>
          </p:cNvPr>
          <p:cNvSpPr txBox="1"/>
          <p:nvPr/>
        </p:nvSpPr>
        <p:spPr>
          <a:xfrm>
            <a:off x="142671" y="341424"/>
            <a:ext cx="575572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sz="2800" b="1" dirty="0">
                <a:solidFill>
                  <a:schemeClr val="bg1"/>
                </a:solidFill>
                <a:latin typeface="+mj-ea"/>
                <a:ea typeface="+mj-ea"/>
              </a:rPr>
              <a:t>Cosmological</a:t>
            </a:r>
            <a:r>
              <a:rPr lang="zh-CN" altLang="en-US" sz="2800" b="1" dirty="0">
                <a:solidFill>
                  <a:schemeClr val="bg1"/>
                </a:solidFill>
                <a:latin typeface="+mj-ea"/>
                <a:ea typeface="+mj-ea"/>
              </a:rPr>
              <a:t> </a:t>
            </a:r>
            <a:r>
              <a:rPr lang="en-US" altLang="zh-CN" sz="2800" b="1" dirty="0">
                <a:solidFill>
                  <a:schemeClr val="bg1"/>
                </a:solidFill>
                <a:latin typeface="+mj-ea"/>
                <a:ea typeface="+mj-ea"/>
              </a:rPr>
              <a:t>collider</a:t>
            </a:r>
            <a:r>
              <a:rPr lang="zh-CN" altLang="en-US" sz="2800" b="1" dirty="0">
                <a:solidFill>
                  <a:schemeClr val="bg1"/>
                </a:solidFill>
                <a:latin typeface="+mj-ea"/>
                <a:ea typeface="+mj-ea"/>
              </a:rPr>
              <a:t> </a:t>
            </a:r>
            <a:r>
              <a:rPr lang="en-US" altLang="zh-CN" sz="2800" b="1" dirty="0">
                <a:solidFill>
                  <a:schemeClr val="bg1"/>
                </a:solidFill>
                <a:latin typeface="+mj-ea"/>
                <a:ea typeface="+mj-ea"/>
              </a:rPr>
              <a:t>signals</a:t>
            </a:r>
            <a:endParaRPr lang="zh-CN" altLang="en-US" sz="28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D4FBCD09-A9E8-33C7-BDB0-9BA43C20D4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39682" y="2507468"/>
            <a:ext cx="3438578" cy="969855"/>
          </a:xfrm>
          <a:prstGeom prst="rect">
            <a:avLst/>
          </a:prstGeom>
        </p:spPr>
      </p:pic>
      <p:sp>
        <p:nvSpPr>
          <p:cNvPr id="8" name="文本框 7">
            <a:extLst>
              <a:ext uri="{FF2B5EF4-FFF2-40B4-BE49-F238E27FC236}">
                <a16:creationId xmlns:a16="http://schemas.microsoft.com/office/drawing/2014/main" id="{73D1A4DF-C6EA-C03D-F5F3-1C41F388D6EA}"/>
              </a:ext>
            </a:extLst>
          </p:cNvPr>
          <p:cNvSpPr txBox="1"/>
          <p:nvPr/>
        </p:nvSpPr>
        <p:spPr>
          <a:xfrm>
            <a:off x="142671" y="2035460"/>
            <a:ext cx="788308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effectLst/>
                <a:latin typeface="+mn-ea"/>
              </a:rPr>
              <a:t>Massive particle coupling to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the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 </a:t>
            </a:r>
            <a:r>
              <a:rPr lang="en-US" altLang="zh-CN" sz="2000" b="1" dirty="0" err="1">
                <a:solidFill>
                  <a:schemeClr val="accent1">
                    <a:lumMod val="50000"/>
                  </a:schemeClr>
                </a:solidFill>
                <a:latin typeface="+mn-ea"/>
              </a:rPr>
              <a:t>inflaton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effectLst/>
                <a:latin typeface="+mn-ea"/>
              </a:rPr>
              <a:t>could induce </a:t>
            </a: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434B2B15-DE0C-A0E9-24B0-BC35E4E5614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98393" y="2642879"/>
            <a:ext cx="2127362" cy="637071"/>
          </a:xfrm>
          <a:prstGeom prst="rect">
            <a:avLst/>
          </a:prstGeom>
        </p:spPr>
      </p:pic>
      <p:sp>
        <p:nvSpPr>
          <p:cNvPr id="10" name="文本框 9">
            <a:extLst>
              <a:ext uri="{FF2B5EF4-FFF2-40B4-BE49-F238E27FC236}">
                <a16:creationId xmlns:a16="http://schemas.microsoft.com/office/drawing/2014/main" id="{9D0F7E9E-E7A6-BCAA-AF2B-97879134F463}"/>
              </a:ext>
            </a:extLst>
          </p:cNvPr>
          <p:cNvSpPr txBox="1"/>
          <p:nvPr/>
        </p:nvSpPr>
        <p:spPr>
          <a:xfrm>
            <a:off x="941811" y="5813577"/>
            <a:ext cx="8631848" cy="9612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Wingdings" pitchFamily="2" charset="2"/>
              <a:buChar char="l"/>
            </a:pP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Probing new particles with mass around Hubble scale</a:t>
            </a: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l"/>
            </a:pP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effectLst/>
                <a:latin typeface="+mn-ea"/>
              </a:rPr>
              <a:t>Signature would be highly suppressed when mass is large</a:t>
            </a:r>
          </a:p>
        </p:txBody>
      </p:sp>
      <p:grpSp>
        <p:nvGrpSpPr>
          <p:cNvPr id="11" name="组合 10">
            <a:extLst>
              <a:ext uri="{FF2B5EF4-FFF2-40B4-BE49-F238E27FC236}">
                <a16:creationId xmlns:a16="http://schemas.microsoft.com/office/drawing/2014/main" id="{A909CC91-8ADB-E193-3766-981CAC90E3D9}"/>
              </a:ext>
            </a:extLst>
          </p:cNvPr>
          <p:cNvGrpSpPr/>
          <p:nvPr/>
        </p:nvGrpSpPr>
        <p:grpSpPr>
          <a:xfrm>
            <a:off x="593936" y="3410743"/>
            <a:ext cx="8877076" cy="2466349"/>
            <a:chOff x="593936" y="3410743"/>
            <a:chExt cx="8877076" cy="2466349"/>
          </a:xfrm>
        </p:grpSpPr>
        <p:pic>
          <p:nvPicPr>
            <p:cNvPr id="7" name="图片 6">
              <a:extLst>
                <a:ext uri="{FF2B5EF4-FFF2-40B4-BE49-F238E27FC236}">
                  <a16:creationId xmlns:a16="http://schemas.microsoft.com/office/drawing/2014/main" id="{8BF7FFF6-3B4A-FF0F-0BED-08DBFB6DFA1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93936" y="3410743"/>
              <a:ext cx="8877076" cy="2466349"/>
            </a:xfrm>
            <a:prstGeom prst="rect">
              <a:avLst/>
            </a:prstGeom>
          </p:spPr>
        </p:pic>
        <p:sp>
          <p:nvSpPr>
            <p:cNvPr id="5" name="文本框 4">
              <a:extLst>
                <a:ext uri="{FF2B5EF4-FFF2-40B4-BE49-F238E27FC236}">
                  <a16:creationId xmlns:a16="http://schemas.microsoft.com/office/drawing/2014/main" id="{1E969A52-FAFA-9E7E-3DC1-0B5931E14CB6}"/>
                </a:ext>
              </a:extLst>
            </p:cNvPr>
            <p:cNvSpPr txBox="1"/>
            <p:nvPr/>
          </p:nvSpPr>
          <p:spPr>
            <a:xfrm>
              <a:off x="3232634" y="3612520"/>
              <a:ext cx="4258546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CN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P. Daniel </a:t>
              </a:r>
              <a:r>
                <a:rPr lang="en-US" altLang="zh-CN" sz="14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Meerburg</a:t>
              </a:r>
              <a:r>
                <a:rPr lang="en-US" altLang="zh-CN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, Moritz </a:t>
              </a:r>
              <a:r>
                <a:rPr lang="en-US" altLang="zh-CN" sz="14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Münchmeyer</a:t>
              </a:r>
              <a:r>
                <a:rPr lang="en-US" altLang="zh-CN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, Julian B. Muñoz, Xingang Chen,</a:t>
              </a:r>
              <a:r>
                <a:rPr lang="zh-CN" alt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zh-CN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JCAP 03 (2017) 050</a:t>
              </a:r>
            </a:p>
          </p:txBody>
        </p:sp>
      </p:grpSp>
      <p:pic>
        <p:nvPicPr>
          <p:cNvPr id="12" name="图片 11">
            <a:extLst>
              <a:ext uri="{FF2B5EF4-FFF2-40B4-BE49-F238E27FC236}">
                <a16:creationId xmlns:a16="http://schemas.microsoft.com/office/drawing/2014/main" id="{A393B9F2-12F6-8B4B-BBA5-78A983A5A09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81523" y="1193949"/>
            <a:ext cx="5495822" cy="769613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id="{211C3488-2C96-61FF-B4BD-4511E3602E4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147297" y="1330054"/>
            <a:ext cx="1957859" cy="497402"/>
          </a:xfrm>
          <a:prstGeom prst="rect">
            <a:avLst/>
          </a:prstGeom>
        </p:spPr>
      </p:pic>
      <p:sp>
        <p:nvSpPr>
          <p:cNvPr id="14" name="文本框 13">
            <a:extLst>
              <a:ext uri="{FF2B5EF4-FFF2-40B4-BE49-F238E27FC236}">
                <a16:creationId xmlns:a16="http://schemas.microsoft.com/office/drawing/2014/main" id="{1930291B-9D53-B27B-DCCE-01EB6CB18A13}"/>
              </a:ext>
            </a:extLst>
          </p:cNvPr>
          <p:cNvSpPr txBox="1"/>
          <p:nvPr/>
        </p:nvSpPr>
        <p:spPr>
          <a:xfrm>
            <a:off x="142671" y="1347819"/>
            <a:ext cx="165140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000" b="1" dirty="0" err="1">
                <a:solidFill>
                  <a:schemeClr val="accent1">
                    <a:lumMod val="50000"/>
                  </a:schemeClr>
                </a:solidFill>
                <a:effectLst/>
                <a:latin typeface="+mn-ea"/>
              </a:rPr>
              <a:t>Bispectrum</a:t>
            </a:r>
            <a:endParaRPr lang="en-US" altLang="zh-CN" sz="2000" b="1" dirty="0">
              <a:solidFill>
                <a:schemeClr val="accent1">
                  <a:lumMod val="50000"/>
                </a:schemeClr>
              </a:solidFill>
              <a:effectLst/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9030386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605C74F-1987-D3FE-4323-982199BF8B9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A21BC76D-B480-CA53-E1EA-5A5EE7E9BE6A}"/>
              </a:ext>
            </a:extLst>
          </p:cNvPr>
          <p:cNvSpPr txBox="1"/>
          <p:nvPr/>
        </p:nvSpPr>
        <p:spPr>
          <a:xfrm>
            <a:off x="1417899" y="312257"/>
            <a:ext cx="255221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sz="2800" b="1" dirty="0">
                <a:solidFill>
                  <a:schemeClr val="bg1"/>
                </a:solidFill>
                <a:latin typeface="+mj-ea"/>
                <a:ea typeface="+mj-ea"/>
              </a:rPr>
              <a:t>The</a:t>
            </a:r>
            <a:r>
              <a:rPr lang="zh-CN" altLang="en-US" sz="2800" b="1" dirty="0">
                <a:solidFill>
                  <a:schemeClr val="bg1"/>
                </a:solidFill>
                <a:latin typeface="+mj-ea"/>
                <a:ea typeface="+mj-ea"/>
              </a:rPr>
              <a:t> </a:t>
            </a:r>
            <a:r>
              <a:rPr lang="en-US" altLang="zh-CN" sz="2800" b="1" dirty="0">
                <a:solidFill>
                  <a:schemeClr val="bg1"/>
                </a:solidFill>
                <a:latin typeface="+mj-ea"/>
                <a:ea typeface="+mj-ea"/>
              </a:rPr>
              <a:t>model</a:t>
            </a:r>
            <a:r>
              <a:rPr lang="zh-CN" altLang="en-US" sz="2800" b="1" dirty="0">
                <a:solidFill>
                  <a:schemeClr val="bg1"/>
                </a:solidFill>
                <a:latin typeface="+mj-ea"/>
                <a:ea typeface="+mj-ea"/>
              </a:rPr>
              <a:t> </a:t>
            </a:r>
          </a:p>
        </p:txBody>
      </p:sp>
      <p:pic>
        <p:nvPicPr>
          <p:cNvPr id="2" name="图片 1">
            <a:extLst>
              <a:ext uri="{FF2B5EF4-FFF2-40B4-BE49-F238E27FC236}">
                <a16:creationId xmlns:a16="http://schemas.microsoft.com/office/drawing/2014/main" id="{0FF7BDA4-8687-B4A1-C35C-36A6CC3A9E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5780" y="1851895"/>
            <a:ext cx="8087011" cy="1577105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id="{A5522B51-5A79-4920-9A72-8B59F1A3A293}"/>
              </a:ext>
            </a:extLst>
          </p:cNvPr>
          <p:cNvSpPr txBox="1"/>
          <p:nvPr/>
        </p:nvSpPr>
        <p:spPr>
          <a:xfrm>
            <a:off x="168625" y="3770771"/>
            <a:ext cx="12023375" cy="28078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Wingdings" pitchFamily="2" charset="2"/>
              <a:buChar char="l"/>
            </a:pP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effectLst/>
                <a:latin typeface="+mn-ea"/>
              </a:rPr>
              <a:t>Derivative coupling to keep the flatness of the </a:t>
            </a:r>
            <a:r>
              <a:rPr lang="en-US" altLang="zh-CN" sz="2000" b="1" dirty="0" err="1">
                <a:solidFill>
                  <a:schemeClr val="accent1">
                    <a:lumMod val="50000"/>
                  </a:schemeClr>
                </a:solidFill>
                <a:effectLst/>
                <a:latin typeface="+mn-ea"/>
              </a:rPr>
              <a:t>inflaton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effectLst/>
                <a:latin typeface="+mn-ea"/>
              </a:rPr>
              <a:t> potential(shift-symmetry)</a:t>
            </a: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l"/>
            </a:pP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effectLst/>
                <a:latin typeface="+mn-ea"/>
              </a:rPr>
              <a:t>Lambda &gt; 60 Hubble to keep unitarity</a:t>
            </a: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l"/>
            </a:pPr>
            <a:r>
              <a:rPr lang="en-US" altLang="zh-CN" sz="2000" b="1" dirty="0" err="1">
                <a:solidFill>
                  <a:schemeClr val="accent1">
                    <a:lumMod val="50000"/>
                  </a:schemeClr>
                </a:solidFill>
                <a:effectLst/>
                <a:latin typeface="+mn-ea"/>
              </a:rPr>
              <a:t>Inflaton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effectLst/>
                <a:latin typeface="+mn-ea"/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effectLst/>
                <a:latin typeface="+mn-ea"/>
              </a:rPr>
              <a:t>coupling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effectLst/>
                <a:latin typeface="+mn-ea"/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effectLst/>
                <a:latin typeface="+mn-ea"/>
              </a:rPr>
              <a:t>with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effectLst/>
                <a:latin typeface="+mn-ea"/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SM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fermions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does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not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change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the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following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discussions</a:t>
            </a: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l"/>
            </a:pP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After inflation, </a:t>
            </a:r>
            <a:r>
              <a:rPr lang="en-US" altLang="zh-CN" sz="2000" b="1" dirty="0" err="1">
                <a:solidFill>
                  <a:schemeClr val="accent1">
                    <a:lumMod val="50000"/>
                  </a:schemeClr>
                </a:solidFill>
                <a:latin typeface="+mn-ea"/>
              </a:rPr>
              <a:t>inflaton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 oscillates at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the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bottom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of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the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potential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until decays into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heavy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neutrinos(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effectLst/>
                <a:latin typeface="+mn-ea"/>
              </a:rPr>
              <a:t> </a:t>
            </a:r>
            <a:r>
              <a:rPr lang="en-US" altLang="zh-CN" sz="2000" b="1" dirty="0" err="1">
                <a:solidFill>
                  <a:schemeClr val="accent1">
                    <a:lumMod val="50000"/>
                  </a:schemeClr>
                </a:solidFill>
                <a:effectLst/>
                <a:latin typeface="+mn-ea"/>
              </a:rPr>
              <a:t>mphi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effectLst/>
                <a:latin typeface="+mn-ea"/>
              </a:rPr>
              <a:t> &gt; 2 </a:t>
            </a:r>
            <a:r>
              <a:rPr lang="en-US" altLang="zh-CN" sz="2000" b="1" dirty="0" err="1">
                <a:solidFill>
                  <a:schemeClr val="accent1">
                    <a:lumMod val="50000"/>
                  </a:schemeClr>
                </a:solidFill>
                <a:effectLst/>
                <a:latin typeface="+mn-ea"/>
              </a:rPr>
              <a:t>mN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).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The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heavy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neutrinos quickly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decay into SM particles and reheat the universe </a:t>
            </a:r>
            <a:endParaRPr lang="en-US" altLang="zh-CN" sz="2000" b="1" dirty="0">
              <a:solidFill>
                <a:schemeClr val="accent1">
                  <a:lumMod val="50000"/>
                </a:schemeClr>
              </a:solidFill>
              <a:effectLst/>
              <a:latin typeface="+mn-ea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C1A114F1-9B80-1B6F-B1C3-5EE1C3E94128}"/>
              </a:ext>
            </a:extLst>
          </p:cNvPr>
          <p:cNvSpPr txBox="1"/>
          <p:nvPr/>
        </p:nvSpPr>
        <p:spPr>
          <a:xfrm>
            <a:off x="168625" y="1174409"/>
            <a:ext cx="1018132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effectLst/>
                <a:latin typeface="+mn-ea"/>
              </a:rPr>
              <a:t>Minimal model incorporates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 inflation and seesaw</a:t>
            </a:r>
            <a:endParaRPr lang="en-US" altLang="zh-CN" sz="2000" b="1" dirty="0">
              <a:solidFill>
                <a:schemeClr val="accent1">
                  <a:lumMod val="50000"/>
                </a:schemeClr>
              </a:solidFill>
              <a:effectLst/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6667290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C5E061D-8019-84B5-FE04-CFFB68DDF9F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AC0147A9-2434-1C70-659C-50DFA9E5B0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0642" y="1530864"/>
            <a:ext cx="5530900" cy="1099308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:a16="http://schemas.microsoft.com/office/drawing/2014/main" id="{DAD3C37D-816D-5499-A19B-5FB4D63A7831}"/>
              </a:ext>
            </a:extLst>
          </p:cNvPr>
          <p:cNvSpPr txBox="1"/>
          <p:nvPr/>
        </p:nvSpPr>
        <p:spPr>
          <a:xfrm>
            <a:off x="341454" y="1116556"/>
            <a:ext cx="708258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effectLst/>
                <a:latin typeface="+mn-ea"/>
              </a:rPr>
              <a:t>Consequence of the seesaw mechanism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70BF5EA5-B3E6-8047-E215-D59C3ED92DB8}"/>
              </a:ext>
            </a:extLst>
          </p:cNvPr>
          <p:cNvSpPr txBox="1"/>
          <p:nvPr/>
        </p:nvSpPr>
        <p:spPr>
          <a:xfrm>
            <a:off x="446782" y="3437558"/>
            <a:ext cx="7342143" cy="9612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Wingdings" pitchFamily="2" charset="2"/>
              <a:buChar char="l"/>
            </a:pP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effectLst/>
                <a:latin typeface="+mn-ea"/>
              </a:rPr>
              <a:t>Light neutrino gets a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mass</a:t>
            </a: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l"/>
            </a:pP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effectLst/>
                <a:latin typeface="+mn-ea"/>
              </a:rPr>
              <a:t>Heavy neutrino mass are get lifted (h dependent)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F2FB9DBF-801A-FC89-763A-EDEFDEFC8E9D}"/>
              </a:ext>
            </a:extLst>
          </p:cNvPr>
          <p:cNvSpPr txBox="1"/>
          <p:nvPr/>
        </p:nvSpPr>
        <p:spPr>
          <a:xfrm>
            <a:off x="1051325" y="6069895"/>
            <a:ext cx="8351133" cy="4995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2000" b="1" dirty="0">
                <a:solidFill>
                  <a:srgbClr val="C00000"/>
                </a:solidFill>
              </a:rPr>
              <a:t>What</a:t>
            </a:r>
            <a:r>
              <a:rPr lang="zh-CN" altLang="en-US" sz="2000" b="1" dirty="0">
                <a:solidFill>
                  <a:srgbClr val="C00000"/>
                </a:solidFill>
              </a:rPr>
              <a:t> </a:t>
            </a:r>
            <a:r>
              <a:rPr lang="en-US" altLang="zh-CN" sz="2000" b="1" dirty="0">
                <a:solidFill>
                  <a:srgbClr val="C00000"/>
                </a:solidFill>
              </a:rPr>
              <a:t>happens</a:t>
            </a:r>
            <a:r>
              <a:rPr lang="zh-CN" altLang="en-US" sz="2000" b="1" dirty="0">
                <a:solidFill>
                  <a:srgbClr val="C00000"/>
                </a:solidFill>
              </a:rPr>
              <a:t> </a:t>
            </a:r>
            <a:r>
              <a:rPr lang="en-US" altLang="zh-CN" sz="2000" b="1" dirty="0">
                <a:solidFill>
                  <a:srgbClr val="C00000"/>
                </a:solidFill>
              </a:rPr>
              <a:t>to</a:t>
            </a:r>
            <a:r>
              <a:rPr lang="zh-CN" altLang="en-US" sz="2000" b="1" dirty="0">
                <a:solidFill>
                  <a:srgbClr val="C00000"/>
                </a:solidFill>
              </a:rPr>
              <a:t> </a:t>
            </a:r>
            <a:r>
              <a:rPr lang="en-US" altLang="zh-CN" sz="2000" b="1" dirty="0">
                <a:solidFill>
                  <a:srgbClr val="C00000"/>
                </a:solidFill>
              </a:rPr>
              <a:t>h</a:t>
            </a:r>
            <a:r>
              <a:rPr lang="zh-CN" altLang="en-US" sz="2000" b="1" dirty="0">
                <a:solidFill>
                  <a:srgbClr val="C00000"/>
                </a:solidFill>
              </a:rPr>
              <a:t> </a:t>
            </a:r>
            <a:r>
              <a:rPr lang="en-US" altLang="zh-CN" sz="2000" b="1" dirty="0">
                <a:solidFill>
                  <a:srgbClr val="C00000"/>
                </a:solidFill>
              </a:rPr>
              <a:t>in</a:t>
            </a:r>
            <a:r>
              <a:rPr lang="zh-CN" altLang="en-US" sz="2000" b="1" dirty="0">
                <a:solidFill>
                  <a:srgbClr val="C00000"/>
                </a:solidFill>
              </a:rPr>
              <a:t> </a:t>
            </a:r>
            <a:r>
              <a:rPr lang="en-US" altLang="zh-CN" sz="2000" b="1" dirty="0">
                <a:solidFill>
                  <a:srgbClr val="C00000"/>
                </a:solidFill>
              </a:rPr>
              <a:t>the</a:t>
            </a:r>
            <a:r>
              <a:rPr lang="zh-CN" altLang="en-US" sz="2000" b="1" dirty="0">
                <a:solidFill>
                  <a:srgbClr val="C00000"/>
                </a:solidFill>
              </a:rPr>
              <a:t> </a:t>
            </a:r>
            <a:r>
              <a:rPr lang="en-US" altLang="zh-CN" sz="2000" b="1" dirty="0">
                <a:solidFill>
                  <a:srgbClr val="C00000"/>
                </a:solidFill>
              </a:rPr>
              <a:t>early</a:t>
            </a:r>
            <a:r>
              <a:rPr lang="zh-CN" altLang="en-US" sz="2000" b="1" dirty="0">
                <a:solidFill>
                  <a:srgbClr val="C00000"/>
                </a:solidFill>
              </a:rPr>
              <a:t> </a:t>
            </a:r>
            <a:r>
              <a:rPr lang="en-US" altLang="zh-CN" sz="2000" b="1" dirty="0">
                <a:solidFill>
                  <a:srgbClr val="C00000"/>
                </a:solidFill>
              </a:rPr>
              <a:t>universe?</a:t>
            </a:r>
            <a:endParaRPr lang="zh-CN" altLang="en-US" sz="2000" b="1" dirty="0">
              <a:solidFill>
                <a:srgbClr val="C00000"/>
              </a:solidFill>
            </a:endParaRPr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id="{AE2D72BC-3F3E-F827-AA50-9E0A17477C7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83273" y="5018257"/>
            <a:ext cx="5392417" cy="983323"/>
          </a:xfrm>
          <a:prstGeom prst="rect">
            <a:avLst/>
          </a:prstGeom>
        </p:spPr>
      </p:pic>
      <p:sp>
        <p:nvSpPr>
          <p:cNvPr id="11" name="文本框 10">
            <a:extLst>
              <a:ext uri="{FF2B5EF4-FFF2-40B4-BE49-F238E27FC236}">
                <a16:creationId xmlns:a16="http://schemas.microsoft.com/office/drawing/2014/main" id="{7CB56BCF-B351-459F-8494-CF6B9B328F1A}"/>
              </a:ext>
            </a:extLst>
          </p:cNvPr>
          <p:cNvSpPr txBox="1"/>
          <p:nvPr/>
        </p:nvSpPr>
        <p:spPr>
          <a:xfrm>
            <a:off x="446782" y="4549833"/>
            <a:ext cx="824580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D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effectLst/>
                <a:latin typeface="+mn-ea"/>
              </a:rPr>
              <a:t>ecay rate of the </a:t>
            </a:r>
            <a:r>
              <a:rPr lang="en-US" altLang="zh-CN" sz="2000" b="1" dirty="0" err="1">
                <a:solidFill>
                  <a:schemeClr val="accent1">
                    <a:lumMod val="50000"/>
                  </a:schemeClr>
                </a:solidFill>
                <a:effectLst/>
                <a:latin typeface="+mn-ea"/>
              </a:rPr>
              <a:t>inflaton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:</a:t>
            </a:r>
            <a:endParaRPr lang="en-US" altLang="zh-CN" sz="2000" b="1" dirty="0">
              <a:solidFill>
                <a:schemeClr val="accent1">
                  <a:lumMod val="50000"/>
                </a:schemeClr>
              </a:solidFill>
              <a:effectLst/>
              <a:latin typeface="+mn-ea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2613E29B-EB6E-3400-41D6-3B2CCB7F071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83273" y="2644370"/>
            <a:ext cx="4006285" cy="731370"/>
          </a:xfrm>
          <a:prstGeom prst="rect">
            <a:avLst/>
          </a:prstGeom>
        </p:spPr>
      </p:pic>
      <p:sp>
        <p:nvSpPr>
          <p:cNvPr id="3" name="文本框 2">
            <a:extLst>
              <a:ext uri="{FF2B5EF4-FFF2-40B4-BE49-F238E27FC236}">
                <a16:creationId xmlns:a16="http://schemas.microsoft.com/office/drawing/2014/main" id="{3769C1B7-FC1D-F26A-E4B7-2D9EDE65C0F0}"/>
              </a:ext>
            </a:extLst>
          </p:cNvPr>
          <p:cNvSpPr txBox="1"/>
          <p:nvPr/>
        </p:nvSpPr>
        <p:spPr>
          <a:xfrm>
            <a:off x="1417899" y="312257"/>
            <a:ext cx="255221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sz="2800" b="1" dirty="0">
                <a:solidFill>
                  <a:schemeClr val="bg1"/>
                </a:solidFill>
                <a:latin typeface="+mj-ea"/>
                <a:ea typeface="+mj-ea"/>
              </a:rPr>
              <a:t>The</a:t>
            </a:r>
            <a:r>
              <a:rPr lang="zh-CN" altLang="en-US" sz="2800" b="1" dirty="0">
                <a:solidFill>
                  <a:schemeClr val="bg1"/>
                </a:solidFill>
                <a:latin typeface="+mj-ea"/>
                <a:ea typeface="+mj-ea"/>
              </a:rPr>
              <a:t> </a:t>
            </a:r>
            <a:r>
              <a:rPr lang="en-US" altLang="zh-CN" sz="2800" b="1" dirty="0">
                <a:solidFill>
                  <a:schemeClr val="bg1"/>
                </a:solidFill>
                <a:latin typeface="+mj-ea"/>
                <a:ea typeface="+mj-ea"/>
              </a:rPr>
              <a:t>model</a:t>
            </a:r>
            <a:r>
              <a:rPr lang="zh-CN" altLang="en-US" sz="2800" b="1" dirty="0">
                <a:solidFill>
                  <a:schemeClr val="bg1"/>
                </a:solidFill>
                <a:latin typeface="+mj-ea"/>
                <a:ea typeface="+mj-ea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51630244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361C6A9-0D8A-B60A-E526-0DEBF18ED6F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id="{5D22D8A0-ACCE-876D-887B-EA92410AD0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30013" y="6105761"/>
            <a:ext cx="4938942" cy="768618"/>
          </a:xfrm>
          <a:prstGeom prst="rect">
            <a:avLst/>
          </a:prstGeom>
        </p:spPr>
      </p:pic>
      <p:sp>
        <p:nvSpPr>
          <p:cNvPr id="3" name="文本框 2">
            <a:extLst>
              <a:ext uri="{FF2B5EF4-FFF2-40B4-BE49-F238E27FC236}">
                <a16:creationId xmlns:a16="http://schemas.microsoft.com/office/drawing/2014/main" id="{7A1B1027-262F-CD44-A4D2-4420BE51FC39}"/>
              </a:ext>
            </a:extLst>
          </p:cNvPr>
          <p:cNvSpPr txBox="1"/>
          <p:nvPr/>
        </p:nvSpPr>
        <p:spPr>
          <a:xfrm>
            <a:off x="341453" y="367929"/>
            <a:ext cx="525096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sz="2800" b="1" dirty="0">
                <a:solidFill>
                  <a:schemeClr val="bg1"/>
                </a:solidFill>
                <a:latin typeface="+mj-ea"/>
                <a:ea typeface="+mj-ea"/>
              </a:rPr>
              <a:t>Higgs</a:t>
            </a:r>
            <a:r>
              <a:rPr lang="zh-CN" altLang="en-US" sz="2800" b="1" dirty="0">
                <a:solidFill>
                  <a:schemeClr val="bg1"/>
                </a:solidFill>
                <a:latin typeface="+mj-ea"/>
                <a:ea typeface="+mj-ea"/>
              </a:rPr>
              <a:t> </a:t>
            </a:r>
            <a:r>
              <a:rPr lang="en-US" altLang="zh-CN" sz="2800" b="1" dirty="0">
                <a:solidFill>
                  <a:schemeClr val="bg1"/>
                </a:solidFill>
                <a:latin typeface="+mj-ea"/>
                <a:ea typeface="+mj-ea"/>
              </a:rPr>
              <a:t>during</a:t>
            </a:r>
            <a:r>
              <a:rPr lang="zh-CN" altLang="en-US" sz="2800" b="1" dirty="0">
                <a:solidFill>
                  <a:schemeClr val="bg1"/>
                </a:solidFill>
                <a:latin typeface="+mj-ea"/>
                <a:ea typeface="+mj-ea"/>
              </a:rPr>
              <a:t> </a:t>
            </a:r>
            <a:r>
              <a:rPr lang="en-US" altLang="zh-CN" sz="2800" b="1" dirty="0">
                <a:solidFill>
                  <a:schemeClr val="bg1"/>
                </a:solidFill>
                <a:latin typeface="+mj-ea"/>
                <a:ea typeface="+mj-ea"/>
              </a:rPr>
              <a:t>inflation</a:t>
            </a:r>
            <a:endParaRPr lang="zh-CN" altLang="en-US" sz="28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8E2687CD-01C6-375C-D11C-C9E96B2DBBFE}"/>
              </a:ext>
            </a:extLst>
          </p:cNvPr>
          <p:cNvSpPr txBox="1"/>
          <p:nvPr/>
        </p:nvSpPr>
        <p:spPr>
          <a:xfrm>
            <a:off x="269394" y="1135547"/>
            <a:ext cx="11922606" cy="14228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Wingdings" pitchFamily="2" charset="2"/>
              <a:buChar char="l"/>
            </a:pP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During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inflation(de-Sitter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universe),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Higgs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also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gets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quantum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fluctuations</a:t>
            </a:r>
            <a:endParaRPr lang="en-US" altLang="zh-CN" sz="2000" b="1" dirty="0">
              <a:solidFill>
                <a:schemeClr val="accent1">
                  <a:lumMod val="50000"/>
                </a:schemeClr>
              </a:solidFill>
              <a:effectLst/>
              <a:latin typeface="+mn-ea"/>
            </a:endParaRP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l"/>
            </a:pP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If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inflation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lasts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long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enough,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these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fluctuations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reach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a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equilibrium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state</a:t>
            </a: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l"/>
            </a:pP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Different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part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of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universe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Higgs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field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takes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different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value</a:t>
            </a: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3470DC2D-C3DD-0649-D936-5DB4D47AD6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42369" y="3016511"/>
            <a:ext cx="3611841" cy="3319670"/>
          </a:xfrm>
          <a:prstGeom prst="rect">
            <a:avLst/>
          </a:prstGeom>
        </p:spPr>
      </p:pic>
      <p:sp>
        <p:nvSpPr>
          <p:cNvPr id="9" name="文本框 8">
            <a:extLst>
              <a:ext uri="{FF2B5EF4-FFF2-40B4-BE49-F238E27FC236}">
                <a16:creationId xmlns:a16="http://schemas.microsoft.com/office/drawing/2014/main" id="{1BAF0C4E-C1D2-FCD6-53CC-0BBAEC16D769}"/>
              </a:ext>
            </a:extLst>
          </p:cNvPr>
          <p:cNvSpPr txBox="1"/>
          <p:nvPr/>
        </p:nvSpPr>
        <p:spPr>
          <a:xfrm>
            <a:off x="8119462" y="6182293"/>
            <a:ext cx="303474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1400" dirty="0"/>
              <a:t>D. Buttazzo, et al arXiv:1307.3536</a:t>
            </a:r>
          </a:p>
        </p:txBody>
      </p:sp>
      <p:grpSp>
        <p:nvGrpSpPr>
          <p:cNvPr id="11" name="组合 10">
            <a:extLst>
              <a:ext uri="{FF2B5EF4-FFF2-40B4-BE49-F238E27FC236}">
                <a16:creationId xmlns:a16="http://schemas.microsoft.com/office/drawing/2014/main" id="{3B2E2089-8D92-1D71-97FD-B744E68F6C26}"/>
              </a:ext>
            </a:extLst>
          </p:cNvPr>
          <p:cNvGrpSpPr/>
          <p:nvPr/>
        </p:nvGrpSpPr>
        <p:grpSpPr>
          <a:xfrm>
            <a:off x="1329338" y="2824599"/>
            <a:ext cx="4938941" cy="3181145"/>
            <a:chOff x="1037790" y="2479927"/>
            <a:chExt cx="4938941" cy="3181145"/>
          </a:xfrm>
        </p:grpSpPr>
        <p:pic>
          <p:nvPicPr>
            <p:cNvPr id="4" name="图片 3">
              <a:extLst>
                <a:ext uri="{FF2B5EF4-FFF2-40B4-BE49-F238E27FC236}">
                  <a16:creationId xmlns:a16="http://schemas.microsoft.com/office/drawing/2014/main" id="{3DEEDC9F-F6C8-DE59-7FB1-187BC1834DC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037790" y="2479927"/>
              <a:ext cx="4938941" cy="3181145"/>
            </a:xfrm>
            <a:prstGeom prst="rect">
              <a:avLst/>
            </a:prstGeom>
          </p:spPr>
        </p:pic>
        <p:pic>
          <p:nvPicPr>
            <p:cNvPr id="10" name="图片 9">
              <a:extLst>
                <a:ext uri="{FF2B5EF4-FFF2-40B4-BE49-F238E27FC236}">
                  <a16:creationId xmlns:a16="http://schemas.microsoft.com/office/drawing/2014/main" id="{C246A0BD-516E-EFB5-86F1-E107BA9356D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849506" y="2863752"/>
              <a:ext cx="1052721" cy="193357"/>
            </a:xfrm>
            <a:prstGeom prst="rect">
              <a:avLst/>
            </a:prstGeom>
          </p:spPr>
        </p:pic>
      </p:grpSp>
      <p:sp>
        <p:nvSpPr>
          <p:cNvPr id="8" name="文本框 7">
            <a:extLst>
              <a:ext uri="{FF2B5EF4-FFF2-40B4-BE49-F238E27FC236}">
                <a16:creationId xmlns:a16="http://schemas.microsoft.com/office/drawing/2014/main" id="{7A6899E1-0D77-5878-EFE8-4623E7BBEFCC}"/>
              </a:ext>
            </a:extLst>
          </p:cNvPr>
          <p:cNvSpPr txBox="1"/>
          <p:nvPr/>
        </p:nvSpPr>
        <p:spPr>
          <a:xfrm>
            <a:off x="8426370" y="2050606"/>
            <a:ext cx="376563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Alexei A. </a:t>
            </a:r>
            <a:r>
              <a:rPr lang="en-US" altLang="zh-CN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Starobinsky</a:t>
            </a: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 </a:t>
            </a:r>
            <a:r>
              <a:rPr lang="en-US" altLang="zh-CN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Jun'ichi</a:t>
            </a: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Yokoyama,</a:t>
            </a:r>
          </a:p>
          <a:p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600" u="none" strike="noStrike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Phys.Rev.D</a:t>
            </a:r>
            <a:r>
              <a:rPr lang="en-US" altLang="zh-CN" sz="1600" u="none" strike="noStrike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50 (1994) 6357-6368</a:t>
            </a:r>
          </a:p>
        </p:txBody>
      </p:sp>
    </p:spTree>
    <p:extLst>
      <p:ext uri="{BB962C8B-B14F-4D97-AF65-F5344CB8AC3E}">
        <p14:creationId xmlns:p14="http://schemas.microsoft.com/office/powerpoint/2010/main" val="419124445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id="{3DF82576-4E2C-12D7-2B98-D6FE5D61194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53290" y="2032756"/>
            <a:ext cx="3457649" cy="797919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:a16="http://schemas.microsoft.com/office/drawing/2014/main" id="{39877550-DFF8-9B0B-10D1-B8B0BD754E83}"/>
              </a:ext>
            </a:extLst>
          </p:cNvPr>
          <p:cNvSpPr txBox="1"/>
          <p:nvPr/>
        </p:nvSpPr>
        <p:spPr>
          <a:xfrm>
            <a:off x="341453" y="367929"/>
            <a:ext cx="525096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sz="2800" b="1" dirty="0">
                <a:solidFill>
                  <a:schemeClr val="bg1"/>
                </a:solidFill>
                <a:latin typeface="+mj-ea"/>
                <a:ea typeface="+mj-ea"/>
              </a:rPr>
              <a:t>Higgs</a:t>
            </a:r>
            <a:r>
              <a:rPr lang="zh-CN" altLang="en-US" sz="2800" b="1" dirty="0">
                <a:solidFill>
                  <a:schemeClr val="bg1"/>
                </a:solidFill>
                <a:latin typeface="+mj-ea"/>
                <a:ea typeface="+mj-ea"/>
              </a:rPr>
              <a:t> </a:t>
            </a:r>
            <a:r>
              <a:rPr lang="en-US" altLang="zh-CN" sz="2800" b="1" dirty="0">
                <a:solidFill>
                  <a:schemeClr val="bg1"/>
                </a:solidFill>
                <a:latin typeface="+mj-ea"/>
                <a:ea typeface="+mj-ea"/>
              </a:rPr>
              <a:t>after</a:t>
            </a:r>
            <a:r>
              <a:rPr lang="zh-CN" altLang="en-US" sz="2800" b="1" dirty="0">
                <a:solidFill>
                  <a:schemeClr val="bg1"/>
                </a:solidFill>
                <a:latin typeface="+mj-ea"/>
                <a:ea typeface="+mj-ea"/>
              </a:rPr>
              <a:t> </a:t>
            </a:r>
            <a:r>
              <a:rPr lang="en-US" altLang="zh-CN" sz="2800" b="1" dirty="0">
                <a:solidFill>
                  <a:schemeClr val="bg1"/>
                </a:solidFill>
                <a:latin typeface="+mj-ea"/>
                <a:ea typeface="+mj-ea"/>
              </a:rPr>
              <a:t>inflation</a:t>
            </a:r>
            <a:endParaRPr lang="zh-CN" altLang="en-US" sz="28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7F3613AE-F108-C7A9-4EFB-118D05593E9F}"/>
              </a:ext>
            </a:extLst>
          </p:cNvPr>
          <p:cNvSpPr txBox="1"/>
          <p:nvPr/>
        </p:nvSpPr>
        <p:spPr>
          <a:xfrm>
            <a:off x="182191" y="1044853"/>
            <a:ext cx="11537147" cy="97347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3580"/>
              </a:lnSpc>
            </a:pPr>
            <a:r>
              <a:rPr lang="en-US" altLang="zh-CN" sz="2000" b="1" dirty="0" err="1">
                <a:solidFill>
                  <a:schemeClr val="accent1">
                    <a:lumMod val="50000"/>
                  </a:schemeClr>
                </a:solidFill>
                <a:latin typeface="+mn-ea"/>
              </a:rPr>
              <a:t>Inflaton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oscillates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at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the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bottom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potential.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If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the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potential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is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dominated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by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the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mass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term,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the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Universe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is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matter-dominated</a:t>
            </a:r>
            <a:endParaRPr lang="en-US" altLang="zh-CN" sz="2000" b="1" dirty="0">
              <a:solidFill>
                <a:schemeClr val="accent1">
                  <a:lumMod val="50000"/>
                </a:schemeClr>
              </a:solidFill>
              <a:effectLst/>
              <a:latin typeface="+mn-ea"/>
            </a:endParaRP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861F9EEE-EA64-AEC2-74FC-41AE30227E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358" y="3093054"/>
            <a:ext cx="5250964" cy="3397017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49D00C03-EAE6-C2BC-1534-D85E4DDE1CC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62322" y="3031295"/>
            <a:ext cx="6647487" cy="1190483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8B8E47B6-E5B3-2C39-EAF7-11FF85972E1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91052" y="4841982"/>
            <a:ext cx="1874078" cy="803176"/>
          </a:xfrm>
          <a:prstGeom prst="rect">
            <a:avLst/>
          </a:prstGeom>
        </p:spPr>
      </p:pic>
      <p:pic>
        <p:nvPicPr>
          <p:cNvPr id="2" name="图片 1">
            <a:extLst>
              <a:ext uri="{FF2B5EF4-FFF2-40B4-BE49-F238E27FC236}">
                <a16:creationId xmlns:a16="http://schemas.microsoft.com/office/drawing/2014/main" id="{D9B1F293-7DFD-8843-F216-EA415F9AE80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217425" y="4673993"/>
            <a:ext cx="3863217" cy="11391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540432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4BC17BF3-B053-C962-BAA8-0AA2815940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76481" y="2063008"/>
            <a:ext cx="5401890" cy="985051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:a16="http://schemas.microsoft.com/office/drawing/2014/main" id="{7E25F05E-6200-A155-17B4-2A6C50DEF199}"/>
              </a:ext>
            </a:extLst>
          </p:cNvPr>
          <p:cNvSpPr txBox="1"/>
          <p:nvPr/>
        </p:nvSpPr>
        <p:spPr>
          <a:xfrm>
            <a:off x="264336" y="1281958"/>
            <a:ext cx="570680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effectLst/>
                <a:latin typeface="+mn-ea"/>
              </a:rPr>
              <a:t>Decay rate of the </a:t>
            </a:r>
            <a:r>
              <a:rPr lang="en-US" altLang="zh-CN" sz="2000" b="1" dirty="0" err="1">
                <a:solidFill>
                  <a:schemeClr val="accent1">
                    <a:lumMod val="50000"/>
                  </a:schemeClr>
                </a:solidFill>
                <a:effectLst/>
                <a:latin typeface="+mn-ea"/>
              </a:rPr>
              <a:t>inflaton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effectLst/>
                <a:latin typeface="+mn-ea"/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effectLst/>
                <a:latin typeface="+mn-ea"/>
              </a:rPr>
              <a:t>is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effectLst/>
                <a:latin typeface="+mn-ea"/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effectLst/>
                <a:latin typeface="+mn-ea"/>
              </a:rPr>
              <a:t>h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effectLst/>
                <a:latin typeface="+mn-ea"/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effectLst/>
                <a:latin typeface="+mn-ea"/>
              </a:rPr>
              <a:t>dependent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2C3D42A1-8F9C-ACFE-325F-78D1AC5240DC}"/>
              </a:ext>
            </a:extLst>
          </p:cNvPr>
          <p:cNvSpPr txBox="1"/>
          <p:nvPr/>
        </p:nvSpPr>
        <p:spPr>
          <a:xfrm>
            <a:off x="263492" y="3429000"/>
            <a:ext cx="11649466" cy="14228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Wingdings" pitchFamily="2" charset="2"/>
              <a:buChar char="l"/>
            </a:pP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effectLst/>
                <a:latin typeface="+mn-ea"/>
              </a:rPr>
              <a:t>Different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effectLst/>
                <a:latin typeface="+mn-ea"/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effectLst/>
                <a:latin typeface="+mn-ea"/>
              </a:rPr>
              <a:t>patches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effectLst/>
                <a:latin typeface="+mn-ea"/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effectLst/>
                <a:latin typeface="+mn-ea"/>
              </a:rPr>
              <a:t>of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effectLst/>
                <a:latin typeface="+mn-ea"/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effectLst/>
                <a:latin typeface="+mn-ea"/>
              </a:rPr>
              <a:t>the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effectLst/>
                <a:latin typeface="+mn-ea"/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effectLst/>
                <a:latin typeface="+mn-ea"/>
              </a:rPr>
              <a:t>universe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effectLst/>
                <a:latin typeface="+mn-ea"/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effectLst/>
                <a:latin typeface="+mn-ea"/>
              </a:rPr>
              <a:t>reheat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effectLst/>
                <a:latin typeface="+mn-ea"/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effectLst/>
                <a:latin typeface="+mn-ea"/>
              </a:rPr>
              <a:t>differently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(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effectLst/>
                <a:latin typeface="+mn-ea"/>
              </a:rPr>
              <a:t>modulated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effectLst/>
                <a:latin typeface="+mn-ea"/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effectLst/>
                <a:latin typeface="+mn-ea"/>
              </a:rPr>
              <a:t>reheating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)</a:t>
            </a: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l"/>
            </a:pP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The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curvature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perturbation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is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generated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by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Higgs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field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 </a:t>
            </a:r>
            <a:endParaRPr lang="en-US" altLang="zh-CN" sz="2000" b="1" dirty="0">
              <a:solidFill>
                <a:schemeClr val="accent1">
                  <a:lumMod val="50000"/>
                </a:schemeClr>
              </a:solidFill>
              <a:latin typeface="+mn-ea"/>
            </a:endParaRP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l"/>
            </a:pP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Delta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N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formalism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(from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the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end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of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inflation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to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the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time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after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reheating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completed)</a:t>
            </a:r>
            <a:endParaRPr lang="en-US" altLang="zh-CN" sz="2000" b="1" dirty="0">
              <a:solidFill>
                <a:schemeClr val="accent1">
                  <a:lumMod val="50000"/>
                </a:schemeClr>
              </a:solidFill>
              <a:effectLst/>
              <a:latin typeface="+mn-ea"/>
            </a:endParaRPr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E650C71E-9B7B-EE66-6565-FE23F59B818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17327" y="5074276"/>
            <a:ext cx="4420319" cy="501766"/>
          </a:xfrm>
          <a:prstGeom prst="rect">
            <a:avLst/>
          </a:prstGeom>
        </p:spPr>
      </p:pic>
      <p:sp>
        <p:nvSpPr>
          <p:cNvPr id="2" name="文本框 1">
            <a:extLst>
              <a:ext uri="{FF2B5EF4-FFF2-40B4-BE49-F238E27FC236}">
                <a16:creationId xmlns:a16="http://schemas.microsoft.com/office/drawing/2014/main" id="{3BBF74D4-D7AC-347B-D971-FB15458BF212}"/>
              </a:ext>
            </a:extLst>
          </p:cNvPr>
          <p:cNvSpPr txBox="1"/>
          <p:nvPr/>
        </p:nvSpPr>
        <p:spPr>
          <a:xfrm>
            <a:off x="-44639" y="371456"/>
            <a:ext cx="588706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sz="2800" b="1" dirty="0">
                <a:solidFill>
                  <a:schemeClr val="bg1"/>
                </a:solidFill>
                <a:latin typeface="+mj-ea"/>
                <a:ea typeface="+mj-ea"/>
              </a:rPr>
              <a:t>Higgs</a:t>
            </a:r>
            <a:r>
              <a:rPr lang="zh-CN" altLang="en-US" sz="2800" b="1" dirty="0">
                <a:solidFill>
                  <a:schemeClr val="bg1"/>
                </a:solidFill>
                <a:latin typeface="+mj-ea"/>
                <a:ea typeface="+mj-ea"/>
              </a:rPr>
              <a:t> </a:t>
            </a:r>
            <a:r>
              <a:rPr lang="en-US" altLang="zh-CN" sz="2800" b="1" dirty="0">
                <a:solidFill>
                  <a:schemeClr val="bg1"/>
                </a:solidFill>
                <a:latin typeface="+mj-ea"/>
                <a:ea typeface="+mj-ea"/>
              </a:rPr>
              <a:t>modulated</a:t>
            </a:r>
            <a:r>
              <a:rPr lang="zh-CN" altLang="en-US" sz="2800" b="1" dirty="0">
                <a:solidFill>
                  <a:schemeClr val="bg1"/>
                </a:solidFill>
                <a:latin typeface="+mj-ea"/>
                <a:ea typeface="+mj-ea"/>
              </a:rPr>
              <a:t> </a:t>
            </a:r>
            <a:r>
              <a:rPr lang="en-US" altLang="zh-CN" sz="2800" b="1" dirty="0">
                <a:solidFill>
                  <a:schemeClr val="bg1"/>
                </a:solidFill>
                <a:latin typeface="+mj-ea"/>
                <a:ea typeface="+mj-ea"/>
              </a:rPr>
              <a:t>reheating</a:t>
            </a:r>
            <a:endParaRPr lang="zh-CN" altLang="en-US" sz="28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11359298-4140-B985-EEE4-99F9985B26FB}"/>
              </a:ext>
            </a:extLst>
          </p:cNvPr>
          <p:cNvSpPr txBox="1"/>
          <p:nvPr/>
        </p:nvSpPr>
        <p:spPr>
          <a:xfrm>
            <a:off x="7987496" y="2946142"/>
            <a:ext cx="4293243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Gia </a:t>
            </a:r>
            <a:r>
              <a:rPr lang="en-US" altLang="zh-CN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Dvali</a:t>
            </a: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 Andrei </a:t>
            </a:r>
            <a:r>
              <a:rPr lang="en-US" altLang="zh-CN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Gruzinov</a:t>
            </a: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 Matias </a:t>
            </a:r>
            <a:r>
              <a:rPr lang="en-US" altLang="zh-CN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Zaldarriaga</a:t>
            </a: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</a:p>
          <a:p>
            <a:r>
              <a:rPr lang="en-US" altLang="zh-CN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Phys.Rev</a:t>
            </a: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D69 (2004) 023505</a:t>
            </a:r>
            <a:endParaRPr lang="zh-CN" alt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745854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>
            <a:extLst>
              <a:ext uri="{FF2B5EF4-FFF2-40B4-BE49-F238E27FC236}">
                <a16:creationId xmlns:a16="http://schemas.microsoft.com/office/drawing/2014/main" id="{3F5F1AAC-846D-3F8E-25CE-9BB4E2E677D2}"/>
              </a:ext>
            </a:extLst>
          </p:cNvPr>
          <p:cNvSpPr txBox="1"/>
          <p:nvPr/>
        </p:nvSpPr>
        <p:spPr>
          <a:xfrm>
            <a:off x="-44639" y="371456"/>
            <a:ext cx="588706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sz="2800" b="1" dirty="0">
                <a:solidFill>
                  <a:schemeClr val="bg1"/>
                </a:solidFill>
                <a:latin typeface="+mj-ea"/>
                <a:ea typeface="+mj-ea"/>
              </a:rPr>
              <a:t>Higgs</a:t>
            </a:r>
            <a:r>
              <a:rPr lang="zh-CN" altLang="en-US" sz="2800" b="1" dirty="0">
                <a:solidFill>
                  <a:schemeClr val="bg1"/>
                </a:solidFill>
                <a:latin typeface="+mj-ea"/>
                <a:ea typeface="+mj-ea"/>
              </a:rPr>
              <a:t> </a:t>
            </a:r>
            <a:r>
              <a:rPr lang="en-US" altLang="zh-CN" sz="2800" b="1" dirty="0">
                <a:solidFill>
                  <a:schemeClr val="bg1"/>
                </a:solidFill>
                <a:latin typeface="+mj-ea"/>
                <a:ea typeface="+mj-ea"/>
              </a:rPr>
              <a:t>modulated</a:t>
            </a:r>
            <a:r>
              <a:rPr lang="zh-CN" altLang="en-US" sz="2800" b="1" dirty="0">
                <a:solidFill>
                  <a:schemeClr val="bg1"/>
                </a:solidFill>
                <a:latin typeface="+mj-ea"/>
                <a:ea typeface="+mj-ea"/>
              </a:rPr>
              <a:t> </a:t>
            </a:r>
            <a:r>
              <a:rPr lang="en-US" altLang="zh-CN" sz="2800" b="1" dirty="0">
                <a:solidFill>
                  <a:schemeClr val="bg1"/>
                </a:solidFill>
                <a:latin typeface="+mj-ea"/>
                <a:ea typeface="+mj-ea"/>
              </a:rPr>
              <a:t>reheating</a:t>
            </a:r>
            <a:endParaRPr lang="zh-CN" altLang="en-US" sz="28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pic>
        <p:nvPicPr>
          <p:cNvPr id="2" name="图片 1">
            <a:extLst>
              <a:ext uri="{FF2B5EF4-FFF2-40B4-BE49-F238E27FC236}">
                <a16:creationId xmlns:a16="http://schemas.microsoft.com/office/drawing/2014/main" id="{23C6A5D5-BC32-A8B8-5C8F-607EF2E817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80383" y="1402984"/>
            <a:ext cx="2890382" cy="421996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E5677D48-1AC6-195B-6AB8-AE676B3EE9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22645" y="2379619"/>
            <a:ext cx="5454485" cy="956102"/>
          </a:xfrm>
          <a:prstGeom prst="rect">
            <a:avLst/>
          </a:prstGeom>
        </p:spPr>
      </p:pic>
      <p:sp>
        <p:nvSpPr>
          <p:cNvPr id="9" name="文本框 8">
            <a:extLst>
              <a:ext uri="{FF2B5EF4-FFF2-40B4-BE49-F238E27FC236}">
                <a16:creationId xmlns:a16="http://schemas.microsoft.com/office/drawing/2014/main" id="{5CFB3C74-9465-399A-3383-834DE283494F}"/>
              </a:ext>
            </a:extLst>
          </p:cNvPr>
          <p:cNvSpPr txBox="1"/>
          <p:nvPr/>
        </p:nvSpPr>
        <p:spPr>
          <a:xfrm>
            <a:off x="777980" y="4269293"/>
            <a:ext cx="860539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effectLst/>
                <a:latin typeface="+mn-ea"/>
              </a:rPr>
              <a:t>Curvature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effectLst/>
                <a:latin typeface="+mn-ea"/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effectLst/>
                <a:latin typeface="+mn-ea"/>
              </a:rPr>
              <a:t>perturbation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effectLst/>
                <a:latin typeface="+mn-ea"/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in terms of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effectLst/>
                <a:latin typeface="+mn-ea"/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effectLst/>
                <a:latin typeface="+mn-ea"/>
              </a:rPr>
              <a:t>the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effectLst/>
                <a:latin typeface="+mn-ea"/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effectLst/>
                <a:latin typeface="+mn-ea"/>
              </a:rPr>
              <a:t>decay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effectLst/>
                <a:latin typeface="+mn-ea"/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effectLst/>
                <a:latin typeface="+mn-ea"/>
              </a:rPr>
              <a:t>rate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effectLst/>
                <a:latin typeface="+mn-ea"/>
              </a:rPr>
              <a:t> </a:t>
            </a:r>
            <a:endParaRPr lang="en-US" altLang="zh-CN" sz="2000" b="1" dirty="0">
              <a:solidFill>
                <a:schemeClr val="accent1">
                  <a:lumMod val="50000"/>
                </a:schemeClr>
              </a:solidFill>
              <a:effectLst/>
              <a:latin typeface="+mn-ea"/>
            </a:endParaRPr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id="{B143FB50-93F9-0580-911A-D7B59E1B4BE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36993" y="1352498"/>
            <a:ext cx="1480274" cy="441573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id="{21D193C6-14C4-F822-BB61-154F548F4B9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23998" y="3605691"/>
            <a:ext cx="1886136" cy="344012"/>
          </a:xfrm>
          <a:prstGeom prst="rect">
            <a:avLst/>
          </a:prstGeom>
        </p:spPr>
      </p:pic>
      <p:sp>
        <p:nvSpPr>
          <p:cNvPr id="15" name="文本框 14">
            <a:extLst>
              <a:ext uri="{FF2B5EF4-FFF2-40B4-BE49-F238E27FC236}">
                <a16:creationId xmlns:a16="http://schemas.microsoft.com/office/drawing/2014/main" id="{6B245F31-0CC7-7556-1C27-D013B81F1C10}"/>
              </a:ext>
            </a:extLst>
          </p:cNvPr>
          <p:cNvSpPr txBox="1"/>
          <p:nvPr/>
        </p:nvSpPr>
        <p:spPr>
          <a:xfrm>
            <a:off x="767144" y="1429739"/>
            <a:ext cx="299205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effectLst/>
                <a:latin typeface="+mn-ea"/>
              </a:rPr>
              <a:t>Equation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effectLst/>
                <a:latin typeface="+mn-ea"/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effectLst/>
                <a:latin typeface="+mn-ea"/>
              </a:rPr>
              <a:t>of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effectLst/>
                <a:latin typeface="+mn-ea"/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effectLst/>
                <a:latin typeface="+mn-ea"/>
              </a:rPr>
              <a:t>state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:</a:t>
            </a:r>
            <a:endParaRPr lang="en-US" altLang="zh-CN" sz="2000" b="1" dirty="0">
              <a:solidFill>
                <a:schemeClr val="accent1">
                  <a:lumMod val="50000"/>
                </a:schemeClr>
              </a:solidFill>
              <a:effectLst/>
              <a:latin typeface="+mn-ea"/>
            </a:endParaRPr>
          </a:p>
        </p:txBody>
      </p:sp>
      <p:pic>
        <p:nvPicPr>
          <p:cNvPr id="17" name="图片 16">
            <a:extLst>
              <a:ext uri="{FF2B5EF4-FFF2-40B4-BE49-F238E27FC236}">
                <a16:creationId xmlns:a16="http://schemas.microsoft.com/office/drawing/2014/main" id="{B7FB61CB-D69C-4D8F-6521-AB607844970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421150" y="5204466"/>
            <a:ext cx="5529317" cy="1070730"/>
          </a:xfrm>
          <a:prstGeom prst="rect">
            <a:avLst/>
          </a:prstGeom>
        </p:spPr>
      </p:pic>
      <p:sp>
        <p:nvSpPr>
          <p:cNvPr id="19" name="文本框 18">
            <a:extLst>
              <a:ext uri="{FF2B5EF4-FFF2-40B4-BE49-F238E27FC236}">
                <a16:creationId xmlns:a16="http://schemas.microsoft.com/office/drawing/2014/main" id="{C19E8FB1-2DFA-FC1D-AD74-1309BCC9683F}"/>
              </a:ext>
            </a:extLst>
          </p:cNvPr>
          <p:cNvSpPr txBox="1"/>
          <p:nvPr/>
        </p:nvSpPr>
        <p:spPr>
          <a:xfrm>
            <a:off x="836592" y="3551035"/>
            <a:ext cx="240712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effectLst/>
                <a:latin typeface="+mn-ea"/>
              </a:rPr>
              <a:t>Reheating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effectLst/>
                <a:latin typeface="+mn-ea"/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effectLst/>
                <a:latin typeface="+mn-ea"/>
              </a:rPr>
              <a:t>occurs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ACF3AA8A-DA35-E031-0C56-F71D351B8BE6}"/>
              </a:ext>
            </a:extLst>
          </p:cNvPr>
          <p:cNvSpPr txBox="1"/>
          <p:nvPr/>
        </p:nvSpPr>
        <p:spPr>
          <a:xfrm>
            <a:off x="767143" y="1963009"/>
            <a:ext cx="1015057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effectLst/>
                <a:latin typeface="+mn-ea"/>
              </a:rPr>
              <a:t>From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effectLst/>
                <a:latin typeface="+mn-ea"/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m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effectLst/>
                <a:latin typeface="+mn-ea"/>
              </a:rPr>
              <a:t>atter-dominated universe to radiation dominated universe</a:t>
            </a:r>
          </a:p>
        </p:txBody>
      </p:sp>
    </p:spTree>
    <p:extLst>
      <p:ext uri="{BB962C8B-B14F-4D97-AF65-F5344CB8AC3E}">
        <p14:creationId xmlns:p14="http://schemas.microsoft.com/office/powerpoint/2010/main" val="224570750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:a16="http://schemas.microsoft.com/office/drawing/2014/main" id="{8EC5A118-80E7-2478-C2AE-FF882D32C1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4793" y="5333043"/>
            <a:ext cx="4043141" cy="1152761"/>
          </a:xfrm>
          <a:prstGeom prst="rect">
            <a:avLst/>
          </a:prstGeom>
        </p:spPr>
      </p:pic>
      <p:sp>
        <p:nvSpPr>
          <p:cNvPr id="8" name="文本框 7">
            <a:extLst>
              <a:ext uri="{FF2B5EF4-FFF2-40B4-BE49-F238E27FC236}">
                <a16:creationId xmlns:a16="http://schemas.microsoft.com/office/drawing/2014/main" id="{092C1F0E-19BC-32DB-5752-1D5FCF4BCAC4}"/>
              </a:ext>
            </a:extLst>
          </p:cNvPr>
          <p:cNvSpPr txBox="1"/>
          <p:nvPr/>
        </p:nvSpPr>
        <p:spPr>
          <a:xfrm>
            <a:off x="6709893" y="5709368"/>
            <a:ext cx="403207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effectLst/>
                <a:latin typeface="+mn-ea"/>
              </a:rPr>
              <a:t>R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effectLst/>
                <a:latin typeface="+mn-ea"/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effectLst/>
                <a:latin typeface="+mn-ea"/>
              </a:rPr>
              <a:t>should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effectLst/>
                <a:latin typeface="+mn-ea"/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effectLst/>
                <a:latin typeface="+mn-ea"/>
              </a:rPr>
              <a:t>be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effectLst/>
                <a:latin typeface="+mn-ea"/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effectLst/>
                <a:latin typeface="+mn-ea"/>
              </a:rPr>
              <a:t>less than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effectLst/>
                <a:latin typeface="+mn-ea"/>
              </a:rPr>
              <a:t>1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5C512EEE-1812-F8F4-6BA2-1464F2D579FA}"/>
              </a:ext>
            </a:extLst>
          </p:cNvPr>
          <p:cNvSpPr txBox="1"/>
          <p:nvPr/>
        </p:nvSpPr>
        <p:spPr>
          <a:xfrm>
            <a:off x="167724" y="1185722"/>
            <a:ext cx="654216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Curvature perturbation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contains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two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parts</a:t>
            </a:r>
            <a:endParaRPr lang="en-US" altLang="zh-CN" sz="2000" b="1" dirty="0">
              <a:solidFill>
                <a:schemeClr val="accent1">
                  <a:lumMod val="50000"/>
                </a:schemeClr>
              </a:solidFill>
              <a:effectLst/>
              <a:latin typeface="+mn-ea"/>
            </a:endParaRP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F04EBE97-97C4-78CB-E89C-4BC0EBE281D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4223" y="3313897"/>
            <a:ext cx="9154614" cy="664262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id="{5E48C82A-38EA-EF01-9209-3C1A8612E7F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45964" y="1812398"/>
            <a:ext cx="1779595" cy="499536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id="{B782CA36-8E0D-ADEA-40CC-AE732C97106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28834" y="1559242"/>
            <a:ext cx="3377548" cy="761228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id="{A04D287D-1E2B-EDC6-B955-488B99CF9EB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771489" y="4234488"/>
            <a:ext cx="2782950" cy="936701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:a16="http://schemas.microsoft.com/office/drawing/2014/main" id="{D58AC164-9505-42A3-B018-E8709F88534F}"/>
              </a:ext>
            </a:extLst>
          </p:cNvPr>
          <p:cNvSpPr txBox="1"/>
          <p:nvPr/>
        </p:nvSpPr>
        <p:spPr>
          <a:xfrm>
            <a:off x="167724" y="2710105"/>
            <a:ext cx="654216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Taylor expansion of the curvature perturbations</a:t>
            </a:r>
            <a:endParaRPr lang="en-US" altLang="zh-CN" sz="2000" b="1" dirty="0">
              <a:solidFill>
                <a:schemeClr val="accent1">
                  <a:lumMod val="50000"/>
                </a:schemeClr>
              </a:solidFill>
              <a:effectLst/>
              <a:latin typeface="+mn-ea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581B2D34-B8BA-00A1-12F9-C8B4A3BFF6F1}"/>
              </a:ext>
            </a:extLst>
          </p:cNvPr>
          <p:cNvSpPr txBox="1"/>
          <p:nvPr/>
        </p:nvSpPr>
        <p:spPr>
          <a:xfrm>
            <a:off x="-44639" y="371456"/>
            <a:ext cx="588706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sz="2800" b="1" dirty="0">
                <a:solidFill>
                  <a:schemeClr val="bg1"/>
                </a:solidFill>
                <a:latin typeface="+mj-ea"/>
                <a:ea typeface="+mj-ea"/>
              </a:rPr>
              <a:t>Higgs</a:t>
            </a:r>
            <a:r>
              <a:rPr lang="zh-CN" altLang="en-US" sz="2800" b="1" dirty="0">
                <a:solidFill>
                  <a:schemeClr val="bg1"/>
                </a:solidFill>
                <a:latin typeface="+mj-ea"/>
                <a:ea typeface="+mj-ea"/>
              </a:rPr>
              <a:t> </a:t>
            </a:r>
            <a:r>
              <a:rPr lang="en-US" altLang="zh-CN" sz="2800" b="1" dirty="0">
                <a:solidFill>
                  <a:schemeClr val="bg1"/>
                </a:solidFill>
                <a:latin typeface="+mj-ea"/>
                <a:ea typeface="+mj-ea"/>
              </a:rPr>
              <a:t>modulated</a:t>
            </a:r>
            <a:r>
              <a:rPr lang="zh-CN" altLang="en-US" sz="2800" b="1" dirty="0">
                <a:solidFill>
                  <a:schemeClr val="bg1"/>
                </a:solidFill>
                <a:latin typeface="+mj-ea"/>
                <a:ea typeface="+mj-ea"/>
              </a:rPr>
              <a:t> </a:t>
            </a:r>
            <a:r>
              <a:rPr lang="en-US" altLang="zh-CN" sz="2800" b="1" dirty="0">
                <a:solidFill>
                  <a:schemeClr val="bg1"/>
                </a:solidFill>
                <a:latin typeface="+mj-ea"/>
                <a:ea typeface="+mj-ea"/>
              </a:rPr>
              <a:t>reheating</a:t>
            </a:r>
            <a:endParaRPr lang="zh-CN" altLang="en-US" sz="28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329836350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01EEE6E-58B9-00F1-EE15-74C8785AC5C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8166F3B3-C6F6-2728-3F82-C151C973C9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3546" y="1804677"/>
            <a:ext cx="7772400" cy="616104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id="{1E19BCB2-A678-1E45-9782-8B2DFC8478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08210" y="3191626"/>
            <a:ext cx="2384533" cy="2022869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id="{70077CDD-97F2-75E9-FE91-DD6B051FB8B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57897" y="3972872"/>
            <a:ext cx="1997576" cy="406011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id="{1A0EF272-78C0-4DC0-23A6-85E30D588E5E}"/>
              </a:ext>
            </a:extLst>
          </p:cNvPr>
          <p:cNvSpPr txBox="1"/>
          <p:nvPr/>
        </p:nvSpPr>
        <p:spPr>
          <a:xfrm>
            <a:off x="645016" y="2649354"/>
            <a:ext cx="77724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effectLst/>
                <a:latin typeface="+mn-ea"/>
              </a:rPr>
              <a:t>First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effectLst/>
                <a:latin typeface="+mn-ea"/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effectLst/>
                <a:latin typeface="+mn-ea"/>
              </a:rPr>
              <a:t>term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effectLst/>
                <a:latin typeface="+mn-ea"/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effectLst/>
                <a:latin typeface="+mn-ea"/>
              </a:rPr>
              <a:t>is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effectLst/>
                <a:latin typeface="+mn-ea"/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effectLst/>
                <a:latin typeface="+mn-ea"/>
              </a:rPr>
              <a:t>from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effectLst/>
                <a:latin typeface="+mn-ea"/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effectLst/>
                <a:latin typeface="+mn-ea"/>
              </a:rPr>
              <a:t>Higgs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effectLst/>
                <a:latin typeface="+mn-ea"/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effectLst/>
                <a:latin typeface="+mn-ea"/>
              </a:rPr>
              <a:t>self-coupling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DEC2C642-37A6-E176-9308-49AC7706BC18}"/>
              </a:ext>
            </a:extLst>
          </p:cNvPr>
          <p:cNvSpPr txBox="1"/>
          <p:nvPr/>
        </p:nvSpPr>
        <p:spPr>
          <a:xfrm>
            <a:off x="645016" y="5372481"/>
            <a:ext cx="940025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effectLst/>
                <a:latin typeface="+mn-ea"/>
              </a:rPr>
              <a:t>Calculated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effectLst/>
                <a:latin typeface="+mn-ea"/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effectLst/>
                <a:latin typeface="+mn-ea"/>
              </a:rPr>
              <a:t>by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effectLst/>
                <a:latin typeface="+mn-ea"/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effectLst/>
                <a:latin typeface="+mn-ea"/>
              </a:rPr>
              <a:t>in-in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effectLst/>
                <a:latin typeface="+mn-ea"/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effectLst/>
                <a:latin typeface="+mn-ea"/>
              </a:rPr>
              <a:t>formalism/Schwinger-</a:t>
            </a:r>
            <a:r>
              <a:rPr lang="en-US" altLang="zh-CN" sz="2000" b="1" dirty="0" err="1">
                <a:solidFill>
                  <a:schemeClr val="accent1">
                    <a:lumMod val="50000"/>
                  </a:schemeClr>
                </a:solidFill>
                <a:effectLst/>
                <a:latin typeface="+mn-ea"/>
              </a:rPr>
              <a:t>Keldysh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formalism</a:t>
            </a:r>
            <a:r>
              <a:rPr lang="en-US" altLang="zh-CN" sz="1800" dirty="0">
                <a:effectLst/>
                <a:latin typeface="CMR10"/>
              </a:rPr>
              <a:t> </a:t>
            </a:r>
            <a:endParaRPr lang="en-US" altLang="zh-CN" sz="2000" dirty="0"/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3A8792EF-8E56-8581-97B6-DC0CAB1E0EE1}"/>
              </a:ext>
            </a:extLst>
          </p:cNvPr>
          <p:cNvSpPr txBox="1"/>
          <p:nvPr/>
        </p:nvSpPr>
        <p:spPr>
          <a:xfrm>
            <a:off x="645016" y="1215820"/>
            <a:ext cx="714670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effectLst/>
                <a:latin typeface="+mn-ea"/>
              </a:rPr>
              <a:t>Considering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effectLst/>
                <a:latin typeface="+mn-ea"/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effectLst/>
                <a:latin typeface="+mn-ea"/>
              </a:rPr>
              <a:t>the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effectLst/>
                <a:latin typeface="+mn-ea"/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three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point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correlation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function</a:t>
            </a:r>
            <a:endParaRPr lang="en-US" altLang="zh-CN" sz="2000" b="1" dirty="0">
              <a:solidFill>
                <a:schemeClr val="accent1">
                  <a:lumMod val="50000"/>
                </a:schemeClr>
              </a:solidFill>
              <a:effectLst/>
              <a:latin typeface="+mn-ea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511C3EFA-EB13-DB17-9E29-7E806AF89E8D}"/>
              </a:ext>
            </a:extLst>
          </p:cNvPr>
          <p:cNvSpPr txBox="1"/>
          <p:nvPr/>
        </p:nvSpPr>
        <p:spPr>
          <a:xfrm>
            <a:off x="4677088" y="5745911"/>
            <a:ext cx="655229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Xingang Chen, Yi Wang, Zhong-Zhi </a:t>
            </a:r>
            <a:r>
              <a:rPr lang="en-US" altLang="zh-C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Xianyu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JCAP 1712 (2017) 006</a:t>
            </a:r>
            <a:r>
              <a: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</p:txBody>
      </p:sp>
      <p:graphicFrame>
        <p:nvGraphicFramePr>
          <p:cNvPr id="13" name="表格 12">
            <a:extLst>
              <a:ext uri="{FF2B5EF4-FFF2-40B4-BE49-F238E27FC236}">
                <a16:creationId xmlns:a16="http://schemas.microsoft.com/office/drawing/2014/main" id="{5AC2E837-1D60-CF71-867D-6389675549B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4701143"/>
              </p:ext>
            </p:extLst>
          </p:nvPr>
        </p:nvGraphicFramePr>
        <p:xfrm>
          <a:off x="1932904" y="5772253"/>
          <a:ext cx="12143704" cy="365760"/>
        </p:xfrm>
        <a:graphic>
          <a:graphicData uri="http://schemas.openxmlformats.org/drawingml/2006/table">
            <a:tbl>
              <a:tblPr/>
              <a:tblGrid>
                <a:gridCol w="12143704">
                  <a:extLst>
                    <a:ext uri="{9D8B030D-6E8A-4147-A177-3AD203B41FA5}">
                      <a16:colId xmlns:a16="http://schemas.microsoft.com/office/drawing/2014/main" val="1151724917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fontAlgn="t"/>
                      <a:endParaRPr lang="en-US" dirty="0">
                        <a:effectLst/>
                      </a:endParaRPr>
                    </a:p>
                  </a:txBody>
                  <a:tcPr marR="61913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56254614"/>
                  </a:ext>
                </a:extLst>
              </a:tr>
            </a:tbl>
          </a:graphicData>
        </a:graphic>
      </p:graphicFrame>
      <p:sp>
        <p:nvSpPr>
          <p:cNvPr id="14" name="文本框 13">
            <a:extLst>
              <a:ext uri="{FF2B5EF4-FFF2-40B4-BE49-F238E27FC236}">
                <a16:creationId xmlns:a16="http://schemas.microsoft.com/office/drawing/2014/main" id="{86E49A30-BB27-F157-D2EF-89CF39ECF66C}"/>
              </a:ext>
            </a:extLst>
          </p:cNvPr>
          <p:cNvSpPr txBox="1"/>
          <p:nvPr/>
        </p:nvSpPr>
        <p:spPr>
          <a:xfrm>
            <a:off x="0" y="391210"/>
            <a:ext cx="486981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sz="2800" b="1" dirty="0" err="1">
                <a:solidFill>
                  <a:schemeClr val="bg1"/>
                </a:solidFill>
                <a:latin typeface="+mj-ea"/>
                <a:ea typeface="+mj-ea"/>
              </a:rPr>
              <a:t>Bispectrum</a:t>
            </a:r>
            <a:endParaRPr lang="zh-CN" altLang="en-US" sz="28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07731420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8CB7B5F-CE35-95FB-F515-0DFFF22FEA5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31342F30-80A0-DB04-C20E-F333C3AB40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9500" y="2759876"/>
            <a:ext cx="8312834" cy="2591647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F6992453-7E6D-11F0-CE87-F2F0378723E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0280" y="1656948"/>
            <a:ext cx="6118180" cy="788276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id="{D0AF21A5-F0EB-C087-8CB6-F41DBAED684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80645" y="3321934"/>
            <a:ext cx="4211039" cy="741682"/>
          </a:xfrm>
          <a:prstGeom prst="rect">
            <a:avLst/>
          </a:prstGeom>
        </p:spPr>
      </p:pic>
      <p:sp>
        <p:nvSpPr>
          <p:cNvPr id="2" name="文本框 1">
            <a:extLst>
              <a:ext uri="{FF2B5EF4-FFF2-40B4-BE49-F238E27FC236}">
                <a16:creationId xmlns:a16="http://schemas.microsoft.com/office/drawing/2014/main" id="{DCB0B4BE-6FC0-0BCC-6092-DF571F012601}"/>
              </a:ext>
            </a:extLst>
          </p:cNvPr>
          <p:cNvSpPr txBox="1"/>
          <p:nvPr/>
        </p:nvSpPr>
        <p:spPr>
          <a:xfrm>
            <a:off x="0" y="391210"/>
            <a:ext cx="486981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sz="2800" b="1" dirty="0" err="1">
                <a:solidFill>
                  <a:schemeClr val="bg1"/>
                </a:solidFill>
                <a:latin typeface="+mj-ea"/>
                <a:ea typeface="+mj-ea"/>
              </a:rPr>
              <a:t>Bispectrum</a:t>
            </a:r>
            <a:endParaRPr lang="zh-CN" altLang="en-US" sz="28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6658907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9EF1B2B-D82A-853B-7B39-29B6DDC05BA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>
            <a:extLst>
              <a:ext uri="{FF2B5EF4-FFF2-40B4-BE49-F238E27FC236}">
                <a16:creationId xmlns:a16="http://schemas.microsoft.com/office/drawing/2014/main" id="{08E7BEBB-EB8A-C660-1767-C7E1D44B8537}"/>
              </a:ext>
            </a:extLst>
          </p:cNvPr>
          <p:cNvSpPr txBox="1"/>
          <p:nvPr/>
        </p:nvSpPr>
        <p:spPr>
          <a:xfrm>
            <a:off x="457200" y="356354"/>
            <a:ext cx="40005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sz="2800" b="1" dirty="0">
                <a:solidFill>
                  <a:schemeClr val="bg1"/>
                </a:solidFill>
                <a:latin typeface="+mj-ea"/>
                <a:ea typeface="+mj-ea"/>
              </a:rPr>
              <a:t>Neutrino</a:t>
            </a:r>
            <a:r>
              <a:rPr lang="zh-CN" altLang="en-US" sz="2800" b="1" dirty="0">
                <a:solidFill>
                  <a:schemeClr val="bg1"/>
                </a:solidFill>
                <a:latin typeface="+mj-ea"/>
                <a:ea typeface="+mj-ea"/>
              </a:rPr>
              <a:t> </a:t>
            </a:r>
            <a:r>
              <a:rPr lang="en-US" altLang="zh-CN" sz="2800" b="1" dirty="0">
                <a:solidFill>
                  <a:schemeClr val="bg1"/>
                </a:solidFill>
                <a:latin typeface="+mj-ea"/>
                <a:ea typeface="+mj-ea"/>
              </a:rPr>
              <a:t>masses</a:t>
            </a:r>
            <a:endParaRPr lang="zh-CN" altLang="en-US" sz="28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4" name="AutoShape 2" descr="Scientist Using Microscope">
            <a:extLst>
              <a:ext uri="{FF2B5EF4-FFF2-40B4-BE49-F238E27FC236}">
                <a16:creationId xmlns:a16="http://schemas.microsoft.com/office/drawing/2014/main" id="{F6B43A93-7323-A410-DE6A-3E853B4EF83B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E87EB2F3-1A9E-CA7B-D00B-896A05E11B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0022" y="1343988"/>
            <a:ext cx="10817422" cy="3851172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43BCE80A-A372-F645-AEDE-DCD3F410A3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38683" y="5323219"/>
            <a:ext cx="328674" cy="248995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F3A1D0BA-2C70-EF33-59A8-88F5DDF5035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56109" y="5291331"/>
            <a:ext cx="328674" cy="236234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id="{31C3B776-A30E-FE17-05F4-6416C151194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185092" y="5224215"/>
            <a:ext cx="328674" cy="241672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id="{61C837C3-F3C4-0E74-14CE-37739F5DD5E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92483" y="5855159"/>
            <a:ext cx="2939989" cy="311999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id="{AD8E4C57-30EB-9792-0C3A-6847DAEEA4B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220013" y="5802209"/>
            <a:ext cx="3751974" cy="334004"/>
          </a:xfrm>
          <a:prstGeom prst="rect">
            <a:avLst/>
          </a:prstGeom>
        </p:spPr>
      </p:pic>
      <p:sp>
        <p:nvSpPr>
          <p:cNvPr id="18" name="文本框 17">
            <a:extLst>
              <a:ext uri="{FF2B5EF4-FFF2-40B4-BE49-F238E27FC236}">
                <a16:creationId xmlns:a16="http://schemas.microsoft.com/office/drawing/2014/main" id="{4829D370-3460-36C3-33E7-4A7E0C5160E4}"/>
              </a:ext>
            </a:extLst>
          </p:cNvPr>
          <p:cNvSpPr txBox="1"/>
          <p:nvPr/>
        </p:nvSpPr>
        <p:spPr>
          <a:xfrm>
            <a:off x="2457450" y="6343152"/>
            <a:ext cx="649658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effectLst/>
              </a:rPr>
              <a:t>At least one neutrino mass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effectLst/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effectLst/>
              </a:rPr>
              <a:t>(0.05-0.1) eV</a:t>
            </a:r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id="{360EE759-53C5-551B-A217-FB9DD14D1930}"/>
              </a:ext>
            </a:extLst>
          </p:cNvPr>
          <p:cNvSpPr txBox="1"/>
          <p:nvPr/>
        </p:nvSpPr>
        <p:spPr>
          <a:xfrm>
            <a:off x="120653" y="1034289"/>
            <a:ext cx="978727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effectLst/>
                <a:latin typeface="Chalkboard" panose="03050602040202020205" pitchFamily="66" charset="0"/>
              </a:rPr>
              <a:t>Neutrino oscillation indicates massive neutrinos</a:t>
            </a:r>
          </a:p>
        </p:txBody>
      </p:sp>
    </p:spTree>
    <p:extLst>
      <p:ext uri="{BB962C8B-B14F-4D97-AF65-F5344CB8AC3E}">
        <p14:creationId xmlns:p14="http://schemas.microsoft.com/office/powerpoint/2010/main" val="13768848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C959FAB-BEE7-5EFE-1F08-42B4D3FF0E3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id="{B0C225F4-D143-AF61-FB3D-FA5B07E666C6}"/>
              </a:ext>
            </a:extLst>
          </p:cNvPr>
          <p:cNvSpPr txBox="1"/>
          <p:nvPr/>
        </p:nvSpPr>
        <p:spPr>
          <a:xfrm>
            <a:off x="419355" y="1306363"/>
            <a:ext cx="944026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effectLst/>
                <a:latin typeface="+mn-ea"/>
              </a:rPr>
              <a:t>Second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effectLst/>
                <a:latin typeface="+mn-ea"/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effectLst/>
                <a:latin typeface="+mn-ea"/>
              </a:rPr>
              <a:t>term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effectLst/>
                <a:latin typeface="+mn-ea"/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effectLst/>
                <a:latin typeface="+mn-ea"/>
              </a:rPr>
              <a:t>is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effectLst/>
                <a:latin typeface="+mn-ea"/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effectLst/>
                <a:latin typeface="+mn-ea"/>
              </a:rPr>
              <a:t>from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effectLst/>
                <a:latin typeface="+mn-ea"/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effectLst/>
                <a:latin typeface="+mn-ea"/>
              </a:rPr>
              <a:t>non-linear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effectLst/>
                <a:latin typeface="+mn-ea"/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effectLst/>
                <a:latin typeface="+mn-ea"/>
              </a:rPr>
              <a:t>evolution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effectLst/>
                <a:latin typeface="+mn-ea"/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effectLst/>
                <a:latin typeface="+mn-ea"/>
              </a:rPr>
              <a:t>of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effectLst/>
                <a:latin typeface="+mn-ea"/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effectLst/>
                <a:latin typeface="+mn-ea"/>
              </a:rPr>
              <a:t>the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effectLst/>
                <a:latin typeface="+mn-ea"/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effectLst/>
                <a:latin typeface="+mn-ea"/>
              </a:rPr>
              <a:t>Higgs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EC3CF2CF-2388-73E3-56D9-D8F0A2933D3A}"/>
              </a:ext>
            </a:extLst>
          </p:cNvPr>
          <p:cNvSpPr txBox="1"/>
          <p:nvPr/>
        </p:nvSpPr>
        <p:spPr>
          <a:xfrm>
            <a:off x="0" y="391210"/>
            <a:ext cx="486981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sz="2800" b="1" dirty="0" err="1">
                <a:solidFill>
                  <a:schemeClr val="bg1"/>
                </a:solidFill>
                <a:latin typeface="+mj-ea"/>
                <a:ea typeface="+mj-ea"/>
              </a:rPr>
              <a:t>Bispectrum</a:t>
            </a:r>
            <a:endParaRPr lang="zh-CN" altLang="en-US" sz="28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8D575160-F9D2-F910-E469-F280F49017C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1597" y="1950949"/>
            <a:ext cx="8488019" cy="39926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144621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2A18AE2-510C-D851-AC40-0FB4EA50EB1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2EFBDE7F-9677-AD23-E932-99E4458609F0}"/>
              </a:ext>
            </a:extLst>
          </p:cNvPr>
          <p:cNvSpPr txBox="1"/>
          <p:nvPr/>
        </p:nvSpPr>
        <p:spPr>
          <a:xfrm>
            <a:off x="0" y="323074"/>
            <a:ext cx="564312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sz="2800" b="1" dirty="0">
                <a:solidFill>
                  <a:schemeClr val="bg1"/>
                </a:solidFill>
                <a:latin typeface="+mj-ea"/>
                <a:ea typeface="+mj-ea"/>
              </a:rPr>
              <a:t>Local</a:t>
            </a:r>
            <a:r>
              <a:rPr lang="zh-CN" altLang="en-US" sz="2800" b="1" dirty="0">
                <a:solidFill>
                  <a:schemeClr val="bg1"/>
                </a:solidFill>
                <a:latin typeface="+mj-ea"/>
                <a:ea typeface="+mj-ea"/>
              </a:rPr>
              <a:t> </a:t>
            </a:r>
            <a:r>
              <a:rPr lang="en-US" altLang="zh-CN" sz="2800" b="1" dirty="0">
                <a:solidFill>
                  <a:schemeClr val="bg1"/>
                </a:solidFill>
                <a:latin typeface="+mj-ea"/>
                <a:ea typeface="+mj-ea"/>
              </a:rPr>
              <a:t>type</a:t>
            </a:r>
            <a:r>
              <a:rPr lang="zh-CN" altLang="en-US" sz="2800" b="1" dirty="0">
                <a:solidFill>
                  <a:schemeClr val="bg1"/>
                </a:solidFill>
                <a:latin typeface="+mj-ea"/>
                <a:ea typeface="+mj-ea"/>
              </a:rPr>
              <a:t> </a:t>
            </a:r>
            <a:r>
              <a:rPr lang="en-US" altLang="zh-CN" sz="2800" b="1" dirty="0">
                <a:solidFill>
                  <a:schemeClr val="bg1"/>
                </a:solidFill>
                <a:latin typeface="+mj-ea"/>
                <a:ea typeface="+mj-ea"/>
              </a:rPr>
              <a:t>non-</a:t>
            </a:r>
            <a:r>
              <a:rPr lang="en-US" altLang="zh-CN" sz="2800" b="1" dirty="0" err="1">
                <a:solidFill>
                  <a:schemeClr val="bg1"/>
                </a:solidFill>
                <a:latin typeface="+mj-ea"/>
                <a:ea typeface="+mj-ea"/>
              </a:rPr>
              <a:t>gaussianity</a:t>
            </a:r>
            <a:endParaRPr lang="zh-CN" altLang="en-US" sz="28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CD6729BB-C205-03DE-23C4-80C672FE0DFB}"/>
              </a:ext>
            </a:extLst>
          </p:cNvPr>
          <p:cNvSpPr txBox="1"/>
          <p:nvPr/>
        </p:nvSpPr>
        <p:spPr>
          <a:xfrm>
            <a:off x="214495" y="1617445"/>
            <a:ext cx="1107779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The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local type non-</a:t>
            </a:r>
            <a:r>
              <a:rPr lang="en-US" altLang="zh-CN" sz="2000" b="1" dirty="0" err="1">
                <a:solidFill>
                  <a:schemeClr val="accent1">
                    <a:lumMod val="50000"/>
                  </a:schemeClr>
                </a:solidFill>
                <a:latin typeface="+mn-ea"/>
              </a:rPr>
              <a:t>gaussianity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 which is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defined by Bardeen Potential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effectLst/>
                <a:latin typeface="+mn-ea"/>
              </a:rPr>
              <a:t> </a:t>
            </a:r>
            <a:endParaRPr lang="en-US" altLang="zh-CN" sz="2000" b="1" dirty="0">
              <a:solidFill>
                <a:schemeClr val="accent1">
                  <a:lumMod val="50000"/>
                </a:schemeClr>
              </a:solidFill>
              <a:effectLst/>
              <a:latin typeface="+mn-ea"/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00919B7C-BBC2-94A2-2B8A-078B9A1CCC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09041" y="2325390"/>
            <a:ext cx="6440048" cy="672270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0C6CCC0F-54D0-83CD-DE64-2C8CB321F7F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21038" y="1612365"/>
            <a:ext cx="1004166" cy="405190"/>
          </a:xfrm>
          <a:prstGeom prst="rect">
            <a:avLst/>
          </a:prstGeom>
        </p:spPr>
      </p:pic>
      <p:sp>
        <p:nvSpPr>
          <p:cNvPr id="8" name="文本框 7">
            <a:extLst>
              <a:ext uri="{FF2B5EF4-FFF2-40B4-BE49-F238E27FC236}">
                <a16:creationId xmlns:a16="http://schemas.microsoft.com/office/drawing/2014/main" id="{8C3C9952-2D69-A8B4-8029-756BDDE7747C}"/>
              </a:ext>
            </a:extLst>
          </p:cNvPr>
          <p:cNvSpPr txBox="1"/>
          <p:nvPr/>
        </p:nvSpPr>
        <p:spPr>
          <a:xfrm>
            <a:off x="371831" y="3370538"/>
            <a:ext cx="498236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800" b="1" dirty="0">
                <a:solidFill>
                  <a:schemeClr val="accent1">
                    <a:lumMod val="50000"/>
                  </a:schemeClr>
                </a:solidFill>
                <a:effectLst/>
                <a:latin typeface="+mn-ea"/>
              </a:rPr>
              <a:t>In</a:t>
            </a:r>
            <a:r>
              <a:rPr lang="zh-CN" altLang="en-US" sz="1800" b="1" dirty="0">
                <a:solidFill>
                  <a:schemeClr val="accent1">
                    <a:lumMod val="50000"/>
                  </a:schemeClr>
                </a:solidFill>
                <a:effectLst/>
                <a:latin typeface="+mn-ea"/>
              </a:rPr>
              <a:t> </a:t>
            </a:r>
            <a:r>
              <a:rPr lang="en-US" altLang="zh-CN" sz="1800" b="1" dirty="0">
                <a:solidFill>
                  <a:schemeClr val="accent1">
                    <a:lumMod val="50000"/>
                  </a:schemeClr>
                </a:solidFill>
                <a:effectLst/>
                <a:latin typeface="+mn-ea"/>
              </a:rPr>
              <a:t>the</a:t>
            </a:r>
            <a:r>
              <a:rPr lang="zh-CN" altLang="en-US" sz="1800" b="1" dirty="0">
                <a:solidFill>
                  <a:schemeClr val="accent1">
                    <a:lumMod val="50000"/>
                  </a:schemeClr>
                </a:solidFill>
                <a:effectLst/>
                <a:latin typeface="+mn-ea"/>
              </a:rPr>
              <a:t> </a:t>
            </a:r>
            <a:r>
              <a:rPr lang="en-US" altLang="zh-CN" sz="1800" b="1" dirty="0">
                <a:solidFill>
                  <a:schemeClr val="accent1">
                    <a:lumMod val="50000"/>
                  </a:schemeClr>
                </a:solidFill>
                <a:effectLst/>
                <a:latin typeface="+mn-ea"/>
              </a:rPr>
              <a:t>limit</a:t>
            </a:r>
            <a:r>
              <a:rPr lang="zh-CN" altLang="en-US" sz="1800" b="1" dirty="0">
                <a:solidFill>
                  <a:schemeClr val="accent1">
                    <a:lumMod val="50000"/>
                  </a:schemeClr>
                </a:solidFill>
                <a:effectLst/>
                <a:latin typeface="+mn-ea"/>
              </a:rPr>
              <a:t> </a:t>
            </a:r>
            <a:r>
              <a:rPr lang="en-US" altLang="zh-CN" sz="1800" b="1" dirty="0">
                <a:solidFill>
                  <a:schemeClr val="accent1">
                    <a:lumMod val="50000"/>
                  </a:schemeClr>
                </a:solidFill>
                <a:effectLst/>
                <a:latin typeface="+mn-ea"/>
              </a:rPr>
              <a:t>k</a:t>
            </a:r>
            <a:r>
              <a:rPr lang="en-US" altLang="zh-CN" sz="1800" b="1" baseline="-25000" dirty="0">
                <a:solidFill>
                  <a:schemeClr val="accent1">
                    <a:lumMod val="50000"/>
                  </a:schemeClr>
                </a:solidFill>
                <a:effectLst/>
                <a:latin typeface="+mn-ea"/>
              </a:rPr>
              <a:t>1</a:t>
            </a:r>
            <a:r>
              <a:rPr lang="en-US" altLang="zh-CN" sz="1800" b="1" dirty="0">
                <a:solidFill>
                  <a:schemeClr val="accent1">
                    <a:lumMod val="50000"/>
                  </a:schemeClr>
                </a:solidFill>
                <a:effectLst/>
                <a:latin typeface="+mn-ea"/>
              </a:rPr>
              <a:t>~k</a:t>
            </a:r>
            <a:r>
              <a:rPr lang="en-US" altLang="zh-CN" sz="1800" b="1" baseline="-25000" dirty="0">
                <a:solidFill>
                  <a:schemeClr val="accent1">
                    <a:lumMod val="50000"/>
                  </a:schemeClr>
                </a:solidFill>
                <a:effectLst/>
                <a:latin typeface="+mn-ea"/>
              </a:rPr>
              <a:t>2 </a:t>
            </a:r>
            <a:r>
              <a:rPr lang="en-US" altLang="zh-CN" sz="1800" b="1" dirty="0">
                <a:solidFill>
                  <a:schemeClr val="accent1">
                    <a:lumMod val="50000"/>
                  </a:schemeClr>
                </a:solidFill>
                <a:effectLst/>
                <a:latin typeface="+mn-ea"/>
              </a:rPr>
              <a:t>&gt;&gt;</a:t>
            </a:r>
            <a:r>
              <a:rPr lang="zh-CN" altLang="en-US" sz="1800" b="1" dirty="0">
                <a:solidFill>
                  <a:schemeClr val="accent1">
                    <a:lumMod val="50000"/>
                  </a:schemeClr>
                </a:solidFill>
                <a:effectLst/>
                <a:latin typeface="+mn-ea"/>
              </a:rPr>
              <a:t> </a:t>
            </a:r>
            <a:r>
              <a:rPr lang="en-US" altLang="zh-CN" sz="18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k</a:t>
            </a:r>
            <a:r>
              <a:rPr lang="en-US" altLang="zh-CN" sz="1800" b="1" baseline="-25000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3</a:t>
            </a:r>
            <a:r>
              <a:rPr lang="en-US" altLang="zh-CN" sz="18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, we find </a:t>
            </a:r>
            <a:endParaRPr lang="zh-CN" altLang="en-US" dirty="0"/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4371195F-D5A1-5A1C-58F5-E30AB20AD56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3817" y="5320395"/>
            <a:ext cx="5159310" cy="498419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id="{964A281C-53BC-E451-6F1C-289E57A26C9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21912" y="4333434"/>
            <a:ext cx="4677136" cy="6926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585980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7A844FF7-BA99-DD16-E69B-660E459F10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1331" y="1198250"/>
            <a:ext cx="6292690" cy="5508683"/>
          </a:xfrm>
          <a:prstGeom prst="rect">
            <a:avLst/>
          </a:prstGeom>
        </p:spPr>
      </p:pic>
      <p:pic>
        <p:nvPicPr>
          <p:cNvPr id="2" name="图片 1">
            <a:extLst>
              <a:ext uri="{FF2B5EF4-FFF2-40B4-BE49-F238E27FC236}">
                <a16:creationId xmlns:a16="http://schemas.microsoft.com/office/drawing/2014/main" id="{E97FA444-E422-C22D-5D76-597C954A88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79661" y="1198250"/>
            <a:ext cx="5309704" cy="771078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id="{F2135CF9-E1CC-2444-4173-C413E1D1800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90438" y="2398328"/>
            <a:ext cx="5298927" cy="771079"/>
          </a:xfrm>
          <a:prstGeom prst="rect">
            <a:avLst/>
          </a:prstGeom>
        </p:spPr>
      </p:pic>
      <p:sp>
        <p:nvSpPr>
          <p:cNvPr id="6" name="三角形 5">
            <a:extLst>
              <a:ext uri="{FF2B5EF4-FFF2-40B4-BE49-F238E27FC236}">
                <a16:creationId xmlns:a16="http://schemas.microsoft.com/office/drawing/2014/main" id="{CED86EFA-3E31-C82A-ECC4-7690EFD25AC5}"/>
              </a:ext>
            </a:extLst>
          </p:cNvPr>
          <p:cNvSpPr/>
          <p:nvPr/>
        </p:nvSpPr>
        <p:spPr>
          <a:xfrm>
            <a:off x="2883244" y="3656484"/>
            <a:ext cx="165079" cy="121182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3E84DB6D-CB26-D43B-DA49-D3BF50DB8A04}"/>
              </a:ext>
            </a:extLst>
          </p:cNvPr>
          <p:cNvSpPr txBox="1"/>
          <p:nvPr/>
        </p:nvSpPr>
        <p:spPr>
          <a:xfrm>
            <a:off x="6474604" y="3428403"/>
            <a:ext cx="5627979" cy="2346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Wingdings" pitchFamily="2" charset="2"/>
              <a:buChar char="l"/>
            </a:pP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effectLst/>
                <a:latin typeface="+mn-ea"/>
              </a:rPr>
              <a:t>Parameter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effectLst/>
                <a:latin typeface="+mn-ea"/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effectLst/>
                <a:latin typeface="+mn-ea"/>
              </a:rPr>
              <a:t>space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effectLst/>
                <a:latin typeface="+mn-ea"/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effectLst/>
                <a:latin typeface="+mn-ea"/>
              </a:rPr>
              <a:t>with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effectLst/>
                <a:latin typeface="+mn-ea"/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Y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effectLst/>
                <a:latin typeface="+mn-ea"/>
              </a:rPr>
              <a:t>ukawa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effectLst/>
                <a:latin typeface="+mn-ea"/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effectLst/>
                <a:latin typeface="+mn-ea"/>
              </a:rPr>
              <a:t>O(1)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effectLst/>
                <a:latin typeface="+mn-ea"/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effectLst/>
                <a:latin typeface="+mn-ea"/>
              </a:rPr>
              <a:t>could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effectLst/>
                <a:latin typeface="+mn-ea"/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effectLst/>
                <a:latin typeface="+mn-ea"/>
              </a:rPr>
              <a:t>be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effectLst/>
                <a:latin typeface="+mn-ea"/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effectLst/>
                <a:latin typeface="+mn-ea"/>
              </a:rPr>
              <a:t>probed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by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future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observations</a:t>
            </a: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l"/>
            </a:pP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The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contribution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from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self-interaction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and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non-linear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term are comparable</a:t>
            </a: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l"/>
            </a:pP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Interplaying with n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effectLst/>
                <a:latin typeface="+mn-ea"/>
              </a:rPr>
              <a:t>eutrino experiments 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6CA77087-23F6-0EAC-FE64-C9BC12E509DD}"/>
              </a:ext>
            </a:extLst>
          </p:cNvPr>
          <p:cNvSpPr txBox="1"/>
          <p:nvPr/>
        </p:nvSpPr>
        <p:spPr>
          <a:xfrm>
            <a:off x="6405477" y="2188524"/>
            <a:ext cx="117599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4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R=0.1</a:t>
            </a:r>
            <a:endParaRPr lang="en-US" altLang="zh-CN" sz="1400" b="1" dirty="0">
              <a:solidFill>
                <a:schemeClr val="accent1">
                  <a:lumMod val="50000"/>
                </a:schemeClr>
              </a:solidFill>
              <a:effectLst/>
              <a:latin typeface="+mn-ea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9A532A01-E2B4-D485-9B16-9E0FC7FBA97B}"/>
              </a:ext>
            </a:extLst>
          </p:cNvPr>
          <p:cNvSpPr txBox="1"/>
          <p:nvPr/>
        </p:nvSpPr>
        <p:spPr>
          <a:xfrm>
            <a:off x="0" y="323074"/>
            <a:ext cx="564312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sz="2800" b="1" dirty="0">
                <a:solidFill>
                  <a:schemeClr val="bg1"/>
                </a:solidFill>
                <a:latin typeface="+mj-ea"/>
                <a:ea typeface="+mj-ea"/>
              </a:rPr>
              <a:t>Local</a:t>
            </a:r>
            <a:r>
              <a:rPr lang="zh-CN" altLang="en-US" sz="2800" b="1" dirty="0">
                <a:solidFill>
                  <a:schemeClr val="bg1"/>
                </a:solidFill>
                <a:latin typeface="+mj-ea"/>
                <a:ea typeface="+mj-ea"/>
              </a:rPr>
              <a:t> </a:t>
            </a:r>
            <a:r>
              <a:rPr lang="en-US" altLang="zh-CN" sz="2800" b="1" dirty="0">
                <a:solidFill>
                  <a:schemeClr val="bg1"/>
                </a:solidFill>
                <a:latin typeface="+mj-ea"/>
                <a:ea typeface="+mj-ea"/>
              </a:rPr>
              <a:t>type</a:t>
            </a:r>
            <a:r>
              <a:rPr lang="zh-CN" altLang="en-US" sz="2800" b="1" dirty="0">
                <a:solidFill>
                  <a:schemeClr val="bg1"/>
                </a:solidFill>
                <a:latin typeface="+mj-ea"/>
                <a:ea typeface="+mj-ea"/>
              </a:rPr>
              <a:t> </a:t>
            </a:r>
            <a:r>
              <a:rPr lang="en-US" altLang="zh-CN" sz="2800" b="1" dirty="0">
                <a:solidFill>
                  <a:schemeClr val="bg1"/>
                </a:solidFill>
                <a:latin typeface="+mj-ea"/>
                <a:ea typeface="+mj-ea"/>
              </a:rPr>
              <a:t>non-</a:t>
            </a:r>
            <a:r>
              <a:rPr lang="en-US" altLang="zh-CN" sz="2800" b="1" dirty="0" err="1">
                <a:solidFill>
                  <a:schemeClr val="bg1"/>
                </a:solidFill>
                <a:latin typeface="+mj-ea"/>
                <a:ea typeface="+mj-ea"/>
              </a:rPr>
              <a:t>gaussianity</a:t>
            </a:r>
            <a:endParaRPr lang="zh-CN" altLang="en-US" sz="28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83633461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6A9737E-2710-E5F4-19C4-E196945D8CE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id="{7542EFA5-4077-187A-37D5-063DB25ECEC3}"/>
              </a:ext>
            </a:extLst>
          </p:cNvPr>
          <p:cNvSpPr txBox="1"/>
          <p:nvPr/>
        </p:nvSpPr>
        <p:spPr>
          <a:xfrm>
            <a:off x="-834778" y="344546"/>
            <a:ext cx="774486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sz="2800" b="1" dirty="0">
                <a:solidFill>
                  <a:schemeClr val="bg1"/>
                </a:solidFill>
                <a:latin typeface="+mj-ea"/>
                <a:ea typeface="+mj-ea"/>
              </a:rPr>
              <a:t>A</a:t>
            </a:r>
            <a:r>
              <a:rPr lang="zh-CN" altLang="en-US" sz="2800" b="1" dirty="0">
                <a:solidFill>
                  <a:schemeClr val="bg1"/>
                </a:solidFill>
                <a:latin typeface="+mj-ea"/>
                <a:ea typeface="+mj-ea"/>
              </a:rPr>
              <a:t> </a:t>
            </a:r>
            <a:r>
              <a:rPr lang="en-US" altLang="zh-CN" sz="2800" b="1" dirty="0">
                <a:solidFill>
                  <a:schemeClr val="bg1"/>
                </a:solidFill>
                <a:latin typeface="+mj-ea"/>
                <a:ea typeface="+mj-ea"/>
              </a:rPr>
              <a:t>cosmological</a:t>
            </a:r>
            <a:r>
              <a:rPr lang="zh-CN" altLang="en-US" sz="2800" b="1" dirty="0">
                <a:solidFill>
                  <a:schemeClr val="bg1"/>
                </a:solidFill>
                <a:latin typeface="+mj-ea"/>
                <a:ea typeface="+mj-ea"/>
              </a:rPr>
              <a:t> </a:t>
            </a:r>
            <a:r>
              <a:rPr lang="en-US" altLang="zh-CN" sz="2800" b="1" dirty="0">
                <a:solidFill>
                  <a:schemeClr val="bg1"/>
                </a:solidFill>
                <a:latin typeface="+mj-ea"/>
                <a:ea typeface="+mj-ea"/>
              </a:rPr>
              <a:t>Higgs</a:t>
            </a:r>
            <a:r>
              <a:rPr lang="zh-CN" altLang="en-US" sz="2800" b="1" dirty="0">
                <a:solidFill>
                  <a:schemeClr val="bg1"/>
                </a:solidFill>
                <a:latin typeface="+mj-ea"/>
                <a:ea typeface="+mj-ea"/>
              </a:rPr>
              <a:t> </a:t>
            </a:r>
            <a:r>
              <a:rPr lang="en-US" altLang="zh-CN" sz="2800" b="1" dirty="0">
                <a:solidFill>
                  <a:schemeClr val="bg1"/>
                </a:solidFill>
                <a:latin typeface="+mj-ea"/>
                <a:ea typeface="+mj-ea"/>
              </a:rPr>
              <a:t>collider</a:t>
            </a:r>
            <a:endParaRPr lang="zh-CN" altLang="en-US" sz="28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CC50EC34-E3EA-DFAD-7019-A2B1E17B967C}"/>
              </a:ext>
            </a:extLst>
          </p:cNvPr>
          <p:cNvSpPr txBox="1"/>
          <p:nvPr/>
        </p:nvSpPr>
        <p:spPr>
          <a:xfrm>
            <a:off x="315183" y="1317938"/>
            <a:ext cx="11770800" cy="9612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effectLst/>
                <a:latin typeface="+mn-ea"/>
              </a:rPr>
              <a:t>Any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effectLst/>
                <a:latin typeface="+mn-ea"/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effectLst/>
                <a:latin typeface="+mn-ea"/>
              </a:rPr>
              <a:t>particles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effectLst/>
                <a:latin typeface="+mn-ea"/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effectLst/>
                <a:latin typeface="+mn-ea"/>
              </a:rPr>
              <a:t>coupling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effectLst/>
                <a:latin typeface="+mn-ea"/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effectLst/>
                <a:latin typeface="+mn-ea"/>
              </a:rPr>
              <a:t>to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effectLst/>
                <a:latin typeface="+mn-ea"/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effectLst/>
                <a:latin typeface="+mn-ea"/>
              </a:rPr>
              <a:t>Higgs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effectLst/>
                <a:latin typeface="+mn-ea"/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effectLst/>
                <a:latin typeface="+mn-ea"/>
              </a:rPr>
              <a:t>would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effectLst/>
                <a:latin typeface="+mn-ea"/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effectLst/>
                <a:latin typeface="+mn-ea"/>
              </a:rPr>
              <a:t>induce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effectLst/>
                <a:latin typeface="+mn-ea"/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effectLst/>
                <a:latin typeface="+mn-ea"/>
              </a:rPr>
              <a:t>cosmological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effectLst/>
                <a:latin typeface="+mn-ea"/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effectLst/>
                <a:latin typeface="+mn-ea"/>
              </a:rPr>
              <a:t>collider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effectLst/>
                <a:latin typeface="+mn-ea"/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effectLst/>
                <a:latin typeface="+mn-ea"/>
              </a:rPr>
              <a:t>signals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effectLst/>
                <a:latin typeface="+mn-ea"/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,</a:t>
            </a:r>
          </a:p>
          <a:p>
            <a:pPr>
              <a:lnSpc>
                <a:spcPct val="150000"/>
              </a:lnSpc>
            </a:pP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W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，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Z,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top quark… (mass around H during inflation)</a:t>
            </a:r>
            <a:endParaRPr lang="en-US" altLang="zh-CN" sz="2000" b="1" dirty="0">
              <a:solidFill>
                <a:schemeClr val="accent1">
                  <a:lumMod val="50000"/>
                </a:schemeClr>
              </a:solidFill>
              <a:effectLst/>
              <a:latin typeface="+mn-ea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7C292516-A571-0453-DE2B-D0B02F0A60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80724" y="2780870"/>
            <a:ext cx="2859064" cy="1797968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id="{901A0D9F-940B-EFA8-0751-1E15B841A6A2}"/>
              </a:ext>
            </a:extLst>
          </p:cNvPr>
          <p:cNvSpPr txBox="1"/>
          <p:nvPr/>
        </p:nvSpPr>
        <p:spPr>
          <a:xfrm>
            <a:off x="460957" y="5040502"/>
            <a:ext cx="8966378" cy="4995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effectLst/>
                <a:latin typeface="+mn-ea"/>
              </a:rPr>
              <a:t>A (Natural) cosmological Higgs collider, signals need to be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effectLst/>
                <a:latin typeface="+mn-ea"/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effectLst/>
                <a:latin typeface="+mn-ea"/>
              </a:rPr>
              <a:t>studied…</a:t>
            </a:r>
          </a:p>
        </p:txBody>
      </p:sp>
    </p:spTree>
    <p:extLst>
      <p:ext uri="{BB962C8B-B14F-4D97-AF65-F5344CB8AC3E}">
        <p14:creationId xmlns:p14="http://schemas.microsoft.com/office/powerpoint/2010/main" val="331292088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B020237-B5F5-193C-E0BB-E729417035D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id="{1C4FE325-0B24-E740-3A7F-CF8CAFAA9811}"/>
              </a:ext>
            </a:extLst>
          </p:cNvPr>
          <p:cNvSpPr txBox="1"/>
          <p:nvPr/>
        </p:nvSpPr>
        <p:spPr>
          <a:xfrm>
            <a:off x="-172170" y="344545"/>
            <a:ext cx="636093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sz="2800" b="1" dirty="0">
                <a:solidFill>
                  <a:schemeClr val="bg1"/>
                </a:solidFill>
                <a:latin typeface="+mj-ea"/>
                <a:ea typeface="+mj-ea"/>
              </a:rPr>
              <a:t>Summary</a:t>
            </a:r>
            <a:endParaRPr lang="zh-CN" altLang="en-US" sz="28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23C8FC57-5949-F364-4D7B-990A5D6F9FD7}"/>
              </a:ext>
            </a:extLst>
          </p:cNvPr>
          <p:cNvSpPr txBox="1"/>
          <p:nvPr/>
        </p:nvSpPr>
        <p:spPr>
          <a:xfrm>
            <a:off x="471737" y="2157797"/>
            <a:ext cx="10823189" cy="27970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Wingdings" pitchFamily="2" charset="2"/>
              <a:buChar char="l"/>
            </a:pPr>
            <a:r>
              <a:rPr lang="en-US" altLang="zh-CN" sz="24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We propose a minimal model incorporating inflation and seesaw</a:t>
            </a: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l"/>
            </a:pPr>
            <a:r>
              <a:rPr lang="en-US" altLang="zh-CN" sz="2400" b="1" dirty="0">
                <a:solidFill>
                  <a:schemeClr val="accent1">
                    <a:lumMod val="50000"/>
                  </a:schemeClr>
                </a:solidFill>
                <a:effectLst/>
                <a:latin typeface="+mn-ea"/>
              </a:rPr>
              <a:t>The predicted local non-</a:t>
            </a:r>
            <a:r>
              <a:rPr lang="en-US" altLang="zh-CN" sz="2400" b="1" dirty="0" err="1">
                <a:solidFill>
                  <a:schemeClr val="accent1">
                    <a:lumMod val="50000"/>
                  </a:schemeClr>
                </a:solidFill>
                <a:effectLst/>
                <a:latin typeface="+mn-ea"/>
              </a:rPr>
              <a:t>Gaussianity</a:t>
            </a:r>
            <a:r>
              <a:rPr lang="en-US" altLang="zh-CN" sz="24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 </a:t>
            </a:r>
            <a:r>
              <a:rPr lang="en-US" altLang="zh-CN" sz="2400" b="1" dirty="0">
                <a:solidFill>
                  <a:schemeClr val="accent1">
                    <a:lumMod val="50000"/>
                  </a:schemeClr>
                </a:solidFill>
                <a:effectLst/>
                <a:latin typeface="+mn-ea"/>
              </a:rPr>
              <a:t>could be probed in near future</a:t>
            </a:r>
            <a:r>
              <a:rPr lang="zh-CN" altLang="en-US" sz="2400" b="1" dirty="0">
                <a:solidFill>
                  <a:schemeClr val="accent1">
                    <a:lumMod val="50000"/>
                  </a:schemeClr>
                </a:solidFill>
                <a:effectLst/>
                <a:latin typeface="+mn-ea"/>
              </a:rPr>
              <a:t> </a:t>
            </a:r>
            <a:r>
              <a:rPr lang="en-US" altLang="zh-CN" sz="2400" b="1" dirty="0">
                <a:solidFill>
                  <a:schemeClr val="accent1">
                    <a:lumMod val="50000"/>
                  </a:schemeClr>
                </a:solidFill>
                <a:effectLst/>
                <a:latin typeface="+mn-ea"/>
              </a:rPr>
              <a:t>CMB or large-scale structure observations</a:t>
            </a: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l"/>
            </a:pPr>
            <a:r>
              <a:rPr lang="en-US" altLang="zh-CN" sz="2400" b="1" dirty="0">
                <a:solidFill>
                  <a:schemeClr val="accent1">
                    <a:lumMod val="50000"/>
                  </a:schemeClr>
                </a:solidFill>
                <a:effectLst/>
                <a:latin typeface="+mn-ea"/>
              </a:rPr>
              <a:t>It also provides a framework </a:t>
            </a:r>
            <a:r>
              <a:rPr lang="en-US" altLang="zh-CN" sz="24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of</a:t>
            </a:r>
            <a:r>
              <a:rPr lang="en-US" altLang="zh-CN" sz="2400" b="1" dirty="0">
                <a:solidFill>
                  <a:schemeClr val="accent1">
                    <a:lumMod val="50000"/>
                  </a:schemeClr>
                </a:solidFill>
                <a:effectLst/>
                <a:latin typeface="+mn-ea"/>
              </a:rPr>
              <a:t> cosmological Higgs collider </a:t>
            </a:r>
            <a:r>
              <a:rPr lang="en-US" altLang="zh-CN" sz="24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(</a:t>
            </a:r>
            <a:r>
              <a:rPr lang="en-US" altLang="zh-CN" sz="2400" b="1" dirty="0">
                <a:solidFill>
                  <a:schemeClr val="accent1">
                    <a:lumMod val="50000"/>
                  </a:schemeClr>
                </a:solidFill>
                <a:effectLst/>
                <a:latin typeface="+mn-ea"/>
              </a:rPr>
              <a:t>particles coupling to Higgs boson could be detected)</a:t>
            </a:r>
          </a:p>
        </p:txBody>
      </p:sp>
    </p:spTree>
    <p:extLst>
      <p:ext uri="{BB962C8B-B14F-4D97-AF65-F5344CB8AC3E}">
        <p14:creationId xmlns:p14="http://schemas.microsoft.com/office/powerpoint/2010/main" val="247083578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F3FC2664-3A96-3A87-70D9-8FD2BD4DC8F4}"/>
              </a:ext>
            </a:extLst>
          </p:cNvPr>
          <p:cNvSpPr txBox="1"/>
          <p:nvPr/>
        </p:nvSpPr>
        <p:spPr>
          <a:xfrm>
            <a:off x="4265046" y="2676052"/>
            <a:ext cx="5341662" cy="131414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6000" b="1" dirty="0">
                <a:solidFill>
                  <a:schemeClr val="accent1">
                    <a:lumMod val="50000"/>
                  </a:schemeClr>
                </a:solidFill>
                <a:effectLst/>
                <a:latin typeface="+mn-ea"/>
              </a:rPr>
              <a:t>Thanks!</a:t>
            </a:r>
          </a:p>
        </p:txBody>
      </p:sp>
    </p:spTree>
    <p:extLst>
      <p:ext uri="{BB962C8B-B14F-4D97-AF65-F5344CB8AC3E}">
        <p14:creationId xmlns:p14="http://schemas.microsoft.com/office/powerpoint/2010/main" val="8851884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1A53AED-3997-1397-BED2-0D4D1F0E3D2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id="{E71B85C7-FAC3-65F0-2675-2CE27509EB43}"/>
              </a:ext>
            </a:extLst>
          </p:cNvPr>
          <p:cNvSpPr txBox="1"/>
          <p:nvPr/>
        </p:nvSpPr>
        <p:spPr>
          <a:xfrm>
            <a:off x="341454" y="367929"/>
            <a:ext cx="441574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sz="2800" b="1" dirty="0">
                <a:solidFill>
                  <a:schemeClr val="bg1"/>
                </a:solidFill>
                <a:latin typeface="+mj-ea"/>
                <a:ea typeface="+mj-ea"/>
              </a:rPr>
              <a:t>Slow-roll</a:t>
            </a:r>
            <a:r>
              <a:rPr lang="zh-CN" altLang="en-US" sz="2800" b="1" dirty="0">
                <a:solidFill>
                  <a:schemeClr val="bg1"/>
                </a:solidFill>
                <a:latin typeface="+mj-ea"/>
                <a:ea typeface="+mj-ea"/>
              </a:rPr>
              <a:t> </a:t>
            </a:r>
            <a:r>
              <a:rPr lang="en-US" altLang="zh-CN" sz="2800" b="1" dirty="0">
                <a:solidFill>
                  <a:schemeClr val="bg1"/>
                </a:solidFill>
                <a:latin typeface="+mj-ea"/>
                <a:ea typeface="+mj-ea"/>
              </a:rPr>
              <a:t>Inflation</a:t>
            </a:r>
            <a:endParaRPr lang="zh-CN" altLang="en-US" sz="28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3CA73376-BB0B-D4F8-C51A-2A6811EE43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4970" y="4231642"/>
            <a:ext cx="3246783" cy="2104746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5B1BD124-60F1-35C2-0FB2-FF1B44DBC0D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1454" y="3764811"/>
            <a:ext cx="3472960" cy="614754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id="{6E15C408-4055-EEB8-0606-A0DD139D32E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46083" y="4608536"/>
            <a:ext cx="2049735" cy="964031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id="{F049D1E3-7DF2-46AA-3B83-C31252230BE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5178" y="1838180"/>
            <a:ext cx="4522018" cy="2970458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:a16="http://schemas.microsoft.com/office/drawing/2014/main" id="{F041EE06-4B59-A2A8-2427-259892AE141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987724" y="2001509"/>
            <a:ext cx="2709442" cy="849681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:a16="http://schemas.microsoft.com/office/drawing/2014/main" id="{A2A9F58D-125C-A104-E3E9-96DB1B0575F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011462" y="3179269"/>
            <a:ext cx="2452943" cy="7242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430277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2427DF76-A479-062E-3AA2-FD981BEDF4DF}"/>
              </a:ext>
            </a:extLst>
          </p:cNvPr>
          <p:cNvSpPr txBox="1"/>
          <p:nvPr/>
        </p:nvSpPr>
        <p:spPr>
          <a:xfrm>
            <a:off x="341454" y="367929"/>
            <a:ext cx="4415742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sz="3200" b="1" dirty="0" err="1">
                <a:solidFill>
                  <a:schemeClr val="bg1"/>
                </a:solidFill>
                <a:latin typeface="+mj-ea"/>
                <a:ea typeface="+mj-ea"/>
              </a:rPr>
              <a:t>Leptogenesis</a:t>
            </a:r>
            <a:endParaRPr lang="zh-CN" altLang="en-US" sz="32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01B7D6A4-0CC5-1AA5-152A-18A8AA07D6F1}"/>
              </a:ext>
            </a:extLst>
          </p:cNvPr>
          <p:cNvSpPr txBox="1"/>
          <p:nvPr/>
        </p:nvSpPr>
        <p:spPr>
          <a:xfrm>
            <a:off x="246075" y="1289133"/>
            <a:ext cx="724829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Baryogenesis Without Grand Unification, Fukugita and Yanagida, 1986</a:t>
            </a:r>
            <a:r>
              <a:rPr lang="zh-CN" altLang="en-US" b="1" dirty="0">
                <a:solidFill>
                  <a:schemeClr val="accent1">
                    <a:lumMod val="50000"/>
                  </a:schemeClr>
                </a:solidFill>
              </a:rPr>
              <a:t>’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7FA1EC66-7F61-F568-F83E-06CF4876F3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5684" y="1871967"/>
            <a:ext cx="6599726" cy="3436220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C65B98EC-B632-F9A4-56F4-FA8DD1977E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87919" y="2014408"/>
            <a:ext cx="2970964" cy="2829183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:a16="http://schemas.microsoft.com/office/drawing/2014/main" id="{DECBA784-7A50-3FE4-DC43-5CEC02232F6C}"/>
              </a:ext>
            </a:extLst>
          </p:cNvPr>
          <p:cNvSpPr txBox="1"/>
          <p:nvPr/>
        </p:nvSpPr>
        <p:spPr>
          <a:xfrm>
            <a:off x="8356454" y="1641135"/>
            <a:ext cx="323632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1200" b="1" dirty="0">
                <a:solidFill>
                  <a:schemeClr val="accent1">
                    <a:lumMod val="50000"/>
                  </a:schemeClr>
                </a:solidFill>
              </a:rPr>
              <a:t>G.F. Giudice, </a:t>
            </a:r>
            <a:r>
              <a:rPr lang="en-US" altLang="zh-CN" sz="1200" b="1" dirty="0">
                <a:solidFill>
                  <a:schemeClr val="accent1">
                    <a:lumMod val="50000"/>
                  </a:schemeClr>
                </a:solidFill>
              </a:rPr>
              <a:t>et</a:t>
            </a:r>
            <a:r>
              <a:rPr lang="zh-CN" altLang="en-US" sz="1200" b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altLang="zh-CN" sz="1200" b="1" dirty="0">
                <a:solidFill>
                  <a:schemeClr val="accent1">
                    <a:lumMod val="50000"/>
                  </a:schemeClr>
                </a:solidFill>
              </a:rPr>
              <a:t>al,</a:t>
            </a:r>
            <a:r>
              <a:rPr lang="zh-CN" altLang="en-US" sz="1200" b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endParaRPr lang="en-US" altLang="zh-CN" sz="1200" b="1" dirty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en-US" altLang="zh-CN" sz="1200" b="1" dirty="0" err="1">
                <a:solidFill>
                  <a:schemeClr val="accent1">
                    <a:lumMod val="50000"/>
                  </a:schemeClr>
                </a:solidFill>
              </a:rPr>
              <a:t>Nucl.Phys.B</a:t>
            </a:r>
            <a:r>
              <a:rPr lang="en-US" altLang="zh-CN" sz="1200" b="1" dirty="0">
                <a:solidFill>
                  <a:schemeClr val="accent1">
                    <a:lumMod val="50000"/>
                  </a:schemeClr>
                </a:solidFill>
              </a:rPr>
              <a:t> 685 (2004) 89-149</a:t>
            </a:r>
            <a:endParaRPr lang="zh-CN" altLang="en-US" sz="12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D1F43D16-DAE8-8134-DBEE-37EC7804369E}"/>
              </a:ext>
            </a:extLst>
          </p:cNvPr>
          <p:cNvSpPr txBox="1"/>
          <p:nvPr/>
        </p:nvSpPr>
        <p:spPr>
          <a:xfrm>
            <a:off x="535684" y="5390931"/>
            <a:ext cx="10145209" cy="5810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b="1" dirty="0">
                <a:solidFill>
                  <a:schemeClr val="accent1">
                    <a:lumMod val="50000"/>
                  </a:schemeClr>
                </a:solidFill>
              </a:rPr>
              <a:t>Mass</a:t>
            </a:r>
            <a:r>
              <a:rPr lang="zh-CN" altLang="en-US" sz="2400" b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altLang="zh-CN" sz="2400" b="1" dirty="0">
                <a:solidFill>
                  <a:schemeClr val="accent1">
                    <a:lumMod val="50000"/>
                  </a:schemeClr>
                </a:solidFill>
              </a:rPr>
              <a:t>of</a:t>
            </a:r>
            <a:r>
              <a:rPr lang="zh-CN" altLang="en-US" sz="2400" b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altLang="zh-CN" sz="2400" b="1" dirty="0">
                <a:solidFill>
                  <a:schemeClr val="accent1">
                    <a:lumMod val="50000"/>
                  </a:schemeClr>
                </a:solidFill>
              </a:rPr>
              <a:t>the</a:t>
            </a:r>
            <a:r>
              <a:rPr lang="zh-CN" altLang="en-US" sz="2400" b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altLang="zh-CN" sz="2400" b="1" dirty="0">
                <a:solidFill>
                  <a:schemeClr val="accent1">
                    <a:lumMod val="50000"/>
                  </a:schemeClr>
                </a:solidFill>
              </a:rPr>
              <a:t>right-handed</a:t>
            </a:r>
            <a:r>
              <a:rPr lang="zh-CN" altLang="en-US" sz="2400" b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altLang="zh-CN" sz="2400" b="1" dirty="0">
                <a:solidFill>
                  <a:schemeClr val="accent1">
                    <a:lumMod val="50000"/>
                  </a:schemeClr>
                </a:solidFill>
              </a:rPr>
              <a:t>neutrino</a:t>
            </a:r>
            <a:r>
              <a:rPr lang="zh-CN" altLang="en-US" sz="2400" b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altLang="zh-CN" sz="2400" b="1" dirty="0">
                <a:solidFill>
                  <a:schemeClr val="accent1">
                    <a:lumMod val="50000"/>
                  </a:schemeClr>
                </a:solidFill>
              </a:rPr>
              <a:t>should</a:t>
            </a:r>
            <a:r>
              <a:rPr lang="zh-CN" altLang="en-US" sz="2400" b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altLang="zh-CN" sz="2400" b="1" dirty="0">
                <a:solidFill>
                  <a:schemeClr val="accent1">
                    <a:lumMod val="50000"/>
                  </a:schemeClr>
                </a:solidFill>
              </a:rPr>
              <a:t>heavier</a:t>
            </a:r>
            <a:r>
              <a:rPr lang="zh-CN" altLang="en-US" sz="2400" b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altLang="zh-CN" sz="2400" b="1" dirty="0">
                <a:solidFill>
                  <a:schemeClr val="accent1">
                    <a:lumMod val="50000"/>
                  </a:schemeClr>
                </a:solidFill>
              </a:rPr>
              <a:t>than</a:t>
            </a:r>
            <a:r>
              <a:rPr lang="zh-CN" altLang="en-US" sz="2400" b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altLang="zh-CN" sz="2400" b="1" dirty="0">
                <a:solidFill>
                  <a:schemeClr val="accent1">
                    <a:lumMod val="50000"/>
                  </a:schemeClr>
                </a:solidFill>
              </a:rPr>
              <a:t>10</a:t>
            </a:r>
            <a:r>
              <a:rPr lang="en-US" altLang="zh-CN" sz="2400" b="1" baseline="30000" dirty="0">
                <a:solidFill>
                  <a:schemeClr val="accent1">
                    <a:lumMod val="50000"/>
                  </a:schemeClr>
                </a:solidFill>
              </a:rPr>
              <a:t>7</a:t>
            </a:r>
            <a:r>
              <a:rPr lang="zh-CN" altLang="en-US" sz="2400" b="1" baseline="300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altLang="zh-CN" sz="2400" b="1" dirty="0">
                <a:solidFill>
                  <a:schemeClr val="accent1">
                    <a:lumMod val="50000"/>
                  </a:schemeClr>
                </a:solidFill>
              </a:rPr>
              <a:t>GeV</a:t>
            </a:r>
            <a:r>
              <a:rPr lang="zh-CN" altLang="en-US" sz="2400" b="1" baseline="300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endParaRPr lang="en-US" altLang="zh-CN" sz="2400" b="1" baseline="300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262641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04896482-5522-A389-1CDB-87D21E6550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11718" y="1276294"/>
            <a:ext cx="4123401" cy="957058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id="{967FDCC0-9A3E-6096-D423-834087C1D39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11718" y="2233352"/>
            <a:ext cx="3638952" cy="881889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id="{9F6A3EE1-0627-6207-351C-BF4924A86C7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09800" y="3429000"/>
            <a:ext cx="7772400" cy="1822659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id="{6DFEA002-3C65-F606-153B-18DD26787521}"/>
              </a:ext>
            </a:extLst>
          </p:cNvPr>
          <p:cNvSpPr txBox="1"/>
          <p:nvPr/>
        </p:nvSpPr>
        <p:spPr>
          <a:xfrm>
            <a:off x="341454" y="367929"/>
            <a:ext cx="4415742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sz="3200" b="1" dirty="0">
                <a:solidFill>
                  <a:schemeClr val="bg1"/>
                </a:solidFill>
                <a:latin typeface="+mj-ea"/>
                <a:ea typeface="+mj-ea"/>
              </a:rPr>
              <a:t>S-K formalism</a:t>
            </a:r>
            <a:endParaRPr lang="zh-CN" altLang="en-US" sz="32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306623890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F53449A-A1DD-7B2D-46F6-22A2F191E48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>
            <a:extLst>
              <a:ext uri="{FF2B5EF4-FFF2-40B4-BE49-F238E27FC236}">
                <a16:creationId xmlns:a16="http://schemas.microsoft.com/office/drawing/2014/main" id="{902EED68-7616-DFEB-4473-64565A87F1D7}"/>
              </a:ext>
            </a:extLst>
          </p:cNvPr>
          <p:cNvSpPr txBox="1"/>
          <p:nvPr/>
        </p:nvSpPr>
        <p:spPr>
          <a:xfrm>
            <a:off x="341454" y="367929"/>
            <a:ext cx="4415742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sz="3200" b="1" dirty="0">
                <a:solidFill>
                  <a:schemeClr val="bg1"/>
                </a:solidFill>
                <a:latin typeface="+mj-ea"/>
                <a:ea typeface="+mj-ea"/>
              </a:rPr>
              <a:t>S-K formalism</a:t>
            </a:r>
            <a:endParaRPr lang="zh-CN" altLang="en-US" sz="32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pic>
        <p:nvPicPr>
          <p:cNvPr id="2" name="图片 1">
            <a:extLst>
              <a:ext uri="{FF2B5EF4-FFF2-40B4-BE49-F238E27FC236}">
                <a16:creationId xmlns:a16="http://schemas.microsoft.com/office/drawing/2014/main" id="{7EEF10BD-89FD-BB40-BB63-C1004D58C3A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90511" y="1756039"/>
            <a:ext cx="3782027" cy="683984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28B9E1CA-43AC-3C30-73A2-F91A41F23C1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90511" y="2617694"/>
            <a:ext cx="4556682" cy="683984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714BD2D3-E883-925A-A518-9348FFF7D21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55789" y="3262228"/>
            <a:ext cx="4672430" cy="620406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06EFCBB2-00A1-4DFE-F79F-9E676FAF5AE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36180" y="3989437"/>
            <a:ext cx="6204995" cy="446682"/>
          </a:xfrm>
          <a:prstGeom prst="rect">
            <a:avLst/>
          </a:prstGeom>
        </p:spPr>
      </p:pic>
      <p:sp>
        <p:nvSpPr>
          <p:cNvPr id="10" name="文本框 9">
            <a:extLst>
              <a:ext uri="{FF2B5EF4-FFF2-40B4-BE49-F238E27FC236}">
                <a16:creationId xmlns:a16="http://schemas.microsoft.com/office/drawing/2014/main" id="{B72D60AC-0C85-2D69-D342-30693928A872}"/>
              </a:ext>
            </a:extLst>
          </p:cNvPr>
          <p:cNvSpPr txBox="1"/>
          <p:nvPr/>
        </p:nvSpPr>
        <p:spPr>
          <a:xfrm>
            <a:off x="341454" y="1117725"/>
            <a:ext cx="10145209" cy="5810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b="1" dirty="0">
                <a:solidFill>
                  <a:schemeClr val="accent1">
                    <a:lumMod val="50000"/>
                  </a:schemeClr>
                </a:solidFill>
              </a:rPr>
              <a:t>Bulk-to-Boundary propagator</a:t>
            </a:r>
            <a:endParaRPr lang="en-US" altLang="zh-CN" sz="2400" b="1" baseline="300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11" name="图片 10">
            <a:extLst>
              <a:ext uri="{FF2B5EF4-FFF2-40B4-BE49-F238E27FC236}">
                <a16:creationId xmlns:a16="http://schemas.microsoft.com/office/drawing/2014/main" id="{5217C2D0-F093-4E01-AEE8-DC4556B0A77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32412" y="5019508"/>
            <a:ext cx="5360043" cy="1187737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id="{D830BC96-3A66-0C37-90EF-4D1C4EAA1AA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542107" y="5116427"/>
            <a:ext cx="3398135" cy="4759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52555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B792603A-3A0C-A4DA-9EE8-A00299E86112}"/>
              </a:ext>
            </a:extLst>
          </p:cNvPr>
          <p:cNvSpPr txBox="1"/>
          <p:nvPr/>
        </p:nvSpPr>
        <p:spPr>
          <a:xfrm>
            <a:off x="341454" y="367929"/>
            <a:ext cx="441574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sz="2800" b="1" dirty="0">
                <a:solidFill>
                  <a:schemeClr val="bg1"/>
                </a:solidFill>
                <a:latin typeface="+mj-ea"/>
                <a:ea typeface="+mj-ea"/>
              </a:rPr>
              <a:t>Seesaw</a:t>
            </a:r>
            <a:r>
              <a:rPr lang="zh-CN" altLang="en-US" sz="2800" b="1" dirty="0">
                <a:solidFill>
                  <a:schemeClr val="bg1"/>
                </a:solidFill>
                <a:latin typeface="+mj-ea"/>
                <a:ea typeface="+mj-ea"/>
              </a:rPr>
              <a:t> </a:t>
            </a:r>
            <a:r>
              <a:rPr lang="en-US" altLang="zh-CN" sz="2800" b="1" dirty="0">
                <a:solidFill>
                  <a:schemeClr val="bg1"/>
                </a:solidFill>
                <a:latin typeface="+mj-ea"/>
                <a:ea typeface="+mj-ea"/>
              </a:rPr>
              <a:t>mechanism</a:t>
            </a:r>
            <a:endParaRPr lang="zh-CN" altLang="en-US" sz="28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EA1E30D2-097C-6871-1137-32944D5F4729}"/>
              </a:ext>
            </a:extLst>
          </p:cNvPr>
          <p:cNvSpPr txBox="1"/>
          <p:nvPr/>
        </p:nvSpPr>
        <p:spPr>
          <a:xfrm>
            <a:off x="212205" y="1216677"/>
            <a:ext cx="892022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</a:rPr>
              <a:t>Origin of neutrino masses:  seesaw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</a:rPr>
              <a:t>mechanism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</a:rPr>
              <a:t> </a:t>
            </a:r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D16349A4-0991-B723-4A21-D521014703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98437" y="2793258"/>
            <a:ext cx="2457575" cy="901700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id="{FFFA8562-8B52-47BD-BD8E-2B41AC8C56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28618" y="2980479"/>
            <a:ext cx="2984781" cy="1463023"/>
          </a:xfrm>
          <a:prstGeom prst="rect">
            <a:avLst/>
          </a:prstGeom>
        </p:spPr>
      </p:pic>
      <p:sp>
        <p:nvSpPr>
          <p:cNvPr id="11" name="文本框 10">
            <a:extLst>
              <a:ext uri="{FF2B5EF4-FFF2-40B4-BE49-F238E27FC236}">
                <a16:creationId xmlns:a16="http://schemas.microsoft.com/office/drawing/2014/main" id="{41540E41-BB0E-1CE5-EDD8-CFC2DD827FCE}"/>
              </a:ext>
            </a:extLst>
          </p:cNvPr>
          <p:cNvSpPr txBox="1"/>
          <p:nvPr/>
        </p:nvSpPr>
        <p:spPr>
          <a:xfrm>
            <a:off x="592581" y="4960275"/>
            <a:ext cx="10794375" cy="9612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Wingdings" pitchFamily="2" charset="2"/>
              <a:buChar char="l"/>
            </a:pP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</a:rPr>
              <a:t>Natural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</a:rPr>
              <a:t>prediction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</a:rPr>
              <a:t>of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</a:rPr>
              <a:t>small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</a:rPr>
              <a:t>neutrino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</a:rPr>
              <a:t>masses</a:t>
            </a: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l"/>
            </a:pP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</a:rPr>
              <a:t>Explain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</a:rPr>
              <a:t>the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</a:rPr>
              <a:t>baryon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</a:rPr>
              <a:t>asymmetry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</a:rPr>
              <a:t>of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</a:rPr>
              <a:t>the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</a:rPr>
              <a:t>universe: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altLang="zh-CN" sz="2000" b="1" dirty="0" err="1">
                <a:solidFill>
                  <a:schemeClr val="accent1">
                    <a:lumMod val="50000"/>
                  </a:schemeClr>
                </a:solidFill>
              </a:rPr>
              <a:t>leptogenesis</a:t>
            </a:r>
            <a:endParaRPr lang="en-US" altLang="zh-CN" sz="2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1E3A2D2E-196C-5ECD-CE13-297A0E830903}"/>
              </a:ext>
            </a:extLst>
          </p:cNvPr>
          <p:cNvSpPr txBox="1"/>
          <p:nvPr/>
        </p:nvSpPr>
        <p:spPr>
          <a:xfrm>
            <a:off x="7576956" y="1968723"/>
            <a:ext cx="407621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600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P. </a:t>
            </a:r>
            <a:r>
              <a:rPr lang="en-US" altLang="zh-CN" sz="1600" dirty="0" err="1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Minkowski</a:t>
            </a:r>
            <a:r>
              <a:rPr lang="en-US" altLang="zh-CN" sz="1600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16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；</a:t>
            </a:r>
            <a:r>
              <a:rPr lang="en-US" altLang="zh-CN" sz="1600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T. </a:t>
            </a:r>
            <a:r>
              <a:rPr lang="en-US" altLang="zh-CN" sz="1600" dirty="0" err="1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Yanagida</a:t>
            </a:r>
            <a:r>
              <a:rPr lang="zh-CN" altLang="en-US" sz="1600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；</a:t>
            </a:r>
            <a:r>
              <a:rPr lang="zh-CN" altLang="en-US" sz="16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600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S. L. Glashow</a:t>
            </a:r>
            <a:r>
              <a:rPr lang="zh-CN" altLang="en-US" sz="1600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；</a:t>
            </a:r>
            <a:r>
              <a:rPr lang="en-US" altLang="zh-CN" sz="1600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en-US" altLang="zh-CN" sz="1600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M. Gell-Mann, P. Ramond and R. </a:t>
            </a:r>
            <a:r>
              <a:rPr lang="en-US" altLang="zh-CN" sz="1600" dirty="0" err="1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Slansky</a:t>
            </a:r>
            <a:r>
              <a:rPr lang="en-US" altLang="zh-CN" sz="1600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494FCB23-4D6C-FBCE-A7C0-D3C58B0915E9}"/>
              </a:ext>
            </a:extLst>
          </p:cNvPr>
          <p:cNvSpPr txBox="1"/>
          <p:nvPr/>
        </p:nvSpPr>
        <p:spPr>
          <a:xfrm>
            <a:off x="4672315" y="6095329"/>
            <a:ext cx="724829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Baryogenesis Without Grand Unification, Fukugita and Yanagida, 1986</a:t>
            </a:r>
            <a:r>
              <a:rPr lang="zh-CN" altLang="en-US" b="1" dirty="0">
                <a:solidFill>
                  <a:schemeClr val="accent1">
                    <a:lumMod val="50000"/>
                  </a:schemeClr>
                </a:solidFill>
              </a:rPr>
              <a:t>’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C3CF94D7-4DC6-BC43-0A56-F175EA0590D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66453" y="1943152"/>
            <a:ext cx="4721541" cy="568120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A0CDCC14-9CB0-D019-F147-074423725AD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34595" y="3868787"/>
            <a:ext cx="2588890" cy="696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35582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7CFECF1-9C6D-14E7-618E-3F79D32487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3C4E54E6-CCBB-5D09-B87B-FE62B9F5D206}"/>
              </a:ext>
            </a:extLst>
          </p:cNvPr>
          <p:cNvSpPr txBox="1"/>
          <p:nvPr/>
        </p:nvSpPr>
        <p:spPr>
          <a:xfrm>
            <a:off x="341454" y="367929"/>
            <a:ext cx="441574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sz="2800" b="1" dirty="0">
                <a:solidFill>
                  <a:schemeClr val="bg1"/>
                </a:solidFill>
                <a:latin typeface="+mj-ea"/>
                <a:ea typeface="+mj-ea"/>
              </a:rPr>
              <a:t>Seesaw</a:t>
            </a:r>
            <a:r>
              <a:rPr lang="zh-CN" altLang="en-US" sz="2800" b="1" dirty="0">
                <a:solidFill>
                  <a:schemeClr val="bg1"/>
                </a:solidFill>
                <a:latin typeface="+mj-ea"/>
                <a:ea typeface="+mj-ea"/>
              </a:rPr>
              <a:t> </a:t>
            </a:r>
            <a:r>
              <a:rPr lang="en-US" altLang="zh-CN" sz="2800" b="1" dirty="0">
                <a:solidFill>
                  <a:schemeClr val="bg1"/>
                </a:solidFill>
                <a:latin typeface="+mj-ea"/>
                <a:ea typeface="+mj-ea"/>
              </a:rPr>
              <a:t>mechanism</a:t>
            </a:r>
            <a:endParaRPr lang="zh-CN" altLang="en-US" sz="28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D7B63BDE-A573-36FE-A495-BDACA6D09446}"/>
              </a:ext>
            </a:extLst>
          </p:cNvPr>
          <p:cNvSpPr txBox="1"/>
          <p:nvPr/>
        </p:nvSpPr>
        <p:spPr>
          <a:xfrm>
            <a:off x="496227" y="3158641"/>
            <a:ext cx="10363190" cy="9612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</a:rPr>
              <a:t>If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</a:rPr>
              <a:t>the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</a:rPr>
              <a:t>Yukawa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</a:rPr>
              <a:t>coupling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</a:rPr>
              <a:t>is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</a:rPr>
              <a:t>O(1)(as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</a:rPr>
              <a:t>predicted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</a:rPr>
              <a:t>by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</a:rPr>
              <a:t>the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</a:rPr>
              <a:t>GUT),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</a:rPr>
              <a:t>the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</a:rPr>
              <a:t>scale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</a:rPr>
              <a:t>of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</a:rPr>
              <a:t>M</a:t>
            </a:r>
            <a:r>
              <a:rPr lang="en-US" altLang="zh-CN" sz="2000" b="1" baseline="-25000" dirty="0">
                <a:solidFill>
                  <a:schemeClr val="accent1">
                    <a:lumMod val="50000"/>
                  </a:schemeClr>
                </a:solidFill>
              </a:rPr>
              <a:t>R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</a:rPr>
              <a:t>should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</a:rPr>
              <a:t>be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</a:rPr>
              <a:t>around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</a:rPr>
              <a:t>10</a:t>
            </a:r>
            <a:r>
              <a:rPr lang="en-US" altLang="zh-CN" sz="2000" b="1" baseline="30000" dirty="0">
                <a:solidFill>
                  <a:schemeClr val="accent1">
                    <a:lumMod val="50000"/>
                  </a:schemeClr>
                </a:solidFill>
              </a:rPr>
              <a:t>13-14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</a:rPr>
              <a:t>GeV,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</a:rPr>
              <a:t>which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</a:rPr>
              <a:t>is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</a:rPr>
              <a:t>much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</a:rPr>
              <a:t>beyond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</a:rPr>
              <a:t>the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</a:rPr>
              <a:t>reach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</a:rPr>
              <a:t>of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</a:rPr>
              <a:t>particle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</a:rPr>
              <a:t>experiments.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</a:rPr>
              <a:t> 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EDB4F9FD-5C30-49C0-3EDB-2A15AB9281FB}"/>
              </a:ext>
            </a:extLst>
          </p:cNvPr>
          <p:cNvSpPr txBox="1"/>
          <p:nvPr/>
        </p:nvSpPr>
        <p:spPr>
          <a:xfrm>
            <a:off x="2846781" y="4732311"/>
            <a:ext cx="6004367" cy="5810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2400" b="1" dirty="0">
                <a:solidFill>
                  <a:srgbClr val="C00000"/>
                </a:solidFill>
              </a:rPr>
              <a:t>How to test such high scale seesaw?</a:t>
            </a:r>
            <a:endParaRPr lang="zh-CN" altLang="en-US" sz="2400" b="1" dirty="0">
              <a:solidFill>
                <a:srgbClr val="C00000"/>
              </a:solidFill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26CC0F38-023F-D278-5821-051E3A11F6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9215" y="1994750"/>
            <a:ext cx="3102446" cy="834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72462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5FDC02E-79D0-4545-BCFF-8DBBD4812DF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97F09D5A-442E-29A2-4899-44E81C613FAF}"/>
              </a:ext>
            </a:extLst>
          </p:cNvPr>
          <p:cNvSpPr txBox="1"/>
          <p:nvPr/>
        </p:nvSpPr>
        <p:spPr>
          <a:xfrm>
            <a:off x="341454" y="367929"/>
            <a:ext cx="441574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sz="2800" b="1" dirty="0">
                <a:solidFill>
                  <a:schemeClr val="bg1"/>
                </a:solidFill>
                <a:latin typeface="+mj-ea"/>
                <a:ea typeface="+mj-ea"/>
              </a:rPr>
              <a:t>Inflation</a:t>
            </a:r>
            <a:endParaRPr lang="zh-CN" altLang="en-US" sz="28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pic>
        <p:nvPicPr>
          <p:cNvPr id="2" name="图片 1">
            <a:extLst>
              <a:ext uri="{FF2B5EF4-FFF2-40B4-BE49-F238E27FC236}">
                <a16:creationId xmlns:a16="http://schemas.microsoft.com/office/drawing/2014/main" id="{7CC697CE-4436-60E7-09A3-6BFECBC36FB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52851" y="1745105"/>
            <a:ext cx="4073370" cy="2744083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id="{EA616B2D-7188-B0D1-5B62-36D1D0952615}"/>
              </a:ext>
            </a:extLst>
          </p:cNvPr>
          <p:cNvSpPr txBox="1"/>
          <p:nvPr/>
        </p:nvSpPr>
        <p:spPr>
          <a:xfrm>
            <a:off x="341454" y="1148849"/>
            <a:ext cx="951728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effectLst/>
              </a:rPr>
              <a:t>Rapid expansion of the universe in the early time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358469FC-74F7-77FA-8DD6-A375ED4C99EC}"/>
              </a:ext>
            </a:extLst>
          </p:cNvPr>
          <p:cNvSpPr txBox="1"/>
          <p:nvPr/>
        </p:nvSpPr>
        <p:spPr>
          <a:xfrm>
            <a:off x="991051" y="4766873"/>
            <a:ext cx="10894073" cy="18845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lnSpc>
                <a:spcPct val="150000"/>
              </a:lnSpc>
              <a:buFont typeface="Wingdings" pitchFamily="2" charset="2"/>
              <a:buChar char="l"/>
            </a:pP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effectLst/>
                <a:latin typeface="+mn-ea"/>
              </a:rPr>
              <a:t>Flatness problem</a:t>
            </a:r>
          </a:p>
          <a:p>
            <a:pPr marL="457200" indent="-457200">
              <a:lnSpc>
                <a:spcPct val="150000"/>
              </a:lnSpc>
              <a:buFont typeface="Wingdings" pitchFamily="2" charset="2"/>
              <a:buChar char="l"/>
            </a:pP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effectLst/>
                <a:latin typeface="+mn-ea"/>
              </a:rPr>
              <a:t>Horizon problem</a:t>
            </a:r>
          </a:p>
          <a:p>
            <a:pPr marL="457200" indent="-457200">
              <a:lnSpc>
                <a:spcPct val="150000"/>
              </a:lnSpc>
              <a:buFont typeface="Wingdings" pitchFamily="2" charset="2"/>
              <a:buChar char="l"/>
            </a:pP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effectLst/>
                <a:latin typeface="+mn-ea"/>
              </a:rPr>
              <a:t>Seeding the primordial anisotropies in CMB,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effectLst/>
                <a:latin typeface="+mn-ea"/>
              </a:rPr>
              <a:t> 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effectLst/>
                <a:latin typeface="+mn-ea"/>
              </a:rPr>
              <a:t>finally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effectLst/>
                <a:latin typeface="+mn-ea"/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effectLst/>
                <a:latin typeface="+mn-ea"/>
              </a:rPr>
              <a:t>develop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effectLst/>
                <a:latin typeface="+mn-ea"/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effectLst/>
                <a:latin typeface="+mn-ea"/>
              </a:rPr>
              <a:t>into the large scale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effectLst/>
                <a:latin typeface="+mn-ea"/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effectLst/>
                <a:latin typeface="+mn-ea"/>
              </a:rPr>
              <a:t>structure of our universe</a:t>
            </a:r>
          </a:p>
        </p:txBody>
      </p:sp>
    </p:spTree>
    <p:extLst>
      <p:ext uri="{BB962C8B-B14F-4D97-AF65-F5344CB8AC3E}">
        <p14:creationId xmlns:p14="http://schemas.microsoft.com/office/powerpoint/2010/main" val="19344619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1D16EE4-7AAD-E2C8-94BF-665118D2E11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id="{AB4E7170-A714-2D40-C113-D70193CCCF82}"/>
              </a:ext>
            </a:extLst>
          </p:cNvPr>
          <p:cNvSpPr txBox="1"/>
          <p:nvPr/>
        </p:nvSpPr>
        <p:spPr>
          <a:xfrm>
            <a:off x="341454" y="367929"/>
            <a:ext cx="441574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sz="2800" b="1" dirty="0">
                <a:solidFill>
                  <a:schemeClr val="bg1"/>
                </a:solidFill>
                <a:latin typeface="+mj-ea"/>
                <a:ea typeface="+mj-ea"/>
              </a:rPr>
              <a:t>Slow-roll</a:t>
            </a:r>
            <a:r>
              <a:rPr lang="zh-CN" altLang="en-US" sz="2800" b="1" dirty="0">
                <a:solidFill>
                  <a:schemeClr val="bg1"/>
                </a:solidFill>
                <a:latin typeface="+mj-ea"/>
                <a:ea typeface="+mj-ea"/>
              </a:rPr>
              <a:t> </a:t>
            </a:r>
            <a:r>
              <a:rPr lang="en-US" altLang="zh-CN" sz="2800" b="1" dirty="0">
                <a:solidFill>
                  <a:schemeClr val="bg1"/>
                </a:solidFill>
                <a:latin typeface="+mj-ea"/>
                <a:ea typeface="+mj-ea"/>
              </a:rPr>
              <a:t>Inflation</a:t>
            </a:r>
            <a:endParaRPr lang="zh-CN" altLang="en-US" sz="28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67982F9A-0790-1936-2FF4-12BCE80AFA96}"/>
              </a:ext>
            </a:extLst>
          </p:cNvPr>
          <p:cNvSpPr txBox="1"/>
          <p:nvPr/>
        </p:nvSpPr>
        <p:spPr>
          <a:xfrm>
            <a:off x="168625" y="1174409"/>
            <a:ext cx="601739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effectLst/>
                <a:latin typeface="+mn-ea"/>
              </a:rPr>
              <a:t>Inflation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effectLst/>
                <a:latin typeface="+mn-ea"/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effectLst/>
                <a:latin typeface="+mn-ea"/>
              </a:rPr>
              <a:t>is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effectLst/>
                <a:latin typeface="+mn-ea"/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effectLst/>
                <a:latin typeface="+mn-ea"/>
              </a:rPr>
              <a:t>driven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effectLst/>
                <a:latin typeface="+mn-ea"/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effectLst/>
                <a:latin typeface="+mn-ea"/>
              </a:rPr>
              <a:t>by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effectLst/>
                <a:latin typeface="+mn-ea"/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effectLst/>
                <a:latin typeface="+mn-ea"/>
              </a:rPr>
              <a:t>a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effectLst/>
                <a:latin typeface="+mn-ea"/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effectLst/>
                <a:latin typeface="+mn-ea"/>
              </a:rPr>
              <a:t>scalar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effectLst/>
                <a:latin typeface="+mn-ea"/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effectLst/>
                <a:latin typeface="+mn-ea"/>
              </a:rPr>
              <a:t>field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effectLst/>
                <a:latin typeface="+mn-ea"/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(</a:t>
            </a:r>
            <a:r>
              <a:rPr lang="en-US" altLang="zh-CN" sz="2000" b="1" dirty="0" err="1">
                <a:solidFill>
                  <a:schemeClr val="accent1">
                    <a:lumMod val="50000"/>
                  </a:schemeClr>
                </a:solidFill>
                <a:latin typeface="+mn-ea"/>
              </a:rPr>
              <a:t>inflaton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)</a:t>
            </a:r>
            <a:endParaRPr lang="en-US" altLang="zh-CN" sz="2000" b="1" dirty="0">
              <a:solidFill>
                <a:schemeClr val="accent1">
                  <a:lumMod val="50000"/>
                </a:schemeClr>
              </a:solidFill>
              <a:effectLst/>
              <a:latin typeface="+mn-ea"/>
            </a:endParaRPr>
          </a:p>
        </p:txBody>
      </p:sp>
      <p:pic>
        <p:nvPicPr>
          <p:cNvPr id="15" name="图片 14">
            <a:extLst>
              <a:ext uri="{FF2B5EF4-FFF2-40B4-BE49-F238E27FC236}">
                <a16:creationId xmlns:a16="http://schemas.microsoft.com/office/drawing/2014/main" id="{CB7798B9-03DA-DAF5-CFEC-66E36202312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2467" y="1636074"/>
            <a:ext cx="4522018" cy="2970458"/>
          </a:xfrm>
          <a:prstGeom prst="rect">
            <a:avLst/>
          </a:prstGeom>
        </p:spPr>
      </p:pic>
      <p:sp>
        <p:nvSpPr>
          <p:cNvPr id="3" name="文本框 2">
            <a:extLst>
              <a:ext uri="{FF2B5EF4-FFF2-40B4-BE49-F238E27FC236}">
                <a16:creationId xmlns:a16="http://schemas.microsoft.com/office/drawing/2014/main" id="{4D8DD047-1F5D-E836-B1EA-864A0A914CA3}"/>
              </a:ext>
            </a:extLst>
          </p:cNvPr>
          <p:cNvSpPr txBox="1"/>
          <p:nvPr/>
        </p:nvSpPr>
        <p:spPr>
          <a:xfrm>
            <a:off x="609460" y="4930908"/>
            <a:ext cx="10973079" cy="14228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Wingdings" pitchFamily="2" charset="2"/>
              <a:buChar char="l"/>
            </a:pP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effectLst/>
                <a:latin typeface="+mn-ea"/>
              </a:rPr>
              <a:t>Hubble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effectLst/>
                <a:latin typeface="+mn-ea"/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effectLst/>
                <a:latin typeface="+mn-ea"/>
              </a:rPr>
              <a:t>parameter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effectLst/>
                <a:latin typeface="+mn-ea"/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effectLst/>
                <a:latin typeface="+mn-ea"/>
              </a:rPr>
              <a:t>is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effectLst/>
                <a:latin typeface="+mn-ea"/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nearly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constant(de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Sitter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universe)</a:t>
            </a: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l"/>
            </a:pP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After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inflation,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 </a:t>
            </a:r>
            <a:r>
              <a:rPr lang="en-US" altLang="zh-CN" sz="2000" b="1" dirty="0" err="1">
                <a:solidFill>
                  <a:schemeClr val="accent1">
                    <a:lumMod val="50000"/>
                  </a:schemeClr>
                </a:solidFill>
                <a:latin typeface="+mn-ea"/>
              </a:rPr>
              <a:t>inflaton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oscillates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at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the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bottom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of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the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potential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and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finally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decays,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then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reheats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the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universe(still no clear how it happens)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9E269A39-3473-FAF5-ADEE-D0EB5A350C8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86016" y="1636074"/>
            <a:ext cx="2709442" cy="1515772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id="{988F986D-8F43-0738-454A-D2E23574DA3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89739" y="3925389"/>
            <a:ext cx="4447546" cy="619148"/>
          </a:xfrm>
          <a:prstGeom prst="rect">
            <a:avLst/>
          </a:prstGeom>
        </p:spPr>
      </p:pic>
      <p:sp>
        <p:nvSpPr>
          <p:cNvPr id="9" name="文本框 8">
            <a:extLst>
              <a:ext uri="{FF2B5EF4-FFF2-40B4-BE49-F238E27FC236}">
                <a16:creationId xmlns:a16="http://schemas.microsoft.com/office/drawing/2014/main" id="{3FFD3D75-60F3-C3C2-353F-56C2BAAF766F}"/>
              </a:ext>
            </a:extLst>
          </p:cNvPr>
          <p:cNvSpPr txBox="1"/>
          <p:nvPr/>
        </p:nvSpPr>
        <p:spPr>
          <a:xfrm>
            <a:off x="6146538" y="3463724"/>
            <a:ext cx="340828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effectLst/>
                <a:latin typeface="+mn-ea"/>
              </a:rPr>
              <a:t>Slow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effectLst/>
                <a:latin typeface="+mn-ea"/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effectLst/>
                <a:latin typeface="+mn-ea"/>
              </a:rPr>
              <a:t>roll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effectLst/>
                <a:latin typeface="+mn-ea"/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effectLst/>
                <a:latin typeface="+mn-ea"/>
              </a:rPr>
              <a:t>condition</a:t>
            </a:r>
          </a:p>
        </p:txBody>
      </p:sp>
    </p:spTree>
    <p:extLst>
      <p:ext uri="{BB962C8B-B14F-4D97-AF65-F5344CB8AC3E}">
        <p14:creationId xmlns:p14="http://schemas.microsoft.com/office/powerpoint/2010/main" val="34440138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2AF59F6-20D0-4261-7369-BA9D3A26735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id="{FBF3E936-2D40-DCB8-7DAD-92BBA6CD7ECD}"/>
              </a:ext>
            </a:extLst>
          </p:cNvPr>
          <p:cNvSpPr txBox="1"/>
          <p:nvPr/>
        </p:nvSpPr>
        <p:spPr>
          <a:xfrm>
            <a:off x="341454" y="367929"/>
            <a:ext cx="441574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sz="2800" b="1" dirty="0">
                <a:solidFill>
                  <a:schemeClr val="bg1"/>
                </a:solidFill>
                <a:latin typeface="+mj-ea"/>
                <a:ea typeface="+mj-ea"/>
              </a:rPr>
              <a:t>Slow-roll</a:t>
            </a:r>
            <a:r>
              <a:rPr lang="zh-CN" altLang="en-US" sz="2800" b="1" dirty="0">
                <a:solidFill>
                  <a:schemeClr val="bg1"/>
                </a:solidFill>
                <a:latin typeface="+mj-ea"/>
                <a:ea typeface="+mj-ea"/>
              </a:rPr>
              <a:t> </a:t>
            </a:r>
            <a:r>
              <a:rPr lang="en-US" altLang="zh-CN" sz="2800" b="1" dirty="0">
                <a:solidFill>
                  <a:schemeClr val="bg1"/>
                </a:solidFill>
                <a:latin typeface="+mj-ea"/>
                <a:ea typeface="+mj-ea"/>
              </a:rPr>
              <a:t>Inflation</a:t>
            </a:r>
            <a:endParaRPr lang="zh-CN" altLang="en-US" sz="28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5D36FDC1-C281-4897-B246-8805D8330942}"/>
              </a:ext>
            </a:extLst>
          </p:cNvPr>
          <p:cNvSpPr txBox="1"/>
          <p:nvPr/>
        </p:nvSpPr>
        <p:spPr>
          <a:xfrm>
            <a:off x="168624" y="1174409"/>
            <a:ext cx="8037827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effectLst/>
                <a:latin typeface="+mn-ea"/>
              </a:rPr>
              <a:t>In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effectLst/>
                <a:latin typeface="+mn-ea"/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effectLst/>
                <a:latin typeface="+mn-ea"/>
              </a:rPr>
              <a:t>a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effectLst/>
                <a:latin typeface="+mn-ea"/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effectLst/>
                <a:latin typeface="+mn-ea"/>
              </a:rPr>
              <a:t>de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effectLst/>
                <a:latin typeface="+mn-ea"/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effectLst/>
                <a:latin typeface="+mn-ea"/>
              </a:rPr>
              <a:t>Sitter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effectLst/>
                <a:latin typeface="+mn-ea"/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effectLst/>
                <a:latin typeface="+mn-ea"/>
              </a:rPr>
              <a:t>universe,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effectLst/>
                <a:latin typeface="+mn-ea"/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effectLst/>
                <a:latin typeface="+mn-ea"/>
              </a:rPr>
              <a:t>scalar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effectLst/>
                <a:latin typeface="+mn-ea"/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effectLst/>
                <a:latin typeface="+mn-ea"/>
              </a:rPr>
              <a:t>fields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effectLst/>
                <a:latin typeface="+mn-ea"/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effectLst/>
                <a:latin typeface="+mn-ea"/>
              </a:rPr>
              <a:t>get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effectLst/>
                <a:latin typeface="+mn-ea"/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effectLst/>
                <a:latin typeface="+mn-ea"/>
              </a:rPr>
              <a:t>quantum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effectLst/>
                <a:latin typeface="+mn-ea"/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effectLst/>
                <a:latin typeface="+mn-ea"/>
              </a:rPr>
              <a:t>fluctuation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effectLst/>
                <a:latin typeface="+mn-ea"/>
              </a:rPr>
              <a:t>  </a:t>
            </a:r>
            <a:endParaRPr lang="en-US" altLang="zh-CN" sz="2000" b="1" dirty="0">
              <a:solidFill>
                <a:schemeClr val="accent1">
                  <a:lumMod val="50000"/>
                </a:schemeClr>
              </a:solidFill>
              <a:effectLst/>
              <a:latin typeface="+mn-ea"/>
            </a:endParaRPr>
          </a:p>
        </p:txBody>
      </p:sp>
      <p:pic>
        <p:nvPicPr>
          <p:cNvPr id="15" name="图片 14">
            <a:extLst>
              <a:ext uri="{FF2B5EF4-FFF2-40B4-BE49-F238E27FC236}">
                <a16:creationId xmlns:a16="http://schemas.microsoft.com/office/drawing/2014/main" id="{B60877BA-7689-51B0-3430-88188F86DA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2467" y="1636074"/>
            <a:ext cx="4522018" cy="2970458"/>
          </a:xfrm>
          <a:prstGeom prst="rect">
            <a:avLst/>
          </a:prstGeom>
        </p:spPr>
      </p:pic>
      <p:sp>
        <p:nvSpPr>
          <p:cNvPr id="3" name="文本框 2">
            <a:extLst>
              <a:ext uri="{FF2B5EF4-FFF2-40B4-BE49-F238E27FC236}">
                <a16:creationId xmlns:a16="http://schemas.microsoft.com/office/drawing/2014/main" id="{9FAB0A3C-84F3-F669-6EB6-63D5623B0564}"/>
              </a:ext>
            </a:extLst>
          </p:cNvPr>
          <p:cNvSpPr txBox="1"/>
          <p:nvPr/>
        </p:nvSpPr>
        <p:spPr>
          <a:xfrm>
            <a:off x="496454" y="4562066"/>
            <a:ext cx="11136103" cy="18845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Wingdings" pitchFamily="2" charset="2"/>
              <a:buChar char="l"/>
            </a:pP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Quantum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fluctuation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of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 </a:t>
            </a:r>
            <a:r>
              <a:rPr lang="en-US" altLang="zh-CN" sz="2000" b="1" dirty="0" err="1">
                <a:solidFill>
                  <a:schemeClr val="accent1">
                    <a:lumMod val="50000"/>
                  </a:schemeClr>
                </a:solidFill>
                <a:latin typeface="+mn-ea"/>
              </a:rPr>
              <a:t>inflaton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induces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CMB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anisotropies(or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curvature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perturbations)</a:t>
            </a: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l"/>
            </a:pP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In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the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single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field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inflation,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the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fluctuations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should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be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nearly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gaussian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and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adiabatic,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close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to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scale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invariant</a:t>
            </a:r>
          </a:p>
        </p:txBody>
      </p:sp>
      <p:pic>
        <p:nvPicPr>
          <p:cNvPr id="14" name="图片 13">
            <a:extLst>
              <a:ext uri="{FF2B5EF4-FFF2-40B4-BE49-F238E27FC236}">
                <a16:creationId xmlns:a16="http://schemas.microsoft.com/office/drawing/2014/main" id="{76C98F62-2D48-8728-0045-F81705DF6D1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0421" y="3429000"/>
            <a:ext cx="5757128" cy="864038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id="{7449759C-6A77-AF0E-AE69-3EC31D3F5F1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03700" y="2550424"/>
            <a:ext cx="3132493" cy="719094"/>
          </a:xfrm>
          <a:prstGeom prst="rect">
            <a:avLst/>
          </a:prstGeom>
        </p:spPr>
      </p:pic>
      <p:grpSp>
        <p:nvGrpSpPr>
          <p:cNvPr id="7" name="组合 6">
            <a:extLst>
              <a:ext uri="{FF2B5EF4-FFF2-40B4-BE49-F238E27FC236}">
                <a16:creationId xmlns:a16="http://schemas.microsoft.com/office/drawing/2014/main" id="{2DB087F6-7CB2-16F3-C217-62537EE4BE9B}"/>
              </a:ext>
            </a:extLst>
          </p:cNvPr>
          <p:cNvGrpSpPr/>
          <p:nvPr/>
        </p:nvGrpSpPr>
        <p:grpSpPr>
          <a:xfrm>
            <a:off x="5056725" y="1714516"/>
            <a:ext cx="6009286" cy="739300"/>
            <a:chOff x="5143450" y="1793237"/>
            <a:chExt cx="6009286" cy="739300"/>
          </a:xfrm>
        </p:grpSpPr>
        <p:pic>
          <p:nvPicPr>
            <p:cNvPr id="5" name="图片 4">
              <a:extLst>
                <a:ext uri="{FF2B5EF4-FFF2-40B4-BE49-F238E27FC236}">
                  <a16:creationId xmlns:a16="http://schemas.microsoft.com/office/drawing/2014/main" id="{08B7FE41-EBEA-E40E-4283-61B59C64AE7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018705" y="1793237"/>
              <a:ext cx="5134031" cy="739300"/>
            </a:xfrm>
            <a:prstGeom prst="rect">
              <a:avLst/>
            </a:prstGeom>
          </p:spPr>
        </p:pic>
        <p:pic>
          <p:nvPicPr>
            <p:cNvPr id="6" name="图片 5">
              <a:extLst>
                <a:ext uri="{FF2B5EF4-FFF2-40B4-BE49-F238E27FC236}">
                  <a16:creationId xmlns:a16="http://schemas.microsoft.com/office/drawing/2014/main" id="{DDE2A659-8E32-9437-95EA-8314341E777A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143450" y="2047534"/>
              <a:ext cx="875255" cy="272138"/>
            </a:xfrm>
            <a:prstGeom prst="rect">
              <a:avLst/>
            </a:prstGeom>
          </p:spPr>
        </p:pic>
      </p:grpSp>
      <p:sp>
        <p:nvSpPr>
          <p:cNvPr id="8" name="文本框 7">
            <a:extLst>
              <a:ext uri="{FF2B5EF4-FFF2-40B4-BE49-F238E27FC236}">
                <a16:creationId xmlns:a16="http://schemas.microsoft.com/office/drawing/2014/main" id="{6ABB183F-C283-FC0E-B771-B9F11AE5B532}"/>
              </a:ext>
            </a:extLst>
          </p:cNvPr>
          <p:cNvSpPr txBox="1"/>
          <p:nvPr/>
        </p:nvSpPr>
        <p:spPr>
          <a:xfrm>
            <a:off x="5056725" y="2708113"/>
            <a:ext cx="243995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effectLst/>
                <a:latin typeface="+mn-ea"/>
              </a:rPr>
              <a:t>Massless limit</a:t>
            </a:r>
          </a:p>
        </p:txBody>
      </p:sp>
    </p:spTree>
    <p:extLst>
      <p:ext uri="{BB962C8B-B14F-4D97-AF65-F5344CB8AC3E}">
        <p14:creationId xmlns:p14="http://schemas.microsoft.com/office/powerpoint/2010/main" val="9578608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A995640-BAD3-24F6-8262-C6251C7238E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id="{EBED6B4B-F5C9-6095-64C5-193EB7D09E4E}"/>
              </a:ext>
            </a:extLst>
          </p:cNvPr>
          <p:cNvSpPr txBox="1"/>
          <p:nvPr/>
        </p:nvSpPr>
        <p:spPr>
          <a:xfrm>
            <a:off x="189325" y="334662"/>
            <a:ext cx="575454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sz="2800" b="1" dirty="0">
                <a:solidFill>
                  <a:schemeClr val="bg1"/>
                </a:solidFill>
                <a:latin typeface="+mj-ea"/>
                <a:ea typeface="+mj-ea"/>
              </a:rPr>
              <a:t>Measurements</a:t>
            </a:r>
            <a:r>
              <a:rPr lang="zh-CN" altLang="en-US" sz="2800" b="1" dirty="0">
                <a:solidFill>
                  <a:schemeClr val="bg1"/>
                </a:solidFill>
                <a:latin typeface="+mj-ea"/>
                <a:ea typeface="+mj-ea"/>
              </a:rPr>
              <a:t> </a:t>
            </a:r>
            <a:r>
              <a:rPr lang="en-US" altLang="zh-CN" sz="2800" b="1" dirty="0">
                <a:solidFill>
                  <a:schemeClr val="bg1"/>
                </a:solidFill>
                <a:latin typeface="+mj-ea"/>
                <a:ea typeface="+mj-ea"/>
              </a:rPr>
              <a:t>from</a:t>
            </a:r>
            <a:r>
              <a:rPr lang="zh-CN" altLang="en-US" sz="2800" b="1" dirty="0">
                <a:solidFill>
                  <a:schemeClr val="bg1"/>
                </a:solidFill>
                <a:latin typeface="+mj-ea"/>
                <a:ea typeface="+mj-ea"/>
              </a:rPr>
              <a:t> </a:t>
            </a:r>
            <a:r>
              <a:rPr lang="en-US" altLang="zh-CN" sz="2800" b="1" dirty="0">
                <a:solidFill>
                  <a:schemeClr val="bg1"/>
                </a:solidFill>
                <a:latin typeface="+mj-ea"/>
                <a:ea typeface="+mj-ea"/>
              </a:rPr>
              <a:t>Planck</a:t>
            </a:r>
            <a:endParaRPr lang="zh-CN" altLang="en-US" sz="28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1DA04B7A-8C68-5DC6-17F2-E682C6E10956}"/>
              </a:ext>
            </a:extLst>
          </p:cNvPr>
          <p:cNvSpPr txBox="1"/>
          <p:nvPr/>
        </p:nvSpPr>
        <p:spPr>
          <a:xfrm>
            <a:off x="302422" y="4529224"/>
            <a:ext cx="11087068" cy="14228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Wingdings" pitchFamily="2" charset="2"/>
              <a:buChar char="l"/>
            </a:pPr>
            <a:r>
              <a:rPr lang="en-US" altLang="zh-CN" sz="2000" b="1" dirty="0" err="1">
                <a:solidFill>
                  <a:schemeClr val="accent1">
                    <a:lumMod val="50000"/>
                  </a:schemeClr>
                </a:solidFill>
                <a:latin typeface="+mn-ea"/>
              </a:rPr>
              <a:t>Inflaton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potential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should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be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flat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enough(shift-symmetry?)</a:t>
            </a: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l"/>
            </a:pP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Hubble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scale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could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be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as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high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as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10</a:t>
            </a:r>
            <a:r>
              <a:rPr lang="en-US" altLang="zh-CN" sz="2000" b="1" baseline="30000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14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GeV(close to seesaw scale),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providing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a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circumstance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to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interplay with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high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scale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physics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D46B1216-1CBA-A1F2-3CFB-ECA65B22B3E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65211" y="2666147"/>
            <a:ext cx="2594896" cy="994013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23037041-B717-D3FF-23B7-4D47FE4573D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80122" y="2616462"/>
            <a:ext cx="2296877" cy="909181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id="{2F01D7DB-F370-7364-DC26-F0D89713B20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65211" y="1415909"/>
            <a:ext cx="2290769" cy="718386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id="{4AB6242A-1081-8DF5-EB4A-01116886F86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375995" y="1415909"/>
            <a:ext cx="2111682" cy="623528"/>
          </a:xfrm>
          <a:prstGeom prst="rect">
            <a:avLst/>
          </a:prstGeom>
        </p:spPr>
      </p:pic>
      <p:pic>
        <p:nvPicPr>
          <p:cNvPr id="18" name="图片 17" descr="蓝色的星球&#10;&#10;描述已自动生成">
            <a:extLst>
              <a:ext uri="{FF2B5EF4-FFF2-40B4-BE49-F238E27FC236}">
                <a16:creationId xmlns:a16="http://schemas.microsoft.com/office/drawing/2014/main" id="{114F1093-8930-A192-1D49-EEB888AB3D3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000" y="1484250"/>
            <a:ext cx="4757196" cy="23785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2162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491BED7B-B015-314C-E158-07BDB2C6D14E}"/>
              </a:ext>
            </a:extLst>
          </p:cNvPr>
          <p:cNvSpPr txBox="1"/>
          <p:nvPr/>
        </p:nvSpPr>
        <p:spPr>
          <a:xfrm>
            <a:off x="228548" y="341424"/>
            <a:ext cx="470762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sz="2800" b="1" dirty="0">
                <a:solidFill>
                  <a:schemeClr val="bg1"/>
                </a:solidFill>
                <a:latin typeface="+mj-ea"/>
                <a:ea typeface="+mj-ea"/>
              </a:rPr>
              <a:t>Non-</a:t>
            </a:r>
            <a:r>
              <a:rPr lang="en-US" altLang="zh-CN" sz="2800" b="1" dirty="0" err="1">
                <a:solidFill>
                  <a:schemeClr val="bg1"/>
                </a:solidFill>
                <a:latin typeface="+mj-ea"/>
                <a:ea typeface="+mj-ea"/>
              </a:rPr>
              <a:t>Gaussianity</a:t>
            </a:r>
            <a:r>
              <a:rPr lang="en-US" altLang="zh-CN" sz="2800" b="1" dirty="0">
                <a:solidFill>
                  <a:schemeClr val="bg1"/>
                </a:solidFill>
                <a:latin typeface="+mj-ea"/>
                <a:ea typeface="+mj-ea"/>
              </a:rPr>
              <a:t> 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9AB8782B-3A55-29B1-6C8B-74374875ECBE}"/>
              </a:ext>
            </a:extLst>
          </p:cNvPr>
          <p:cNvSpPr txBox="1"/>
          <p:nvPr/>
        </p:nvSpPr>
        <p:spPr>
          <a:xfrm>
            <a:off x="228548" y="2283880"/>
            <a:ext cx="11734904" cy="25364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Wingdings" pitchFamily="2" charset="2"/>
              <a:buChar char="l"/>
            </a:pPr>
            <a:r>
              <a:rPr lang="en-US" altLang="zh-CN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New</a:t>
            </a:r>
            <a:r>
              <a:rPr lang="zh-CN" altLang="en-US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 </a:t>
            </a:r>
            <a:r>
              <a:rPr lang="en-US" altLang="zh-CN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physics</a:t>
            </a:r>
            <a:r>
              <a:rPr lang="zh-CN" altLang="en-US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 </a:t>
            </a:r>
            <a:r>
              <a:rPr lang="en-US" altLang="zh-CN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could induce</a:t>
            </a:r>
            <a:r>
              <a:rPr lang="zh-CN" altLang="en-US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 </a:t>
            </a:r>
            <a:r>
              <a:rPr lang="en-US" altLang="zh-CN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large</a:t>
            </a:r>
            <a:r>
              <a:rPr lang="zh-CN" altLang="en-US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 </a:t>
            </a:r>
            <a:r>
              <a:rPr lang="en-US" altLang="zh-CN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n</a:t>
            </a:r>
            <a:r>
              <a:rPr lang="en-US" altLang="zh-CN" sz="18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on-</a:t>
            </a:r>
            <a:r>
              <a:rPr lang="en-US" altLang="zh-CN" sz="1800" b="1" dirty="0" err="1">
                <a:solidFill>
                  <a:schemeClr val="accent1">
                    <a:lumMod val="50000"/>
                  </a:schemeClr>
                </a:solidFill>
                <a:latin typeface="+mn-ea"/>
              </a:rPr>
              <a:t>Gaussianity</a:t>
            </a:r>
            <a:r>
              <a:rPr lang="en-US" altLang="zh-CN" sz="18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 </a:t>
            </a:r>
            <a:r>
              <a:rPr lang="en-US" altLang="zh-CN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:</a:t>
            </a:r>
            <a:r>
              <a:rPr lang="zh-CN" altLang="en-US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 </a:t>
            </a:r>
            <a:r>
              <a:rPr lang="en-US" altLang="zh-CN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multi-field</a:t>
            </a:r>
            <a:r>
              <a:rPr lang="zh-CN" altLang="en-US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 </a:t>
            </a:r>
            <a:r>
              <a:rPr lang="en-US" altLang="zh-CN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inflation</a:t>
            </a:r>
            <a:r>
              <a:rPr lang="zh-CN" altLang="en-US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 </a:t>
            </a:r>
            <a:r>
              <a:rPr lang="en-US" altLang="zh-CN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models, modulated</a:t>
            </a:r>
            <a:r>
              <a:rPr lang="zh-CN" altLang="en-US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 </a:t>
            </a:r>
            <a:r>
              <a:rPr lang="en-US" altLang="zh-CN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reheating,</a:t>
            </a:r>
            <a:r>
              <a:rPr lang="zh-CN" altLang="en-US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 </a:t>
            </a:r>
            <a:r>
              <a:rPr lang="en-US" altLang="zh-CN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curvaton</a:t>
            </a:r>
            <a:r>
              <a:rPr lang="zh-CN" altLang="en-US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 </a:t>
            </a:r>
            <a:r>
              <a:rPr lang="en-US" altLang="zh-CN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scenario…</a:t>
            </a: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l"/>
            </a:pPr>
            <a:r>
              <a:rPr lang="en-US" altLang="zh-CN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Current</a:t>
            </a:r>
            <a:r>
              <a:rPr lang="zh-CN" altLang="en-US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 </a:t>
            </a:r>
            <a:r>
              <a:rPr lang="en-US" altLang="zh-CN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limit</a:t>
            </a:r>
            <a:r>
              <a:rPr lang="zh-CN" altLang="en-US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 </a:t>
            </a:r>
            <a:r>
              <a:rPr lang="en-US" altLang="zh-CN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from</a:t>
            </a:r>
            <a:r>
              <a:rPr lang="zh-CN" altLang="en-US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 </a:t>
            </a:r>
            <a:r>
              <a:rPr lang="en-US" altLang="zh-CN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Planck</a:t>
            </a:r>
            <a:r>
              <a:rPr lang="zh-CN" altLang="en-US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 </a:t>
            </a:r>
            <a:r>
              <a:rPr lang="en-US" altLang="zh-CN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on</a:t>
            </a:r>
            <a:r>
              <a:rPr lang="zh-CN" altLang="en-US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 </a:t>
            </a:r>
            <a:r>
              <a:rPr lang="en-US" altLang="zh-CN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local</a:t>
            </a:r>
            <a:r>
              <a:rPr lang="zh-CN" altLang="en-US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 </a:t>
            </a:r>
            <a:r>
              <a:rPr lang="en-US" altLang="zh-CN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type</a:t>
            </a:r>
            <a:r>
              <a:rPr lang="zh-CN" altLang="en-US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 </a:t>
            </a:r>
            <a:r>
              <a:rPr lang="en-US" altLang="zh-CN" b="1" dirty="0" err="1">
                <a:solidFill>
                  <a:schemeClr val="accent1">
                    <a:lumMod val="50000"/>
                  </a:schemeClr>
                </a:solidFill>
                <a:latin typeface="+mn-ea"/>
              </a:rPr>
              <a:t>f</a:t>
            </a:r>
            <a:r>
              <a:rPr lang="en-US" altLang="zh-CN" b="1" baseline="-25000" dirty="0" err="1">
                <a:solidFill>
                  <a:schemeClr val="accent1">
                    <a:lumMod val="50000"/>
                  </a:schemeClr>
                </a:solidFill>
                <a:latin typeface="+mn-ea"/>
              </a:rPr>
              <a:t>NL</a:t>
            </a:r>
            <a:r>
              <a:rPr lang="en-US" altLang="zh-CN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~</a:t>
            </a:r>
            <a:r>
              <a:rPr lang="zh-CN" altLang="en-US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 </a:t>
            </a:r>
            <a:r>
              <a:rPr lang="en-US" altLang="zh-CN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O(10),</a:t>
            </a:r>
            <a:r>
              <a:rPr lang="zh-CN" altLang="en-US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  </a:t>
            </a:r>
            <a:r>
              <a:rPr lang="en-US" altLang="zh-CN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future</a:t>
            </a:r>
            <a:r>
              <a:rPr lang="zh-CN" altLang="en-US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 </a:t>
            </a:r>
            <a:r>
              <a:rPr lang="en-US" altLang="zh-CN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CMB observations, </a:t>
            </a:r>
            <a:r>
              <a:rPr lang="en-US" altLang="zh-CN" b="1" dirty="0" err="1">
                <a:solidFill>
                  <a:schemeClr val="accent1">
                    <a:lumMod val="50000"/>
                  </a:schemeClr>
                </a:solidFill>
                <a:latin typeface="+mn-ea"/>
              </a:rPr>
              <a:t>LiteBIRD</a:t>
            </a:r>
            <a:r>
              <a:rPr lang="en-US" altLang="zh-CN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 O(1),</a:t>
            </a:r>
            <a:r>
              <a:rPr lang="zh-CN" altLang="en-US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 </a:t>
            </a:r>
            <a:r>
              <a:rPr lang="en-US" altLang="zh-CN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large scale structure observations DESI O(1), SKA O(0.1), 21</a:t>
            </a:r>
            <a:r>
              <a:rPr lang="zh-CN" altLang="en-US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 </a:t>
            </a:r>
            <a:r>
              <a:rPr lang="en-US" altLang="zh-CN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cm</a:t>
            </a:r>
            <a:r>
              <a:rPr lang="zh-CN" altLang="en-US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 </a:t>
            </a:r>
            <a:r>
              <a:rPr lang="en-US" altLang="zh-CN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tomography O(0.01-0.1)</a:t>
            </a: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l"/>
            </a:pPr>
            <a:r>
              <a:rPr lang="en-US" altLang="zh-CN" sz="18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Non-</a:t>
            </a:r>
            <a:r>
              <a:rPr lang="en-US" altLang="zh-CN" sz="1800" b="1" dirty="0" err="1">
                <a:solidFill>
                  <a:schemeClr val="accent1">
                    <a:lumMod val="50000"/>
                  </a:schemeClr>
                </a:solidFill>
                <a:latin typeface="+mn-ea"/>
              </a:rPr>
              <a:t>Gaussianity</a:t>
            </a:r>
            <a:r>
              <a:rPr lang="zh-CN" altLang="en-US" sz="18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 </a:t>
            </a:r>
            <a:r>
              <a:rPr lang="en-US" altLang="zh-CN" sz="18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could</a:t>
            </a:r>
            <a:r>
              <a:rPr lang="zh-CN" altLang="en-US" sz="18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 </a:t>
            </a:r>
            <a:r>
              <a:rPr lang="en-US" altLang="zh-CN" sz="18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provide</a:t>
            </a:r>
            <a:r>
              <a:rPr lang="zh-CN" altLang="en-US" sz="18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 </a:t>
            </a:r>
            <a:r>
              <a:rPr lang="en-US" altLang="zh-CN" sz="18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information</a:t>
            </a:r>
            <a:r>
              <a:rPr lang="zh-CN" altLang="en-US" sz="18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 </a:t>
            </a:r>
            <a:r>
              <a:rPr lang="en-US" altLang="zh-CN" sz="18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to</a:t>
            </a:r>
            <a:r>
              <a:rPr lang="zh-CN" altLang="en-US" sz="18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 </a:t>
            </a:r>
            <a:r>
              <a:rPr lang="en-US" altLang="zh-CN" sz="18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the</a:t>
            </a:r>
            <a:r>
              <a:rPr lang="zh-CN" altLang="en-US" sz="18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 </a:t>
            </a:r>
            <a:r>
              <a:rPr lang="en-US" altLang="zh-CN" sz="18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new</a:t>
            </a:r>
            <a:r>
              <a:rPr lang="zh-CN" altLang="en-US" sz="18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 </a:t>
            </a:r>
            <a:r>
              <a:rPr lang="en-US" altLang="zh-CN" sz="18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particle</a:t>
            </a:r>
            <a:r>
              <a:rPr lang="zh-CN" altLang="en-US" sz="18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 </a:t>
            </a:r>
            <a:r>
              <a:rPr lang="en-US" altLang="zh-CN" sz="18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mass, spin,</a:t>
            </a:r>
            <a:r>
              <a:rPr lang="zh-CN" altLang="en-US" sz="18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 </a:t>
            </a:r>
            <a:r>
              <a:rPr lang="en-US" altLang="zh-CN" sz="18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interactions:</a:t>
            </a:r>
            <a:r>
              <a:rPr lang="zh-CN" altLang="en-US" sz="18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 </a:t>
            </a:r>
            <a:r>
              <a:rPr lang="en-US" altLang="zh-CN" sz="18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cosmological</a:t>
            </a:r>
            <a:r>
              <a:rPr lang="zh-CN" altLang="en-US" sz="18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 </a:t>
            </a:r>
            <a:r>
              <a:rPr lang="en-US" altLang="zh-CN" sz="18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collider</a:t>
            </a:r>
            <a:r>
              <a:rPr lang="zh-CN" altLang="en-US" sz="18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 </a:t>
            </a:r>
            <a:r>
              <a:rPr lang="en-US" altLang="zh-CN" sz="18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signals</a:t>
            </a:r>
            <a:r>
              <a:rPr lang="zh-CN" altLang="en-US" sz="18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 </a:t>
            </a:r>
            <a:endParaRPr lang="en-US" altLang="zh-CN" b="1" dirty="0">
              <a:solidFill>
                <a:schemeClr val="accent1">
                  <a:lumMod val="50000"/>
                </a:schemeClr>
              </a:solidFill>
              <a:latin typeface="+mn-ea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A4553874-C356-B92C-F901-720F29105DAE}"/>
              </a:ext>
            </a:extLst>
          </p:cNvPr>
          <p:cNvSpPr txBox="1"/>
          <p:nvPr/>
        </p:nvSpPr>
        <p:spPr>
          <a:xfrm>
            <a:off x="228548" y="1666743"/>
            <a:ext cx="712623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Non-</a:t>
            </a:r>
            <a:r>
              <a:rPr lang="en-US" altLang="zh-CN" sz="2000" b="1" dirty="0" err="1">
                <a:solidFill>
                  <a:schemeClr val="accent1">
                    <a:lumMod val="50000"/>
                  </a:schemeClr>
                </a:solidFill>
                <a:latin typeface="+mn-ea"/>
              </a:rPr>
              <a:t>Gaussianity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effectLst/>
                <a:latin typeface="+mn-ea"/>
              </a:rPr>
              <a:t> is sensitive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effectLst/>
                <a:latin typeface="+mn-ea"/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effectLst/>
                <a:latin typeface="+mn-ea"/>
              </a:rPr>
              <a:t>to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effectLst/>
                <a:latin typeface="+mn-ea"/>
              </a:rPr>
              <a:t> 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effectLst/>
                <a:latin typeface="+mn-ea"/>
              </a:rPr>
              <a:t>new physics</a:t>
            </a: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91742DEE-2D4E-9DA8-64C7-EF2B87E2B9A7}"/>
              </a:ext>
            </a:extLst>
          </p:cNvPr>
          <p:cNvSpPr txBox="1"/>
          <p:nvPr/>
        </p:nvSpPr>
        <p:spPr>
          <a:xfrm>
            <a:off x="4751409" y="4544104"/>
            <a:ext cx="612879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Nima </a:t>
            </a:r>
            <a:r>
              <a:rPr lang="en-US" altLang="zh-C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Arkani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-Hamed, Juan Maldacena,</a:t>
            </a:r>
            <a:r>
              <a: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arXiv:1503.08043 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44C746C1-0A3E-FDD6-44CD-B613FB702A41}"/>
              </a:ext>
            </a:extLst>
          </p:cNvPr>
          <p:cNvSpPr txBox="1"/>
          <p:nvPr/>
        </p:nvSpPr>
        <p:spPr>
          <a:xfrm>
            <a:off x="4751409" y="5006591"/>
            <a:ext cx="450833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Xingang Chen, Yi Wang,</a:t>
            </a:r>
            <a:r>
              <a: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u="none" strike="noStrike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JCAP 04 (2010) 027</a:t>
            </a:r>
          </a:p>
        </p:txBody>
      </p:sp>
    </p:spTree>
    <p:extLst>
      <p:ext uri="{BB962C8B-B14F-4D97-AF65-F5344CB8AC3E}">
        <p14:creationId xmlns:p14="http://schemas.microsoft.com/office/powerpoint/2010/main" val="850608008"/>
      </p:ext>
    </p:extLst>
  </p:cSld>
  <p:clrMapOvr>
    <a:masterClrMapping/>
  </p:clrMapOvr>
</p:sld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vq2q5xqo">
      <a:majorFont>
        <a:latin typeface="微软雅黑" panose="020F0302020204030204"/>
        <a:ea typeface="微软雅黑"/>
        <a:cs typeface=""/>
      </a:majorFont>
      <a:minorFont>
        <a:latin typeface="微软雅黑" panose="020F0502020204030204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自定义设计方案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1036</Words>
  <Application>Microsoft Macintosh PowerPoint</Application>
  <PresentationFormat>宽屏</PresentationFormat>
  <Paragraphs>122</Paragraphs>
  <Slides>29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29</vt:i4>
      </vt:variant>
    </vt:vector>
  </HeadingPairs>
  <TitlesOfParts>
    <vt:vector size="40" baseType="lpstr">
      <vt:lpstr>等线</vt:lpstr>
      <vt:lpstr>等线 Light</vt:lpstr>
      <vt:lpstr>微软雅黑</vt:lpstr>
      <vt:lpstr>CMR10</vt:lpstr>
      <vt:lpstr>Arial</vt:lpstr>
      <vt:lpstr>Chalkboard</vt:lpstr>
      <vt:lpstr>Times New Roman</vt:lpstr>
      <vt:lpstr>Wingdings</vt:lpstr>
      <vt:lpstr>第一PPT，www.1ppt.com</vt:lpstr>
      <vt:lpstr>1_自定义设计方案</vt:lpstr>
      <vt:lpstr>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>第一PPT</Manager>
  <Company>第一PPT，www.1ppt.com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国家奖学金</dc:title>
  <dc:creator>第一PPT</dc:creator>
  <cp:keywords>www.1ppt.com</cp:keywords>
  <dc:description>www.1ppt.com</dc:description>
  <cp:lastModifiedBy/>
  <cp:revision>1</cp:revision>
  <dcterms:created xsi:type="dcterms:W3CDTF">2021-10-23T00:49:02Z</dcterms:created>
  <dcterms:modified xsi:type="dcterms:W3CDTF">2024-12-11T15:24:47Z</dcterms:modified>
</cp:coreProperties>
</file>