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y="6858000" cx="12192000"/>
  <p:notesSz cx="6858000" cy="9144000"/>
  <p:embeddedFontLst>
    <p:embeddedFont>
      <p:font typeface="Belleza"/>
      <p:regular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font" Target="fonts/Belleza-regular.fntdata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20d8598ab9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320d8598ab9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320d8598ab9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20d8598ab9_0_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320d8598ab9_0_1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320d8598ab9_0_1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/>
          <p:nvPr/>
        </p:nvSpPr>
        <p:spPr>
          <a:xfrm>
            <a:off x="-1" y="0"/>
            <a:ext cx="12188952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sky, water, outdoor, bridge&#10;&#10;Description automatically generated" id="90" name="Google Shape;90;p13"/>
          <p:cNvPicPr preferRelativeResize="0"/>
          <p:nvPr/>
        </p:nvPicPr>
        <p:blipFill rotWithShape="1">
          <a:blip r:embed="rId3">
            <a:alphaModFix/>
          </a:blip>
          <a:srcRect b="0" l="4224" r="6887" t="0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3"/>
          <p:cNvSpPr/>
          <p:nvPr/>
        </p:nvSpPr>
        <p:spPr>
          <a:xfrm>
            <a:off x="0" y="2207602"/>
            <a:ext cx="12191999" cy="3162146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4901"/>
                </a:srgbClr>
              </a:gs>
              <a:gs pos="50000">
                <a:srgbClr val="000000">
                  <a:alpha val="29803"/>
                </a:srgbClr>
              </a:gs>
              <a:gs pos="75000">
                <a:srgbClr val="000000">
                  <a:alpha val="14901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13"/>
          <p:cNvSpPr txBox="1"/>
          <p:nvPr>
            <p:ph type="ctrTitle"/>
          </p:nvPr>
        </p:nvSpPr>
        <p:spPr>
          <a:xfrm>
            <a:off x="1063760" y="2207595"/>
            <a:ext cx="10058400" cy="1697100"/>
          </a:xfrm>
          <a:prstGeom prst="rect">
            <a:avLst/>
          </a:prstGeom>
          <a:noFill/>
          <a:ln>
            <a:noFill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t/>
            </a:r>
            <a:endParaRPr sz="52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t/>
            </a:r>
            <a:endParaRPr sz="52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t/>
            </a:r>
            <a:endParaRPr sz="52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rPr lang="en-US" sz="5200">
                <a:solidFill>
                  <a:srgbClr val="FFFFFF"/>
                </a:solidFill>
              </a:rPr>
              <a:t>5th International Joint Workshop on the Standard Model and Beyond</a:t>
            </a:r>
            <a:endParaRPr sz="52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t/>
            </a:r>
            <a:endParaRPr sz="52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 typeface="Calibri"/>
              <a:buNone/>
            </a:pPr>
            <a:r>
              <a:rPr lang="en-US" sz="5200">
                <a:solidFill>
                  <a:srgbClr val="FFFFFF"/>
                </a:solidFill>
              </a:rPr>
              <a:t>3rd Gordon Godfrey Workshop on Astroparticle Physics</a:t>
            </a:r>
            <a:endParaRPr sz="5200">
              <a:solidFill>
                <a:srgbClr val="FFFFFF"/>
              </a:solidFill>
            </a:endParaRPr>
          </a:p>
        </p:txBody>
      </p:sp>
      <p:sp>
        <p:nvSpPr>
          <p:cNvPr id="93" name="Google Shape;93;p13"/>
          <p:cNvSpPr txBox="1"/>
          <p:nvPr>
            <p:ph idx="1" type="subTitle"/>
          </p:nvPr>
        </p:nvSpPr>
        <p:spPr>
          <a:xfrm>
            <a:off x="1524000" y="5776832"/>
            <a:ext cx="9144000" cy="6609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</a:pPr>
            <a:r>
              <a:rPr lang="en-US">
                <a:solidFill>
                  <a:schemeClr val="lt1"/>
                </a:solidFill>
              </a:rPr>
              <a:t>UNSW Sydney, December 9-13, 2024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1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8188" y="1838199"/>
            <a:ext cx="10515600" cy="25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09833" y="4694175"/>
            <a:ext cx="5043955" cy="13756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0" name="Google Shape;100;p14"/>
          <p:cNvGrpSpPr/>
          <p:nvPr/>
        </p:nvGrpSpPr>
        <p:grpSpPr>
          <a:xfrm>
            <a:off x="1218165" y="4626210"/>
            <a:ext cx="3941870" cy="1477500"/>
            <a:chOff x="1260390" y="3422820"/>
            <a:chExt cx="3941870" cy="1477500"/>
          </a:xfrm>
        </p:grpSpPr>
        <p:pic>
          <p:nvPicPr>
            <p:cNvPr id="101" name="Google Shape;101;p14"/>
            <p:cNvPicPr preferRelativeResize="0"/>
            <p:nvPr/>
          </p:nvPicPr>
          <p:blipFill rotWithShape="1">
            <a:blip r:embed="rId3">
              <a:alphaModFix/>
            </a:blip>
            <a:srcRect b="0" l="0" r="77252" t="0"/>
            <a:stretch/>
          </p:blipFill>
          <p:spPr>
            <a:xfrm>
              <a:off x="1260390" y="3422820"/>
              <a:ext cx="1408670" cy="14724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2" name="Google Shape;102;p14"/>
            <p:cNvSpPr txBox="1"/>
            <p:nvPr/>
          </p:nvSpPr>
          <p:spPr>
            <a:xfrm>
              <a:off x="2669060" y="3422820"/>
              <a:ext cx="2533200" cy="14775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-US" sz="4500" u="none" cap="none" strike="noStrike">
                  <a:solidFill>
                    <a:schemeClr val="dk1"/>
                  </a:solidFill>
                  <a:latin typeface="Belleza"/>
                  <a:ea typeface="Belleza"/>
                  <a:cs typeface="Belleza"/>
                  <a:sym typeface="Belleza"/>
                </a:rPr>
                <a:t>School of Physics</a:t>
              </a:r>
              <a:endParaRPr/>
            </a:p>
          </p:txBody>
        </p:sp>
      </p:grpSp>
      <p:sp>
        <p:nvSpPr>
          <p:cNvPr id="103" name="Google Shape;103;p14"/>
          <p:cNvSpPr txBox="1"/>
          <p:nvPr/>
        </p:nvSpPr>
        <p:spPr>
          <a:xfrm>
            <a:off x="390200" y="165550"/>
            <a:ext cx="25185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Sponsors</a:t>
            </a:r>
            <a:endParaRPr sz="4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4"/>
          <p:cNvSpPr txBox="1"/>
          <p:nvPr/>
        </p:nvSpPr>
        <p:spPr>
          <a:xfrm>
            <a:off x="472975" y="1088950"/>
            <a:ext cx="681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are grateful to the financial support of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>
                <a:solidFill>
                  <a:srgbClr val="002060"/>
                </a:solidFill>
              </a:rPr>
              <a:t>Scientific program</a:t>
            </a:r>
            <a:endParaRPr/>
          </a:p>
        </p:txBody>
      </p:sp>
      <p:sp>
        <p:nvSpPr>
          <p:cNvPr id="110" name="Google Shape;110;p15"/>
          <p:cNvSpPr txBox="1"/>
          <p:nvPr>
            <p:ph idx="1" type="body"/>
          </p:nvPr>
        </p:nvSpPr>
        <p:spPr>
          <a:xfrm>
            <a:off x="838200" y="1448450"/>
            <a:ext cx="10515600" cy="507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All sessions are in the 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Ainsworth Building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en-US">
                <a:solidFill>
                  <a:srgbClr val="0000FF"/>
                </a:solidFill>
              </a:rPr>
              <a:t>All p</a:t>
            </a:r>
            <a:r>
              <a:rPr lang="en-US">
                <a:solidFill>
                  <a:srgbClr val="0000FF"/>
                </a:solidFill>
              </a:rPr>
              <a:t>lenary sessions</a:t>
            </a:r>
            <a:endParaRPr>
              <a:solidFill>
                <a:srgbClr val="0000FF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FF"/>
                </a:solidFill>
              </a:rPr>
              <a:t>are in G03 </a:t>
            </a:r>
            <a:endParaRPr>
              <a:solidFill>
                <a:srgbClr val="0000FF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Parallel sessions are in 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G02, G03, 102, 202 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(just outside this room)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800"/>
              <a:buChar char="●"/>
            </a:pPr>
            <a:r>
              <a:rPr lang="en-US">
                <a:solidFill>
                  <a:srgbClr val="0000FF"/>
                </a:solidFill>
              </a:rPr>
              <a:t>G01 is available for discussions. </a:t>
            </a:r>
            <a:endParaRPr/>
          </a:p>
        </p:txBody>
      </p:sp>
      <p:pic>
        <p:nvPicPr>
          <p:cNvPr id="111" name="Google Shape;11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0924" y="0"/>
            <a:ext cx="7011074" cy="4814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/>
          <p:nvPr>
            <p:ph idx="1" type="body"/>
          </p:nvPr>
        </p:nvSpPr>
        <p:spPr>
          <a:xfrm>
            <a:off x="152400" y="165250"/>
            <a:ext cx="6633300" cy="6512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Coffee breaks</a:t>
            </a:r>
            <a:r>
              <a:rPr lang="en-US"/>
              <a:t> are in Ainsworth foyer.</a:t>
            </a:r>
            <a:endParaRPr/>
          </a:p>
          <a:p>
            <a:pPr indent="-196850" lvl="1" marL="68580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"/>
              <a:buFont typeface="Arial"/>
              <a:buNone/>
            </a:pPr>
            <a:r>
              <a:t/>
            </a:r>
            <a:endParaRPr sz="500"/>
          </a:p>
          <a:p>
            <a:pPr indent="-3429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A selection of “standard” coffees are provided by </a:t>
            </a:r>
            <a:r>
              <a:rPr b="1" lang="en-US"/>
              <a:t>Coffee on Campus</a:t>
            </a:r>
            <a:r>
              <a:rPr lang="en-US"/>
              <a:t>.</a:t>
            </a:r>
            <a:endParaRPr sz="500"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/>
              <a:t>Lunch breaks</a:t>
            </a:r>
            <a:endParaRPr b="1"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Coffee on Campus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UNSW food court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-US"/>
              <a:t>Mostly Asian eateries on Anzac Parade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8" name="Google Shape;11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93800" y="0"/>
            <a:ext cx="45982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6"/>
          <p:cNvSpPr txBox="1"/>
          <p:nvPr/>
        </p:nvSpPr>
        <p:spPr>
          <a:xfrm>
            <a:off x="8879875" y="342600"/>
            <a:ext cx="756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IGA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0" name="Google Shape;120;p16"/>
          <p:cNvCxnSpPr/>
          <p:nvPr/>
        </p:nvCxnSpPr>
        <p:spPr>
          <a:xfrm flipH="1">
            <a:off x="10521900" y="728100"/>
            <a:ext cx="456600" cy="11421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1" name="Google Shape;121;p16"/>
          <p:cNvSpPr txBox="1"/>
          <p:nvPr/>
        </p:nvSpPr>
        <p:spPr>
          <a:xfrm>
            <a:off x="10207600" y="148650"/>
            <a:ext cx="2112900" cy="10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food court </a:t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2" name="Google Shape;122;p16"/>
          <p:cNvCxnSpPr/>
          <p:nvPr/>
        </p:nvCxnSpPr>
        <p:spPr>
          <a:xfrm>
            <a:off x="11449625" y="785200"/>
            <a:ext cx="571200" cy="6423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3" name="Google Shape;123;p16"/>
          <p:cNvCxnSpPr/>
          <p:nvPr/>
        </p:nvCxnSpPr>
        <p:spPr>
          <a:xfrm flipH="1" rot="10800000">
            <a:off x="6641725" y="4920400"/>
            <a:ext cx="2084400" cy="7710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>
                <a:solidFill>
                  <a:srgbClr val="002060"/>
                </a:solidFill>
              </a:rPr>
              <a:t>WIFI access…</a:t>
            </a:r>
            <a:endParaRPr/>
          </a:p>
        </p:txBody>
      </p:sp>
      <p:sp>
        <p:nvSpPr>
          <p:cNvPr id="129" name="Google Shape;129;p1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1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Eduroam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is available for registered users.  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1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UNSW Guest network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  </a:t>
            </a:r>
            <a:endParaRPr/>
          </a:p>
          <a:p>
            <a:pPr indent="-19685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</a:pPr>
            <a:r>
              <a:t/>
            </a:r>
            <a:endParaRPr b="0" i="0" sz="50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hoose “UNSW Guest” on your device.</a:t>
            </a:r>
            <a:endParaRPr/>
          </a:p>
          <a:p>
            <a:pPr indent="-19685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500"/>
              <a:buNone/>
            </a:pPr>
            <a:r>
              <a:t/>
            </a:r>
            <a:endParaRPr b="0" i="0" sz="50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2400"/>
              <a:buChar char="•"/>
            </a:pP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Follow the instructions to complete and activate your registration.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>
                <a:solidFill>
                  <a:srgbClr val="002060"/>
                </a:solidFill>
              </a:rPr>
              <a:t>Instructions for speakers…</a:t>
            </a:r>
            <a:endParaRPr/>
          </a:p>
        </p:txBody>
      </p:sp>
      <p:sp>
        <p:nvSpPr>
          <p:cNvPr id="135" name="Google Shape;135;p1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10000"/>
          </a:bodyPr>
          <a:lstStyle/>
          <a:p>
            <a:pPr indent="-188595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Please </a:t>
            </a:r>
            <a:r>
              <a:rPr b="0" i="0" lang="en-US" u="none" strike="noStrike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upload and make public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slides to </a:t>
            </a:r>
            <a:r>
              <a:rPr lang="en-US">
                <a:solidFill>
                  <a:srgbClr val="000000"/>
                </a:solidFill>
              </a:rPr>
              <a:t>I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ndico by </a:t>
            </a:r>
            <a:endParaRPr/>
          </a:p>
          <a:p>
            <a:pPr indent="-122872" lvl="3" marL="1600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0" i="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9431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08:00 on day of presentation (plenary)</a:t>
            </a:r>
            <a:endParaRPr/>
          </a:p>
          <a:p>
            <a:pPr indent="-19431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b="1" lang="en-US"/>
              <a:t>13:00 on day of presentation (parallel)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18859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If you can’t upload, email to </a:t>
            </a:r>
            <a:r>
              <a:rPr lang="en-US">
                <a:solidFill>
                  <a:srgbClr val="0000FF"/>
                </a:solidFill>
              </a:rPr>
              <a:t>m.schmidt@unsw.edu.au</a:t>
            </a:r>
            <a:r>
              <a:rPr lang="en-US"/>
              <a:t> by the indicated time; we’ll upload for you.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-18859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referred format is PDF.  If you choose to use a non-PDF format, please always submit a PDF as well as a backup.</a:t>
            </a:r>
            <a:endParaRPr/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 b="0" i="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8859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Let us know </a:t>
            </a:r>
            <a:r>
              <a:rPr lang="en-US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well in advance </a:t>
            </a:r>
            <a:r>
              <a:rPr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if you wish to use your own computer.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indent="-64135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4400"/>
              <a:buFont typeface="Calibri"/>
              <a:buNone/>
            </a:pPr>
            <a:r>
              <a:rPr lang="en-US">
                <a:solidFill>
                  <a:srgbClr val="002060"/>
                </a:solidFill>
              </a:rPr>
              <a:t>Social events…</a:t>
            </a:r>
            <a:endParaRPr/>
          </a:p>
        </p:txBody>
      </p:sp>
      <p:sp>
        <p:nvSpPr>
          <p:cNvPr id="141" name="Google Shape;141;p19"/>
          <p:cNvSpPr txBox="1"/>
          <p:nvPr>
            <p:ph idx="1" type="body"/>
          </p:nvPr>
        </p:nvSpPr>
        <p:spPr>
          <a:xfrm>
            <a:off x="838200" y="1825625"/>
            <a:ext cx="10868400" cy="471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1"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</a:t>
            </a:r>
            <a:r>
              <a:rPr b="1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eception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: </a:t>
            </a:r>
            <a:endParaRPr b="0" i="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Today after the last session in t</a:t>
            </a:r>
            <a:r>
              <a:rPr lang="en-US">
                <a:solidFill>
                  <a:srgbClr val="000000"/>
                </a:solidFill>
              </a:rPr>
              <a:t>he A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insworth foyer and John Lion</a:t>
            </a:r>
            <a:r>
              <a:rPr lang="en-US">
                <a:solidFill>
                  <a:srgbClr val="000000"/>
                </a:solidFill>
              </a:rPr>
              <a:t>’s garden in front of Ainsworth depending on weather</a:t>
            </a: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 </a:t>
            </a:r>
            <a:endParaRPr b="0" i="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13335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</a:pPr>
            <a:r>
              <a:t/>
            </a:r>
            <a:endParaRPr b="0" i="0" sz="150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Char char="•"/>
            </a:pPr>
            <a:r>
              <a:rPr b="1" lang="en-US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</a:t>
            </a:r>
            <a:r>
              <a:rPr b="1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onference dinner: </a:t>
            </a:r>
            <a:endParaRPr b="1" i="0" u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u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Thursday from 18:30 at </a:t>
            </a:r>
            <a:r>
              <a:rPr lang="en-US">
                <a:solidFill>
                  <a:srgbClr val="000000"/>
                </a:solidFill>
              </a:rPr>
              <a:t>The Lounge, </a:t>
            </a:r>
            <a:endParaRPr>
              <a:solidFill>
                <a:srgbClr val="000000"/>
              </a:solidFill>
            </a:endParaRPr>
          </a:p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</a:rPr>
              <a:t>level 11 of the library building</a:t>
            </a:r>
            <a:endParaRPr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46750" y="3136575"/>
            <a:ext cx="5045251" cy="41763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/>
          <p:nvPr>
            <p:ph type="title"/>
          </p:nvPr>
        </p:nvSpPr>
        <p:spPr>
          <a:xfrm>
            <a:off x="378975" y="877425"/>
            <a:ext cx="10515600" cy="2179500"/>
          </a:xfrm>
          <a:prstGeom prst="rect">
            <a:avLst/>
          </a:prstGeom>
          <a:ln cap="flat" cmpd="sng" w="952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6000"/>
              <a:t>Enjoy the conference</a:t>
            </a:r>
            <a:endParaRPr sz="6000"/>
          </a:p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6000"/>
              <a:t>and your stay in Sydney!</a:t>
            </a:r>
            <a:endParaRPr sz="6000"/>
          </a:p>
        </p:txBody>
      </p:sp>
      <p:pic>
        <p:nvPicPr>
          <p:cNvPr id="149" name="Google Shape;14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816425"/>
            <a:ext cx="12192001" cy="30415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