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34" r:id="rId1"/>
  </p:sldMasterIdLst>
  <p:notesMasterIdLst>
    <p:notesMasterId r:id="rId19"/>
  </p:notesMasterIdLst>
  <p:sldIdLst>
    <p:sldId id="256" r:id="rId2"/>
    <p:sldId id="259" r:id="rId3"/>
    <p:sldId id="277" r:id="rId4"/>
    <p:sldId id="279" r:id="rId5"/>
    <p:sldId id="281" r:id="rId6"/>
    <p:sldId id="280" r:id="rId7"/>
    <p:sldId id="282" r:id="rId8"/>
    <p:sldId id="283" r:id="rId9"/>
    <p:sldId id="284" r:id="rId10"/>
    <p:sldId id="285" r:id="rId11"/>
    <p:sldId id="286" r:id="rId12"/>
    <p:sldId id="287" r:id="rId13"/>
    <p:sldId id="289" r:id="rId14"/>
    <p:sldId id="291" r:id="rId15"/>
    <p:sldId id="290" r:id="rId16"/>
    <p:sldId id="292" r:id="rId17"/>
    <p:sldId id="278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/>
    <p:restoredTop sz="94613"/>
  </p:normalViewPr>
  <p:slideViewPr>
    <p:cSldViewPr snapToGrid="0">
      <p:cViewPr varScale="1">
        <p:scale>
          <a:sx n="86" d="100"/>
          <a:sy n="86" d="100"/>
        </p:scale>
        <p:origin x="232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Times New Roman" panose="02020603050405020304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Times New Roman" panose="02020603050405020304" pitchFamily="18" charset="0"/>
              </a:defRPr>
            </a:lvl1pPr>
          </a:lstStyle>
          <a:p>
            <a:fld id="{84460ACC-8147-0D45-8662-6B05619D6DDF}" type="datetimeFigureOut">
              <a:rPr lang="en-US" smtClean="0"/>
              <a:pPr/>
              <a:t>12/10/24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Times New Roman" panose="02020603050405020304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Times New Roman" panose="02020603050405020304" pitchFamily="18" charset="0"/>
              </a:defRPr>
            </a:lvl1pPr>
          </a:lstStyle>
          <a:p>
            <a:fld id="{3F07D23F-E01D-AA4D-B2B4-03BF3125C39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23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07D23F-E01D-AA4D-B2B4-03BF3125C39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79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US"/>
              <a:t>10 Oct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35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Oct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137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Oct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405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Oct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66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Oct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094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Oct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562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Oct 2024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60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Oct 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69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Oct 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64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Oct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77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Oct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6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en-US"/>
              <a:t>10 Oct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832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Times New Roman" panose="020206030504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8" name="Rectangle 1037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rafting the Heart and Soul of Prince of Persia: The Lost Crown">
            <a:extLst>
              <a:ext uri="{FF2B5EF4-FFF2-40B4-BE49-F238E27FC236}">
                <a16:creationId xmlns:a16="http://schemas.microsoft.com/office/drawing/2014/main" id="{6E35BC51-62B4-8DA4-8DCF-6AA23D97A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 r="35364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0" name="Rectangle 1039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3C9488-4BF6-08E9-81AC-723B4AD726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37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Going back to move forward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Beyond the Standard Model with geometric quantization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7BB4DA-D2AD-BB5B-9386-4298F61CC0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6117692" cy="1479427"/>
          </a:xfrm>
        </p:spPr>
        <p:txBody>
          <a:bodyPr>
            <a:noAutofit/>
          </a:bodyPr>
          <a:lstStyle/>
          <a:p>
            <a:pPr algn="l"/>
            <a:r>
              <a:rPr lang="en-US" sz="1600" dirty="0"/>
              <a:t>Tom McClain</a:t>
            </a:r>
          </a:p>
          <a:p>
            <a:pPr algn="l"/>
            <a:r>
              <a:rPr lang="en-US" sz="1600" dirty="0"/>
              <a:t>Washington and Lee University</a:t>
            </a:r>
          </a:p>
          <a:p>
            <a:pPr algn="l"/>
            <a:r>
              <a:rPr lang="en-US" sz="1600" dirty="0"/>
              <a:t>International Joint Workshop on the Standard Model and Beyond 2024</a:t>
            </a:r>
          </a:p>
          <a:p>
            <a:pPr algn="l"/>
            <a:r>
              <a:rPr lang="en-US" sz="1600" dirty="0"/>
              <a:t>UNSW Sydney, 10 December 2024</a:t>
            </a:r>
          </a:p>
        </p:txBody>
      </p:sp>
      <p:sp>
        <p:nvSpPr>
          <p:cNvPr id="1042" name="Rectangle 1041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44" name="Rectangle 1043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9737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E5F116B-5458-121B-8D10-30E6C135D1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99" name="Rectangle 8198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F876D7-A1A4-0D1B-E025-0B5DF7D01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>
                <a:cs typeface="Times New Roman" panose="02020603050405020304" pitchFamily="18" charset="0"/>
              </a:rPr>
              <a:t>Polysymplectic field theory</a:t>
            </a:r>
            <a:endParaRPr lang="en-US" sz="5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01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00236C-486E-6611-FC42-3903FE50A6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2493" y="2071316"/>
                <a:ext cx="6713552" cy="4119172"/>
              </a:xfrm>
            </p:spPr>
            <p:txBody>
              <a:bodyPr anchor="t">
                <a:normAutofit/>
              </a:bodyPr>
              <a:lstStyle/>
              <a:p>
                <a:pPr marL="0" indent="0">
                  <a:buNone/>
                </a:pPr>
                <a:endParaRPr lang="en-US" sz="2000"/>
              </a:p>
              <a:p>
                <a:pPr marL="0" indent="0">
                  <a:buNone/>
                </a:pPr>
                <a:r>
                  <a:rPr lang="en-US" sz="2000"/>
                  <a:t>Spacetime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/>
                  <a:t>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endParaRPr lang="en-US" sz="2000"/>
              </a:p>
              <a:p>
                <a:pPr marL="0" indent="0">
                  <a:buNone/>
                </a:pPr>
                <a:r>
                  <a:rPr lang="en-US" sz="2000"/>
                  <a:t>Extended configuration space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lang="en-US" sz="200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𝐼</m:t>
                        </m:r>
                      </m:sup>
                    </m:sSup>
                  </m:oMath>
                </a14:m>
                <a:endParaRPr lang="en-US" sz="2000"/>
              </a:p>
              <a:p>
                <a:pPr marL="0" indent="0">
                  <a:buNone/>
                </a:pPr>
                <a:r>
                  <a:rPr lang="en-US" sz="2000"/>
                  <a:t>Extended phase space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000" b="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𝑇𝑀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lang="en-US" sz="200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</m:sup>
                    </m:sSup>
                  </m:oMath>
                </a14:m>
                <a:r>
                  <a:rPr lang="en-US" sz="200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</m:oMath>
                </a14:m>
                <a:endParaRPr lang="en-US" sz="2000"/>
              </a:p>
              <a:p>
                <a:pPr marL="0" indent="0">
                  <a:buNone/>
                </a:pPr>
                <a:r>
                  <a:rPr lang="en-US" sz="2000"/>
                  <a:t>Tautological one-form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</m:oMath>
                </a14:m>
                <a:r>
                  <a:rPr lang="en-US" sz="2000"/>
                  <a:t> d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den>
                    </m:f>
                  </m:oMath>
                </a14:m>
                <a:endParaRPr lang="en-US" sz="2000"/>
              </a:p>
              <a:p>
                <a:pPr marL="0" indent="0">
                  <a:buNone/>
                </a:pPr>
                <a:r>
                  <a:rPr lang="en-US" sz="2000"/>
                  <a:t>Polysymplectic form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>
                    <a:ea typeface="Cambria Math" panose="02040503050406030204" pitchFamily="18" charset="0"/>
                  </a:rPr>
                  <a:t> d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</m:oMath>
                </a14:m>
                <a:r>
                  <a:rPr lang="en-US" sz="200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</m:oMath>
                </a14:m>
                <a:r>
                  <a:rPr lang="en-US" sz="2000"/>
                  <a:t> d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den>
                    </m:f>
                  </m:oMath>
                </a14:m>
                <a:endParaRPr lang="en-US" sz="2000"/>
              </a:p>
              <a:p>
                <a:pPr marL="0" indent="0">
                  <a:buNone/>
                </a:pPr>
                <a:r>
                  <a:rPr lang="en-US" sz="2000"/>
                  <a:t>Poisson structure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el-G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</m:oMath>
                </a14:m>
                <a:r>
                  <a:rPr lang="en-US" sz="200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p>
                        </m:sSup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Sup>
                          <m:sSub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sub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00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endParaRPr lang="en-US" sz="2000"/>
              </a:p>
              <a:p>
                <a:pPr marL="0" indent="0">
                  <a:buNone/>
                </a:pPr>
                <a:r>
                  <a:rPr lang="en-US" sz="2000"/>
                  <a:t>Physically realizable fields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</m:sup>
                    </m:sSup>
                    <m:d>
                      <m:d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e>
                    </m:d>
                    <m:r>
                      <a:rPr lang="en-US" sz="2000" b="0" i="1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  <m:d>
                      <m:dPr>
                        <m:ctrlPr>
                          <a:rPr lang="en-US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/>
                  <a:t> must satisfy Hamilton’s field equations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en-US" sz="2000"/>
                  <a:t>(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𝑑𝐻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,−,−)=</m:t>
                    </m:r>
                  </m:oMath>
                </a14:m>
                <a:r>
                  <a:rPr lang="en-US" sz="2000">
                    <a:ea typeface="Cambria Math" panose="02040503050406030204" pitchFamily="18" charset="0"/>
                  </a:rPr>
                  <a:t> T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en-US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000"/>
              </a:p>
              <a:p>
                <a:pPr marL="0" indent="0">
                  <a:buNone/>
                </a:pPr>
                <a:endParaRPr lang="en-US" sz="2000"/>
              </a:p>
              <a:p>
                <a:pPr marL="0" indent="0">
                  <a:buNone/>
                </a:pPr>
                <a:endParaRPr lang="en-US" sz="200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00236C-486E-6611-FC42-3903FE50A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493" y="2071316"/>
                <a:ext cx="6713552" cy="4119172"/>
              </a:xfrm>
              <a:blipFill>
                <a:blip r:embed="rId2"/>
                <a:stretch>
                  <a:fillRect l="-11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>
            <a:extLst>
              <a:ext uri="{FF2B5EF4-FFF2-40B4-BE49-F238E27FC236}">
                <a16:creationId xmlns:a16="http://schemas.microsoft.com/office/drawing/2014/main" id="{FF3FD409-898B-EC6B-B89A-002D8CABA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1" r="17128" b="3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BD7EF-33C5-8D9E-7155-5A3B572E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AEF9944-A4F6-4C59-AEBD-678D6480B8EA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740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132992-6200-3914-CF2B-1172BEA13A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23" name="Rectangle 9222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654811-12E7-CBA1-846F-623F96688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4200">
                <a:cs typeface="Times New Roman" panose="02020603050405020304" pitchFamily="18" charset="0"/>
              </a:rPr>
              <a:t>Polysymplectic field theory highlights</a:t>
            </a:r>
            <a:endParaRPr lang="en-US" sz="4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5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0310E-1008-650E-CA73-2A81F9A12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Fully covariant</a:t>
            </a:r>
          </a:p>
          <a:p>
            <a:pPr marL="0" indent="0">
              <a:buNone/>
            </a:pPr>
            <a:r>
              <a:rPr lang="en-US" sz="2200" dirty="0"/>
              <a:t>Incorporates spacetime from the beginning without space-time splitting</a:t>
            </a:r>
          </a:p>
          <a:p>
            <a:pPr marL="0" indent="0">
              <a:buNone/>
            </a:pPr>
            <a:r>
              <a:rPr lang="en-US" sz="2200" dirty="0"/>
              <a:t>Natural tautological one-form and Poisson structure: the right ingredients for geometric quantization!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5669D356-C5F6-98E6-CC0B-C3FAC2B3A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9048" y="699516"/>
            <a:ext cx="5458968" cy="545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BF9A0-FE09-F45A-9E55-95082A376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AEF9944-A4F6-4C59-AEBD-678D6480B8EA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820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80A7143-D8F7-D2F3-F545-A58125076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4ED964-E65C-4651-83D5-589694ECC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4600">
                <a:cs typeface="Times New Roman" panose="02020603050405020304" pitchFamily="18" charset="0"/>
              </a:rPr>
              <a:t>Geometric quantization for polysymplectic fields I</a:t>
            </a:r>
            <a:endParaRPr lang="en-US" sz="4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C4D0B3-3905-7373-F928-EBAA7A01A68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2493" y="2071316"/>
                <a:ext cx="6713552" cy="4119172"/>
              </a:xfrm>
            </p:spPr>
            <p:txBody>
              <a:bodyPr anchor="t">
                <a:normAutofit/>
              </a:bodyPr>
              <a:lstStyle/>
              <a:p>
                <a:pPr marL="0" indent="0">
                  <a:buNone/>
                </a:pPr>
                <a:endParaRPr lang="en-US" sz="2200" dirty="0"/>
              </a:p>
              <a:p>
                <a:pPr marL="0" indent="0">
                  <a:buNone/>
                </a:pPr>
                <a:r>
                  <a:rPr lang="en-US" sz="2200" dirty="0"/>
                  <a:t>Quantization map (TM, 2024):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↦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200" i="1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l-GR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en-US" sz="2200" dirty="0"/>
                  <a:t>(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200" dirty="0"/>
                  <a:t>), </a:t>
                </a:r>
                <a:r>
                  <a:rPr lang="en-US" sz="2200" dirty="0" err="1"/>
                  <a:t>df</a:t>
                </a:r>
                <a:r>
                  <a:rPr lang="en-US" sz="2200" dirty="0"/>
                  <a:t>, v)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2200" dirty="0"/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sz="22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en-US" sz="2200" dirty="0"/>
                  <a:t>(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200" dirty="0"/>
                  <a:t>, </a:t>
                </a:r>
                <a:r>
                  <a:rPr lang="en-US" sz="2200" dirty="0" err="1"/>
                  <a:t>df</a:t>
                </a:r>
                <a:r>
                  <a:rPr lang="en-US" sz="2200" dirty="0"/>
                  <a:t>, v)</a:t>
                </a:r>
              </a:p>
              <a:p>
                <a:pPr marL="0" indent="0">
                  <a:buNone/>
                </a:pPr>
                <a:r>
                  <a:rPr lang="en-US" sz="2200" dirty="0"/>
                  <a:t>New ingredients: vector field v, one-form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)=1</m:t>
                    </m:r>
                  </m:oMath>
                </a14:m>
                <a:r>
                  <a:rPr lang="en-US" sz="2200" dirty="0"/>
                  <a:t>  </a:t>
                </a:r>
              </a:p>
              <a:p>
                <a:pPr marL="0" indent="0">
                  <a:buNone/>
                </a:pPr>
                <a:r>
                  <a:rPr lang="en-US" sz="2200" dirty="0"/>
                  <a:t>Dimensional considerations: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r>
                      <a:rPr lang="en-US" sz="22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sSub>
                          <m:sSubPr>
                            <m:ctrlP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den>
                    </m:f>
                  </m:oMath>
                </a14:m>
                <a:endParaRPr lang="en-US" sz="2200" dirty="0"/>
              </a:p>
              <a:p>
                <a:pPr marL="0" indent="0">
                  <a:buNone/>
                </a:pPr>
                <a:r>
                  <a:rPr lang="en-US" sz="2200" dirty="0"/>
                  <a:t>Resulting operators for scalar field theory:</a:t>
                </a:r>
              </a:p>
              <a:p>
                <a:pPr marL="0" indent="0">
                  <a:buNone/>
                </a:pPr>
                <a:r>
                  <a:rPr lang="en-US" sz="2200" dirty="0"/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↦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2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↦</m:t>
                    </m:r>
                  </m:oMath>
                </a14:m>
                <a:r>
                  <a:rPr lang="en-US" sz="2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sz="2200" dirty="0"/>
                  <a:t>,</a:t>
                </a:r>
                <a:r>
                  <a:rPr lang="en-US" sz="2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↦</m:t>
                    </m:r>
                  </m:oMath>
                </a14:m>
                <a:r>
                  <a:rPr lang="en-US" sz="2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𝜕𝜙</m:t>
                        </m:r>
                      </m:den>
                    </m:f>
                  </m:oMath>
                </a14:m>
                <a:endParaRPr lang="en-US" sz="2200" dirty="0"/>
              </a:p>
              <a:p>
                <a:pPr marL="0" indent="0">
                  <a:buNone/>
                </a:pPr>
                <a:endParaRPr lang="en-US" sz="22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C4D0B3-3905-7373-F928-EBAA7A01A6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493" y="2071316"/>
                <a:ext cx="6713552" cy="4119172"/>
              </a:xfrm>
              <a:blipFill>
                <a:blip r:embed="rId2"/>
                <a:stretch>
                  <a:fillRect l="-1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>
            <a:extLst>
              <a:ext uri="{FF2B5EF4-FFF2-40B4-BE49-F238E27FC236}">
                <a16:creationId xmlns:a16="http://schemas.microsoft.com/office/drawing/2014/main" id="{C9B3F664-56EF-41DE-3C2B-5FC5F3764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2" r="14713" b="2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66FA5-27F2-6515-CFBD-5F97AB4D2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AEF9944-A4F6-4C59-AEBD-678D6480B8EA}" type="slidenum">
              <a:rPr lang="en-US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277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A1EC36-6595-EF65-3F67-8E2BEC8C0E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47" name="Rectangle 10246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F6FA02-CB8F-E39B-4681-A6BF9442F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4600">
                <a:cs typeface="Times New Roman" panose="02020603050405020304" pitchFamily="18" charset="0"/>
              </a:rPr>
              <a:t>Geometric quantization for polysymplectic fields II</a:t>
            </a:r>
            <a:endParaRPr lang="en-US" sz="4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9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677C855-D02F-CF38-98BB-A142B861A62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2493" y="2071316"/>
                <a:ext cx="6713552" cy="4119172"/>
              </a:xfrm>
            </p:spPr>
            <p:txBody>
              <a:bodyPr anchor="t">
                <a:normAutofit/>
              </a:bodyPr>
              <a:lstStyle/>
              <a:p>
                <a:pPr marL="0" indent="0">
                  <a:buNone/>
                </a:pPr>
                <a:endParaRPr lang="en-US" sz="2200" dirty="0"/>
              </a:p>
              <a:p>
                <a:pPr marL="0" indent="0">
                  <a:buNone/>
                </a:pPr>
                <a:r>
                  <a:rPr lang="en-US" sz="2200" dirty="0"/>
                  <a:t>Where is the physics?!</a:t>
                </a:r>
              </a:p>
              <a:p>
                <a:pPr marL="0" indent="0">
                  <a:buNone/>
                </a:pPr>
                <a:r>
                  <a:rPr lang="en-US" sz="2200" dirty="0"/>
                  <a:t>Where is the space-time dependence?!</a:t>
                </a:r>
              </a:p>
              <a:p>
                <a:pPr marL="0" indent="0">
                  <a:buNone/>
                </a:pPr>
                <a:r>
                  <a:rPr lang="en-US" sz="2200" dirty="0"/>
                  <a:t>Total momentum operators for scalar field theory: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↦</m:t>
                    </m:r>
                  </m:oMath>
                </a14:m>
                <a:r>
                  <a:rPr lang="en-US" sz="2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sz="2200"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  <m:r>
                          <m:rPr>
                            <m:sty m:val="p"/>
                          </m:rPr>
                          <a:rPr lang="el-GR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𝜕𝜙</m:t>
                        </m:r>
                      </m:den>
                    </m:f>
                  </m:oMath>
                </a14:m>
                <a:endParaRPr lang="en-US" sz="22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200" dirty="0"/>
                  <a:t>Naturally act on extended phase space “meta-state”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lang="en-US" sz="2200" dirty="0"/>
                  <a:t>,</a:t>
                </a:r>
                <a:r>
                  <a:rPr lang="en-US" sz="2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2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sz="2200" dirty="0"/>
                  <a:t>)</a:t>
                </a:r>
              </a:p>
              <a:p>
                <a:pPr marL="0" indent="0">
                  <a:buNone/>
                </a:pPr>
                <a:r>
                  <a:rPr lang="en-US" sz="2200" dirty="0"/>
                  <a:t>Pullback by classical (complex) KG solution section </a:t>
                </a:r>
                <a:endParaRPr lang="en-US" sz="22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e>
                    </m:d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𝜇𝜈</m:t>
                            </m:r>
                          </m:sub>
                        </m:sSub>
                        <m:sSup>
                          <m:sSupPr>
                            <m:ctrlP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sSup>
                          <m:sSupPr>
                            <m:ctrlP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US" sz="2200" dirty="0"/>
                  <a:t> to get </a:t>
                </a:r>
                <a:r>
                  <a:rPr lang="en-US" sz="2200" dirty="0">
                    <a:ea typeface="Cambria Math" panose="02040503050406030204" pitchFamily="18" charset="0"/>
                  </a:rPr>
                  <a:t>Q(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 sz="2200" dirty="0"/>
                  <a:t>) =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l-GR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Ψ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𝜕𝜙</m:t>
                        </m:r>
                      </m:den>
                    </m:f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2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677C855-D02F-CF38-98BB-A142B861A6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493" y="2071316"/>
                <a:ext cx="6713552" cy="4119172"/>
              </a:xfrm>
              <a:blipFill>
                <a:blip r:embed="rId2"/>
                <a:stretch>
                  <a:fillRect l="-1323" r="-11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 descr="Question Mark on Chalk Board · Free Stock Photo">
            <a:extLst>
              <a:ext uri="{FF2B5EF4-FFF2-40B4-BE49-F238E27FC236}">
                <a16:creationId xmlns:a16="http://schemas.microsoft.com/office/drawing/2014/main" id="{5D39A2BE-B0F3-55B1-E74E-9D5CEB1BB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r="19926" b="2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665B7-C7ED-DD42-7628-480D3B4DB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AEF9944-A4F6-4C59-AEBD-678D6480B8EA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849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2C25886-B40C-933B-DC1D-0B07F1263C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299" name="Rectangle 12298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5239D3-E2C9-BF8E-48A0-F312814E7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4600">
                <a:cs typeface="Times New Roman" panose="02020603050405020304" pitchFamily="18" charset="0"/>
              </a:rPr>
              <a:t>Geometric quantization for polysymplectic fields III</a:t>
            </a:r>
            <a:endParaRPr lang="en-US" sz="4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01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C6B3C7-B099-22B3-EA02-2817F072A7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2493" y="2071316"/>
                <a:ext cx="6713552" cy="4119172"/>
              </a:xfrm>
            </p:spPr>
            <p:txBody>
              <a:bodyPr anchor="t">
                <a:normAutofit/>
              </a:bodyPr>
              <a:lstStyle/>
              <a:p>
                <a:pPr marL="0" indent="0">
                  <a:buNone/>
                </a:pPr>
                <a:endParaRPr lang="en-US" sz="2200" dirty="0"/>
              </a:p>
              <a:p>
                <a:pPr marL="0" indent="0">
                  <a:buNone/>
                </a:pPr>
                <a:r>
                  <a:rPr lang="en-US" sz="2200" dirty="0"/>
                  <a:t>Eigenvalue equation?</a:t>
                </a:r>
              </a:p>
              <a:p>
                <a:pPr marL="0" indent="0">
                  <a:buNone/>
                </a:pPr>
                <a:r>
                  <a:rPr lang="en-US" sz="2200" dirty="0"/>
                  <a:t>Yes! When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sz="22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acc>
                              <m:accPr>
                                <m:chr m:val="̅"/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</m:acc>
                          </m:num>
                          <m:den>
                            <m:sSup>
                              <m:sSup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endParaRPr lang="en-US" sz="2200" dirty="0"/>
              </a:p>
              <a:p>
                <a:pPr marL="0" indent="0">
                  <a:buNone/>
                </a:pPr>
                <a:r>
                  <a:rPr lang="en-US" sz="2200" dirty="0"/>
                  <a:t>And the same process works for the total energy operator with massless fields!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C6B3C7-B099-22B3-EA02-2817F072A7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493" y="2071316"/>
                <a:ext cx="6713552" cy="4119172"/>
              </a:xfrm>
              <a:blipFill>
                <a:blip r:embed="rId2"/>
                <a:stretch>
                  <a:fillRect l="-1323" r="-1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294" name="Picture 6" descr="Award label with ribbon Royalty-free Stock Vector Images">
            <a:extLst>
              <a:ext uri="{FF2B5EF4-FFF2-40B4-BE49-F238E27FC236}">
                <a16:creationId xmlns:a16="http://schemas.microsoft.com/office/drawing/2014/main" id="{50158F16-1C9B-9D53-62A6-5F7478C48E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" r="1899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B802C-5F28-024A-A6D9-1D6A8191F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AEF9944-A4F6-4C59-AEBD-678D6480B8EA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25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2A52BC-5B36-0459-96F9-6AD9D400F0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323" name="Rectangle 13322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B4E640-14CC-9436-0870-9AB7A764B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4600">
                <a:cs typeface="Times New Roman" panose="02020603050405020304" pitchFamily="18" charset="0"/>
              </a:rPr>
              <a:t>Geometric quantization for polysymplectic fields highlights</a:t>
            </a:r>
            <a:endParaRPr lang="en-US" sz="4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24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075645-ABF6-BC52-D5FA-857850424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US" sz="2200"/>
          </a:p>
          <a:p>
            <a:pPr marL="0" indent="0">
              <a:buNone/>
            </a:pPr>
            <a:r>
              <a:rPr lang="en-US" sz="2200"/>
              <a:t>Fully covariant</a:t>
            </a:r>
          </a:p>
          <a:p>
            <a:pPr marL="0" indent="0">
              <a:buNone/>
            </a:pPr>
            <a:r>
              <a:rPr lang="en-US" sz="2200"/>
              <a:t>No need for renormalization</a:t>
            </a:r>
          </a:p>
          <a:p>
            <a:pPr marL="0" indent="0">
              <a:buNone/>
            </a:pPr>
            <a:r>
              <a:rPr lang="en-US" sz="2200"/>
              <a:t>No obvious “red flags” to prevent it from working with GR!</a:t>
            </a:r>
          </a:p>
          <a:p>
            <a:pPr marL="0" indent="0">
              <a:buNone/>
            </a:pPr>
            <a:endParaRPr lang="en-US" sz="2200"/>
          </a:p>
        </p:txBody>
      </p:sp>
      <p:pic>
        <p:nvPicPr>
          <p:cNvPr id="13314" name="Picture 2" descr="Holding breath emoji emoji | AI Emoji Generator">
            <a:extLst>
              <a:ext uri="{FF2B5EF4-FFF2-40B4-BE49-F238E27FC236}">
                <a16:creationId xmlns:a16="http://schemas.microsoft.com/office/drawing/2014/main" id="{347BFDC0-8DCB-35FF-A604-7688CA07A4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" r="1895" b="-3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C123C-385A-9677-01A7-F263D8B0D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AEF9944-A4F6-4C59-AEBD-678D6480B8EA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011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C12F108-33FE-C6F6-092A-E58D9CAF5A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D131FE-9A87-6F5D-7E0F-BC6EAC1D7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>
                <a:latin typeface="Times New Roman" panose="02020603050405020304" pitchFamily="18" charset="0"/>
                <a:cs typeface="Times New Roman" panose="02020603050405020304" pitchFamily="18" charset="0"/>
              </a:rPr>
              <a:t>Future work</a:t>
            </a:r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79CCC-49E2-85F2-B720-8319266FF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Better understand the physical meaning of the meta-states</a:t>
            </a:r>
          </a:p>
          <a:p>
            <a:pPr marL="0" indent="0">
              <a:buNone/>
            </a:pPr>
            <a:r>
              <a:rPr lang="en-US" sz="2200" dirty="0"/>
              <a:t>Energy eigenstates for massive particles (TM, in progress)</a:t>
            </a:r>
          </a:p>
          <a:p>
            <a:pPr marL="0" indent="0">
              <a:buNone/>
            </a:pPr>
            <a:r>
              <a:rPr lang="en-US" sz="2200" dirty="0"/>
              <a:t>Spin ½ particles</a:t>
            </a:r>
          </a:p>
          <a:p>
            <a:pPr marL="0" indent="0">
              <a:buNone/>
            </a:pPr>
            <a:r>
              <a:rPr lang="en-US" sz="2200" dirty="0"/>
              <a:t>Spin 1 particles</a:t>
            </a:r>
          </a:p>
          <a:p>
            <a:pPr marL="0" indent="0">
              <a:buNone/>
            </a:pPr>
            <a:r>
              <a:rPr lang="en-US" sz="2200" dirty="0"/>
              <a:t>GR?</a:t>
            </a:r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78200-2367-50EF-D5CC-644C8307D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AEF9944-A4F6-4C59-AEBD-678D6480B8EA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2548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14F72D-11BC-8D59-8984-C588982B4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E398DF-A86D-E5F0-32CA-90197518E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A4287-27DD-FCFA-859E-DF3ADD4B26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Geometric quantization of classical fields is hard, but can be done for free scalar fields</a:t>
            </a:r>
          </a:p>
          <a:p>
            <a:pPr marL="0" indent="0">
              <a:buNone/>
            </a:pPr>
            <a:r>
              <a:rPr lang="en-US" sz="2200" dirty="0"/>
              <a:t>The resulting quantum field theory looks quite different from canonical QFT, with some tantalizing benefits</a:t>
            </a:r>
          </a:p>
          <a:p>
            <a:pPr marL="0" indent="0">
              <a:buNone/>
            </a:pPr>
            <a:r>
              <a:rPr lang="en-US" sz="2200" dirty="0"/>
              <a:t>Future work will tell if we really can move forward by going back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6C667-EFD1-1BAC-0A5F-C877C77A2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AEF9944-A4F6-4C59-AEBD-678D6480B8EA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47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63F018-4CC2-76B8-3BE9-47B9194EF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en-US" sz="4000">
                <a:latin typeface="Times New Roman" panose="02020603050405020304" pitchFamily="18" charset="0"/>
                <a:cs typeface="Times New Roman" panose="02020603050405020304" pitchFamily="18" charset="0"/>
              </a:rPr>
              <a:t>Synopsis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B7173-47DD-DA0B-A477-0C9EDBC486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3"/>
            <a:ext cx="10168128" cy="3695020"/>
          </a:xfrm>
        </p:spPr>
        <p:txBody>
          <a:bodyPr>
            <a:normAutofit/>
          </a:bodyPr>
          <a:lstStyle/>
          <a:p>
            <a:endParaRPr lang="en-US" sz="2200" dirty="0"/>
          </a:p>
          <a:p>
            <a:r>
              <a:rPr lang="en-US" sz="2200" dirty="0"/>
              <a:t>General relativity cannot be quantized with canonical or path integral methods</a:t>
            </a:r>
          </a:p>
          <a:p>
            <a:r>
              <a:rPr lang="en-US" sz="2200" dirty="0"/>
              <a:t>Neither can anything else!</a:t>
            </a:r>
          </a:p>
          <a:p>
            <a:r>
              <a:rPr lang="en-US" sz="2200" dirty="0"/>
              <a:t>Can we build a better “machine” to quantize classical fields?</a:t>
            </a:r>
          </a:p>
          <a:p>
            <a:r>
              <a:rPr lang="en-US" sz="2200" dirty="0"/>
              <a:t>Maybe! If so, GR may quantize without issue</a:t>
            </a:r>
          </a:p>
          <a:p>
            <a:r>
              <a:rPr lang="en-US" sz="2200" dirty="0"/>
              <a:t>Guiding idea: geometry leads the way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C6091-8A87-A831-06CE-9FE5F4132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AEF9944-A4F6-4C59-AEBD-678D6480B8EA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75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68A5F8-A876-0AEE-5BF7-2956092D91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BB2B1F0-0DD6-4744-9A46-7A344FB48E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6B283B-0925-07D7-B6D2-A8A21A76E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en-US" sz="600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2899927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76031"/>
            <a:ext cx="1873457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C171B-6F55-5B3B-0F0B-2BBEFA05E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337269"/>
            <a:ext cx="10509504" cy="290568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n-US" sz="2000" dirty="0"/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Review (?) of Hamiltonian particle theory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Geometric quantization: a “better” way to quantize particle theories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Geometric quantization for classical fields?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err="1"/>
              <a:t>Polysymplectic</a:t>
            </a:r>
            <a:r>
              <a:rPr lang="en-US" sz="2000" dirty="0"/>
              <a:t> (Hamiltonian) field theory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Geometric quantization for classical fields! (Sort of.)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Directions for future research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05A259-5EDE-7116-E605-C86A66F06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73254" y="6356350"/>
            <a:ext cx="2477498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AEF9944-A4F6-4C59-AEBD-678D6480B8EA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284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91AA0F-C807-0807-C76D-64CE7AA0E0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6962F7-81AA-233A-F84D-445656080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>
                <a:latin typeface="Times New Roman" panose="02020603050405020304" pitchFamily="18" charset="0"/>
                <a:cs typeface="Times New Roman" panose="02020603050405020304" pitchFamily="18" charset="0"/>
              </a:rPr>
              <a:t>Hamiltonian particle theory</a:t>
            </a:r>
          </a:p>
        </p:txBody>
      </p:sp>
      <p:sp>
        <p:nvSpPr>
          <p:cNvPr id="2059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39277D-8E85-3121-2C1F-2F24BB932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2493" y="2071316"/>
                <a:ext cx="6713552" cy="4119172"/>
              </a:xfrm>
            </p:spPr>
            <p:txBody>
              <a:bodyPr anchor="t">
                <a:normAutofit/>
              </a:bodyPr>
              <a:lstStyle/>
              <a:p>
                <a:pPr marL="0" indent="0">
                  <a:buNone/>
                </a:pPr>
                <a:endParaRPr lang="en-US" sz="2200"/>
              </a:p>
              <a:p>
                <a:pPr marL="0" indent="0">
                  <a:buNone/>
                </a:pPr>
                <a:r>
                  <a:rPr lang="en-US" sz="2200"/>
                  <a:t>Configuration space </a:t>
                </a:r>
                <a14:m>
                  <m:oMath xmlns:m="http://schemas.openxmlformats.org/officeDocument/2006/math">
                    <m:r>
                      <a:rPr lang="en-US" sz="2200" b="0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200" b="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/>
                  <a:t>(space;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200" b="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sz="2200"/>
                  <a:t>)</a:t>
                </a:r>
              </a:p>
              <a:p>
                <a:pPr marL="0" indent="0">
                  <a:buNone/>
                </a:pPr>
                <a:r>
                  <a:rPr lang="en-US" sz="2200"/>
                  <a:t>Phase space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sz="2200" b="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200" b="0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200" b="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/>
                  <a:t>(space + momentum;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200" b="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200" b="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2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200" b="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200"/>
                  <a:t>)</a:t>
                </a:r>
              </a:p>
              <a:p>
                <a:pPr marL="0" indent="0">
                  <a:buNone/>
                </a:pPr>
                <a:r>
                  <a:rPr lang="en-US" sz="2200"/>
                  <a:t>Tautological one-form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p>
                      <m:sSupPr>
                        <m:ctrlP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𝑑𝑞</m:t>
                        </m:r>
                      </m:e>
                      <m:sup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endParaRPr lang="en-US" sz="2200" b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200"/>
                  <a:t>Symplectic form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20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∧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𝑑𝑞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endParaRPr lang="en-US" sz="2200"/>
              </a:p>
              <a:p>
                <a:pPr marL="0" indent="0">
                  <a:buNone/>
                </a:pPr>
                <a:r>
                  <a:rPr lang="en-US" sz="2200"/>
                  <a:t>Poisson structure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p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20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20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den>
                    </m:f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∧</m:t>
                    </m:r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endParaRPr lang="en-US" sz="2200"/>
              </a:p>
              <a:p>
                <a:pPr marL="0" indent="0">
                  <a:buNone/>
                </a:pPr>
                <a:r>
                  <a:rPr lang="en-US" sz="2200"/>
                  <a:t>Physically realizable trajectories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2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200"/>
                  <a:t> must satisfy Hamilton’s equations </a:t>
                </a:r>
                <a14:m>
                  <m:oMath xmlns:m="http://schemas.openxmlformats.org/officeDocument/2006/math"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𝑑𝐻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200"/>
              </a:p>
              <a:p>
                <a:pPr marL="0" indent="0">
                  <a:buNone/>
                </a:pPr>
                <a:r>
                  <a:rPr lang="en-US" sz="2200" i="1"/>
                  <a:t>Note: Time dependence is brought in “after-the-fact”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39277D-8E85-3121-2C1F-2F24BB932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493" y="2071316"/>
                <a:ext cx="6713552" cy="4119172"/>
              </a:xfrm>
              <a:blipFill>
                <a:blip r:embed="rId2"/>
                <a:stretch>
                  <a:fillRect l="-1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2" name="Picture 4">
            <a:extLst>
              <a:ext uri="{FF2B5EF4-FFF2-40B4-BE49-F238E27FC236}">
                <a16:creationId xmlns:a16="http://schemas.microsoft.com/office/drawing/2014/main" id="{D1A74834-479C-A01B-FBEE-EB66200842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81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80834-003F-FF1E-D963-BA6E90A62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AEF9944-A4F6-4C59-AEBD-678D6480B8EA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97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51DFC3-6E70-35D9-03B6-0B2EABD2A4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6" name="Rectangle 3085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992B62-F67F-23EB-BF98-4D2AC9CB3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4200">
                <a:latin typeface="Times New Roman" panose="02020603050405020304" pitchFamily="18" charset="0"/>
                <a:cs typeface="Times New Roman" panose="02020603050405020304" pitchFamily="18" charset="0"/>
              </a:rPr>
              <a:t>Hamiltonian particle theory highlights</a:t>
            </a:r>
          </a:p>
        </p:txBody>
      </p:sp>
      <p:sp>
        <p:nvSpPr>
          <p:cNvPr id="3088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2C2BEE-22E7-3D39-3E31-5FE77D3893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0080" y="2872899"/>
                <a:ext cx="4243589" cy="332066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sz="2200" dirty="0"/>
              </a:p>
              <a:p>
                <a:pPr marL="0" indent="0">
                  <a:buNone/>
                </a:pPr>
                <a:r>
                  <a:rPr lang="en-US" sz="2200" dirty="0"/>
                  <a:t>Equivalent to Newton’s laws/Euler Lagrange-equations </a:t>
                </a:r>
              </a:p>
              <a:p>
                <a:pPr marL="0" indent="0">
                  <a:buNone/>
                </a:pPr>
                <a:r>
                  <a:rPr lang="en-US" sz="2200" dirty="0"/>
                  <a:t>Coordinate independent</a:t>
                </a:r>
              </a:p>
              <a:p>
                <a:pPr marL="0" indent="0">
                  <a:buNone/>
                </a:pPr>
                <a:r>
                  <a:rPr lang="en-US" sz="2200" dirty="0"/>
                  <a:t>Tautological one-form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200" dirty="0"/>
                  <a:t>, Poisson structure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el-GR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/>
                  <a:t>: ingredients for geometric quantization!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2C2BEE-22E7-3D39-3E31-5FE77D3893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0080" y="2872899"/>
                <a:ext cx="4243589" cy="3320668"/>
              </a:xfrm>
              <a:blipFill>
                <a:blip r:embed="rId2"/>
                <a:stretch>
                  <a:fillRect l="-17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6" name="Picture 4" descr="stack of colorful wooden building blocks | stack of colorful… | Flickr">
            <a:extLst>
              <a:ext uri="{FF2B5EF4-FFF2-40B4-BE49-F238E27FC236}">
                <a16:creationId xmlns:a16="http://schemas.microsoft.com/office/drawing/2014/main" id="{3F9494B2-B3D6-FD9D-B3B8-0CB3435ABF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91" r="19056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731E97-752B-7A74-CFF7-E8B81A51A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9400" y="6356350"/>
            <a:ext cx="914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AEF9944-A4F6-4C59-AEBD-678D6480B8EA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442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6DF34E4-7854-17E6-4FF0-35C483F63E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7" name="Rectangle 4106">
            <a:extLst>
              <a:ext uri="{FF2B5EF4-FFF2-40B4-BE49-F238E27FC236}">
                <a16:creationId xmlns:a16="http://schemas.microsoft.com/office/drawing/2014/main" id="{394842B0-684D-44CC-B4BC-D13331CFD2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81B1E7-D17B-92AE-275B-38AE08874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en-US" sz="6100">
                <a:latin typeface="Times New Roman" panose="02020603050405020304" pitchFamily="18" charset="0"/>
                <a:cs typeface="Times New Roman" panose="02020603050405020304" pitchFamily="18" charset="0"/>
              </a:rPr>
              <a:t>Geometric quantization</a:t>
            </a:r>
          </a:p>
        </p:txBody>
      </p:sp>
      <p:sp>
        <p:nvSpPr>
          <p:cNvPr id="4109" name="sketch line">
            <a:extLst>
              <a:ext uri="{FF2B5EF4-FFF2-40B4-BE49-F238E27FC236}">
                <a16:creationId xmlns:a16="http://schemas.microsoft.com/office/drawing/2014/main" id="{4C2A3DC3-F495-4B99-9FF3-3FB30D632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19F2E8A-21C2-EAFF-F91C-BE80D7D6EB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0080" y="2706624"/>
                <a:ext cx="6894576" cy="348386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sz="2200"/>
              </a:p>
              <a:p>
                <a:pPr marL="0" indent="0">
                  <a:buNone/>
                </a:pPr>
                <a:r>
                  <a:rPr lang="en-US" sz="2200"/>
                  <a:t>Canonical quantization: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200" b="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2200" b="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2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200" b="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↦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m:rPr>
                        <m:nor/>
                      </m:rPr>
                      <a:rPr lang="en-US" sz="2200"/>
                      <m:t>,</m:t>
                    </m:r>
                    <m:r>
                      <m:rPr>
                        <m:nor/>
                      </m:rPr>
                      <a:rPr lang="en-US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200" b="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den>
                    </m:f>
                  </m:oMath>
                </a14:m>
                <a:endParaRPr lang="en-US" sz="2200"/>
              </a:p>
              <a:p>
                <a:pPr marL="0" indent="0">
                  <a:buNone/>
                </a:pPr>
                <a:r>
                  <a:rPr lang="en-US" sz="2200"/>
                  <a:t>Geometric quantization: </a:t>
                </a:r>
                <a14:m>
                  <m:oMath xmlns:m="http://schemas.openxmlformats.org/officeDocument/2006/math">
                    <m:r>
                      <a:rPr lang="en-US" sz="2200" b="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↦</m:t>
                    </m:r>
                    <m:r>
                      <a:rPr lang="en-US" sz="2200" b="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200" b="0" i="1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l-GR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en-US" sz="2200"/>
                  <a:t>(df,</a:t>
                </a:r>
                <a:r>
                  <a:rPr lang="en-US" sz="220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2200"/>
                  <a:t>)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2200"/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</m:oMath>
                </a14:m>
                <a:r>
                  <a:rPr lang="en-US" sz="220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</m:oMath>
                </a14:m>
                <a:r>
                  <a:rPr lang="en-US" sz="2200"/>
                  <a:t>(df,</a:t>
                </a:r>
                <a:r>
                  <a:rPr lang="en-US" sz="220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200"/>
                  <a:t>)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19F2E8A-21C2-EAFF-F91C-BE80D7D6EB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0080" y="2706624"/>
                <a:ext cx="6894576" cy="3483864"/>
              </a:xfrm>
              <a:blipFill>
                <a:blip r:embed="rId2"/>
                <a:stretch>
                  <a:fillRect l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2" name="Picture 6" descr="Free Images : wood, technology, wheel, old, steel, rust, gear, metal,  industrial, machinery, material, circle, rusted, iron, aged 2905x2180 - -  567335 - Free stock photos - PxHere">
            <a:extLst>
              <a:ext uri="{FF2B5EF4-FFF2-40B4-BE49-F238E27FC236}">
                <a16:creationId xmlns:a16="http://schemas.microsoft.com/office/drawing/2014/main" id="{D3FE7C9F-A086-1719-5007-070F1DCA8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2" r="16242" b="-1"/>
          <a:stretch/>
        </p:blipFill>
        <p:spPr bwMode="auto">
          <a:xfrm>
            <a:off x="8156454" y="-7"/>
            <a:ext cx="4035547" cy="4178808"/>
          </a:xfrm>
          <a:custGeom>
            <a:avLst/>
            <a:gdLst/>
            <a:ahLst/>
            <a:cxnLst/>
            <a:rect l="l" t="t" r="r" b="b"/>
            <a:pathLst>
              <a:path w="4035547" h="4178808">
                <a:moveTo>
                  <a:pt x="14988" y="0"/>
                </a:moveTo>
                <a:lnTo>
                  <a:pt x="4035547" y="0"/>
                </a:lnTo>
                <a:lnTo>
                  <a:pt x="4035547" y="4161794"/>
                </a:lnTo>
                <a:lnTo>
                  <a:pt x="3918602" y="4164199"/>
                </a:lnTo>
                <a:cubicBezTo>
                  <a:pt x="3673497" y="4178956"/>
                  <a:pt x="3428120" y="4172295"/>
                  <a:pt x="3183014" y="4175560"/>
                </a:cubicBezTo>
                <a:cubicBezTo>
                  <a:pt x="2855121" y="4180001"/>
                  <a:pt x="2527499" y="4168639"/>
                  <a:pt x="2199742" y="4167595"/>
                </a:cubicBezTo>
                <a:cubicBezTo>
                  <a:pt x="2132562" y="4167334"/>
                  <a:pt x="2065110" y="4170729"/>
                  <a:pt x="1998202" y="4175952"/>
                </a:cubicBezTo>
                <a:cubicBezTo>
                  <a:pt x="1905507" y="4183005"/>
                  <a:pt x="1814033" y="4174124"/>
                  <a:pt x="1722153" y="4165766"/>
                </a:cubicBezTo>
                <a:cubicBezTo>
                  <a:pt x="1611407" y="4155711"/>
                  <a:pt x="1500933" y="4164591"/>
                  <a:pt x="1390867" y="4176214"/>
                </a:cubicBezTo>
                <a:lnTo>
                  <a:pt x="1348076" y="4178808"/>
                </a:lnTo>
                <a:lnTo>
                  <a:pt x="597587" y="4178808"/>
                </a:lnTo>
                <a:lnTo>
                  <a:pt x="507890" y="4175773"/>
                </a:lnTo>
                <a:cubicBezTo>
                  <a:pt x="403218" y="4174810"/>
                  <a:pt x="298546" y="4175691"/>
                  <a:pt x="193840" y="4176214"/>
                </a:cubicBezTo>
                <a:lnTo>
                  <a:pt x="2757" y="4175742"/>
                </a:lnTo>
                <a:lnTo>
                  <a:pt x="2810" y="4034870"/>
                </a:lnTo>
                <a:cubicBezTo>
                  <a:pt x="5629" y="3979851"/>
                  <a:pt x="10539" y="3924896"/>
                  <a:pt x="15416" y="3870068"/>
                </a:cubicBezTo>
                <a:cubicBezTo>
                  <a:pt x="23018" y="3799731"/>
                  <a:pt x="25045" y="3728899"/>
                  <a:pt x="21498" y="3658244"/>
                </a:cubicBezTo>
                <a:cubicBezTo>
                  <a:pt x="17063" y="3602147"/>
                  <a:pt x="10095" y="3546050"/>
                  <a:pt x="8828" y="3489953"/>
                </a:cubicBezTo>
                <a:cubicBezTo>
                  <a:pt x="6548" y="3389688"/>
                  <a:pt x="7434" y="3289424"/>
                  <a:pt x="13262" y="3189160"/>
                </a:cubicBezTo>
                <a:cubicBezTo>
                  <a:pt x="16176" y="3138901"/>
                  <a:pt x="20864" y="3089150"/>
                  <a:pt x="22891" y="3038510"/>
                </a:cubicBezTo>
                <a:cubicBezTo>
                  <a:pt x="24918" y="2987870"/>
                  <a:pt x="28973" y="2936723"/>
                  <a:pt x="17444" y="2887098"/>
                </a:cubicBezTo>
                <a:cubicBezTo>
                  <a:pt x="-2068" y="2802699"/>
                  <a:pt x="12249" y="2718680"/>
                  <a:pt x="16430" y="2634534"/>
                </a:cubicBezTo>
                <a:cubicBezTo>
                  <a:pt x="18964" y="2582244"/>
                  <a:pt x="34168" y="2528685"/>
                  <a:pt x="20738" y="2477919"/>
                </a:cubicBezTo>
                <a:cubicBezTo>
                  <a:pt x="-421" y="2398342"/>
                  <a:pt x="13389" y="2320415"/>
                  <a:pt x="20738" y="2242107"/>
                </a:cubicBezTo>
                <a:cubicBezTo>
                  <a:pt x="29213" y="2168001"/>
                  <a:pt x="27718" y="2093082"/>
                  <a:pt x="16303" y="2019369"/>
                </a:cubicBezTo>
                <a:cubicBezTo>
                  <a:pt x="1986" y="1946239"/>
                  <a:pt x="1986" y="1871028"/>
                  <a:pt x="16303" y="1797899"/>
                </a:cubicBezTo>
                <a:cubicBezTo>
                  <a:pt x="28162" y="1737537"/>
                  <a:pt x="29530" y="1675589"/>
                  <a:pt x="20357" y="1614758"/>
                </a:cubicBezTo>
                <a:cubicBezTo>
                  <a:pt x="14149" y="1571226"/>
                  <a:pt x="3000" y="1527947"/>
                  <a:pt x="1480" y="1484415"/>
                </a:cubicBezTo>
                <a:cubicBezTo>
                  <a:pt x="-1662" y="1393377"/>
                  <a:pt x="200" y="1302238"/>
                  <a:pt x="7055" y="1211417"/>
                </a:cubicBezTo>
                <a:cubicBezTo>
                  <a:pt x="15036" y="1107980"/>
                  <a:pt x="30366" y="1004923"/>
                  <a:pt x="19724" y="900725"/>
                </a:cubicBezTo>
                <a:cubicBezTo>
                  <a:pt x="16050" y="864934"/>
                  <a:pt x="8575" y="829270"/>
                  <a:pt x="7815" y="793353"/>
                </a:cubicBezTo>
                <a:cubicBezTo>
                  <a:pt x="6168" y="726087"/>
                  <a:pt x="5407" y="659710"/>
                  <a:pt x="9208" y="590286"/>
                </a:cubicBezTo>
                <a:cubicBezTo>
                  <a:pt x="13009" y="520863"/>
                  <a:pt x="27452" y="450424"/>
                  <a:pt x="17697" y="382270"/>
                </a:cubicBezTo>
                <a:cubicBezTo>
                  <a:pt x="7941" y="314115"/>
                  <a:pt x="14276" y="247103"/>
                  <a:pt x="20611" y="180218"/>
                </a:cubicBezTo>
                <a:cubicBezTo>
                  <a:pt x="23652" y="148426"/>
                  <a:pt x="25711" y="116982"/>
                  <a:pt x="25156" y="8566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Industrial Machine Free Stock Photo - StockSnap.io">
            <a:extLst>
              <a:ext uri="{FF2B5EF4-FFF2-40B4-BE49-F238E27FC236}">
                <a16:creationId xmlns:a16="http://schemas.microsoft.com/office/drawing/2014/main" id="{9A7DFF67-DD04-DF00-24D8-68028A65EC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3815"/>
          <a:stretch/>
        </p:blipFill>
        <p:spPr bwMode="auto">
          <a:xfrm>
            <a:off x="8144356" y="4267201"/>
            <a:ext cx="4047645" cy="2590808"/>
          </a:xfrm>
          <a:custGeom>
            <a:avLst/>
            <a:gdLst/>
            <a:ahLst/>
            <a:cxnLst/>
            <a:rect l="l" t="t" r="r" b="b"/>
            <a:pathLst>
              <a:path w="4047645" h="2495811">
                <a:moveTo>
                  <a:pt x="2441891" y="4"/>
                </a:moveTo>
                <a:cubicBezTo>
                  <a:pt x="2489381" y="-78"/>
                  <a:pt x="2536882" y="1163"/>
                  <a:pt x="2584383" y="4428"/>
                </a:cubicBezTo>
                <a:cubicBezTo>
                  <a:pt x="2744314" y="17813"/>
                  <a:pt x="2904989" y="21079"/>
                  <a:pt x="3065367" y="14222"/>
                </a:cubicBezTo>
                <a:cubicBezTo>
                  <a:pt x="3194244" y="5694"/>
                  <a:pt x="3323514" y="4206"/>
                  <a:pt x="3452568" y="9782"/>
                </a:cubicBezTo>
                <a:cubicBezTo>
                  <a:pt x="3572813" y="16442"/>
                  <a:pt x="3693059" y="23233"/>
                  <a:pt x="3813712" y="19315"/>
                </a:cubicBezTo>
                <a:cubicBezTo>
                  <a:pt x="3861755" y="17748"/>
                  <a:pt x="3909121" y="15789"/>
                  <a:pt x="3956758" y="13177"/>
                </a:cubicBezTo>
                <a:lnTo>
                  <a:pt x="4047645" y="9696"/>
                </a:lnTo>
                <a:lnTo>
                  <a:pt x="4047645" y="2495811"/>
                </a:lnTo>
                <a:lnTo>
                  <a:pt x="28177" y="2495811"/>
                </a:lnTo>
                <a:lnTo>
                  <a:pt x="28782" y="2485852"/>
                </a:lnTo>
                <a:cubicBezTo>
                  <a:pt x="31911" y="2365446"/>
                  <a:pt x="35027" y="2245002"/>
                  <a:pt x="38157" y="2124521"/>
                </a:cubicBezTo>
                <a:cubicBezTo>
                  <a:pt x="38284" y="2119444"/>
                  <a:pt x="39171" y="2114494"/>
                  <a:pt x="39171" y="2109417"/>
                </a:cubicBezTo>
                <a:cubicBezTo>
                  <a:pt x="48166" y="1995573"/>
                  <a:pt x="53107" y="1881729"/>
                  <a:pt x="18899" y="1770550"/>
                </a:cubicBezTo>
                <a:cubicBezTo>
                  <a:pt x="15871" y="1760104"/>
                  <a:pt x="14262" y="1749304"/>
                  <a:pt x="14084" y="1738440"/>
                </a:cubicBezTo>
                <a:cubicBezTo>
                  <a:pt x="12413" y="1641514"/>
                  <a:pt x="16644" y="1544587"/>
                  <a:pt x="26754" y="1448181"/>
                </a:cubicBezTo>
                <a:cubicBezTo>
                  <a:pt x="31949" y="1389038"/>
                  <a:pt x="26754" y="1329006"/>
                  <a:pt x="43478" y="1270498"/>
                </a:cubicBezTo>
                <a:cubicBezTo>
                  <a:pt x="50864" y="1241421"/>
                  <a:pt x="55109" y="1211634"/>
                  <a:pt x="56147" y="1181656"/>
                </a:cubicBezTo>
                <a:cubicBezTo>
                  <a:pt x="59948" y="1109060"/>
                  <a:pt x="38537" y="1040779"/>
                  <a:pt x="18139" y="972244"/>
                </a:cubicBezTo>
                <a:cubicBezTo>
                  <a:pt x="7370" y="935945"/>
                  <a:pt x="-5426" y="898886"/>
                  <a:pt x="2429" y="860811"/>
                </a:cubicBezTo>
                <a:cubicBezTo>
                  <a:pt x="16707" y="802251"/>
                  <a:pt x="24854" y="742359"/>
                  <a:pt x="26754" y="682112"/>
                </a:cubicBezTo>
                <a:cubicBezTo>
                  <a:pt x="26754" y="639468"/>
                  <a:pt x="16365" y="597712"/>
                  <a:pt x="20039" y="555195"/>
                </a:cubicBezTo>
                <a:cubicBezTo>
                  <a:pt x="28211" y="472712"/>
                  <a:pt x="30238" y="389734"/>
                  <a:pt x="26121" y="306946"/>
                </a:cubicBezTo>
                <a:cubicBezTo>
                  <a:pt x="26095" y="273846"/>
                  <a:pt x="29846" y="240848"/>
                  <a:pt x="37270" y="208585"/>
                </a:cubicBezTo>
                <a:cubicBezTo>
                  <a:pt x="46506" y="151651"/>
                  <a:pt x="48419" y="93777"/>
                  <a:pt x="42971" y="36360"/>
                </a:cubicBezTo>
                <a:lnTo>
                  <a:pt x="38853" y="8429"/>
                </a:lnTo>
                <a:lnTo>
                  <a:pt x="56649" y="7824"/>
                </a:lnTo>
                <a:cubicBezTo>
                  <a:pt x="210497" y="-156"/>
                  <a:pt x="364754" y="3162"/>
                  <a:pt x="518087" y="17748"/>
                </a:cubicBezTo>
                <a:cubicBezTo>
                  <a:pt x="626567" y="25440"/>
                  <a:pt x="735534" y="24213"/>
                  <a:pt x="843809" y="14092"/>
                </a:cubicBezTo>
                <a:cubicBezTo>
                  <a:pt x="1042499" y="-1711"/>
                  <a:pt x="1240782" y="10958"/>
                  <a:pt x="1439065" y="21666"/>
                </a:cubicBezTo>
                <a:cubicBezTo>
                  <a:pt x="1631105" y="32113"/>
                  <a:pt x="1823010" y="24408"/>
                  <a:pt x="2015050" y="17487"/>
                </a:cubicBezTo>
                <a:cubicBezTo>
                  <a:pt x="2157045" y="12394"/>
                  <a:pt x="2299420" y="249"/>
                  <a:pt x="2441891" y="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D38D0-0040-FDE8-7CF9-796E45632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AEF9944-A4F6-4C59-AEBD-678D6480B8EA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398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9922E6-95B4-8D92-419A-69447DDDBC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E57C9E-6AB4-074B-1E30-258DD9739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>
                <a:cs typeface="Times New Roman" panose="02020603050405020304" pitchFamily="18" charset="0"/>
              </a:rPr>
              <a:t>Geometric quantization h</a:t>
            </a:r>
            <a:r>
              <a:rPr lang="en-US" sz="5400">
                <a:latin typeface="Times New Roman" panose="02020603050405020304" pitchFamily="18" charset="0"/>
                <a:cs typeface="Times New Roman" panose="02020603050405020304" pitchFamily="18" charset="0"/>
              </a:rPr>
              <a:t>ighlights</a:t>
            </a:r>
          </a:p>
        </p:txBody>
      </p:sp>
      <p:sp>
        <p:nvSpPr>
          <p:cNvPr id="16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222FD-5F10-DE68-CDF8-87E4D80D6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Coordinate invariant</a:t>
            </a:r>
          </a:p>
          <a:p>
            <a:pPr marL="0" indent="0">
              <a:buNone/>
            </a:pPr>
            <a:r>
              <a:rPr lang="en-US" sz="2200" dirty="0"/>
              <a:t>Works for all possible configuration spaces (e.g., 2-sphere)</a:t>
            </a:r>
          </a:p>
          <a:p>
            <a:pPr marL="0" indent="0">
              <a:buNone/>
            </a:pPr>
            <a:r>
              <a:rPr lang="en-US" sz="2200" b="1" dirty="0"/>
              <a:t>Traditionally has a hard time handling quadratic-in-momentum Hamiltonians </a:t>
            </a:r>
            <a:r>
              <a:rPr lang="en-US" sz="2200" dirty="0"/>
              <a:t>(can be fixed; TM, in progress)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864F2A2-0990-2041-8AC9-453489BDB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0" r="2077" b="3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6A0F8-6E4E-896C-D35F-6C7C7A102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AEF9944-A4F6-4C59-AEBD-678D6480B8EA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48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537A96-205B-DFD3-5C2F-B763B4481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1" name="Rectangle 615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297A08-1E55-E48D-2242-5A8448F69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4600">
                <a:cs typeface="Times New Roman" panose="02020603050405020304" pitchFamily="18" charset="0"/>
              </a:rPr>
              <a:t>Geometric quantization for classical fields?</a:t>
            </a:r>
            <a:endParaRPr lang="en-US" sz="4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2E412-20E8-60DD-FE74-5A532ADA54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US" sz="2200"/>
          </a:p>
          <a:p>
            <a:pPr marL="0" indent="0">
              <a:buNone/>
            </a:pPr>
            <a:r>
              <a:rPr lang="en-US" sz="2200"/>
              <a:t>Hamiltonian field theory singles out time for special treatment</a:t>
            </a:r>
          </a:p>
          <a:p>
            <a:pPr marL="0" indent="0">
              <a:buNone/>
            </a:pPr>
            <a:r>
              <a:rPr lang="en-US" sz="2200"/>
              <a:t>Treats instantaneous field configurations rather than coordinate functions</a:t>
            </a:r>
          </a:p>
          <a:p>
            <a:pPr marL="0" indent="0">
              <a:buNone/>
            </a:pPr>
            <a:r>
              <a:rPr lang="en-US" sz="2200"/>
              <a:t>No tautological one-form</a:t>
            </a:r>
          </a:p>
          <a:p>
            <a:pPr marL="0" indent="0">
              <a:buNone/>
            </a:pPr>
            <a:r>
              <a:rPr lang="en-US" sz="2200"/>
              <a:t>Poisson bracket is variational</a:t>
            </a:r>
          </a:p>
          <a:p>
            <a:pPr marL="0" indent="0">
              <a:buNone/>
            </a:pPr>
            <a:r>
              <a:rPr lang="en-US" sz="2200" b="1"/>
              <a:t>Makes geometric quantization very difficult to reproduce</a:t>
            </a:r>
          </a:p>
          <a:p>
            <a:pPr marL="0" indent="0">
              <a:buNone/>
            </a:pPr>
            <a:endParaRPr lang="en-US" sz="2200"/>
          </a:p>
          <a:p>
            <a:pPr marL="0" indent="0">
              <a:buNone/>
            </a:pPr>
            <a:endParaRPr lang="en-US" sz="220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063CB4A-13A5-A0C1-4FFC-81CC1F945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0" r="8000" b="1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EA46CB-B389-CF23-A5C1-596D5FC1C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AEF9944-A4F6-4C59-AEBD-678D6480B8EA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937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F1063B7-3563-B88A-D517-31FD25FED9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5" name="Rectangle 7174">
            <a:extLst>
              <a:ext uri="{FF2B5EF4-FFF2-40B4-BE49-F238E27FC236}">
                <a16:creationId xmlns:a16="http://schemas.microsoft.com/office/drawing/2014/main" id="{90D01200-0224-43C5-AB38-FB4D16B73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2F301B-10B9-FDF4-5B2F-F43CDDBB3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68770" cy="1536192"/>
          </a:xfrm>
        </p:spPr>
        <p:txBody>
          <a:bodyPr anchor="b">
            <a:normAutofit/>
          </a:bodyPr>
          <a:lstStyle/>
          <a:p>
            <a:r>
              <a:rPr lang="en-US" sz="4000">
                <a:cs typeface="Times New Roman" panose="02020603050405020304" pitchFamily="18" charset="0"/>
              </a:rPr>
              <a:t>Introducing polysymplectic field theory</a:t>
            </a:r>
            <a:endParaRPr lang="en-US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7" name="Rectangle 7176">
            <a:extLst>
              <a:ext uri="{FF2B5EF4-FFF2-40B4-BE49-F238E27FC236}">
                <a16:creationId xmlns:a16="http://schemas.microsoft.com/office/drawing/2014/main" id="{728A44A4-A002-4A88-9FC9-1D0566C97A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3202" y="36338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179" name="Rectangle 7178">
            <a:extLst>
              <a:ext uri="{FF2B5EF4-FFF2-40B4-BE49-F238E27FC236}">
                <a16:creationId xmlns:a16="http://schemas.microsoft.com/office/drawing/2014/main" id="{3E7D5C7B-DD16-401B-85CE-4AAA2A4F51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506" y="2935541"/>
            <a:ext cx="62179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B1DCC-0591-BB53-96CA-45C0C8EDD2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3355848"/>
            <a:ext cx="6268770" cy="28254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Pioneered by Christian Gunther in the 1980s</a:t>
            </a:r>
          </a:p>
          <a:p>
            <a:pPr marL="0" indent="0">
              <a:buNone/>
            </a:pPr>
            <a:r>
              <a:rPr lang="en-US" sz="2000" dirty="0"/>
              <a:t>Incorporates the parameter space (spacetime) from the beginning</a:t>
            </a:r>
          </a:p>
          <a:p>
            <a:pPr marL="0" indent="0">
              <a:buNone/>
            </a:pPr>
            <a:r>
              <a:rPr lang="en-US" sz="2000" dirty="0"/>
              <a:t>Natural tautological (vector-valued) one-form</a:t>
            </a:r>
          </a:p>
          <a:p>
            <a:pPr marL="0" indent="0">
              <a:buNone/>
            </a:pPr>
            <a:r>
              <a:rPr lang="en-US" sz="2000" dirty="0"/>
              <a:t>Natural Poisson structure (one-form valued)</a:t>
            </a:r>
          </a:p>
          <a:p>
            <a:pPr marL="0" indent="0">
              <a:buNone/>
            </a:pPr>
            <a:r>
              <a:rPr lang="en-US" sz="2000" dirty="0"/>
              <a:t>Only worked for flat spacetimes (fixed; TM 2021)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7170" name="Picture 2" descr="Mechanic Man - Free vector clipart images on creazilla.com">
            <a:extLst>
              <a:ext uri="{FF2B5EF4-FFF2-40B4-BE49-F238E27FC236}">
                <a16:creationId xmlns:a16="http://schemas.microsoft.com/office/drawing/2014/main" id="{131ED335-4DEB-075D-2ED1-1957EFF6F8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7114" y="601133"/>
            <a:ext cx="2371589" cy="558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66AFE-504B-9EFF-8210-47E2C7648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26424" y="6356350"/>
            <a:ext cx="2852928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AEF9944-A4F6-4C59-AEBD-678D6480B8EA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874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1644</TotalTime>
  <Words>807</Words>
  <Application>Microsoft Macintosh PowerPoint</Application>
  <PresentationFormat>Widescreen</PresentationFormat>
  <Paragraphs>127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Cambria Math</vt:lpstr>
      <vt:lpstr>Times New Roman</vt:lpstr>
      <vt:lpstr>Office Theme</vt:lpstr>
      <vt:lpstr>Going back to move forward Beyond the Standard Model with geometric quantization</vt:lpstr>
      <vt:lpstr>Synopsis</vt:lpstr>
      <vt:lpstr>Outline</vt:lpstr>
      <vt:lpstr>Hamiltonian particle theory</vt:lpstr>
      <vt:lpstr>Hamiltonian particle theory highlights</vt:lpstr>
      <vt:lpstr>Geometric quantization</vt:lpstr>
      <vt:lpstr>Geometric quantization highlights</vt:lpstr>
      <vt:lpstr>Geometric quantization for classical fields?</vt:lpstr>
      <vt:lpstr>Introducing polysymplectic field theory</vt:lpstr>
      <vt:lpstr>Polysymplectic field theory</vt:lpstr>
      <vt:lpstr>Polysymplectic field theory highlights</vt:lpstr>
      <vt:lpstr>Geometric quantization for polysymplectic fields I</vt:lpstr>
      <vt:lpstr>Geometric quantization for polysymplectic fields II</vt:lpstr>
      <vt:lpstr>Geometric quantization for polysymplectic fields III</vt:lpstr>
      <vt:lpstr>Geometric quantization for polysymplectic fields highlights</vt:lpstr>
      <vt:lpstr>Future work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McClain, Tom</dc:creator>
  <cp:lastModifiedBy>McClain, Tom</cp:lastModifiedBy>
  <cp:revision>90</cp:revision>
  <dcterms:created xsi:type="dcterms:W3CDTF">2024-10-08T08:49:44Z</dcterms:created>
  <dcterms:modified xsi:type="dcterms:W3CDTF">2024-12-10T05:05:57Z</dcterms:modified>
</cp:coreProperties>
</file>