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22"/>
  </p:notesMasterIdLst>
  <p:sldIdLst>
    <p:sldId id="256" r:id="rId2"/>
    <p:sldId id="257" r:id="rId3"/>
    <p:sldId id="713" r:id="rId4"/>
    <p:sldId id="294" r:id="rId5"/>
    <p:sldId id="260" r:id="rId6"/>
    <p:sldId id="286" r:id="rId7"/>
    <p:sldId id="288" r:id="rId8"/>
    <p:sldId id="710" r:id="rId9"/>
    <p:sldId id="709" r:id="rId10"/>
    <p:sldId id="705" r:id="rId11"/>
    <p:sldId id="708" r:id="rId12"/>
    <p:sldId id="716" r:id="rId13"/>
    <p:sldId id="259" r:id="rId14"/>
    <p:sldId id="338" r:id="rId15"/>
    <p:sldId id="339" r:id="rId16"/>
    <p:sldId id="340" r:id="rId17"/>
    <p:sldId id="714" r:id="rId18"/>
    <p:sldId id="715" r:id="rId19"/>
    <p:sldId id="717" r:id="rId20"/>
    <p:sldId id="712" r:id="rId2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5"/>
    <p:restoredTop sz="96327"/>
  </p:normalViewPr>
  <p:slideViewPr>
    <p:cSldViewPr snapToGrid="0">
      <p:cViewPr varScale="1">
        <p:scale>
          <a:sx n="210" d="100"/>
          <a:sy n="210" d="100"/>
        </p:scale>
        <p:origin x="11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Garamond" panose="02020404030301010803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Garamond" panose="02020404030301010803" pitchFamily="18" charset="0"/>
              </a:defRPr>
            </a:lvl1pPr>
          </a:lstStyle>
          <a:p>
            <a:fld id="{67C8FEF9-1056-C24D-8A64-CB7F78193A74}" type="datetimeFigureOut">
              <a:rPr lang="en-GB" smtClean="0"/>
              <a:pPr/>
              <a:t>25/09/2023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Garamond" panose="02020404030301010803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Garamond" panose="02020404030301010803" pitchFamily="18" charset="0"/>
              </a:defRPr>
            </a:lvl1pPr>
          </a:lstStyle>
          <a:p>
            <a:fld id="{750412D7-DA0D-9142-871E-14E99A77872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276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4A5960-793E-4050-B56C-812C088D8504}" type="slidenum">
              <a:rPr kumimoji="0" lang="de-DE" sz="120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516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4A5960-793E-4050-B56C-812C088D8504}" type="slidenum">
              <a:rPr kumimoji="0" lang="de-DE" sz="120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6750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38171-8842-9660-67FA-16CEFB0C0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1EE675-C74C-C2DC-A940-E7FE508DDC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3D1F9-03F4-274F-C2D2-11D8FC1D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781A6-5167-3006-03FA-C51EE951B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466E1-1E64-2F19-F0F1-5F3ED9951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76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BA11D-0EED-08E6-586F-660CC77F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C8505-8121-A0F0-6701-2CF2D573BD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EFBDE-A202-A06C-91E7-03E4A054E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2CEF0-1D08-053E-D037-4768D4BE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44A35-7617-7E47-808C-B6FF703EC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24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B74077-2693-C90A-8458-6182984589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BCEA09-00B5-4BEA-1456-7FAEF5810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27B5A-5CFE-7040-066D-5C3AE488E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B6A7C-FE06-9919-0871-92E60F133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99695-3EE1-5C1D-AD1F-7F69F3F69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596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10" y="1071546"/>
            <a:ext cx="11620581" cy="5286412"/>
          </a:xfrm>
        </p:spPr>
        <p:txBody>
          <a:bodyPr/>
          <a:lstStyle>
            <a:lvl1pPr marL="176213" indent="-176213">
              <a:defRPr b="0" i="0">
                <a:latin typeface="Garamond" panose="02020404030301010803" pitchFamily="18" charset="0"/>
                <a:cs typeface="Arial" pitchFamily="34" charset="0"/>
              </a:defRPr>
            </a:lvl1pPr>
            <a:lvl2pPr marL="360363" indent="-184150">
              <a:defRPr b="0" i="0">
                <a:latin typeface="Garamond" panose="02020404030301010803" pitchFamily="18" charset="0"/>
                <a:cs typeface="Arial" pitchFamily="34" charset="0"/>
              </a:defRPr>
            </a:lvl2pPr>
            <a:lvl3pPr>
              <a:defRPr b="0" i="0">
                <a:latin typeface="Garamond" panose="02020404030301010803" pitchFamily="18" charset="0"/>
                <a:cs typeface="Arial" pitchFamily="34" charset="0"/>
              </a:defRPr>
            </a:lvl3pPr>
            <a:lvl4pPr>
              <a:defRPr b="0" i="0">
                <a:latin typeface="Garamond" panose="02020404030301010803" pitchFamily="18" charset="0"/>
                <a:cs typeface="Arial" pitchFamily="34" charset="0"/>
              </a:defRPr>
            </a:lvl4pPr>
            <a:lvl5pPr>
              <a:defRPr b="0" i="0">
                <a:latin typeface="Garamond" panose="02020404030301010803" pitchFamily="18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333467" y="285728"/>
            <a:ext cx="9429816" cy="642942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131234" y="6521276"/>
            <a:ext cx="1678517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>
                <a:solidFill>
                  <a:prstClr val="black"/>
                </a:solidFill>
              </a:rPr>
              <a:t>Katja Klein 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287000" y="6521276"/>
            <a:ext cx="1619251" cy="2921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F525345-BDDF-412D-819B-4BC86760D233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429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 sección 01">
    <p:bg>
      <p:bgPr>
        <a:gradFill>
          <a:gsLst>
            <a:gs pos="0">
              <a:srgbClr val="E3E3E6"/>
            </a:gs>
            <a:gs pos="5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239350" y="164637"/>
            <a:ext cx="11713301" cy="576064"/>
          </a:xfrm>
        </p:spPr>
        <p:txBody>
          <a:bodyPr vert="horz" lIns="0" tIns="0" rIns="0" bIns="0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lang="es-ES" sz="3200" b="0" i="0" kern="1200" dirty="0">
                <a:solidFill>
                  <a:srgbClr val="005387"/>
                </a:solidFill>
                <a:latin typeface="Garamond" panose="02020404030301010803" pitchFamily="18" charset="0"/>
                <a:ea typeface="+mj-ea"/>
                <a:cs typeface="Arial" pitchFamily="34" charset="0"/>
              </a:defRPr>
            </a:lvl1pPr>
          </a:lstStyle>
          <a:p>
            <a:r>
              <a:rPr lang="es-ES" dirty="0"/>
              <a:t>INSERTA UN TÍTULO DE DIAPOSITIVA</a:t>
            </a:r>
          </a:p>
        </p:txBody>
      </p:sp>
      <p:sp>
        <p:nvSpPr>
          <p:cNvPr id="21" name="Shape 28"/>
          <p:cNvSpPr txBox="1">
            <a:spLocks noGrp="1"/>
          </p:cNvSpPr>
          <p:nvPr>
            <p:ph type="body" idx="12"/>
          </p:nvPr>
        </p:nvSpPr>
        <p:spPr>
          <a:xfrm>
            <a:off x="239350" y="1124744"/>
            <a:ext cx="11713301" cy="47747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78"/>
              </a:buClr>
              <a:buNone/>
              <a:defRPr sz="2133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defRPr>
                <a:solidFill>
                  <a:srgbClr val="000078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defRPr>
                <a:solidFill>
                  <a:srgbClr val="000078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defRPr>
                <a:solidFill>
                  <a:srgbClr val="000078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defRPr>
                <a:solidFill>
                  <a:srgbClr val="000078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defRPr>
                <a:solidFill>
                  <a:srgbClr val="000078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defRPr>
                <a:solidFill>
                  <a:srgbClr val="000078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defRPr>
                <a:solidFill>
                  <a:srgbClr val="000078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defRPr>
                <a:solidFill>
                  <a:srgbClr val="000078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5 Marcador de número de diapositiva"/>
          <p:cNvSpPr txBox="1">
            <a:spLocks/>
          </p:cNvSpPr>
          <p:nvPr userDrawn="1"/>
        </p:nvSpPr>
        <p:spPr>
          <a:xfrm>
            <a:off x="11280576" y="6309320"/>
            <a:ext cx="635947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7AFE82-CAE8-4B8C-97E5-041BC6DC2E42}" type="slidenum">
              <a:rPr kumimoji="0" lang="es-ES" sz="1067" b="0" i="0" u="none" strike="noStrike" kern="1200" cap="none" spc="0" normalizeH="0" baseline="0" noProof="0" smtClean="0">
                <a:ln>
                  <a:noFill/>
                </a:ln>
                <a:solidFill>
                  <a:srgbClr val="36A7DA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Arial" pitchFamily="34" charset="0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067" b="0" i="0" u="none" strike="noStrike" kern="1200" cap="none" spc="0" normalizeH="0" baseline="0" noProof="0" dirty="0">
              <a:ln>
                <a:noFill/>
              </a:ln>
              <a:solidFill>
                <a:srgbClr val="36A7DA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Arial" pitchFamily="34" charset="0"/>
            </a:endParaRPr>
          </a:p>
        </p:txBody>
      </p:sp>
      <p:pic>
        <p:nvPicPr>
          <p:cNvPr id="10" name="9 Imagen" descr="ITAINNOVA_G_Panton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6309320"/>
            <a:ext cx="1855456" cy="384043"/>
          </a:xfrm>
          <a:prstGeom prst="rect">
            <a:avLst/>
          </a:prstGeom>
        </p:spPr>
      </p:pic>
      <p:sp>
        <p:nvSpPr>
          <p:cNvPr id="14" name="13 Rectángulo"/>
          <p:cNvSpPr/>
          <p:nvPr userDrawn="1"/>
        </p:nvSpPr>
        <p:spPr>
          <a:xfrm>
            <a:off x="4775854" y="0"/>
            <a:ext cx="2640293" cy="164637"/>
          </a:xfrm>
          <a:prstGeom prst="rect">
            <a:avLst/>
          </a:prstGeom>
          <a:solidFill>
            <a:srgbClr val="00538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b="0" i="0" dirty="0">
              <a:latin typeface="Garamond" panose="02020404030301010803" pitchFamily="18" charset="0"/>
            </a:endParaRPr>
          </a:p>
        </p:txBody>
      </p:sp>
      <p:cxnSp>
        <p:nvCxnSpPr>
          <p:cNvPr id="17" name="16 Conector recto"/>
          <p:cNvCxnSpPr/>
          <p:nvPr userDrawn="1"/>
        </p:nvCxnSpPr>
        <p:spPr>
          <a:xfrm>
            <a:off x="239350" y="6117299"/>
            <a:ext cx="11713301" cy="0"/>
          </a:xfrm>
          <a:prstGeom prst="line">
            <a:avLst/>
          </a:prstGeom>
          <a:ln w="3175">
            <a:solidFill>
              <a:srgbClr val="005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 userDrawn="1"/>
        </p:nvSpPr>
        <p:spPr>
          <a:xfrm>
            <a:off x="2592000" y="6309320"/>
            <a:ext cx="8640960" cy="36952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pPr>
              <a:lnSpc>
                <a:spcPts val="1600"/>
              </a:lnSpc>
            </a:pPr>
            <a:r>
              <a:rPr lang="en-US" sz="800" b="0" i="0" dirty="0">
                <a:solidFill>
                  <a:srgbClr val="3C3C3C"/>
                </a:solidFill>
                <a:latin typeface="Garamond" panose="02020404030301010803" pitchFamily="18" charset="0"/>
              </a:rPr>
              <a:t>ECFA Detector R&amp;D Roadmap Implementation 		DRD7: Project Portfolio 		PROJECT WG7.1.b</a:t>
            </a:r>
            <a:endParaRPr lang="es-ES" sz="800" b="0" i="0" dirty="0">
              <a:solidFill>
                <a:srgbClr val="36A7DA"/>
              </a:solidFill>
              <a:latin typeface="Garamond" panose="02020404030301010803" pitchFamily="18" charset="0"/>
            </a:endParaRPr>
          </a:p>
        </p:txBody>
      </p:sp>
      <p:cxnSp>
        <p:nvCxnSpPr>
          <p:cNvPr id="29" name="28 Conector recto"/>
          <p:cNvCxnSpPr/>
          <p:nvPr userDrawn="1"/>
        </p:nvCxnSpPr>
        <p:spPr>
          <a:xfrm>
            <a:off x="2351584" y="6240000"/>
            <a:ext cx="0" cy="480053"/>
          </a:xfrm>
          <a:prstGeom prst="line">
            <a:avLst/>
          </a:prstGeom>
          <a:ln w="3175">
            <a:solidFill>
              <a:srgbClr val="0053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921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94E52-66F2-6D64-146B-45299E072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73A61-1AE1-6690-CC0F-FB92F9596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6DE84-E385-AB53-05A7-FB6F2072B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0691E-092A-A08E-4C14-66C6008DD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410CB-948B-3BC5-8447-2F3B1A70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76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ACFEA-2316-E7FA-364A-EEFD10855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5824F-1D1B-D0FF-DD96-01CE7A785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7B707C-7179-CE31-6A30-0907010E5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E410A-DA34-2048-1A59-4BB8188ED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31B0A-0F65-ED0C-32F7-075328F0F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386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BE79A-C668-3770-ACAF-348D3503D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E6983-B559-B6FF-C68B-D971AAA4FD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261EA-842B-B970-D7B9-267CD6F4C5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454CF-BF1A-33E6-30BB-7614C2009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79E82D-8BB7-5291-1070-47EFE1E02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271232-3003-A212-F8AE-DFDB3ECCB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482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24FC7-10D6-73A1-C0DD-407005FD2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2FB43-2B34-A58E-6993-CD69FB19E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914874-4D43-362E-78B9-3386B16C7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1D0A08-1016-2DC8-01AA-382F6DCEFA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B8B561-5E23-43A7-A8A2-473DEAFC6D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E2BE75-0085-CFC2-5D99-B3C3E2CD6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932C91-6914-4737-3C01-3635C9584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7FBB61-35D2-7766-62D1-56E5DECF0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832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48E3-0B82-48CB-1B37-439BD7F18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C3BACC-6416-A0A8-E295-4255C53B6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C6547-4F43-50F6-31A0-133075391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A3A38A-2041-4382-1649-39AFCEDA7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408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D0360A-740B-A234-D848-F57376B97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2C100A-32E4-97AD-EB66-6EF065BAE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F99A3E-AEDA-02C0-3EB2-34E1DA54B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89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7B468-1779-EB02-C388-F6791BBC5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934B2-F71E-F782-1C17-D7A796721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CA89E-11F4-8B71-236A-5695BB69E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E65FD-3E7F-BEFF-31CE-52F7D6F1A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45223-AC27-0CB3-F2EE-4B4F02377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BA8206-35FD-6E09-7BBE-DBEBA06D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90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B8235-3977-CC04-E006-9C8C770B3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2C39F-2A31-6160-9ED4-90AA3873EA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D6F03A-C102-651D-E0FC-555F2AD38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AB995-679D-636E-E183-DD6101378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E85C-4468-1144-90A9-EAA2DA607A7A}" type="datetimeFigureOut">
              <a:rPr lang="en-GB" smtClean="0"/>
              <a:t>25/09/2023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FD0124-D499-5D91-534C-2B25D0C48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CC12D-3D0D-5B93-B1F4-F17BFBC34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00BB-CCDD-D84D-8486-982BFDD61D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028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8D44F9-D343-320D-1060-4BB29D398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9977C-F3CE-D989-7677-6E593FA8F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325DC-D7A7-E1FA-794E-364381AB7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fld id="{1538E85C-4468-1144-90A9-EAA2DA607A7A}" type="datetimeFigureOut">
              <a:rPr lang="en-GB" smtClean="0"/>
              <a:pPr/>
              <a:t>25/09/2023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65E50-B33F-518F-EAC1-38A13D528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A6C17-8C49-DA4D-EC8B-841B06418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fld id="{5DE500BB-CCDD-D84D-8486-982BFDD61DB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5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www.lecroy.com/Oscilloscope/OscilloscopeModel.aspx?modelid=1964&amp;capid=102&amp;mid=504" TargetMode="External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gif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www.lecroy.com/Oscilloscope/OscilloscopeModel.aspx?modelid=1964&amp;capid=102&amp;mid=504" TargetMode="External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emf"/><Relationship Id="rId12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8.png"/><Relationship Id="rId5" Type="http://schemas.openxmlformats.org/officeDocument/2006/relationships/image" Target="../media/image33.png"/><Relationship Id="rId10" Type="http://schemas.openxmlformats.org/officeDocument/2006/relationships/image" Target="../media/image29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package" Target="../embeddings/Microsoft_Visio_Drawing3.vsdx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package" Target="../embeddings/Microsoft_Visio_Drawing.vsdx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5816D-AB41-6FD7-49BA-992F750742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10467"/>
            <a:ext cx="9144000" cy="2387600"/>
          </a:xfrm>
        </p:spPr>
        <p:txBody>
          <a:bodyPr>
            <a:normAutofit/>
          </a:bodyPr>
          <a:lstStyle/>
          <a:p>
            <a:r>
              <a:rPr lang="en-GB" b="0" i="0" u="none" strike="noStrike" dirty="0">
                <a:solidFill>
                  <a:srgbClr val="CB6D04"/>
                </a:solidFill>
                <a:effectLst/>
                <a:latin typeface="Garamond" panose="02020404030301010803" pitchFamily="18" charset="0"/>
              </a:rPr>
              <a:t>WG 7-1 </a:t>
            </a:r>
            <a:br>
              <a:rPr lang="en-GB" dirty="0">
                <a:solidFill>
                  <a:srgbClr val="555555"/>
                </a:solidFill>
                <a:latin typeface="Garamond" panose="02020404030301010803" pitchFamily="18" charset="0"/>
              </a:rPr>
            </a:br>
            <a:r>
              <a:rPr lang="en-GB" sz="2800" b="0" i="0" u="none" strike="noStrike" dirty="0">
                <a:solidFill>
                  <a:srgbClr val="555555"/>
                </a:solidFill>
                <a:effectLst/>
                <a:latin typeface="Garamond" panose="02020404030301010803" pitchFamily="18" charset="0"/>
              </a:rPr>
              <a:t>Data density and </a:t>
            </a:r>
            <a:br>
              <a:rPr lang="en-GB" b="0" i="0" u="none" strike="noStrike" dirty="0">
                <a:solidFill>
                  <a:srgbClr val="555555"/>
                </a:solidFill>
                <a:effectLst/>
                <a:latin typeface="Garamond" panose="02020404030301010803" pitchFamily="18" charset="0"/>
              </a:rPr>
            </a:br>
            <a:r>
              <a:rPr lang="en-GB" b="0" i="0" u="none" strike="noStrike" dirty="0">
                <a:solidFill>
                  <a:srgbClr val="555555"/>
                </a:solidFill>
                <a:effectLst/>
                <a:latin typeface="Garamond" panose="02020404030301010803" pitchFamily="18" charset="0"/>
              </a:rPr>
              <a:t>power efficiency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F9676-E580-0403-0BD1-B6D7920904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67538"/>
            <a:ext cx="9144000" cy="2554357"/>
          </a:xfrm>
        </p:spPr>
        <p:txBody>
          <a:bodyPr>
            <a:normAutofit fontScale="62500" lnSpcReduction="20000"/>
          </a:bodyPr>
          <a:lstStyle/>
          <a:p>
            <a:r>
              <a:rPr lang="en-GB" dirty="0">
                <a:latin typeface="Garamond" panose="02020404030301010803" pitchFamily="18" charset="0"/>
              </a:rPr>
              <a:t>S. Michelis on behalf of WG7.1.b collaboration: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pPr algn="l"/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M. </a:t>
            </a:r>
            <a:r>
              <a:rPr lang="en-GB" dirty="0" err="1">
                <a:solidFill>
                  <a:srgbClr val="000000"/>
                </a:solidFill>
                <a:latin typeface="Garamond" panose="02020404030301010803" pitchFamily="18" charset="0"/>
              </a:rPr>
              <a:t>K</a:t>
            </a:r>
            <a:r>
              <a:rPr lang="en-GB" dirty="0" err="1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aragounis</a:t>
            </a:r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, FH-Dortmund, Germany</a:t>
            </a:r>
          </a:p>
          <a:p>
            <a:pPr algn="l"/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K. Klein, L. Feld RWTH Aachen, Germany</a:t>
            </a:r>
          </a:p>
          <a:p>
            <a:pPr algn="l"/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A. Michalowska-Forsyth, TU Graz, Austria</a:t>
            </a:r>
          </a:p>
          <a:p>
            <a:pPr algn="l"/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S. </a:t>
            </a:r>
            <a:r>
              <a:rPr lang="en-GB" dirty="0" err="1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Saggini</a:t>
            </a:r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, UNIUD University of Udine, Italy</a:t>
            </a:r>
          </a:p>
          <a:p>
            <a:pPr algn="l"/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F. </a:t>
            </a:r>
            <a:r>
              <a:rPr lang="en-GB" dirty="0" err="1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Arteche</a:t>
            </a:r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Itainnova</a:t>
            </a:r>
            <a:r>
              <a:rPr lang="en-GB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, Spain</a:t>
            </a:r>
          </a:p>
          <a:p>
            <a:pPr algn="l"/>
            <a:r>
              <a:rPr lang="en-GB" dirty="0">
                <a:latin typeface="Garamond" panose="02020404030301010803" pitchFamily="18" charset="0"/>
              </a:rPr>
              <a:t>S. Michelis, G. Ripamonti CERN, Switzerland</a:t>
            </a:r>
          </a:p>
          <a:p>
            <a:pPr algn="l"/>
            <a:r>
              <a:rPr lang="en-GB" dirty="0" err="1"/>
              <a:t>M.Lazzaroni</a:t>
            </a:r>
            <a:r>
              <a:rPr lang="en-GB" dirty="0"/>
              <a:t> and A. </a:t>
            </a:r>
            <a:r>
              <a:rPr lang="en-GB" dirty="0" err="1"/>
              <a:t>Andreazza</a:t>
            </a:r>
            <a:r>
              <a:rPr lang="en-GB" dirty="0"/>
              <a:t>, UNIMI University of </a:t>
            </a:r>
            <a:r>
              <a:rPr lang="en-GB" dirty="0" err="1"/>
              <a:t>Milan+INFN</a:t>
            </a:r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solidFill>
                <a:srgbClr val="000000"/>
              </a:solidFill>
              <a:effectLst/>
              <a:latin typeface="Garamond" panose="02020404030301010803" pitchFamily="18" charset="0"/>
            </a:endParaRPr>
          </a:p>
          <a:p>
            <a:endParaRPr lang="en-GB" dirty="0"/>
          </a:p>
        </p:txBody>
      </p:sp>
      <p:pic>
        <p:nvPicPr>
          <p:cNvPr id="7" name="Picture 2" descr="DCDC project">
            <a:extLst>
              <a:ext uri="{FF2B5EF4-FFF2-40B4-BE49-F238E27FC236}">
                <a16:creationId xmlns:a16="http://schemas.microsoft.com/office/drawing/2014/main" id="{B6F9FC65-1127-D9DE-E6D6-8EA021B4C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438" y="5130774"/>
            <a:ext cx="1253807" cy="60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9 Imagen" descr="ITAINNOVA_G_Pantone.png">
            <a:extLst>
              <a:ext uri="{FF2B5EF4-FFF2-40B4-BE49-F238E27FC236}">
                <a16:creationId xmlns:a16="http://schemas.microsoft.com/office/drawing/2014/main" id="{4FE479EA-0C54-9C9D-7AF2-4BF96C584E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627" y="4528844"/>
            <a:ext cx="1787624" cy="3700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06BBFB-71EB-8CDB-3D0E-8B9177E13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470" y="4561487"/>
            <a:ext cx="1531687" cy="4158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E0D3B0-04DD-261E-E5C3-141EDC3C5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2361" y="5033784"/>
            <a:ext cx="1339815" cy="66990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29547C0-FAD8-7423-B951-5B23DBB246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0864" y="5165700"/>
            <a:ext cx="1488281" cy="5329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054255-6F98-5F0D-E4B0-679E5FD8C4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4326" y="4508295"/>
            <a:ext cx="1561588" cy="562172"/>
          </a:xfrm>
          <a:prstGeom prst="rect">
            <a:avLst/>
          </a:prstGeom>
        </p:spPr>
      </p:pic>
      <p:pic>
        <p:nvPicPr>
          <p:cNvPr id="4" name="Picture 3" descr="neg_BAN_blu3righe.eps">
            <a:extLst>
              <a:ext uri="{FF2B5EF4-FFF2-40B4-BE49-F238E27FC236}">
                <a16:creationId xmlns:a16="http://schemas.microsoft.com/office/drawing/2014/main" id="{F55F3D57-CA48-9C1F-8CBE-B2859A227D7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837" y="5871265"/>
            <a:ext cx="1464320" cy="491216"/>
          </a:xfrm>
          <a:prstGeom prst="rect">
            <a:avLst/>
          </a:prstGeom>
          <a:solidFill>
            <a:srgbClr val="002060"/>
          </a:solidFill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A170D605-5923-42F1-354B-B4A62BFFE65F}"/>
              </a:ext>
            </a:extLst>
          </p:cNvPr>
          <p:cNvPicPr>
            <a:picLocks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901" y="5871265"/>
            <a:ext cx="863910" cy="4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744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472178" y="184267"/>
            <a:ext cx="8943387" cy="642938"/>
          </a:xfrm>
        </p:spPr>
        <p:txBody>
          <a:bodyPr>
            <a:normAutofit fontScale="90000"/>
          </a:bodyPr>
          <a:lstStyle/>
          <a:p>
            <a:r>
              <a:rPr lang="de-DE" dirty="0" err="1">
                <a:latin typeface="Garamond" panose="02020404030301010803" pitchFamily="18" charset="0"/>
                <a:cs typeface="Arial" charset="0"/>
              </a:rPr>
              <a:t>Te</a:t>
            </a:r>
            <a:r>
              <a:rPr lang="de-DE" sz="4400" dirty="0" err="1">
                <a:latin typeface="Garamond" panose="02020404030301010803" pitchFamily="18" charset="0"/>
                <a:sym typeface="Wingdings" panose="05000000000000000000" pitchFamily="2" charset="2"/>
              </a:rPr>
              <a:t>s</a:t>
            </a:r>
            <a:r>
              <a:rPr lang="de-DE" dirty="0" err="1">
                <a:latin typeface="Garamond" panose="02020404030301010803" pitchFamily="18" charset="0"/>
                <a:cs typeface="Arial" charset="0"/>
              </a:rPr>
              <a:t>ting</a:t>
            </a:r>
            <a:r>
              <a:rPr lang="de-DE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dirty="0" err="1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dirty="0" err="1">
                <a:latin typeface="Garamond" panose="02020404030301010803" pitchFamily="18" charset="0"/>
                <a:cs typeface="Arial" charset="0"/>
              </a:rPr>
              <a:t>the</a:t>
            </a:r>
            <a:r>
              <a:rPr lang="de-DE" dirty="0">
                <a:latin typeface="Garamond" panose="02020404030301010803" pitchFamily="18" charset="0"/>
                <a:cs typeface="Arial" charset="0"/>
              </a:rPr>
              <a:t> DCDC </a:t>
            </a:r>
            <a:r>
              <a:rPr lang="de-DE" dirty="0" err="1">
                <a:latin typeface="Garamond" panose="02020404030301010803" pitchFamily="18" charset="0"/>
                <a:cs typeface="Arial" charset="0"/>
              </a:rPr>
              <a:t>converter</a:t>
            </a:r>
            <a:r>
              <a:rPr lang="de-DE" dirty="0">
                <a:latin typeface="Garamond" panose="02020404030301010803" pitchFamily="18" charset="0"/>
                <a:cs typeface="Arial" charset="0"/>
              </a:rPr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525345-BDDF-412D-819B-4BC86760D233}" type="slidenum">
              <a:rPr kumimoji="0" lang="de-DE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pic>
        <p:nvPicPr>
          <p:cNvPr id="1026" name="Picture 2" descr="https://web.physik.rwth-aachen.de/service/wiki/pub/TWiki/TWikiDocGraphics/external-link.gif">
            <a:hlinkClick r:id="rId3"/>
            <a:extLst>
              <a:ext uri="{FF2B5EF4-FFF2-40B4-BE49-F238E27FC236}">
                <a16:creationId xmlns:a16="http://schemas.microsoft.com/office/drawing/2014/main" id="{3E4CB716-F3FB-4533-9715-D4FAD6E30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-274638"/>
            <a:ext cx="12382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AC69DC7-11AF-4D2D-A484-53E5DF2B381E}"/>
              </a:ext>
            </a:extLst>
          </p:cNvPr>
          <p:cNvSpPr txBox="1"/>
          <p:nvPr/>
        </p:nvSpPr>
        <p:spPr>
          <a:xfrm>
            <a:off x="342504" y="1146175"/>
            <a:ext cx="11665296" cy="282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endParaRPr lang="en-GB" sz="1600" dirty="0">
              <a:latin typeface="Garamond" panose="02020404030301010803" pitchFamily="18" charset="0"/>
              <a:sym typeface="Wingdings" panose="05000000000000000000" pitchFamily="2" charset="2"/>
            </a:endParaRPr>
          </a:p>
          <a:p>
            <a:pPr>
              <a:spcBef>
                <a:spcPts val="500"/>
              </a:spcBef>
            </a:pP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Objective is the characterization of novel DC-DC converters, both standalone and in-system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</a:rPr>
              <a:t>Efficiency, line and load regulation (RWTH)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</a:rPr>
              <a:t>conducted and radiated noise, thermal aspects, module noise performance  (RWTH) 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Radiation testing (TU Graz)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Garamond" panose="02020404030301010803" pitchFamily="18" charset="0"/>
              </a:rPr>
              <a:t>electromagnetic compatibility testing (immunity - EMI and emissions - EME) at PCB and IC level </a:t>
            </a: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(TU Graz)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</a:rPr>
              <a:t>Reliability and aging testing </a:t>
            </a: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(TU Graz)</a:t>
            </a:r>
          </a:p>
          <a:p>
            <a:pPr lvl="2">
              <a:spcBef>
                <a:spcPts val="500"/>
              </a:spcBef>
            </a:pPr>
            <a:endParaRPr lang="en-GB" sz="1600" dirty="0">
              <a:latin typeface="Garamond" panose="02020404030301010803" pitchFamily="18" charset="0"/>
            </a:endParaRP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Garamond" panose="02020404030301010803" pitchFamily="18" charset="0"/>
              <a:sym typeface="Wingdings" panose="05000000000000000000" pitchFamily="2" charset="2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AECCD18-8C28-4474-8CCD-8394F14188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4165588"/>
            <a:ext cx="2011526" cy="266429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198B5DD-C9BB-4556-850A-086BAA9A42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8" r="1"/>
          <a:stretch/>
        </p:blipFill>
        <p:spPr>
          <a:xfrm>
            <a:off x="2711624" y="4164298"/>
            <a:ext cx="2232248" cy="270400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570837C-4C05-4EC7-8B22-01CB515E33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2144" y="4350885"/>
            <a:ext cx="2956083" cy="2382053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41872FE-C9E8-4054-871A-D5275523F673}"/>
              </a:ext>
            </a:extLst>
          </p:cNvPr>
          <p:cNvSpPr txBox="1"/>
          <p:nvPr/>
        </p:nvSpPr>
        <p:spPr>
          <a:xfrm>
            <a:off x="8887476" y="4488609"/>
            <a:ext cx="2716385" cy="6924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300" dirty="0" err="1">
                <a:latin typeface="Garamond" panose="02020404030301010803" pitchFamily="18" charset="0"/>
              </a:rPr>
              <a:t>Example</a:t>
            </a:r>
            <a:r>
              <a:rPr lang="de-DE" sz="1300" dirty="0">
                <a:latin typeface="Garamond" panose="02020404030301010803" pitchFamily="18" charset="0"/>
              </a:rPr>
              <a:t>: </a:t>
            </a:r>
          </a:p>
          <a:p>
            <a:r>
              <a:rPr lang="de-DE" sz="1300" dirty="0">
                <a:latin typeface="Garamond" panose="02020404030301010803" pitchFamily="18" charset="0"/>
              </a:rPr>
              <a:t>Common Mode </a:t>
            </a:r>
            <a:r>
              <a:rPr lang="de-DE" sz="1300" dirty="0" err="1">
                <a:latin typeface="Garamond" panose="02020404030301010803" pitchFamily="18" charset="0"/>
              </a:rPr>
              <a:t>output</a:t>
            </a:r>
            <a:r>
              <a:rPr lang="de-DE" sz="1300" dirty="0">
                <a:latin typeface="Garamond" panose="02020404030301010803" pitchFamily="18" charset="0"/>
              </a:rPr>
              <a:t> </a:t>
            </a:r>
            <a:r>
              <a:rPr lang="de-DE" sz="1300" dirty="0" err="1">
                <a:latin typeface="Garamond" panose="02020404030301010803" pitchFamily="18" charset="0"/>
              </a:rPr>
              <a:t>noise</a:t>
            </a:r>
            <a:r>
              <a:rPr lang="de-DE" sz="1300" dirty="0">
                <a:latin typeface="Garamond" panose="02020404030301010803" pitchFamily="18" charset="0"/>
              </a:rPr>
              <a:t> </a:t>
            </a:r>
            <a:r>
              <a:rPr lang="de-DE" sz="1300" dirty="0" err="1">
                <a:latin typeface="Garamond" panose="02020404030301010803" pitchFamily="18" charset="0"/>
              </a:rPr>
              <a:t>spectrum</a:t>
            </a:r>
            <a:endParaRPr lang="de-DE" sz="1300" dirty="0">
              <a:latin typeface="Garamond" panose="02020404030301010803" pitchFamily="18" charset="0"/>
            </a:endParaRPr>
          </a:p>
          <a:p>
            <a:r>
              <a:rPr lang="de-DE" sz="1300" dirty="0" err="1">
                <a:latin typeface="Garamond" panose="02020404030301010803" pitchFamily="18" charset="0"/>
              </a:rPr>
              <a:t>of</a:t>
            </a:r>
            <a:r>
              <a:rPr lang="de-DE" sz="1300" dirty="0">
                <a:latin typeface="Garamond" panose="02020404030301010803" pitchFamily="18" charset="0"/>
              </a:rPr>
              <a:t> a prototype hybrid </a:t>
            </a:r>
            <a:r>
              <a:rPr lang="de-DE" sz="1300" dirty="0" err="1">
                <a:latin typeface="Garamond" panose="02020404030301010803" pitchFamily="18" charset="0"/>
              </a:rPr>
              <a:t>without</a:t>
            </a:r>
            <a:r>
              <a:rPr lang="de-DE" sz="1300" dirty="0">
                <a:latin typeface="Garamond" panose="02020404030301010803" pitchFamily="18" charset="0"/>
              </a:rPr>
              <a:t> </a:t>
            </a:r>
            <a:r>
              <a:rPr lang="de-DE" sz="1300" dirty="0" err="1">
                <a:latin typeface="Garamond" panose="02020404030301010803" pitchFamily="18" charset="0"/>
              </a:rPr>
              <a:t>shield</a:t>
            </a:r>
            <a:r>
              <a:rPr lang="de-DE" sz="1300" dirty="0"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1BDD34F-D9FD-4AA9-A68C-05C40DE0B72C}"/>
              </a:ext>
            </a:extLst>
          </p:cNvPr>
          <p:cNvSpPr txBox="1"/>
          <p:nvPr/>
        </p:nvSpPr>
        <p:spPr>
          <a:xfrm>
            <a:off x="4799856" y="4365104"/>
            <a:ext cx="2053767" cy="8925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300" dirty="0" err="1">
                <a:latin typeface="Garamond" panose="02020404030301010803" pitchFamily="18" charset="0"/>
              </a:rPr>
              <a:t>Example</a:t>
            </a:r>
            <a:r>
              <a:rPr lang="de-DE" sz="1300" dirty="0">
                <a:latin typeface="Garamond" panose="02020404030301010803" pitchFamily="18" charset="0"/>
              </a:rPr>
              <a:t>: </a:t>
            </a:r>
          </a:p>
          <a:p>
            <a:r>
              <a:rPr lang="de-DE" sz="1300" dirty="0" err="1">
                <a:latin typeface="Garamond" panose="02020404030301010803" pitchFamily="18" charset="0"/>
              </a:rPr>
              <a:t>Radiated</a:t>
            </a:r>
            <a:r>
              <a:rPr lang="de-DE" sz="1300" dirty="0">
                <a:latin typeface="Garamond" panose="02020404030301010803" pitchFamily="18" charset="0"/>
              </a:rPr>
              <a:t> </a:t>
            </a:r>
            <a:r>
              <a:rPr lang="de-DE" sz="1300" dirty="0" err="1">
                <a:latin typeface="Garamond" panose="02020404030301010803" pitchFamily="18" charset="0"/>
              </a:rPr>
              <a:t>noise</a:t>
            </a:r>
            <a:r>
              <a:rPr lang="de-DE" sz="1300" dirty="0">
                <a:latin typeface="Garamond" panose="02020404030301010803" pitchFamily="18" charset="0"/>
              </a:rPr>
              <a:t> </a:t>
            </a:r>
            <a:r>
              <a:rPr lang="de-DE" sz="1300" dirty="0" err="1">
                <a:latin typeface="Garamond" panose="02020404030301010803" pitchFamily="18" charset="0"/>
              </a:rPr>
              <a:t>without</a:t>
            </a:r>
            <a:r>
              <a:rPr lang="de-DE" sz="1300" dirty="0">
                <a:latin typeface="Garamond" panose="02020404030301010803" pitchFamily="18" charset="0"/>
              </a:rPr>
              <a:t> (</a:t>
            </a:r>
            <a:r>
              <a:rPr lang="de-DE" sz="1300" dirty="0" err="1">
                <a:latin typeface="Garamond" panose="02020404030301010803" pitchFamily="18" charset="0"/>
              </a:rPr>
              <a:t>left</a:t>
            </a:r>
            <a:r>
              <a:rPr lang="de-DE" sz="1300" dirty="0">
                <a:latin typeface="Garamond" panose="02020404030301010803" pitchFamily="18" charset="0"/>
              </a:rPr>
              <a:t>) </a:t>
            </a:r>
          </a:p>
          <a:p>
            <a:r>
              <a:rPr lang="de-DE" sz="1300" dirty="0">
                <a:latin typeface="Garamond" panose="02020404030301010803" pitchFamily="18" charset="0"/>
              </a:rPr>
              <a:t>and </a:t>
            </a:r>
            <a:r>
              <a:rPr lang="de-DE" sz="1300" dirty="0" err="1">
                <a:latin typeface="Garamond" panose="02020404030301010803" pitchFamily="18" charset="0"/>
              </a:rPr>
              <a:t>with</a:t>
            </a:r>
            <a:r>
              <a:rPr lang="de-DE" sz="1300" dirty="0">
                <a:latin typeface="Garamond" panose="02020404030301010803" pitchFamily="18" charset="0"/>
              </a:rPr>
              <a:t> (</a:t>
            </a:r>
            <a:r>
              <a:rPr lang="de-DE" sz="1300" dirty="0" err="1">
                <a:latin typeface="Garamond" panose="02020404030301010803" pitchFamily="18" charset="0"/>
              </a:rPr>
              <a:t>right</a:t>
            </a:r>
            <a:r>
              <a:rPr lang="de-DE" sz="1300" dirty="0">
                <a:latin typeface="Garamond" panose="02020404030301010803" pitchFamily="18" charset="0"/>
              </a:rPr>
              <a:t>) </a:t>
            </a:r>
            <a:r>
              <a:rPr lang="de-DE" sz="1300" dirty="0" err="1">
                <a:latin typeface="Garamond" panose="02020404030301010803" pitchFamily="18" charset="0"/>
              </a:rPr>
              <a:t>shield</a:t>
            </a:r>
            <a:r>
              <a:rPr lang="de-DE" sz="1300" dirty="0">
                <a:latin typeface="Garamond" panose="02020404030301010803" pitchFamily="18" charset="0"/>
              </a:rPr>
              <a:t> – </a:t>
            </a:r>
          </a:p>
          <a:p>
            <a:r>
              <a:rPr lang="de-DE" sz="1300" dirty="0" err="1">
                <a:latin typeface="Garamond" panose="02020404030301010803" pitchFamily="18" charset="0"/>
              </a:rPr>
              <a:t>reduction</a:t>
            </a:r>
            <a:r>
              <a:rPr lang="de-DE" sz="1300" dirty="0">
                <a:latin typeface="Garamond" panose="02020404030301010803" pitchFamily="18" charset="0"/>
              </a:rPr>
              <a:t> </a:t>
            </a:r>
            <a:r>
              <a:rPr lang="de-DE" sz="1300" dirty="0" err="1">
                <a:latin typeface="Garamond" panose="02020404030301010803" pitchFamily="18" charset="0"/>
              </a:rPr>
              <a:t>by</a:t>
            </a:r>
            <a:r>
              <a:rPr lang="de-DE" sz="1300" dirty="0">
                <a:latin typeface="Garamond" panose="02020404030301010803" pitchFamily="18" charset="0"/>
              </a:rPr>
              <a:t> </a:t>
            </a:r>
            <a:r>
              <a:rPr lang="de-DE" sz="1300" dirty="0" err="1">
                <a:latin typeface="Garamond" panose="02020404030301010803" pitchFamily="18" charset="0"/>
              </a:rPr>
              <a:t>factor</a:t>
            </a:r>
            <a:r>
              <a:rPr lang="de-DE" sz="1300" dirty="0">
                <a:latin typeface="Garamond" panose="02020404030301010803" pitchFamily="18" charset="0"/>
              </a:rPr>
              <a:t> 50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4EAC3D16-20FF-4409-9B28-2EC1F7C340B7}"/>
              </a:ext>
            </a:extLst>
          </p:cNvPr>
          <p:cNvSpPr/>
          <p:nvPr/>
        </p:nvSpPr>
        <p:spPr>
          <a:xfrm>
            <a:off x="2369340" y="4461975"/>
            <a:ext cx="265635" cy="1645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Garamond" panose="02020404030301010803" pitchFamily="18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218CBC4-7864-4EA2-9AF6-93FDEFE25043}"/>
              </a:ext>
            </a:extLst>
          </p:cNvPr>
          <p:cNvSpPr/>
          <p:nvPr/>
        </p:nvSpPr>
        <p:spPr>
          <a:xfrm>
            <a:off x="4367808" y="4678983"/>
            <a:ext cx="337643" cy="1645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Garamond" panose="02020404030301010803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46D327A-71B8-B16D-529C-287C2D30F3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3768" y="57297"/>
            <a:ext cx="2368232" cy="6429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7DAD03-9716-3940-E4BA-1BEB8442E6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49785" y="692334"/>
            <a:ext cx="2116197" cy="105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8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5"/>
          <p:cNvSpPr>
            <a:spLocks noGrp="1"/>
          </p:cNvSpPr>
          <p:nvPr>
            <p:ph type="title"/>
          </p:nvPr>
        </p:nvSpPr>
        <p:spPr>
          <a:xfrm>
            <a:off x="1510301" y="285750"/>
            <a:ext cx="8943387" cy="642938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Garamond" panose="02020404030301010803" pitchFamily="18" charset="0"/>
                <a:cs typeface="Arial" charset="0"/>
              </a:rPr>
              <a:t>Plans </a:t>
            </a:r>
            <a:r>
              <a:rPr lang="de-DE" dirty="0" err="1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dirty="0">
                <a:latin typeface="Garamond" panose="02020404030301010803" pitchFamily="18" charset="0"/>
                <a:cs typeface="Arial" charset="0"/>
              </a:rPr>
              <a:t> RWTH Aachen University</a:t>
            </a:r>
          </a:p>
        </p:txBody>
      </p:sp>
      <p:sp>
        <p:nvSpPr>
          <p:cNvPr id="60" name="Datumsplatzhalter 5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Katja Klein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525345-BDDF-412D-819B-4BC86760D233}" type="slidenum">
              <a:rPr kumimoji="0" lang="de-DE" sz="120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pic>
        <p:nvPicPr>
          <p:cNvPr id="1026" name="Picture 2" descr="https://web.physik.rwth-aachen.de/service/wiki/pub/TWiki/TWikiDocGraphics/external-link.gif">
            <a:hlinkClick r:id="rId3"/>
            <a:extLst>
              <a:ext uri="{FF2B5EF4-FFF2-40B4-BE49-F238E27FC236}">
                <a16:creationId xmlns:a16="http://schemas.microsoft.com/office/drawing/2014/main" id="{3E4CB716-F3FB-4533-9715-D4FAD6E30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-274638"/>
            <a:ext cx="12382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AC69DC7-11AF-4D2D-A484-53E5DF2B381E}"/>
              </a:ext>
            </a:extLst>
          </p:cNvPr>
          <p:cNvSpPr txBox="1"/>
          <p:nvPr/>
        </p:nvSpPr>
        <p:spPr>
          <a:xfrm>
            <a:off x="310977" y="1081737"/>
            <a:ext cx="11113615" cy="282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Tentative workplan: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Using the bPOL48V DC-DC converter: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Step 1: Characterization of the CERN bPOL48V board, standalone and with a CMS module (replacing the bPOL12V)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Step 2: Development of a small, lightweight optimized board that can be integrated into the CMS module</a:t>
            </a:r>
          </a:p>
          <a:p>
            <a:pPr marL="1200150" lvl="2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Step 3: Integration of the bPOL48V directly into the CMS tracker hybrids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Characterization of an on-chip DC-DC converter, designed by </a:t>
            </a:r>
            <a:r>
              <a:rPr lang="en-GB" sz="1600" dirty="0" err="1">
                <a:latin typeface="Garamond" panose="02020404030301010803" pitchFamily="18" charset="0"/>
                <a:sym typeface="Wingdings" panose="05000000000000000000" pitchFamily="2" charset="2"/>
              </a:rPr>
              <a:t>Fachhochschule</a:t>
            </a:r>
            <a:r>
              <a:rPr lang="en-GB" sz="1600" dirty="0">
                <a:latin typeface="Garamond" panose="02020404030301010803" pitchFamily="18" charset="0"/>
                <a:sym typeface="Wingdings" panose="05000000000000000000" pitchFamily="2" charset="2"/>
              </a:rPr>
              <a:t> Dortmund  </a:t>
            </a:r>
          </a:p>
          <a:p>
            <a:pPr marL="742950" lvl="1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Garamond" panose="02020404030301010803" pitchFamily="18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Garamond" panose="02020404030301010803" pitchFamily="18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Garamond" panose="02020404030301010803" pitchFamily="18" charset="0"/>
              <a:sym typeface="Wingdings" panose="05000000000000000000" pitchFamily="2" charset="2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67C28CC-D6F3-4A69-8401-66AF6BA8C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384" y="3284984"/>
            <a:ext cx="4032447" cy="282146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CADC355-B659-48AF-954F-BABA7F2296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95" b="17250"/>
          <a:stretch/>
        </p:blipFill>
        <p:spPr>
          <a:xfrm>
            <a:off x="4943872" y="3933056"/>
            <a:ext cx="6859583" cy="183172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1FBF710-668D-44A2-A6E6-2CECC195A94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9" t="40550" r="20631" b="39990"/>
          <a:stretch/>
        </p:blipFill>
        <p:spPr>
          <a:xfrm>
            <a:off x="6240016" y="5065146"/>
            <a:ext cx="4364596" cy="968353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DE90445-F907-46C2-A667-17C0449906AD}"/>
              </a:ext>
            </a:extLst>
          </p:cNvPr>
          <p:cNvSpPr txBox="1"/>
          <p:nvPr/>
        </p:nvSpPr>
        <p:spPr>
          <a:xfrm flipH="1">
            <a:off x="1066986" y="6012495"/>
            <a:ext cx="3312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Garamond" panose="02020404030301010803" pitchFamily="18" charset="0"/>
              </a:rPr>
              <a:t>CMS Phase-2 </a:t>
            </a:r>
            <a:r>
              <a:rPr lang="de-DE" sz="1400" dirty="0" err="1">
                <a:latin typeface="Garamond" panose="02020404030301010803" pitchFamily="18" charset="0"/>
              </a:rPr>
              <a:t>strip</a:t>
            </a:r>
            <a:r>
              <a:rPr lang="de-DE" sz="1400" dirty="0">
                <a:latin typeface="Garamond" panose="02020404030301010803" pitchFamily="18" charset="0"/>
              </a:rPr>
              <a:t> </a:t>
            </a:r>
            <a:r>
              <a:rPr lang="de-DE" sz="1400" dirty="0" err="1">
                <a:latin typeface="Garamond" panose="02020404030301010803" pitchFamily="18" charset="0"/>
              </a:rPr>
              <a:t>module</a:t>
            </a:r>
            <a:r>
              <a:rPr lang="de-DE" sz="1400" dirty="0">
                <a:latin typeface="Garamond" panose="02020404030301010803" pitchFamily="18" charset="0"/>
              </a:rPr>
              <a:t> </a:t>
            </a:r>
            <a:r>
              <a:rPr lang="de-DE" sz="1400" dirty="0" err="1">
                <a:latin typeface="Garamond" panose="02020404030301010803" pitchFamily="18" charset="0"/>
              </a:rPr>
              <a:t>featuring</a:t>
            </a:r>
            <a:r>
              <a:rPr lang="de-DE" sz="1400" dirty="0">
                <a:latin typeface="Garamond" panose="02020404030301010803" pitchFamily="18" charset="0"/>
              </a:rPr>
              <a:t> a 2-step DC-DC </a:t>
            </a:r>
            <a:r>
              <a:rPr lang="de-DE" sz="1400" dirty="0" err="1">
                <a:latin typeface="Garamond" panose="02020404030301010803" pitchFamily="18" charset="0"/>
              </a:rPr>
              <a:t>scheme</a:t>
            </a:r>
            <a:endParaRPr lang="de-DE" sz="1400" dirty="0">
              <a:latin typeface="Garamond" panose="02020404030301010803" pitchFamily="18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48376A7-CB36-45A3-B94A-DA9CDC0D1CCD}"/>
              </a:ext>
            </a:extLst>
          </p:cNvPr>
          <p:cNvSpPr txBox="1"/>
          <p:nvPr/>
        </p:nvSpPr>
        <p:spPr>
          <a:xfrm>
            <a:off x="6600056" y="5395433"/>
            <a:ext cx="24482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>
                <a:latin typeface="Garamond" panose="02020404030301010803" pitchFamily="18" charset="0"/>
              </a:rPr>
              <a:t>El.-magn. </a:t>
            </a:r>
            <a:r>
              <a:rPr lang="de-DE" sz="1300" dirty="0" err="1">
                <a:latin typeface="Garamond" panose="02020404030301010803" pitchFamily="18" charset="0"/>
              </a:rPr>
              <a:t>shield</a:t>
            </a:r>
            <a:endParaRPr lang="de-DE" sz="1300" dirty="0">
              <a:latin typeface="Garamond" panose="02020404030301010803" pitchFamily="18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8ECD592-1E33-4AE6-B20C-19BF7DA8FFFC}"/>
              </a:ext>
            </a:extLst>
          </p:cNvPr>
          <p:cNvSpPr txBox="1"/>
          <p:nvPr/>
        </p:nvSpPr>
        <p:spPr>
          <a:xfrm>
            <a:off x="6254816" y="4772758"/>
            <a:ext cx="24482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>
                <a:latin typeface="Garamond" panose="02020404030301010803" pitchFamily="18" charset="0"/>
              </a:rPr>
              <a:t>bPOL12V and bPOL2V5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01A15CD4-AD8D-4822-A2C7-5EB7E4929922}"/>
              </a:ext>
            </a:extLst>
          </p:cNvPr>
          <p:cNvCxnSpPr/>
          <p:nvPr/>
        </p:nvCxnSpPr>
        <p:spPr>
          <a:xfrm flipV="1">
            <a:off x="2063552" y="5065146"/>
            <a:ext cx="216024" cy="23606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76726E9-F32F-44C9-C23C-34B92CD82F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2694" y="57297"/>
            <a:ext cx="2069306" cy="56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269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4C1A9-01E2-847A-2E0E-467A14477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503" y="1039757"/>
            <a:ext cx="5927497" cy="5472803"/>
          </a:xfrm>
        </p:spPr>
        <p:txBody>
          <a:bodyPr>
            <a:noAutofit/>
          </a:bodyPr>
          <a:lstStyle/>
          <a:p>
            <a:r>
              <a:rPr lang="en-US" sz="2000" dirty="0"/>
              <a:t>Activity on Power Distribution Systems from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en-US" sz="2000" dirty="0"/>
              <a:t>300V to 24 – 48V with </a:t>
            </a:r>
            <a:r>
              <a:rPr lang="en-US" sz="2000" dirty="0" err="1"/>
              <a:t>MainConverters</a:t>
            </a:r>
            <a:endParaRPr lang="en-US" sz="2000" dirty="0"/>
          </a:p>
          <a:p>
            <a:r>
              <a:rPr lang="en-US" sz="2000" dirty="0"/>
              <a:t>Final/local DC-DC conversion 24 – 48 V </a:t>
            </a:r>
            <a:r>
              <a:rPr lang="en-US" sz="2000" dirty="0">
                <a:sym typeface="Wingdings" panose="05000000000000000000" pitchFamily="2" charset="2"/>
              </a:rPr>
              <a:t> 1 – 5 V with DC-DC and </a:t>
            </a:r>
            <a:r>
              <a:rPr lang="en-US" sz="2000" dirty="0" err="1">
                <a:sym typeface="Wingdings" panose="05000000000000000000" pitchFamily="2" charset="2"/>
              </a:rPr>
              <a:t>PoL</a:t>
            </a:r>
            <a:r>
              <a:rPr lang="en-US" sz="2000" dirty="0">
                <a:sym typeface="Wingdings" panose="05000000000000000000" pitchFamily="2" charset="2"/>
              </a:rPr>
              <a:t> (solutions using CERN devices and commercial devices)</a:t>
            </a:r>
            <a:endParaRPr lang="en-US" sz="2000" dirty="0"/>
          </a:p>
          <a:p>
            <a:r>
              <a:rPr lang="en-US" sz="2000" dirty="0"/>
              <a:t>Issues:</a:t>
            </a:r>
          </a:p>
          <a:p>
            <a:pPr lvl="1"/>
            <a:r>
              <a:rPr lang="en-US" sz="1600" dirty="0"/>
              <a:t>Mechanical: Devices integrated on-board or Mezzanine.</a:t>
            </a:r>
          </a:p>
          <a:p>
            <a:pPr lvl="1"/>
            <a:r>
              <a:rPr lang="en-US" sz="1600" dirty="0"/>
              <a:t>Reliability (long term operations)</a:t>
            </a:r>
          </a:p>
          <a:p>
            <a:pPr lvl="1"/>
            <a:r>
              <a:rPr lang="en-US" sz="1600" dirty="0"/>
              <a:t>ATLAS: Magnetic Field, Radiation, Temperature (Device </a:t>
            </a:r>
            <a:r>
              <a:rPr lang="en-US" sz="1600" dirty="0">
                <a:sym typeface="Wingdings" panose="05000000000000000000" pitchFamily="2" charset="2"/>
              </a:rPr>
              <a:t> Room)</a:t>
            </a:r>
            <a:endParaRPr lang="en-US" sz="1600" dirty="0"/>
          </a:p>
          <a:p>
            <a:pPr lvl="1"/>
            <a:r>
              <a:rPr lang="en-US" sz="1600" dirty="0"/>
              <a:t>Other experiments: cryogenic temperature (</a:t>
            </a:r>
            <a:r>
              <a:rPr lang="en-US" sz="1600" dirty="0" err="1"/>
              <a:t>LAr</a:t>
            </a:r>
            <a:r>
              <a:rPr lang="en-US" sz="1600" dirty="0"/>
              <a:t> and N</a:t>
            </a:r>
            <a:r>
              <a:rPr lang="en-US" sz="1600" baseline="-25000" dirty="0"/>
              <a:t>2</a:t>
            </a:r>
            <a:r>
              <a:rPr lang="en-US" sz="1600" dirty="0"/>
              <a:t>), Room </a:t>
            </a:r>
            <a:r>
              <a:rPr lang="en-US" sz="1600" dirty="0">
                <a:sym typeface="Wingdings" panose="05000000000000000000" pitchFamily="2" charset="2"/>
              </a:rPr>
              <a:t> Device</a:t>
            </a:r>
            <a:endParaRPr lang="en-US" sz="1600" dirty="0"/>
          </a:p>
          <a:p>
            <a:pPr lvl="1"/>
            <a:r>
              <a:rPr lang="en-US" sz="1600" dirty="0"/>
              <a:t>Test</a:t>
            </a:r>
          </a:p>
          <a:p>
            <a:r>
              <a:rPr lang="en-US" sz="2000" dirty="0"/>
              <a:t>Interesting results on ATLAS – </a:t>
            </a:r>
            <a:r>
              <a:rPr lang="en-US" sz="2000" dirty="0" err="1"/>
              <a:t>LAr</a:t>
            </a:r>
            <a:r>
              <a:rPr lang="en-US" sz="2000" dirty="0"/>
              <a:t> Calorimeter (see pictures, research and commissioning) and in DUNE experiment (more recently, research)</a:t>
            </a:r>
          </a:p>
          <a:p>
            <a:r>
              <a:rPr lang="en-US" sz="2000" dirty="0"/>
              <a:t>Investigation about ASIC devices and Power over Fiber (</a:t>
            </a:r>
            <a:r>
              <a:rPr lang="en-US" sz="2000" dirty="0" err="1"/>
              <a:t>PoF</a:t>
            </a:r>
            <a:r>
              <a:rPr lang="en-US" sz="2000" dirty="0"/>
              <a:t>).</a:t>
            </a:r>
          </a:p>
          <a:p>
            <a:r>
              <a:rPr lang="en-US" sz="2000" dirty="0"/>
              <a:t>Interest for different technologies </a:t>
            </a:r>
          </a:p>
        </p:txBody>
      </p:sp>
      <p:pic>
        <p:nvPicPr>
          <p:cNvPr id="4" name="Picture 3" descr="neg_BAN_blu3righe.eps">
            <a:extLst>
              <a:ext uri="{FF2B5EF4-FFF2-40B4-BE49-F238E27FC236}">
                <a16:creationId xmlns:a16="http://schemas.microsoft.com/office/drawing/2014/main" id="{9F366404-0C4D-9ADC-F3E9-FB4402E0FC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680" y="0"/>
            <a:ext cx="1464320" cy="491216"/>
          </a:xfrm>
          <a:prstGeom prst="rect">
            <a:avLst/>
          </a:prstGeom>
          <a:solidFill>
            <a:srgbClr val="002060"/>
          </a:solidFill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EED1CDE7-8E3A-3F93-CC86-BEE95505C323}"/>
              </a:ext>
            </a:extLst>
          </p:cNvPr>
          <p:cNvPicPr>
            <a:picLocks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744" y="0"/>
            <a:ext cx="863910" cy="491216"/>
          </a:xfrm>
          <a:prstGeom prst="rect">
            <a:avLst/>
          </a:pr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425A24DC-A748-2F73-577D-B9B856E8901F}"/>
              </a:ext>
            </a:extLst>
          </p:cNvPr>
          <p:cNvSpPr/>
          <p:nvPr/>
        </p:nvSpPr>
        <p:spPr>
          <a:xfrm>
            <a:off x="7741920" y="5212080"/>
            <a:ext cx="254000" cy="267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4" name="Picture 15" descr="A green circuit board with gold squares&#10;&#10;Description automatically generated">
            <a:extLst>
              <a:ext uri="{FF2B5EF4-FFF2-40B4-BE49-F238E27FC236}">
                <a16:creationId xmlns:a16="http://schemas.microsoft.com/office/drawing/2014/main" id="{623CC34C-3E0A-6E90-8990-D2D84453D9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40" t="2572" r="17533"/>
          <a:stretch/>
        </p:blipFill>
        <p:spPr>
          <a:xfrm rot="16200000">
            <a:off x="7051166" y="2673471"/>
            <a:ext cx="974033" cy="3124356"/>
          </a:xfrm>
          <a:prstGeom prst="rect">
            <a:avLst/>
          </a:prstGeom>
        </p:spPr>
      </p:pic>
      <p:pic>
        <p:nvPicPr>
          <p:cNvPr id="25" name="Picture 1">
            <a:extLst>
              <a:ext uri="{FF2B5EF4-FFF2-40B4-BE49-F238E27FC236}">
                <a16:creationId xmlns:a16="http://schemas.microsoft.com/office/drawing/2014/main" id="{CA8A68FC-1C3E-7D06-1F76-71EF7323E33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9360" y="1518212"/>
            <a:ext cx="5714137" cy="1907296"/>
          </a:xfrm>
          <a:prstGeom prst="rect">
            <a:avLst/>
          </a:prstGeom>
        </p:spPr>
      </p:pic>
      <p:pic>
        <p:nvPicPr>
          <p:cNvPr id="27" name="Image 1043">
            <a:extLst>
              <a:ext uri="{FF2B5EF4-FFF2-40B4-BE49-F238E27FC236}">
                <a16:creationId xmlns:a16="http://schemas.microsoft.com/office/drawing/2014/main" id="{EE6AF74B-97EC-310D-0F30-22587D0B204B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52128" y="3724943"/>
            <a:ext cx="2911369" cy="2386889"/>
          </a:xfrm>
          <a:prstGeom prst="rect">
            <a:avLst/>
          </a:prstGeom>
        </p:spPr>
      </p:pic>
      <p:sp>
        <p:nvSpPr>
          <p:cNvPr id="28" name="Oval 14">
            <a:extLst>
              <a:ext uri="{FF2B5EF4-FFF2-40B4-BE49-F238E27FC236}">
                <a16:creationId xmlns:a16="http://schemas.microsoft.com/office/drawing/2014/main" id="{A773F164-29EC-A0D8-628A-4B4CBD0BEA7F}"/>
              </a:ext>
            </a:extLst>
          </p:cNvPr>
          <p:cNvSpPr/>
          <p:nvPr/>
        </p:nvSpPr>
        <p:spPr>
          <a:xfrm>
            <a:off x="11332610" y="3724942"/>
            <a:ext cx="597839" cy="24624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oudy Old Style" panose="02020502050305020303" pitchFamily="18" charset="0"/>
            </a:endParaRPr>
          </a:p>
        </p:txBody>
      </p:sp>
      <p:sp>
        <p:nvSpPr>
          <p:cNvPr id="29" name="TextBox 2">
            <a:extLst>
              <a:ext uri="{FF2B5EF4-FFF2-40B4-BE49-F238E27FC236}">
                <a16:creationId xmlns:a16="http://schemas.microsoft.com/office/drawing/2014/main" id="{EF154FE9-A086-A8E4-B571-377B1492FB28}"/>
              </a:ext>
            </a:extLst>
          </p:cNvPr>
          <p:cNvSpPr txBox="1"/>
          <p:nvPr/>
        </p:nvSpPr>
        <p:spPr>
          <a:xfrm>
            <a:off x="6969331" y="2433034"/>
            <a:ext cx="2706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Goudy Old Style" panose="02020502050305020303" pitchFamily="18" charset="0"/>
              </a:rPr>
              <a:t>PDB mounted on the trigger board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FFC2E65A-6CF4-5A04-18DE-03DE8CAA7AF5}"/>
              </a:ext>
            </a:extLst>
          </p:cNvPr>
          <p:cNvSpPr txBox="1"/>
          <p:nvPr/>
        </p:nvSpPr>
        <p:spPr>
          <a:xfrm>
            <a:off x="7995920" y="6192234"/>
            <a:ext cx="4016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Power supply </a:t>
            </a:r>
            <a:r>
              <a:rPr lang="it-IT" dirty="0" err="1"/>
              <a:t>mezzanine</a:t>
            </a:r>
            <a:r>
              <a:rPr lang="it-IT" dirty="0"/>
              <a:t> for a board (LTDB for </a:t>
            </a:r>
            <a:r>
              <a:rPr lang="it-IT" dirty="0" err="1"/>
              <a:t>Lar</a:t>
            </a:r>
            <a:r>
              <a:rPr lang="it-IT" dirty="0"/>
              <a:t> </a:t>
            </a:r>
            <a:r>
              <a:rPr lang="it-IT" dirty="0" err="1"/>
              <a:t>Calorimeter</a:t>
            </a:r>
            <a:r>
              <a:rPr lang="it-IT" dirty="0"/>
              <a:t>): </a:t>
            </a:r>
            <a:r>
              <a:rPr lang="it-IT" dirty="0" err="1"/>
              <a:t>done</a:t>
            </a:r>
            <a:endParaRPr lang="it-IT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86D1782D-77B9-0D4E-2A2A-F70F1355DECB}"/>
              </a:ext>
            </a:extLst>
          </p:cNvPr>
          <p:cNvSpPr txBox="1"/>
          <p:nvPr/>
        </p:nvSpPr>
        <p:spPr>
          <a:xfrm>
            <a:off x="5889295" y="4810456"/>
            <a:ext cx="31907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Power supply </a:t>
            </a:r>
            <a:r>
              <a:rPr lang="it-IT" dirty="0" err="1"/>
              <a:t>mezzanine</a:t>
            </a:r>
            <a:r>
              <a:rPr lang="it-IT" dirty="0"/>
              <a:t> for a board (FEB2 for </a:t>
            </a:r>
            <a:r>
              <a:rPr lang="it-IT" dirty="0" err="1"/>
              <a:t>Lar</a:t>
            </a:r>
            <a:r>
              <a:rPr lang="it-IT" dirty="0"/>
              <a:t> </a:t>
            </a:r>
            <a:r>
              <a:rPr lang="it-IT" dirty="0" err="1"/>
              <a:t>Calorimeter</a:t>
            </a:r>
            <a:r>
              <a:rPr lang="it-IT" dirty="0"/>
              <a:t>): on </a:t>
            </a:r>
            <a:r>
              <a:rPr lang="it-IT" dirty="0" err="1"/>
              <a:t>going</a:t>
            </a:r>
            <a:endParaRPr lang="it-IT" dirty="0"/>
          </a:p>
        </p:txBody>
      </p:sp>
      <p:sp>
        <p:nvSpPr>
          <p:cNvPr id="8" name="Titel 5">
            <a:extLst>
              <a:ext uri="{FF2B5EF4-FFF2-40B4-BE49-F238E27FC236}">
                <a16:creationId xmlns:a16="http://schemas.microsoft.com/office/drawing/2014/main" id="{E4993611-BAED-1506-E62B-5492F0B72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301" y="285750"/>
            <a:ext cx="8943387" cy="642938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Garamond" panose="02020404030301010803" pitchFamily="18" charset="0"/>
                <a:cs typeface="Arial" charset="0"/>
              </a:rPr>
              <a:t>Plans </a:t>
            </a:r>
            <a:r>
              <a:rPr lang="de-DE" dirty="0" err="1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dirty="0">
                <a:latin typeface="Garamond" panose="02020404030301010803" pitchFamily="18" charset="0"/>
                <a:cs typeface="Arial" charset="0"/>
              </a:rPr>
              <a:t> UNIMI and INFN Milan</a:t>
            </a:r>
          </a:p>
        </p:txBody>
      </p:sp>
    </p:spTree>
    <p:extLst>
      <p:ext uri="{BB962C8B-B14F-4D97-AF65-F5344CB8AC3E}">
        <p14:creationId xmlns:p14="http://schemas.microsoft.com/office/powerpoint/2010/main" val="1516062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ángulo 93">
            <a:extLst>
              <a:ext uri="{FF2B5EF4-FFF2-40B4-BE49-F238E27FC236}">
                <a16:creationId xmlns:a16="http://schemas.microsoft.com/office/drawing/2014/main" id="{962E4B3F-352E-63A4-F942-C85332CE42BE}"/>
              </a:ext>
            </a:extLst>
          </p:cNvPr>
          <p:cNvSpPr/>
          <p:nvPr/>
        </p:nvSpPr>
        <p:spPr>
          <a:xfrm>
            <a:off x="3279788" y="3906749"/>
            <a:ext cx="559625" cy="846217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F47B1D-453D-509A-48F0-5EE33921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WP 7.1b: serial power</a:t>
            </a:r>
            <a:endParaRPr lang="en-GB" dirty="0"/>
          </a:p>
        </p:txBody>
      </p:sp>
      <p:sp>
        <p:nvSpPr>
          <p:cNvPr id="3" name="Rectángulo 12">
            <a:extLst>
              <a:ext uri="{FF2B5EF4-FFF2-40B4-BE49-F238E27FC236}">
                <a16:creationId xmlns:a16="http://schemas.microsoft.com/office/drawing/2014/main" id="{A8F12F34-C6A1-6C25-4E2B-BE5C8D45A731}"/>
              </a:ext>
            </a:extLst>
          </p:cNvPr>
          <p:cNvSpPr/>
          <p:nvPr/>
        </p:nvSpPr>
        <p:spPr>
          <a:xfrm>
            <a:off x="5557139" y="5057034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13">
            <a:extLst>
              <a:ext uri="{FF2B5EF4-FFF2-40B4-BE49-F238E27FC236}">
                <a16:creationId xmlns:a16="http://schemas.microsoft.com/office/drawing/2014/main" id="{C179ECDD-D487-A0E5-D4B5-62C0EB5532DF}"/>
              </a:ext>
            </a:extLst>
          </p:cNvPr>
          <p:cNvSpPr/>
          <p:nvPr/>
        </p:nvSpPr>
        <p:spPr>
          <a:xfrm>
            <a:off x="7169653" y="5062114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14">
            <a:extLst>
              <a:ext uri="{FF2B5EF4-FFF2-40B4-BE49-F238E27FC236}">
                <a16:creationId xmlns:a16="http://schemas.microsoft.com/office/drawing/2014/main" id="{888378CB-03EC-013B-6492-E68202D1AA49}"/>
              </a:ext>
            </a:extLst>
          </p:cNvPr>
          <p:cNvSpPr/>
          <p:nvPr/>
        </p:nvSpPr>
        <p:spPr>
          <a:xfrm>
            <a:off x="8782167" y="5062114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15">
            <a:extLst>
              <a:ext uri="{FF2B5EF4-FFF2-40B4-BE49-F238E27FC236}">
                <a16:creationId xmlns:a16="http://schemas.microsoft.com/office/drawing/2014/main" id="{8678C599-5F3D-FF4D-9941-BC33157E5E0B}"/>
              </a:ext>
            </a:extLst>
          </p:cNvPr>
          <p:cNvSpPr/>
          <p:nvPr/>
        </p:nvSpPr>
        <p:spPr>
          <a:xfrm>
            <a:off x="10394682" y="5062114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 16">
            <a:extLst>
              <a:ext uri="{FF2B5EF4-FFF2-40B4-BE49-F238E27FC236}">
                <a16:creationId xmlns:a16="http://schemas.microsoft.com/office/drawing/2014/main" id="{1B906C4F-58DF-C52A-09DD-5ED649028EA6}"/>
              </a:ext>
            </a:extLst>
          </p:cNvPr>
          <p:cNvSpPr/>
          <p:nvPr/>
        </p:nvSpPr>
        <p:spPr>
          <a:xfrm>
            <a:off x="5557139" y="3759028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17">
            <a:extLst>
              <a:ext uri="{FF2B5EF4-FFF2-40B4-BE49-F238E27FC236}">
                <a16:creationId xmlns:a16="http://schemas.microsoft.com/office/drawing/2014/main" id="{9F1C21DE-17ED-424F-5EDC-8B3009676E70}"/>
              </a:ext>
            </a:extLst>
          </p:cNvPr>
          <p:cNvSpPr/>
          <p:nvPr/>
        </p:nvSpPr>
        <p:spPr>
          <a:xfrm>
            <a:off x="7169653" y="3764108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ángulo 18">
            <a:extLst>
              <a:ext uri="{FF2B5EF4-FFF2-40B4-BE49-F238E27FC236}">
                <a16:creationId xmlns:a16="http://schemas.microsoft.com/office/drawing/2014/main" id="{89E11627-F0B4-B705-BFA5-F18D9BDAEA31}"/>
              </a:ext>
            </a:extLst>
          </p:cNvPr>
          <p:cNvSpPr/>
          <p:nvPr/>
        </p:nvSpPr>
        <p:spPr>
          <a:xfrm>
            <a:off x="8782167" y="3764108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19">
            <a:extLst>
              <a:ext uri="{FF2B5EF4-FFF2-40B4-BE49-F238E27FC236}">
                <a16:creationId xmlns:a16="http://schemas.microsoft.com/office/drawing/2014/main" id="{0142E28C-A5D8-6EEE-25D7-0B8E267E1D8B}"/>
              </a:ext>
            </a:extLst>
          </p:cNvPr>
          <p:cNvSpPr/>
          <p:nvPr/>
        </p:nvSpPr>
        <p:spPr>
          <a:xfrm>
            <a:off x="10394682" y="3764108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Conector recto 20">
            <a:extLst>
              <a:ext uri="{FF2B5EF4-FFF2-40B4-BE49-F238E27FC236}">
                <a16:creationId xmlns:a16="http://schemas.microsoft.com/office/drawing/2014/main" id="{CF82D259-028A-DF6F-0D58-B12205213DD4}"/>
              </a:ext>
            </a:extLst>
          </p:cNvPr>
          <p:cNvCxnSpPr/>
          <p:nvPr/>
        </p:nvCxnSpPr>
        <p:spPr>
          <a:xfrm flipH="1">
            <a:off x="6077686" y="3559509"/>
            <a:ext cx="4867559" cy="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21">
            <a:extLst>
              <a:ext uri="{FF2B5EF4-FFF2-40B4-BE49-F238E27FC236}">
                <a16:creationId xmlns:a16="http://schemas.microsoft.com/office/drawing/2014/main" id="{DF5A7994-C372-1242-CDE0-495696E5929D}"/>
              </a:ext>
            </a:extLst>
          </p:cNvPr>
          <p:cNvCxnSpPr/>
          <p:nvPr/>
        </p:nvCxnSpPr>
        <p:spPr>
          <a:xfrm flipH="1" flipV="1">
            <a:off x="6086922" y="3340029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22">
            <a:extLst>
              <a:ext uri="{FF2B5EF4-FFF2-40B4-BE49-F238E27FC236}">
                <a16:creationId xmlns:a16="http://schemas.microsoft.com/office/drawing/2014/main" id="{AD89A0B0-7329-FFF0-972D-F90189B4D517}"/>
              </a:ext>
            </a:extLst>
          </p:cNvPr>
          <p:cNvCxnSpPr/>
          <p:nvPr/>
        </p:nvCxnSpPr>
        <p:spPr>
          <a:xfrm flipH="1" flipV="1">
            <a:off x="10942475" y="3340030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23">
            <a:extLst>
              <a:ext uri="{FF2B5EF4-FFF2-40B4-BE49-F238E27FC236}">
                <a16:creationId xmlns:a16="http://schemas.microsoft.com/office/drawing/2014/main" id="{E8F81CD8-427F-651C-D03A-AF6D7845AF8F}"/>
              </a:ext>
            </a:extLst>
          </p:cNvPr>
          <p:cNvCxnSpPr/>
          <p:nvPr/>
        </p:nvCxnSpPr>
        <p:spPr>
          <a:xfrm flipH="1" flipV="1">
            <a:off x="9303985" y="3345109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24">
            <a:extLst>
              <a:ext uri="{FF2B5EF4-FFF2-40B4-BE49-F238E27FC236}">
                <a16:creationId xmlns:a16="http://schemas.microsoft.com/office/drawing/2014/main" id="{691999F2-0D3A-14CC-E858-AE0834C54D30}"/>
              </a:ext>
            </a:extLst>
          </p:cNvPr>
          <p:cNvCxnSpPr/>
          <p:nvPr/>
        </p:nvCxnSpPr>
        <p:spPr>
          <a:xfrm flipH="1" flipV="1">
            <a:off x="7693218" y="3345109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25">
            <a:extLst>
              <a:ext uri="{FF2B5EF4-FFF2-40B4-BE49-F238E27FC236}">
                <a16:creationId xmlns:a16="http://schemas.microsoft.com/office/drawing/2014/main" id="{523B9900-E65B-A382-9250-2AAB471DFC0B}"/>
              </a:ext>
            </a:extLst>
          </p:cNvPr>
          <p:cNvSpPr/>
          <p:nvPr/>
        </p:nvSpPr>
        <p:spPr>
          <a:xfrm>
            <a:off x="5557139" y="2476284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ángulo 26">
            <a:extLst>
              <a:ext uri="{FF2B5EF4-FFF2-40B4-BE49-F238E27FC236}">
                <a16:creationId xmlns:a16="http://schemas.microsoft.com/office/drawing/2014/main" id="{CB05CC6F-19E8-6DB4-A0EE-FE97942C5779}"/>
              </a:ext>
            </a:extLst>
          </p:cNvPr>
          <p:cNvSpPr/>
          <p:nvPr/>
        </p:nvSpPr>
        <p:spPr>
          <a:xfrm>
            <a:off x="7169653" y="2481364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ángulo 27">
            <a:extLst>
              <a:ext uri="{FF2B5EF4-FFF2-40B4-BE49-F238E27FC236}">
                <a16:creationId xmlns:a16="http://schemas.microsoft.com/office/drawing/2014/main" id="{46AEA30B-D377-B510-81DA-C31E8411C5A4}"/>
              </a:ext>
            </a:extLst>
          </p:cNvPr>
          <p:cNvSpPr/>
          <p:nvPr/>
        </p:nvSpPr>
        <p:spPr>
          <a:xfrm>
            <a:off x="8782167" y="2481364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ángulo 28">
            <a:extLst>
              <a:ext uri="{FF2B5EF4-FFF2-40B4-BE49-F238E27FC236}">
                <a16:creationId xmlns:a16="http://schemas.microsoft.com/office/drawing/2014/main" id="{1F6D57CB-4F84-CEEF-7B1A-463C3007544F}"/>
              </a:ext>
            </a:extLst>
          </p:cNvPr>
          <p:cNvSpPr/>
          <p:nvPr/>
        </p:nvSpPr>
        <p:spPr>
          <a:xfrm>
            <a:off x="10394682" y="2481364"/>
            <a:ext cx="1025237" cy="86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ector recto 29">
            <a:extLst>
              <a:ext uri="{FF2B5EF4-FFF2-40B4-BE49-F238E27FC236}">
                <a16:creationId xmlns:a16="http://schemas.microsoft.com/office/drawing/2014/main" id="{2F668CC5-CA62-182B-CBDE-539D4FD55733}"/>
              </a:ext>
            </a:extLst>
          </p:cNvPr>
          <p:cNvCxnSpPr/>
          <p:nvPr/>
        </p:nvCxnSpPr>
        <p:spPr>
          <a:xfrm flipH="1" flipV="1">
            <a:off x="6078959" y="2267144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30">
            <a:extLst>
              <a:ext uri="{FF2B5EF4-FFF2-40B4-BE49-F238E27FC236}">
                <a16:creationId xmlns:a16="http://schemas.microsoft.com/office/drawing/2014/main" id="{3F617BF8-AE0C-66DC-2F70-B8904CE4F206}"/>
              </a:ext>
            </a:extLst>
          </p:cNvPr>
          <p:cNvCxnSpPr/>
          <p:nvPr/>
        </p:nvCxnSpPr>
        <p:spPr>
          <a:xfrm flipH="1" flipV="1">
            <a:off x="7691472" y="2265364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31">
            <a:extLst>
              <a:ext uri="{FF2B5EF4-FFF2-40B4-BE49-F238E27FC236}">
                <a16:creationId xmlns:a16="http://schemas.microsoft.com/office/drawing/2014/main" id="{B851D535-004A-1267-A820-0AA5C0C6875D}"/>
              </a:ext>
            </a:extLst>
          </p:cNvPr>
          <p:cNvCxnSpPr/>
          <p:nvPr/>
        </p:nvCxnSpPr>
        <p:spPr>
          <a:xfrm flipH="1" flipV="1">
            <a:off x="10942477" y="2265364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32">
            <a:extLst>
              <a:ext uri="{FF2B5EF4-FFF2-40B4-BE49-F238E27FC236}">
                <a16:creationId xmlns:a16="http://schemas.microsoft.com/office/drawing/2014/main" id="{085B941F-E3E9-68F0-1391-DC044931471C}"/>
              </a:ext>
            </a:extLst>
          </p:cNvPr>
          <p:cNvCxnSpPr/>
          <p:nvPr/>
        </p:nvCxnSpPr>
        <p:spPr>
          <a:xfrm flipH="1" flipV="1">
            <a:off x="9308027" y="2265364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33">
            <a:extLst>
              <a:ext uri="{FF2B5EF4-FFF2-40B4-BE49-F238E27FC236}">
                <a16:creationId xmlns:a16="http://schemas.microsoft.com/office/drawing/2014/main" id="{29D89A7C-5380-920C-1C74-84AFDA2C2B61}"/>
              </a:ext>
            </a:extLst>
          </p:cNvPr>
          <p:cNvCxnSpPr/>
          <p:nvPr/>
        </p:nvCxnSpPr>
        <p:spPr>
          <a:xfrm flipH="1">
            <a:off x="6074918" y="2260283"/>
            <a:ext cx="4867559" cy="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34">
            <a:extLst>
              <a:ext uri="{FF2B5EF4-FFF2-40B4-BE49-F238E27FC236}">
                <a16:creationId xmlns:a16="http://schemas.microsoft.com/office/drawing/2014/main" id="{EC6D67AF-F77A-1C92-51D2-CBA887587397}"/>
              </a:ext>
            </a:extLst>
          </p:cNvPr>
          <p:cNvCxnSpPr>
            <a:cxnSpLocks/>
          </p:cNvCxnSpPr>
          <p:nvPr/>
        </p:nvCxnSpPr>
        <p:spPr>
          <a:xfrm flipV="1">
            <a:off x="3563224" y="4745138"/>
            <a:ext cx="0" cy="139965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35">
            <a:extLst>
              <a:ext uri="{FF2B5EF4-FFF2-40B4-BE49-F238E27FC236}">
                <a16:creationId xmlns:a16="http://schemas.microsoft.com/office/drawing/2014/main" id="{BA7DCF71-9AAC-8E9F-A14D-BAF2BEA8ACD2}"/>
              </a:ext>
            </a:extLst>
          </p:cNvPr>
          <p:cNvCxnSpPr/>
          <p:nvPr/>
        </p:nvCxnSpPr>
        <p:spPr>
          <a:xfrm flipH="1">
            <a:off x="3567695" y="6144794"/>
            <a:ext cx="2519227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36">
            <a:extLst>
              <a:ext uri="{FF2B5EF4-FFF2-40B4-BE49-F238E27FC236}">
                <a16:creationId xmlns:a16="http://schemas.microsoft.com/office/drawing/2014/main" id="{60B18B7C-0350-4DF8-3407-42F7E679AC3D}"/>
              </a:ext>
            </a:extLst>
          </p:cNvPr>
          <p:cNvCxnSpPr>
            <a:cxnSpLocks/>
          </p:cNvCxnSpPr>
          <p:nvPr/>
        </p:nvCxnSpPr>
        <p:spPr>
          <a:xfrm flipH="1" flipV="1">
            <a:off x="3563226" y="2255202"/>
            <a:ext cx="4469" cy="1651547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37">
            <a:extLst>
              <a:ext uri="{FF2B5EF4-FFF2-40B4-BE49-F238E27FC236}">
                <a16:creationId xmlns:a16="http://schemas.microsoft.com/office/drawing/2014/main" id="{233BB9FB-434F-C273-3793-1C7F0D663A4E}"/>
              </a:ext>
            </a:extLst>
          </p:cNvPr>
          <p:cNvCxnSpPr/>
          <p:nvPr/>
        </p:nvCxnSpPr>
        <p:spPr>
          <a:xfrm flipH="1">
            <a:off x="3563225" y="2260283"/>
            <a:ext cx="2519228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46">
            <a:extLst>
              <a:ext uri="{FF2B5EF4-FFF2-40B4-BE49-F238E27FC236}">
                <a16:creationId xmlns:a16="http://schemas.microsoft.com/office/drawing/2014/main" id="{86DAFB27-3054-6768-D29D-9BF2FB691B06}"/>
              </a:ext>
            </a:extLst>
          </p:cNvPr>
          <p:cNvSpPr txBox="1"/>
          <p:nvPr/>
        </p:nvSpPr>
        <p:spPr>
          <a:xfrm>
            <a:off x="5590321" y="2699724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ChipN</a:t>
            </a:r>
            <a:r>
              <a:rPr lang="en-US" sz="1600"/>
              <a:t>_1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cxnSp>
        <p:nvCxnSpPr>
          <p:cNvPr id="30" name="Conector recto 54">
            <a:extLst>
              <a:ext uri="{FF2B5EF4-FFF2-40B4-BE49-F238E27FC236}">
                <a16:creationId xmlns:a16="http://schemas.microsoft.com/office/drawing/2014/main" id="{D3E558A8-A1B1-6998-EA69-28E4C662A3F9}"/>
              </a:ext>
            </a:extLst>
          </p:cNvPr>
          <p:cNvCxnSpPr/>
          <p:nvPr/>
        </p:nvCxnSpPr>
        <p:spPr>
          <a:xfrm flipH="1" flipV="1">
            <a:off x="6086922" y="3554597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55">
            <a:extLst>
              <a:ext uri="{FF2B5EF4-FFF2-40B4-BE49-F238E27FC236}">
                <a16:creationId xmlns:a16="http://schemas.microsoft.com/office/drawing/2014/main" id="{125FEF32-1443-4FF2-27E4-367573593D8B}"/>
              </a:ext>
            </a:extLst>
          </p:cNvPr>
          <p:cNvCxnSpPr/>
          <p:nvPr/>
        </p:nvCxnSpPr>
        <p:spPr>
          <a:xfrm flipH="1" flipV="1">
            <a:off x="10942475" y="3554598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56">
            <a:extLst>
              <a:ext uri="{FF2B5EF4-FFF2-40B4-BE49-F238E27FC236}">
                <a16:creationId xmlns:a16="http://schemas.microsoft.com/office/drawing/2014/main" id="{7F9C82F3-F3C0-F844-BFB1-4ADC66DE17B2}"/>
              </a:ext>
            </a:extLst>
          </p:cNvPr>
          <p:cNvCxnSpPr/>
          <p:nvPr/>
        </p:nvCxnSpPr>
        <p:spPr>
          <a:xfrm flipH="1" flipV="1">
            <a:off x="9303985" y="3559677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57">
            <a:extLst>
              <a:ext uri="{FF2B5EF4-FFF2-40B4-BE49-F238E27FC236}">
                <a16:creationId xmlns:a16="http://schemas.microsoft.com/office/drawing/2014/main" id="{A4C15118-3089-A7F5-AC0E-69F0E9B2E75C}"/>
              </a:ext>
            </a:extLst>
          </p:cNvPr>
          <p:cNvCxnSpPr/>
          <p:nvPr/>
        </p:nvCxnSpPr>
        <p:spPr>
          <a:xfrm flipH="1" flipV="1">
            <a:off x="7693218" y="3559677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58">
            <a:extLst>
              <a:ext uri="{FF2B5EF4-FFF2-40B4-BE49-F238E27FC236}">
                <a16:creationId xmlns:a16="http://schemas.microsoft.com/office/drawing/2014/main" id="{CD8F29FE-8632-1F34-BB11-4204B4D17A88}"/>
              </a:ext>
            </a:extLst>
          </p:cNvPr>
          <p:cNvCxnSpPr/>
          <p:nvPr/>
        </p:nvCxnSpPr>
        <p:spPr>
          <a:xfrm flipH="1">
            <a:off x="6077686" y="4828848"/>
            <a:ext cx="4867559" cy="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59">
            <a:extLst>
              <a:ext uri="{FF2B5EF4-FFF2-40B4-BE49-F238E27FC236}">
                <a16:creationId xmlns:a16="http://schemas.microsoft.com/office/drawing/2014/main" id="{74344397-7A64-20ED-8A2C-63D3AC663598}"/>
              </a:ext>
            </a:extLst>
          </p:cNvPr>
          <p:cNvCxnSpPr/>
          <p:nvPr/>
        </p:nvCxnSpPr>
        <p:spPr>
          <a:xfrm flipH="1" flipV="1">
            <a:off x="6086922" y="4618604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60">
            <a:extLst>
              <a:ext uri="{FF2B5EF4-FFF2-40B4-BE49-F238E27FC236}">
                <a16:creationId xmlns:a16="http://schemas.microsoft.com/office/drawing/2014/main" id="{B7D243B0-CB43-0B1D-A607-4DBD3EAF94C1}"/>
              </a:ext>
            </a:extLst>
          </p:cNvPr>
          <p:cNvCxnSpPr/>
          <p:nvPr/>
        </p:nvCxnSpPr>
        <p:spPr>
          <a:xfrm flipH="1" flipV="1">
            <a:off x="10942475" y="4618605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61">
            <a:extLst>
              <a:ext uri="{FF2B5EF4-FFF2-40B4-BE49-F238E27FC236}">
                <a16:creationId xmlns:a16="http://schemas.microsoft.com/office/drawing/2014/main" id="{B525F571-4F7B-4AA6-7CC0-DCE85C6BAB00}"/>
              </a:ext>
            </a:extLst>
          </p:cNvPr>
          <p:cNvCxnSpPr/>
          <p:nvPr/>
        </p:nvCxnSpPr>
        <p:spPr>
          <a:xfrm flipH="1" flipV="1">
            <a:off x="9303985" y="4623684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62">
            <a:extLst>
              <a:ext uri="{FF2B5EF4-FFF2-40B4-BE49-F238E27FC236}">
                <a16:creationId xmlns:a16="http://schemas.microsoft.com/office/drawing/2014/main" id="{46A937F9-C9BD-97EE-0AA0-60BC3D0A3F31}"/>
              </a:ext>
            </a:extLst>
          </p:cNvPr>
          <p:cNvCxnSpPr/>
          <p:nvPr/>
        </p:nvCxnSpPr>
        <p:spPr>
          <a:xfrm flipH="1" flipV="1">
            <a:off x="7693218" y="4623684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63">
            <a:extLst>
              <a:ext uri="{FF2B5EF4-FFF2-40B4-BE49-F238E27FC236}">
                <a16:creationId xmlns:a16="http://schemas.microsoft.com/office/drawing/2014/main" id="{28EC2CA0-A583-056A-78F5-DF6F6568BD2F}"/>
              </a:ext>
            </a:extLst>
          </p:cNvPr>
          <p:cNvCxnSpPr/>
          <p:nvPr/>
        </p:nvCxnSpPr>
        <p:spPr>
          <a:xfrm flipH="1" flipV="1">
            <a:off x="6086922" y="4833172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64">
            <a:extLst>
              <a:ext uri="{FF2B5EF4-FFF2-40B4-BE49-F238E27FC236}">
                <a16:creationId xmlns:a16="http://schemas.microsoft.com/office/drawing/2014/main" id="{CF0D71D0-4C84-A40D-3923-5A7D486E6A82}"/>
              </a:ext>
            </a:extLst>
          </p:cNvPr>
          <p:cNvCxnSpPr/>
          <p:nvPr/>
        </p:nvCxnSpPr>
        <p:spPr>
          <a:xfrm flipH="1" flipV="1">
            <a:off x="10942475" y="4833173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65">
            <a:extLst>
              <a:ext uri="{FF2B5EF4-FFF2-40B4-BE49-F238E27FC236}">
                <a16:creationId xmlns:a16="http://schemas.microsoft.com/office/drawing/2014/main" id="{CDBA17BC-6C72-7DC9-655C-59E070087A6A}"/>
              </a:ext>
            </a:extLst>
          </p:cNvPr>
          <p:cNvCxnSpPr/>
          <p:nvPr/>
        </p:nvCxnSpPr>
        <p:spPr>
          <a:xfrm flipH="1" flipV="1">
            <a:off x="9303985" y="4838252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66">
            <a:extLst>
              <a:ext uri="{FF2B5EF4-FFF2-40B4-BE49-F238E27FC236}">
                <a16:creationId xmlns:a16="http://schemas.microsoft.com/office/drawing/2014/main" id="{A56FA4A6-DA48-9E4A-0787-566A20E8ED92}"/>
              </a:ext>
            </a:extLst>
          </p:cNvPr>
          <p:cNvCxnSpPr/>
          <p:nvPr/>
        </p:nvCxnSpPr>
        <p:spPr>
          <a:xfrm flipH="1" flipV="1">
            <a:off x="7693218" y="4838252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67">
            <a:extLst>
              <a:ext uri="{FF2B5EF4-FFF2-40B4-BE49-F238E27FC236}">
                <a16:creationId xmlns:a16="http://schemas.microsoft.com/office/drawing/2014/main" id="{70617AA8-9B27-C0B9-AD42-0DF8955EECAD}"/>
              </a:ext>
            </a:extLst>
          </p:cNvPr>
          <p:cNvCxnSpPr/>
          <p:nvPr/>
        </p:nvCxnSpPr>
        <p:spPr>
          <a:xfrm flipH="1">
            <a:off x="6086922" y="6149779"/>
            <a:ext cx="4867559" cy="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68">
            <a:extLst>
              <a:ext uri="{FF2B5EF4-FFF2-40B4-BE49-F238E27FC236}">
                <a16:creationId xmlns:a16="http://schemas.microsoft.com/office/drawing/2014/main" id="{3219E589-E35E-F25C-768C-F1929FF7394F}"/>
              </a:ext>
            </a:extLst>
          </p:cNvPr>
          <p:cNvCxnSpPr/>
          <p:nvPr/>
        </p:nvCxnSpPr>
        <p:spPr>
          <a:xfrm flipH="1" flipV="1">
            <a:off x="6086922" y="5930299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69">
            <a:extLst>
              <a:ext uri="{FF2B5EF4-FFF2-40B4-BE49-F238E27FC236}">
                <a16:creationId xmlns:a16="http://schemas.microsoft.com/office/drawing/2014/main" id="{8FA1EABD-A1F2-777F-7AB6-EA0F4A4524CD}"/>
              </a:ext>
            </a:extLst>
          </p:cNvPr>
          <p:cNvCxnSpPr/>
          <p:nvPr/>
        </p:nvCxnSpPr>
        <p:spPr>
          <a:xfrm flipH="1" flipV="1">
            <a:off x="10942475" y="5930300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70">
            <a:extLst>
              <a:ext uri="{FF2B5EF4-FFF2-40B4-BE49-F238E27FC236}">
                <a16:creationId xmlns:a16="http://schemas.microsoft.com/office/drawing/2014/main" id="{A8DD2663-5BE7-5409-C2CB-CC2612ED765F}"/>
              </a:ext>
            </a:extLst>
          </p:cNvPr>
          <p:cNvCxnSpPr/>
          <p:nvPr/>
        </p:nvCxnSpPr>
        <p:spPr>
          <a:xfrm flipH="1" flipV="1">
            <a:off x="9303985" y="5935379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71">
            <a:extLst>
              <a:ext uri="{FF2B5EF4-FFF2-40B4-BE49-F238E27FC236}">
                <a16:creationId xmlns:a16="http://schemas.microsoft.com/office/drawing/2014/main" id="{F6E9BAA5-EA16-D72F-B6CD-90475BC82751}"/>
              </a:ext>
            </a:extLst>
          </p:cNvPr>
          <p:cNvCxnSpPr/>
          <p:nvPr/>
        </p:nvCxnSpPr>
        <p:spPr>
          <a:xfrm flipH="1" flipV="1">
            <a:off x="7693218" y="5935379"/>
            <a:ext cx="1" cy="2160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upo 73">
            <a:extLst>
              <a:ext uri="{FF2B5EF4-FFF2-40B4-BE49-F238E27FC236}">
                <a16:creationId xmlns:a16="http://schemas.microsoft.com/office/drawing/2014/main" id="{9A9E9C33-6C55-AA43-476D-C3BFA559695D}"/>
              </a:ext>
            </a:extLst>
          </p:cNvPr>
          <p:cNvGrpSpPr/>
          <p:nvPr/>
        </p:nvGrpSpPr>
        <p:grpSpPr>
          <a:xfrm>
            <a:off x="4922017" y="6134401"/>
            <a:ext cx="371960" cy="358474"/>
            <a:chOff x="1731293" y="6069929"/>
            <a:chExt cx="371960" cy="358474"/>
          </a:xfrm>
        </p:grpSpPr>
        <p:cxnSp>
          <p:nvCxnSpPr>
            <p:cNvPr id="49" name="Conector recto 74">
              <a:extLst>
                <a:ext uri="{FF2B5EF4-FFF2-40B4-BE49-F238E27FC236}">
                  <a16:creationId xmlns:a16="http://schemas.microsoft.com/office/drawing/2014/main" id="{620B4CFA-56CB-6015-40AF-BB4783D97883}"/>
                </a:ext>
              </a:extLst>
            </p:cNvPr>
            <p:cNvCxnSpPr/>
            <p:nvPr/>
          </p:nvCxnSpPr>
          <p:spPr>
            <a:xfrm flipH="1" flipV="1">
              <a:off x="1918268" y="6069929"/>
              <a:ext cx="1" cy="21600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75">
              <a:extLst>
                <a:ext uri="{FF2B5EF4-FFF2-40B4-BE49-F238E27FC236}">
                  <a16:creationId xmlns:a16="http://schemas.microsoft.com/office/drawing/2014/main" id="{DC38AA87-68A2-38B5-E180-D883A468A8FC}"/>
                </a:ext>
              </a:extLst>
            </p:cNvPr>
            <p:cNvCxnSpPr/>
            <p:nvPr/>
          </p:nvCxnSpPr>
          <p:spPr>
            <a:xfrm flipH="1">
              <a:off x="1731293" y="6286166"/>
              <a:ext cx="371960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recto 76">
              <a:extLst>
                <a:ext uri="{FF2B5EF4-FFF2-40B4-BE49-F238E27FC236}">
                  <a16:creationId xmlns:a16="http://schemas.microsoft.com/office/drawing/2014/main" id="{845F7264-1B60-F261-3262-40A907205D92}"/>
                </a:ext>
              </a:extLst>
            </p:cNvPr>
            <p:cNvCxnSpPr/>
            <p:nvPr/>
          </p:nvCxnSpPr>
          <p:spPr>
            <a:xfrm flipV="1">
              <a:off x="1917273" y="6284425"/>
              <a:ext cx="185980" cy="143978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77">
              <a:extLst>
                <a:ext uri="{FF2B5EF4-FFF2-40B4-BE49-F238E27FC236}">
                  <a16:creationId xmlns:a16="http://schemas.microsoft.com/office/drawing/2014/main" id="{E4CED54F-669E-8DC9-DFEE-CCE15C48CE7A}"/>
                </a:ext>
              </a:extLst>
            </p:cNvPr>
            <p:cNvCxnSpPr/>
            <p:nvPr/>
          </p:nvCxnSpPr>
          <p:spPr>
            <a:xfrm flipH="1" flipV="1">
              <a:off x="1731293" y="6284425"/>
              <a:ext cx="185980" cy="143978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Conector recto de flecha 78">
            <a:extLst>
              <a:ext uri="{FF2B5EF4-FFF2-40B4-BE49-F238E27FC236}">
                <a16:creationId xmlns:a16="http://schemas.microsoft.com/office/drawing/2014/main" id="{3DBA5D0E-B0EF-E74C-A8DA-DB1B4FDFE6F5}"/>
              </a:ext>
            </a:extLst>
          </p:cNvPr>
          <p:cNvCxnSpPr/>
          <p:nvPr/>
        </p:nvCxnSpPr>
        <p:spPr>
          <a:xfrm flipV="1">
            <a:off x="3577883" y="3982425"/>
            <a:ext cx="0" cy="61025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adroTexto 79">
            <a:extLst>
              <a:ext uri="{FF2B5EF4-FFF2-40B4-BE49-F238E27FC236}">
                <a16:creationId xmlns:a16="http://schemas.microsoft.com/office/drawing/2014/main" id="{FDC4CD44-C16E-2462-D25F-7B0293214D6D}"/>
              </a:ext>
            </a:extLst>
          </p:cNvPr>
          <p:cNvSpPr txBox="1"/>
          <p:nvPr/>
        </p:nvSpPr>
        <p:spPr>
          <a:xfrm>
            <a:off x="3540765" y="2501828"/>
            <a:ext cx="1374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Current source output filter</a:t>
            </a:r>
          </a:p>
        </p:txBody>
      </p:sp>
      <p:sp>
        <p:nvSpPr>
          <p:cNvPr id="55" name="CuadroTexto 85">
            <a:extLst>
              <a:ext uri="{FF2B5EF4-FFF2-40B4-BE49-F238E27FC236}">
                <a16:creationId xmlns:a16="http://schemas.microsoft.com/office/drawing/2014/main" id="{CC52D52F-F85C-8156-C572-45374026E577}"/>
              </a:ext>
            </a:extLst>
          </p:cNvPr>
          <p:cNvSpPr txBox="1"/>
          <p:nvPr/>
        </p:nvSpPr>
        <p:spPr>
          <a:xfrm>
            <a:off x="3842182" y="3822579"/>
            <a:ext cx="137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Current source</a:t>
            </a:r>
            <a:endParaRPr lang="en-US" sz="1400" dirty="0"/>
          </a:p>
        </p:txBody>
      </p:sp>
      <p:sp>
        <p:nvSpPr>
          <p:cNvPr id="56" name="CuadroTexto 88">
            <a:extLst>
              <a:ext uri="{FF2B5EF4-FFF2-40B4-BE49-F238E27FC236}">
                <a16:creationId xmlns:a16="http://schemas.microsoft.com/office/drawing/2014/main" id="{4326E6F6-2D46-8224-81FC-ABA930F8D025}"/>
              </a:ext>
            </a:extLst>
          </p:cNvPr>
          <p:cNvSpPr txBox="1"/>
          <p:nvPr/>
        </p:nvSpPr>
        <p:spPr>
          <a:xfrm>
            <a:off x="5737307" y="1958673"/>
            <a:ext cx="4727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0000FF"/>
                </a:solidFill>
              </a:rPr>
              <a:t>Vin_global</a:t>
            </a:r>
            <a:r>
              <a:rPr lang="en-US" sz="1600" b="1" dirty="0">
                <a:solidFill>
                  <a:srgbClr val="0000FF"/>
                </a:solidFill>
              </a:rPr>
              <a:t> up to 16-20V for 8-10 modules in series</a:t>
            </a:r>
          </a:p>
        </p:txBody>
      </p:sp>
      <p:sp>
        <p:nvSpPr>
          <p:cNvPr id="57" name="CuadroTexto 89">
            <a:extLst>
              <a:ext uri="{FF2B5EF4-FFF2-40B4-BE49-F238E27FC236}">
                <a16:creationId xmlns:a16="http://schemas.microsoft.com/office/drawing/2014/main" id="{F15CDE72-5DEA-5DA1-0BEF-633E4713AEB5}"/>
              </a:ext>
            </a:extLst>
          </p:cNvPr>
          <p:cNvSpPr txBox="1"/>
          <p:nvPr/>
        </p:nvSpPr>
        <p:spPr>
          <a:xfrm>
            <a:off x="3918650" y="4118277"/>
            <a:ext cx="1025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Iin DC-DC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8" name="CuadroTexto 90">
            <a:extLst>
              <a:ext uri="{FF2B5EF4-FFF2-40B4-BE49-F238E27FC236}">
                <a16:creationId xmlns:a16="http://schemas.microsoft.com/office/drawing/2014/main" id="{F2D1CB2B-C319-292E-EAD7-2547170CB294}"/>
              </a:ext>
            </a:extLst>
          </p:cNvPr>
          <p:cNvSpPr txBox="1"/>
          <p:nvPr/>
        </p:nvSpPr>
        <p:spPr>
          <a:xfrm>
            <a:off x="5391913" y="4779772"/>
            <a:ext cx="1094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0000FF"/>
                </a:solidFill>
              </a:rPr>
              <a:t>Vin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60" name="CuadroTexto 91">
            <a:extLst>
              <a:ext uri="{FF2B5EF4-FFF2-40B4-BE49-F238E27FC236}">
                <a16:creationId xmlns:a16="http://schemas.microsoft.com/office/drawing/2014/main" id="{355BFF43-E617-9E5A-AEC3-735B44B9E280}"/>
              </a:ext>
            </a:extLst>
          </p:cNvPr>
          <p:cNvSpPr txBox="1"/>
          <p:nvPr/>
        </p:nvSpPr>
        <p:spPr>
          <a:xfrm>
            <a:off x="6069757" y="5075129"/>
            <a:ext cx="832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0000FF"/>
                </a:solidFill>
              </a:rPr>
              <a:t>Vout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62" name="CuadroTexto 94">
            <a:extLst>
              <a:ext uri="{FF2B5EF4-FFF2-40B4-BE49-F238E27FC236}">
                <a16:creationId xmlns:a16="http://schemas.microsoft.com/office/drawing/2014/main" id="{C7A1CF90-D53C-80E4-66D3-8D4BE1F25296}"/>
              </a:ext>
            </a:extLst>
          </p:cNvPr>
          <p:cNvSpPr txBox="1"/>
          <p:nvPr/>
        </p:nvSpPr>
        <p:spPr>
          <a:xfrm>
            <a:off x="7167439" y="2708754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ChipN_2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63" name="CuadroTexto 95">
            <a:extLst>
              <a:ext uri="{FF2B5EF4-FFF2-40B4-BE49-F238E27FC236}">
                <a16:creationId xmlns:a16="http://schemas.microsoft.com/office/drawing/2014/main" id="{BB9184FE-4E44-64C5-0F08-B9A75BBA8A23}"/>
              </a:ext>
            </a:extLst>
          </p:cNvPr>
          <p:cNvSpPr txBox="1"/>
          <p:nvPr/>
        </p:nvSpPr>
        <p:spPr>
          <a:xfrm>
            <a:off x="8818628" y="2664486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ChipN_3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64" name="CuadroTexto 96">
            <a:extLst>
              <a:ext uri="{FF2B5EF4-FFF2-40B4-BE49-F238E27FC236}">
                <a16:creationId xmlns:a16="http://schemas.microsoft.com/office/drawing/2014/main" id="{351DEEDE-2A4B-2DE8-2375-B33FC1E9A1CA}"/>
              </a:ext>
            </a:extLst>
          </p:cNvPr>
          <p:cNvSpPr txBox="1"/>
          <p:nvPr/>
        </p:nvSpPr>
        <p:spPr>
          <a:xfrm>
            <a:off x="10394681" y="2688149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ChipN_N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65" name="CuadroTexto 97">
            <a:extLst>
              <a:ext uri="{FF2B5EF4-FFF2-40B4-BE49-F238E27FC236}">
                <a16:creationId xmlns:a16="http://schemas.microsoft.com/office/drawing/2014/main" id="{D1CFE009-E5A1-5BF6-1F8F-36F302481E0F}"/>
              </a:ext>
            </a:extLst>
          </p:cNvPr>
          <p:cNvSpPr txBox="1"/>
          <p:nvPr/>
        </p:nvSpPr>
        <p:spPr>
          <a:xfrm>
            <a:off x="5640996" y="3948831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Chip2_1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66" name="CuadroTexto 98">
            <a:extLst>
              <a:ext uri="{FF2B5EF4-FFF2-40B4-BE49-F238E27FC236}">
                <a16:creationId xmlns:a16="http://schemas.microsoft.com/office/drawing/2014/main" id="{57FE164C-6B16-F949-0C9A-7FB7DBED3215}"/>
              </a:ext>
            </a:extLst>
          </p:cNvPr>
          <p:cNvSpPr txBox="1"/>
          <p:nvPr/>
        </p:nvSpPr>
        <p:spPr>
          <a:xfrm>
            <a:off x="7218114" y="3957861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Chip2_2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67" name="CuadroTexto 99">
            <a:extLst>
              <a:ext uri="{FF2B5EF4-FFF2-40B4-BE49-F238E27FC236}">
                <a16:creationId xmlns:a16="http://schemas.microsoft.com/office/drawing/2014/main" id="{E9DAA0B3-F838-313C-6985-41968D5E2BCB}"/>
              </a:ext>
            </a:extLst>
          </p:cNvPr>
          <p:cNvSpPr txBox="1"/>
          <p:nvPr/>
        </p:nvSpPr>
        <p:spPr>
          <a:xfrm>
            <a:off x="8869303" y="3913593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Chip2_3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68" name="CuadroTexto 100">
            <a:extLst>
              <a:ext uri="{FF2B5EF4-FFF2-40B4-BE49-F238E27FC236}">
                <a16:creationId xmlns:a16="http://schemas.microsoft.com/office/drawing/2014/main" id="{8788CD00-D182-4CA6-99C3-680DC2BEE750}"/>
              </a:ext>
            </a:extLst>
          </p:cNvPr>
          <p:cNvSpPr txBox="1"/>
          <p:nvPr/>
        </p:nvSpPr>
        <p:spPr>
          <a:xfrm>
            <a:off x="10445356" y="3937256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Chip2_N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69" name="CuadroTexto 101">
            <a:extLst>
              <a:ext uri="{FF2B5EF4-FFF2-40B4-BE49-F238E27FC236}">
                <a16:creationId xmlns:a16="http://schemas.microsoft.com/office/drawing/2014/main" id="{592B179D-1FB3-3313-0922-F6EB95F5EB88}"/>
              </a:ext>
            </a:extLst>
          </p:cNvPr>
          <p:cNvSpPr txBox="1"/>
          <p:nvPr/>
        </p:nvSpPr>
        <p:spPr>
          <a:xfrm>
            <a:off x="5590321" y="5293392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Chip1_1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70" name="CuadroTexto 102">
            <a:extLst>
              <a:ext uri="{FF2B5EF4-FFF2-40B4-BE49-F238E27FC236}">
                <a16:creationId xmlns:a16="http://schemas.microsoft.com/office/drawing/2014/main" id="{6F0C18D0-E688-CABF-4ED4-81997B3B1DA3}"/>
              </a:ext>
            </a:extLst>
          </p:cNvPr>
          <p:cNvSpPr txBox="1"/>
          <p:nvPr/>
        </p:nvSpPr>
        <p:spPr>
          <a:xfrm>
            <a:off x="7167439" y="5302422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Chip1_2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71" name="CuadroTexto 103">
            <a:extLst>
              <a:ext uri="{FF2B5EF4-FFF2-40B4-BE49-F238E27FC236}">
                <a16:creationId xmlns:a16="http://schemas.microsoft.com/office/drawing/2014/main" id="{C1171D5B-2C8B-A2DB-9C80-EB9312FA6650}"/>
              </a:ext>
            </a:extLst>
          </p:cNvPr>
          <p:cNvSpPr txBox="1"/>
          <p:nvPr/>
        </p:nvSpPr>
        <p:spPr>
          <a:xfrm>
            <a:off x="8818628" y="5258154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Chip1_3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72" name="CuadroTexto 104">
            <a:extLst>
              <a:ext uri="{FF2B5EF4-FFF2-40B4-BE49-F238E27FC236}">
                <a16:creationId xmlns:a16="http://schemas.microsoft.com/office/drawing/2014/main" id="{BA8BE7EC-ADD6-7E3A-88B0-0CE33DD59FB0}"/>
              </a:ext>
            </a:extLst>
          </p:cNvPr>
          <p:cNvSpPr txBox="1"/>
          <p:nvPr/>
        </p:nvSpPr>
        <p:spPr>
          <a:xfrm>
            <a:off x="10394681" y="5281817"/>
            <a:ext cx="98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Chip1_N</a:t>
            </a:r>
          </a:p>
          <a:p>
            <a:pPr algn="ctr"/>
            <a:r>
              <a:rPr lang="es-ES" sz="1600"/>
              <a:t>S</a:t>
            </a:r>
            <a:r>
              <a:rPr lang="en-US" sz="1600"/>
              <a:t>LDO</a:t>
            </a:r>
            <a:endParaRPr lang="en-US" sz="1600" dirty="0"/>
          </a:p>
        </p:txBody>
      </p:sp>
      <p:sp>
        <p:nvSpPr>
          <p:cNvPr id="73" name="Elipse 105">
            <a:extLst>
              <a:ext uri="{FF2B5EF4-FFF2-40B4-BE49-F238E27FC236}">
                <a16:creationId xmlns:a16="http://schemas.microsoft.com/office/drawing/2014/main" id="{43F9A0A5-3C70-0312-C5BE-A6E45ED431E8}"/>
              </a:ext>
            </a:extLst>
          </p:cNvPr>
          <p:cNvSpPr/>
          <p:nvPr/>
        </p:nvSpPr>
        <p:spPr>
          <a:xfrm>
            <a:off x="521291" y="4099088"/>
            <a:ext cx="559625" cy="6460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Conector recto 109">
            <a:extLst>
              <a:ext uri="{FF2B5EF4-FFF2-40B4-BE49-F238E27FC236}">
                <a16:creationId xmlns:a16="http://schemas.microsoft.com/office/drawing/2014/main" id="{41DAB69A-E34E-E425-A833-227E71C6C151}"/>
              </a:ext>
            </a:extLst>
          </p:cNvPr>
          <p:cNvCxnSpPr>
            <a:stCxn id="73" idx="0"/>
          </p:cNvCxnSpPr>
          <p:nvPr/>
        </p:nvCxnSpPr>
        <p:spPr>
          <a:xfrm flipV="1">
            <a:off x="801104" y="3822579"/>
            <a:ext cx="13485" cy="2765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111">
            <a:extLst>
              <a:ext uri="{FF2B5EF4-FFF2-40B4-BE49-F238E27FC236}">
                <a16:creationId xmlns:a16="http://schemas.microsoft.com/office/drawing/2014/main" id="{65AD98D2-7170-2024-1171-8A1C6FB45846}"/>
              </a:ext>
            </a:extLst>
          </p:cNvPr>
          <p:cNvCxnSpPr>
            <a:cxnSpLocks/>
          </p:cNvCxnSpPr>
          <p:nvPr/>
        </p:nvCxnSpPr>
        <p:spPr>
          <a:xfrm>
            <a:off x="801104" y="3822579"/>
            <a:ext cx="21377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: angular 113">
            <a:extLst>
              <a:ext uri="{FF2B5EF4-FFF2-40B4-BE49-F238E27FC236}">
                <a16:creationId xmlns:a16="http://schemas.microsoft.com/office/drawing/2014/main" id="{B87D3F8D-399E-DBBF-E141-70FFB10E6AEC}"/>
              </a:ext>
            </a:extLst>
          </p:cNvPr>
          <p:cNvCxnSpPr/>
          <p:nvPr/>
        </p:nvCxnSpPr>
        <p:spPr>
          <a:xfrm>
            <a:off x="2938898" y="3822579"/>
            <a:ext cx="340890" cy="276509"/>
          </a:xfrm>
          <a:prstGeom prst="bentConnector3">
            <a:avLst>
              <a:gd name="adj1" fmla="val 221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116">
            <a:extLst>
              <a:ext uri="{FF2B5EF4-FFF2-40B4-BE49-F238E27FC236}">
                <a16:creationId xmlns:a16="http://schemas.microsoft.com/office/drawing/2014/main" id="{E96D3BA4-CA84-A2AF-C5D7-C0A8D7028022}"/>
              </a:ext>
            </a:extLst>
          </p:cNvPr>
          <p:cNvCxnSpPr>
            <a:cxnSpLocks/>
            <a:stCxn id="73" idx="4"/>
          </p:cNvCxnSpPr>
          <p:nvPr/>
        </p:nvCxnSpPr>
        <p:spPr>
          <a:xfrm flipH="1">
            <a:off x="801103" y="4745138"/>
            <a:ext cx="1" cy="188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118">
            <a:extLst>
              <a:ext uri="{FF2B5EF4-FFF2-40B4-BE49-F238E27FC236}">
                <a16:creationId xmlns:a16="http://schemas.microsoft.com/office/drawing/2014/main" id="{7ADA968E-A937-DB18-69C7-7D0B182C8C12}"/>
              </a:ext>
            </a:extLst>
          </p:cNvPr>
          <p:cNvCxnSpPr/>
          <p:nvPr/>
        </p:nvCxnSpPr>
        <p:spPr>
          <a:xfrm>
            <a:off x="801103" y="4941172"/>
            <a:ext cx="2204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: angular 120">
            <a:extLst>
              <a:ext uri="{FF2B5EF4-FFF2-40B4-BE49-F238E27FC236}">
                <a16:creationId xmlns:a16="http://schemas.microsoft.com/office/drawing/2014/main" id="{AD31E238-0836-B3A2-9A22-8701131D767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006562" y="4660437"/>
            <a:ext cx="277929" cy="268519"/>
          </a:xfrm>
          <a:prstGeom prst="bentConnector3">
            <a:avLst>
              <a:gd name="adj1" fmla="val 1524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de flecha 123">
            <a:extLst>
              <a:ext uri="{FF2B5EF4-FFF2-40B4-BE49-F238E27FC236}">
                <a16:creationId xmlns:a16="http://schemas.microsoft.com/office/drawing/2014/main" id="{6021F521-73B6-FAA7-DB64-CCD81E3237A6}"/>
              </a:ext>
            </a:extLst>
          </p:cNvPr>
          <p:cNvCxnSpPr/>
          <p:nvPr/>
        </p:nvCxnSpPr>
        <p:spPr>
          <a:xfrm flipV="1">
            <a:off x="1245910" y="3982425"/>
            <a:ext cx="0" cy="770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124">
            <a:extLst>
              <a:ext uri="{FF2B5EF4-FFF2-40B4-BE49-F238E27FC236}">
                <a16:creationId xmlns:a16="http://schemas.microsoft.com/office/drawing/2014/main" id="{22F5CD9C-0C65-1CF0-D17F-7647393D45F0}"/>
              </a:ext>
            </a:extLst>
          </p:cNvPr>
          <p:cNvSpPr txBox="1"/>
          <p:nvPr/>
        </p:nvSpPr>
        <p:spPr>
          <a:xfrm>
            <a:off x="1358274" y="424338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/>
              <a:t>48V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63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>
            <a:extLst>
              <a:ext uri="{FF2B5EF4-FFF2-40B4-BE49-F238E27FC236}">
                <a16:creationId xmlns:a16="http://schemas.microsoft.com/office/drawing/2014/main" id="{623467B9-C09C-7BAD-524F-75F44C406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173930"/>
            <a:ext cx="11105452" cy="1325563"/>
          </a:xfrm>
        </p:spPr>
        <p:txBody>
          <a:bodyPr>
            <a:normAutofit/>
          </a:bodyPr>
          <a:lstStyle/>
          <a:p>
            <a:r>
              <a:rPr lang="es-ES" sz="3600" dirty="0"/>
              <a:t>GaN </a:t>
            </a:r>
            <a:r>
              <a:rPr lang="es-ES" sz="3600" dirty="0" err="1"/>
              <a:t>based</a:t>
            </a:r>
            <a:r>
              <a:rPr lang="es-ES" sz="3600" dirty="0"/>
              <a:t> </a:t>
            </a:r>
            <a:r>
              <a:rPr lang="es-ES" sz="3600" dirty="0" err="1"/>
              <a:t>power</a:t>
            </a:r>
            <a:r>
              <a:rPr lang="es-ES" sz="3600" dirty="0"/>
              <a:t> </a:t>
            </a:r>
            <a:r>
              <a:rPr lang="es-ES" sz="3600" dirty="0" err="1"/>
              <a:t>converter</a:t>
            </a:r>
            <a:r>
              <a:rPr lang="es-ES" sz="3600" dirty="0"/>
              <a:t> </a:t>
            </a:r>
            <a:r>
              <a:rPr lang="es-ES" sz="3600" dirty="0" err="1"/>
              <a:t>for</a:t>
            </a:r>
            <a:r>
              <a:rPr lang="es-ES" sz="3600" dirty="0"/>
              <a:t> Serial </a:t>
            </a:r>
            <a:r>
              <a:rPr lang="es-ES" sz="3600" dirty="0" err="1"/>
              <a:t>Powering</a:t>
            </a:r>
            <a:endParaRPr lang="es-ES" sz="3600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4A765993-AF42-77DD-2436-55B8CD55D5D0}"/>
              </a:ext>
            </a:extLst>
          </p:cNvPr>
          <p:cNvSpPr txBox="1">
            <a:spLocks/>
          </p:cNvSpPr>
          <p:nvPr/>
        </p:nvSpPr>
        <p:spPr>
          <a:xfrm>
            <a:off x="190269" y="1338733"/>
            <a:ext cx="7929049" cy="434679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78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–"/>
              <a:defRPr sz="28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4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–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»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Garamond" panose="02020404030301010803" pitchFamily="18" charset="0"/>
              </a:rPr>
              <a:t>The main goal of this task is to assess the feasibility of utilizing  GaN- based DC-DC converters ( current source) for serial powering applications. 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000" dirty="0">
                <a:latin typeface="Garamond" panose="02020404030301010803" pitchFamily="18" charset="0"/>
              </a:rPr>
              <a:t>Several critical issues have been identified to optimized the design of these units 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</a:rPr>
              <a:t>Design implications associated to </a:t>
            </a:r>
            <a:r>
              <a:rPr lang="en-US" sz="2000" dirty="0" err="1">
                <a:latin typeface="Garamond" panose="02020404030301010803" pitchFamily="18" charset="0"/>
              </a:rPr>
              <a:t>GaN</a:t>
            </a:r>
            <a:r>
              <a:rPr lang="en-US" sz="2000" dirty="0">
                <a:latin typeface="Garamond" panose="02020404030301010803" pitchFamily="18" charset="0"/>
              </a:rPr>
              <a:t> switching </a:t>
            </a:r>
          </a:p>
          <a:p>
            <a:pPr marL="1142971" indent="-380990">
              <a:buFont typeface="Wingdings" panose="05000000000000000000" pitchFamily="2" charset="2"/>
              <a:buChar char="§"/>
            </a:pPr>
            <a:r>
              <a:rPr lang="en-US" sz="2000" dirty="0">
                <a:latin typeface="Garamond" panose="02020404030301010803" pitchFamily="18" charset="0"/>
              </a:rPr>
              <a:t>High frequency (MHz) and short transition times (ns)</a:t>
            </a:r>
          </a:p>
          <a:p>
            <a:pPr marL="1142971" indent="-380990">
              <a:buFont typeface="Wingdings" panose="05000000000000000000" pitchFamily="2" charset="2"/>
              <a:buChar char="§"/>
            </a:pPr>
            <a:r>
              <a:rPr lang="en-US" sz="2000" dirty="0">
                <a:latin typeface="Garamond" panose="02020404030301010803" pitchFamily="18" charset="0"/>
              </a:rPr>
              <a:t>Control &amp; deadtimes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</a:rPr>
              <a:t>EMI filter design : Filter embedded in the PCB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</a:rPr>
              <a:t>Magnetic components (air-core/other)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</a:rPr>
              <a:t>Power converter PCB layout 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</a:rPr>
              <a:t>Radiation hardness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2000" dirty="0">
                <a:latin typeface="Garamond" panose="02020404030301010803" pitchFamily="18" charset="0"/>
              </a:rPr>
              <a:t>Explore Modular/Multiphase concept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2000" dirty="0">
              <a:latin typeface="Garamond" panose="02020404030301010803" pitchFamily="18" charset="0"/>
            </a:endParaRPr>
          </a:p>
          <a:p>
            <a:endParaRPr lang="es-ES" sz="2000" dirty="0">
              <a:latin typeface="Garamond" panose="02020404030301010803" pitchFamily="18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A8A5D4A-B36F-4631-CEC7-32310CF19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300" y="1283819"/>
            <a:ext cx="3159352" cy="300190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DBE03643-29CA-7110-285C-FA50D36E0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337" y="4195919"/>
            <a:ext cx="2030123" cy="1825368"/>
          </a:xfrm>
          <a:prstGeom prst="rect">
            <a:avLst/>
          </a:prstGeom>
        </p:spPr>
      </p:pic>
      <p:pic>
        <p:nvPicPr>
          <p:cNvPr id="10" name="9 Imagen" descr="ITAINNOVA_G_Pantone.png">
            <a:extLst>
              <a:ext uri="{FF2B5EF4-FFF2-40B4-BE49-F238E27FC236}">
                <a16:creationId xmlns:a16="http://schemas.microsoft.com/office/drawing/2014/main" id="{41C32027-97DD-90F7-C48C-1FE337EE1E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232" y="79970"/>
            <a:ext cx="251282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974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4A765993-AF42-77DD-2436-55B8CD55D5D0}"/>
              </a:ext>
            </a:extLst>
          </p:cNvPr>
          <p:cNvSpPr txBox="1">
            <a:spLocks/>
          </p:cNvSpPr>
          <p:nvPr/>
        </p:nvSpPr>
        <p:spPr>
          <a:xfrm>
            <a:off x="0" y="1960861"/>
            <a:ext cx="7536160" cy="444280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78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–"/>
              <a:defRPr sz="28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4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–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»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1800" dirty="0">
                <a:latin typeface="Garamond" panose="02020404030301010803" pitchFamily="18" charset="0"/>
              </a:rPr>
              <a:t>Design &amp; Develop a preliminary prototype, which includes (2023):</a:t>
            </a:r>
          </a:p>
          <a:p>
            <a:pPr marL="1142971" lvl="1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HF  simulation models.</a:t>
            </a:r>
          </a:p>
          <a:p>
            <a:pPr marL="1142971" lvl="1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HIL models to enhance control and protections.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1800" dirty="0">
                <a:latin typeface="Garamond" panose="02020404030301010803" pitchFamily="18" charset="0"/>
              </a:rPr>
              <a:t>Perform a performance evaluation, encompassing efficiency and EMI testing (2024)</a:t>
            </a:r>
          </a:p>
          <a:p>
            <a:pPr marL="1142971" lvl="1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This evaluation will also involve combined EMI testing in radiation environments.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1800" dirty="0">
                <a:latin typeface="Garamond" panose="02020404030301010803" pitchFamily="18" charset="0"/>
              </a:rPr>
              <a:t>Design printed circuit boards (PCBs) that incorporate embedded filters and magnetic components.</a:t>
            </a:r>
          </a:p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1800" dirty="0">
                <a:latin typeface="Garamond" panose="02020404030301010803" pitchFamily="18" charset="0"/>
              </a:rPr>
              <a:t>Design &amp; develop a new prototype based on a modular concept, incorporating identified improvements.(2025)</a:t>
            </a:r>
          </a:p>
          <a:p>
            <a:pPr marL="380990" lvl="1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aramond" panose="02020404030301010803" pitchFamily="18" charset="0"/>
            </a:endParaRPr>
          </a:p>
          <a:p>
            <a:pPr marL="380991"/>
            <a:endParaRPr lang="en-US" sz="1800" dirty="0">
              <a:latin typeface="Garamond" panose="02020404030301010803" pitchFamily="18" charset="0"/>
            </a:endParaRPr>
          </a:p>
          <a:p>
            <a:pPr marL="761981" indent="-380990">
              <a:buFont typeface="Wingdings" panose="05000000000000000000" pitchFamily="2" charset="2"/>
              <a:buChar char="Ø"/>
            </a:pPr>
            <a:endParaRPr lang="en-US" sz="1800" dirty="0">
              <a:latin typeface="Garamond" panose="02020404030301010803" pitchFamily="18" charset="0"/>
            </a:endParaRPr>
          </a:p>
          <a:p>
            <a:pPr marL="380990" lvl="1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Garamond" panose="02020404030301010803" pitchFamily="18" charset="0"/>
            </a:endParaRPr>
          </a:p>
          <a:p>
            <a:endParaRPr lang="es-ES" sz="1800" dirty="0">
              <a:latin typeface="Garamond" panose="02020404030301010803" pitchFamily="18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9D4C7A-652A-F299-3997-FD8855FB6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4411"/>
            <a:ext cx="12058650" cy="1038714"/>
          </a:xfrm>
        </p:spPr>
        <p:txBody>
          <a:bodyPr>
            <a:norm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000" dirty="0"/>
              <a:t>In order to analyze some of the critical issues mentioned above, several activities focused on the development of 200W / 2MHz GaN-based DC-DC have been planned</a:t>
            </a:r>
            <a:endParaRPr lang="es-ES" sz="2400" dirty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F2A66F99-7243-E3E0-C40D-BF53469899B8}"/>
              </a:ext>
            </a:extLst>
          </p:cNvPr>
          <p:cNvSpPr txBox="1">
            <a:spLocks/>
          </p:cNvSpPr>
          <p:nvPr/>
        </p:nvSpPr>
        <p:spPr>
          <a:xfrm>
            <a:off x="6871269" y="1960860"/>
            <a:ext cx="5423925" cy="444280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78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–"/>
              <a:defRPr sz="28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4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–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»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115000"/>
              </a:lnSpc>
              <a:spcBef>
                <a:spcPts val="0"/>
              </a:spcBef>
              <a:buClr>
                <a:srgbClr val="000078"/>
              </a:buClr>
              <a:buFont typeface="Arial" pitchFamily="34" charset="0"/>
              <a:buChar char="•"/>
              <a:defRPr sz="2000" kern="1200">
                <a:solidFill>
                  <a:srgbClr val="000078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1981" indent="-380990">
              <a:buFont typeface="Wingdings" panose="05000000000000000000" pitchFamily="2" charset="2"/>
              <a:buChar char="Ø"/>
            </a:pPr>
            <a:r>
              <a:rPr lang="en-US" sz="1800" dirty="0">
                <a:latin typeface="Garamond" panose="02020404030301010803" pitchFamily="18" charset="0"/>
              </a:rPr>
              <a:t>This activities are supported with projects and facilities:</a:t>
            </a:r>
          </a:p>
          <a:p>
            <a:pPr marL="1142971" lvl="1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GanCAP4CMS: Design and development of a protection system based on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GaN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 based DC-DC and integrated UCAPs for future detectors (Ref: LMP239_21). (2022-2023).</a:t>
            </a:r>
          </a:p>
          <a:p>
            <a:pPr marL="1142971" lvl="1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Physics PC: Advanced technologies for the exploration of the universe and its components (2022-2025). </a:t>
            </a:r>
          </a:p>
          <a:p>
            <a:pPr marL="1142971" lvl="1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AIDAINNOVA -Advancement and Innovation for Detectors at Accelerators (Ref: 101004761). (2021-2025). </a:t>
            </a:r>
          </a:p>
          <a:p>
            <a:pPr marL="1142971" lvl="1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ITAINNOVA EMC &amp; Power Lab</a:t>
            </a:r>
            <a:endParaRPr lang="es-ES" sz="3200" dirty="0">
              <a:latin typeface="Garamond" panose="02020404030301010803" pitchFamily="18" charset="0"/>
            </a:endParaRP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51789507-1159-FBD7-2BBA-A3594E077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719" y="-141580"/>
            <a:ext cx="11105452" cy="1325563"/>
          </a:xfrm>
        </p:spPr>
        <p:txBody>
          <a:bodyPr>
            <a:normAutofit/>
          </a:bodyPr>
          <a:lstStyle/>
          <a:p>
            <a:r>
              <a:rPr lang="es-ES" sz="3600" dirty="0"/>
              <a:t>GaN </a:t>
            </a:r>
            <a:r>
              <a:rPr lang="es-ES" sz="3600" dirty="0" err="1"/>
              <a:t>based</a:t>
            </a:r>
            <a:r>
              <a:rPr lang="es-ES" sz="3600" dirty="0"/>
              <a:t> </a:t>
            </a:r>
            <a:r>
              <a:rPr lang="es-ES" sz="3600" dirty="0" err="1"/>
              <a:t>power</a:t>
            </a:r>
            <a:r>
              <a:rPr lang="es-ES" sz="3600" dirty="0"/>
              <a:t> </a:t>
            </a:r>
            <a:r>
              <a:rPr lang="es-ES" sz="3600" dirty="0" err="1"/>
              <a:t>converter</a:t>
            </a:r>
            <a:r>
              <a:rPr lang="es-ES" sz="3600" dirty="0"/>
              <a:t> </a:t>
            </a:r>
            <a:r>
              <a:rPr lang="es-ES" sz="3600" dirty="0" err="1"/>
              <a:t>for</a:t>
            </a:r>
            <a:r>
              <a:rPr lang="es-ES" sz="3600" dirty="0"/>
              <a:t> Serial </a:t>
            </a:r>
            <a:r>
              <a:rPr lang="es-ES" sz="3600" dirty="0" err="1"/>
              <a:t>Powering</a:t>
            </a:r>
            <a:endParaRPr lang="es-ES" sz="3600" dirty="0"/>
          </a:p>
        </p:txBody>
      </p:sp>
      <p:pic>
        <p:nvPicPr>
          <p:cNvPr id="11" name="9 Imagen" descr="ITAINNOVA_G_Pantone.png">
            <a:extLst>
              <a:ext uri="{FF2B5EF4-FFF2-40B4-BE49-F238E27FC236}">
                <a16:creationId xmlns:a16="http://schemas.microsoft.com/office/drawing/2014/main" id="{84A67D1A-5522-1D93-CBA3-90F938E3ED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232" y="79970"/>
            <a:ext cx="251282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53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9D4C7A-652A-F299-3997-FD8855FB6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989" y="91656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Some activities have been already started </a:t>
            </a:r>
            <a:endParaRPr lang="en-US" dirty="0"/>
          </a:p>
          <a:p>
            <a:endParaRPr lang="es-ES" dirty="0"/>
          </a:p>
        </p:txBody>
      </p:sp>
      <p:pic>
        <p:nvPicPr>
          <p:cNvPr id="9" name="9 Imagen" descr="ITAINNOVA_G_Pantone.png">
            <a:extLst>
              <a:ext uri="{FF2B5EF4-FFF2-40B4-BE49-F238E27FC236}">
                <a16:creationId xmlns:a16="http://schemas.microsoft.com/office/drawing/2014/main" id="{9B815E05-3A68-C8BE-B126-0484E3A271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416" y="5541235"/>
            <a:ext cx="1855456" cy="384043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7168748-C3CB-601C-5843-F59993E4F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49" y="1258061"/>
            <a:ext cx="4320480" cy="2345707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5934279C-97D7-3C80-ACC9-DE8A9DE16C37}"/>
              </a:ext>
            </a:extLst>
          </p:cNvPr>
          <p:cNvGrpSpPr/>
          <p:nvPr/>
        </p:nvGrpSpPr>
        <p:grpSpPr>
          <a:xfrm>
            <a:off x="169173" y="3772317"/>
            <a:ext cx="2007463" cy="2121044"/>
            <a:chOff x="4769783" y="1516305"/>
            <a:chExt cx="4374217" cy="2124574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8B6CD98F-1958-245D-F3DC-8297351DA96D}"/>
                </a:ext>
              </a:extLst>
            </p:cNvPr>
            <p:cNvGrpSpPr>
              <a:grpSpLocks/>
            </p:cNvGrpSpPr>
            <p:nvPr/>
          </p:nvGrpSpPr>
          <p:grpSpPr>
            <a:xfrm>
              <a:off x="4769783" y="1516305"/>
              <a:ext cx="4374217" cy="2124574"/>
              <a:chOff x="1664327" y="1116146"/>
              <a:chExt cx="7055504" cy="2806213"/>
            </a:xfrm>
          </p:grpSpPr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51ED1DFB-AC9E-5248-6A10-295A1DA1CE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48732"/>
              <a:stretch/>
            </p:blipFill>
            <p:spPr>
              <a:xfrm>
                <a:off x="1664327" y="1116146"/>
                <a:ext cx="7055504" cy="2712904"/>
              </a:xfrm>
              <a:prstGeom prst="rect">
                <a:avLst/>
              </a:prstGeom>
            </p:spPr>
          </p:pic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5476BA35-B9B9-EAF6-8391-B7FCE6A6FE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64327" y="3612302"/>
                <a:ext cx="7055504" cy="310057"/>
              </a:xfrm>
              <a:prstGeom prst="rect">
                <a:avLst/>
              </a:prstGeom>
            </p:spPr>
          </p:pic>
        </p:grp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6227C2ED-960F-7580-CF27-E5C3A7A6CC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50269" y="3429000"/>
              <a:ext cx="192704" cy="97342"/>
            </a:xfrm>
            <a:prstGeom prst="rect">
              <a:avLst/>
            </a:prstGeom>
          </p:spPr>
        </p:pic>
      </p:grpSp>
      <p:pic>
        <p:nvPicPr>
          <p:cNvPr id="13" name="Imagen 12">
            <a:extLst>
              <a:ext uri="{FF2B5EF4-FFF2-40B4-BE49-F238E27FC236}">
                <a16:creationId xmlns:a16="http://schemas.microsoft.com/office/drawing/2014/main" id="{638A7A29-71DD-8EE9-E334-60BE5024F0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03579" y="3772317"/>
            <a:ext cx="2256251" cy="22093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C7CD5EEA-4B4E-7412-8FB4-5EFEA0B3131C}"/>
              </a:ext>
            </a:extLst>
          </p:cNvPr>
          <p:cNvSpPr txBox="1"/>
          <p:nvPr/>
        </p:nvSpPr>
        <p:spPr>
          <a:xfrm>
            <a:off x="2927648" y="4876966"/>
            <a:ext cx="1536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600" dirty="0" err="1">
                <a:solidFill>
                  <a:schemeClr val="bg1"/>
                </a:solidFill>
                <a:latin typeface="Garamond" panose="02020404030301010803" pitchFamily="18" charset="0"/>
              </a:rPr>
              <a:t>Pspice</a:t>
            </a:r>
            <a:r>
              <a:rPr lang="es-ES" sz="1600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Garamond" panose="02020404030301010803" pitchFamily="18" charset="0"/>
              </a:rPr>
              <a:t>Simulation</a:t>
            </a:r>
            <a:endParaRPr lang="en-GB" sz="16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BD456BB-5050-9717-C60B-A3B07FCCBDEB}"/>
              </a:ext>
            </a:extLst>
          </p:cNvPr>
          <p:cNvSpPr txBox="1"/>
          <p:nvPr/>
        </p:nvSpPr>
        <p:spPr>
          <a:xfrm>
            <a:off x="169172" y="3703405"/>
            <a:ext cx="192449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33" dirty="0" err="1">
                <a:solidFill>
                  <a:schemeClr val="bg1"/>
                </a:solidFill>
                <a:latin typeface="Garamond" panose="02020404030301010803" pitchFamily="18" charset="0"/>
              </a:rPr>
              <a:t>Oscilloscope</a:t>
            </a:r>
            <a:endParaRPr lang="en-GB" sz="2133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8788408-3C4D-3BCD-F742-5F138AF58EA8}"/>
              </a:ext>
            </a:extLst>
          </p:cNvPr>
          <p:cNvSpPr txBox="1"/>
          <p:nvPr/>
        </p:nvSpPr>
        <p:spPr>
          <a:xfrm>
            <a:off x="2522054" y="3228498"/>
            <a:ext cx="161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u="sng" dirty="0">
                <a:solidFill>
                  <a:srgbClr val="C00000"/>
                </a:solidFill>
                <a:latin typeface="Garamond" panose="02020404030301010803" pitchFamily="18" charset="0"/>
              </a:rPr>
              <a:t>HF </a:t>
            </a:r>
            <a:r>
              <a:rPr lang="es-ES" sz="2400" u="sng" dirty="0" err="1">
                <a:solidFill>
                  <a:srgbClr val="C00000"/>
                </a:solidFill>
                <a:latin typeface="Garamond" panose="02020404030301010803" pitchFamily="18" charset="0"/>
              </a:rPr>
              <a:t>Models</a:t>
            </a:r>
            <a:r>
              <a:rPr lang="es-ES" sz="2400" u="sng" dirty="0">
                <a:solidFill>
                  <a:srgbClr val="C00000"/>
                </a:solidFill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17" name="Imagen 3" descr="Imagen que contiene computadora, tabla, escritorio&#10;&#10;Descripción generada automáticamente">
            <a:extLst>
              <a:ext uri="{FF2B5EF4-FFF2-40B4-BE49-F238E27FC236}">
                <a16:creationId xmlns:a16="http://schemas.microsoft.com/office/drawing/2014/main" id="{C2051348-CF0D-C5C9-2AF3-00A520A9A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1130" y="1384152"/>
            <a:ext cx="3641868" cy="204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A57E55F-C115-1285-8DAC-AF6B095227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8648" y="1384151"/>
            <a:ext cx="3264363" cy="2196013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45208C00-D082-5E2C-9F52-5480261E4B2F}"/>
              </a:ext>
            </a:extLst>
          </p:cNvPr>
          <p:cNvSpPr txBox="1"/>
          <p:nvPr/>
        </p:nvSpPr>
        <p:spPr>
          <a:xfrm>
            <a:off x="4988213" y="2882540"/>
            <a:ext cx="908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  <a:latin typeface="Garamond" panose="02020404030301010803" pitchFamily="18" charset="0"/>
              </a:rPr>
              <a:t>HIL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472A29F-C4FA-1737-831F-1495CEF4AF52}"/>
              </a:ext>
            </a:extLst>
          </p:cNvPr>
          <p:cNvSpPr txBox="1"/>
          <p:nvPr/>
        </p:nvSpPr>
        <p:spPr>
          <a:xfrm>
            <a:off x="7549150" y="799513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u="sng" dirty="0">
                <a:solidFill>
                  <a:srgbClr val="C00000"/>
                </a:solidFill>
                <a:latin typeface="Garamond" panose="02020404030301010803" pitchFamily="18" charset="0"/>
              </a:rPr>
              <a:t>HIL </a:t>
            </a:r>
            <a:r>
              <a:rPr lang="es-ES" sz="2400" u="sng" dirty="0" err="1">
                <a:solidFill>
                  <a:srgbClr val="C00000"/>
                </a:solidFill>
                <a:latin typeface="Garamond" panose="02020404030301010803" pitchFamily="18" charset="0"/>
              </a:rPr>
              <a:t>Models</a:t>
            </a:r>
            <a:r>
              <a:rPr lang="es-ES" sz="2400" u="sng" dirty="0">
                <a:solidFill>
                  <a:srgbClr val="C00000"/>
                </a:solidFill>
                <a:latin typeface="Garamond" panose="02020404030301010803" pitchFamily="18" charset="0"/>
              </a:rPr>
              <a:t> 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9A69B095-B8D3-151B-70F4-C4E3D782F4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60841" y="3521196"/>
            <a:ext cx="2585567" cy="2456717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BFC6A93B-DE56-3EAA-E210-FAE2796137B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91005" y="3557673"/>
            <a:ext cx="1967851" cy="2383764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6322D2AC-134A-C533-C9A8-27F94F2BF25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734855" y="3603769"/>
            <a:ext cx="2256251" cy="2383764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BB98EB91-6E02-6705-E8EA-7A34EAEC08F3}"/>
              </a:ext>
            </a:extLst>
          </p:cNvPr>
          <p:cNvSpPr txBox="1"/>
          <p:nvPr/>
        </p:nvSpPr>
        <p:spPr>
          <a:xfrm>
            <a:off x="6839668" y="5941437"/>
            <a:ext cx="3405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C00000"/>
                </a:solidFill>
                <a:latin typeface="Garamond" panose="02020404030301010803" pitchFamily="18" charset="0"/>
              </a:rPr>
              <a:t>Prototype  characterization</a:t>
            </a:r>
          </a:p>
        </p:txBody>
      </p:sp>
      <p:sp>
        <p:nvSpPr>
          <p:cNvPr id="27" name="1 Título">
            <a:extLst>
              <a:ext uri="{FF2B5EF4-FFF2-40B4-BE49-F238E27FC236}">
                <a16:creationId xmlns:a16="http://schemas.microsoft.com/office/drawing/2014/main" id="{4248E350-B89E-CEF2-E432-190797A8D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5" y="-33607"/>
            <a:ext cx="11105452" cy="1325563"/>
          </a:xfrm>
        </p:spPr>
        <p:txBody>
          <a:bodyPr>
            <a:normAutofit/>
          </a:bodyPr>
          <a:lstStyle/>
          <a:p>
            <a:r>
              <a:rPr lang="es-ES" sz="3600" dirty="0"/>
              <a:t>GaN </a:t>
            </a:r>
            <a:r>
              <a:rPr lang="es-ES" sz="3600" dirty="0" err="1"/>
              <a:t>based</a:t>
            </a:r>
            <a:r>
              <a:rPr lang="es-ES" sz="3600" dirty="0"/>
              <a:t> </a:t>
            </a:r>
            <a:r>
              <a:rPr lang="es-ES" sz="3600" dirty="0" err="1"/>
              <a:t>power</a:t>
            </a:r>
            <a:r>
              <a:rPr lang="es-ES" sz="3600" dirty="0"/>
              <a:t> </a:t>
            </a:r>
            <a:r>
              <a:rPr lang="es-ES" sz="3600" dirty="0" err="1"/>
              <a:t>converter</a:t>
            </a:r>
            <a:r>
              <a:rPr lang="es-ES" sz="3600" dirty="0"/>
              <a:t> </a:t>
            </a:r>
            <a:r>
              <a:rPr lang="es-ES" sz="3600" dirty="0" err="1"/>
              <a:t>for</a:t>
            </a:r>
            <a:r>
              <a:rPr lang="es-ES" sz="3600" dirty="0"/>
              <a:t> Serial </a:t>
            </a:r>
            <a:r>
              <a:rPr lang="es-ES" sz="3600" dirty="0" err="1"/>
              <a:t>Powering</a:t>
            </a:r>
            <a:endParaRPr lang="es-ES" sz="3600" dirty="0"/>
          </a:p>
        </p:txBody>
      </p:sp>
      <p:pic>
        <p:nvPicPr>
          <p:cNvPr id="28" name="9 Imagen" descr="ITAINNOVA_G_Pantone.png">
            <a:extLst>
              <a:ext uri="{FF2B5EF4-FFF2-40B4-BE49-F238E27FC236}">
                <a16:creationId xmlns:a16="http://schemas.microsoft.com/office/drawing/2014/main" id="{AEF78941-6E57-A29E-9D87-E4D0A883FF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232" y="79970"/>
            <a:ext cx="251282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08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47B1D-453D-509A-48F0-5EE33921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High-Efficiency Shunt-LDO Regulator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FFD4C1F-BE3B-57D2-E7C0-DD81B89DF503}"/>
              </a:ext>
            </a:extLst>
          </p:cNvPr>
          <p:cNvSpPr txBox="1"/>
          <p:nvPr/>
        </p:nvSpPr>
        <p:spPr>
          <a:xfrm>
            <a:off x="2851594" y="1644179"/>
            <a:ext cx="9026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study of innovative architectures to increase efficiency on system and regulator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regulator level efficiency can be increased by switch-mode shunt element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Connected either at the output (see diagram) or the input of the regulator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B589D-5166-1E07-10B1-8B4843DEA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456" y="82580"/>
            <a:ext cx="1585913" cy="570929"/>
          </a:xfrm>
          <a:prstGeom prst="rect">
            <a:avLst/>
          </a:prstGeom>
        </p:spPr>
      </p:pic>
      <p:graphicFrame>
        <p:nvGraphicFramePr>
          <p:cNvPr id="11" name="Objekt 10">
            <a:extLst>
              <a:ext uri="{FF2B5EF4-FFF2-40B4-BE49-F238E27FC236}">
                <a16:creationId xmlns:a16="http://schemas.microsoft.com/office/drawing/2014/main" id="{E69EEEA4-FA75-4B7A-8699-89164BB19D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8506" y="2969742"/>
          <a:ext cx="8756471" cy="3487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5524529" imgH="2200275" progId="Visio.Drawing.15">
                  <p:embed/>
                </p:oleObj>
              </mc:Choice>
              <mc:Fallback>
                <p:oleObj name="Visio" r:id="rId3" imgW="5524529" imgH="2200275" progId="Visio.Drawing.15">
                  <p:embed/>
                  <p:pic>
                    <p:nvPicPr>
                      <p:cNvPr id="11" name="Objekt 10">
                        <a:extLst>
                          <a:ext uri="{FF2B5EF4-FFF2-40B4-BE49-F238E27FC236}">
                            <a16:creationId xmlns:a16="http://schemas.microsoft.com/office/drawing/2014/main" id="{E69EEEA4-FA75-4B7A-8699-89164BB19D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8506" y="2969742"/>
                        <a:ext cx="8756471" cy="34874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20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47B1D-453D-509A-48F0-5EE33921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High-Efficiency Shunt-LDO Regulator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FFD4C1F-BE3B-57D2-E7C0-DD81B89DF503}"/>
              </a:ext>
            </a:extLst>
          </p:cNvPr>
          <p:cNvSpPr txBox="1"/>
          <p:nvPr/>
        </p:nvSpPr>
        <p:spPr>
          <a:xfrm>
            <a:off x="2851594" y="1644179"/>
            <a:ext cx="8076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system level efficiency can be increased by supply current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combination of a fully integrated 2-4x step-down converter with SLDO regulator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B589D-5166-1E07-10B1-8B4843DEA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456" y="82580"/>
            <a:ext cx="1585913" cy="570929"/>
          </a:xfrm>
          <a:prstGeom prst="rect">
            <a:avLst/>
          </a:prstGeom>
        </p:spPr>
      </p:pic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80E864C4-2ABB-4D28-91CF-4DA94BB49B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6850" y="1644179"/>
          <a:ext cx="4641076" cy="5064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6867532" imgH="7496175" progId="Visio.Drawing.15">
                  <p:embed/>
                </p:oleObj>
              </mc:Choice>
              <mc:Fallback>
                <p:oleObj name="Visio" r:id="rId3" imgW="6867532" imgH="7496175" progId="Visio.Drawing.15">
                  <p:embed/>
                  <p:pic>
                    <p:nvPicPr>
                      <p:cNvPr id="5" name="Objekt 4">
                        <a:extLst>
                          <a:ext uri="{FF2B5EF4-FFF2-40B4-BE49-F238E27FC236}">
                            <a16:creationId xmlns:a16="http://schemas.microsoft.com/office/drawing/2014/main" id="{80E864C4-2ABB-4D28-91CF-4DA94BB49B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6850" y="1644179"/>
                        <a:ext cx="4641076" cy="5064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94208FE8-BB45-4B67-81EE-9A356EB9F9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81503" y="3187526"/>
          <a:ext cx="5424673" cy="274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4200591" imgH="2047875" progId="Visio.Drawing.15">
                  <p:embed/>
                </p:oleObj>
              </mc:Choice>
              <mc:Fallback>
                <p:oleObj name="Visio" r:id="rId5" imgW="4200591" imgH="2047875" progId="Visio.Drawing.15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:a16="http://schemas.microsoft.com/office/drawing/2014/main" id="{94208FE8-BB45-4B67-81EE-9A356EB9F9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1503" y="3187526"/>
                        <a:ext cx="5424673" cy="2743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476DE883-E1E0-4186-99CC-C79EFBEDFD87}"/>
              </a:ext>
            </a:extLst>
          </p:cNvPr>
          <p:cNvCxnSpPr/>
          <p:nvPr/>
        </p:nvCxnSpPr>
        <p:spPr>
          <a:xfrm>
            <a:off x="4513890" y="3300589"/>
            <a:ext cx="7061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280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B12BF-656E-8ED2-4089-C4E11848F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Serial Powering for </a:t>
            </a:r>
            <a:r>
              <a:rPr lang="en-US" dirty="0" err="1"/>
              <a:t>FCCee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4C1A9-01E2-847A-2E0E-467A14477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57047" cy="4351338"/>
          </a:xfrm>
        </p:spPr>
        <p:txBody>
          <a:bodyPr>
            <a:noAutofit/>
          </a:bodyPr>
          <a:lstStyle/>
          <a:p>
            <a:r>
              <a:rPr lang="en-US" sz="2000" dirty="0"/>
              <a:t>Minimize detector material and number of connections for future lepton colliders</a:t>
            </a:r>
          </a:p>
          <a:p>
            <a:r>
              <a:rPr lang="en-US" sz="2000" dirty="0"/>
              <a:t>DMAPS may be a suitable options for large area tracker</a:t>
            </a:r>
          </a:p>
          <a:p>
            <a:r>
              <a:rPr lang="en-US" sz="2000" dirty="0"/>
              <a:t>Serial powering accessible for HV-CMOS technologies</a:t>
            </a:r>
          </a:p>
          <a:p>
            <a:r>
              <a:rPr lang="en-US" sz="2000" dirty="0"/>
              <a:t>Some results on ATLASPIX3 chips with integrated SLDO:</a:t>
            </a:r>
          </a:p>
          <a:p>
            <a:pPr lvl="1"/>
            <a:r>
              <a:rPr lang="en-US" sz="1800" dirty="0"/>
              <a:t>no degradation of noise and threshold performance</a:t>
            </a:r>
          </a:p>
          <a:p>
            <a:pPr lvl="1"/>
            <a:r>
              <a:rPr lang="en-US" sz="1800" dirty="0"/>
              <a:t>tunable within some tens of mV range</a:t>
            </a:r>
          </a:p>
          <a:p>
            <a:r>
              <a:rPr lang="en-US" sz="2200" dirty="0"/>
              <a:t>Planning for multi-module chain with low-mass power buses</a:t>
            </a:r>
          </a:p>
          <a:p>
            <a:r>
              <a:rPr lang="en-US" sz="2200" dirty="0"/>
              <a:t>Interest for other technologies like the LF110nm platform (DRD7.6.1)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endParaRPr lang="LID4096" sz="2000" dirty="0"/>
          </a:p>
        </p:txBody>
      </p:sp>
      <p:pic>
        <p:nvPicPr>
          <p:cNvPr id="4" name="Picture 3" descr="neg_BAN_blu3righe.eps">
            <a:extLst>
              <a:ext uri="{FF2B5EF4-FFF2-40B4-BE49-F238E27FC236}">
                <a16:creationId xmlns:a16="http://schemas.microsoft.com/office/drawing/2014/main" id="{9F366404-0C4D-9ADC-F3E9-FB4402E0FC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680" y="0"/>
            <a:ext cx="1464320" cy="491216"/>
          </a:xfrm>
          <a:prstGeom prst="rect">
            <a:avLst/>
          </a:prstGeom>
          <a:solidFill>
            <a:srgbClr val="002060"/>
          </a:solidFill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EED1CDE7-8E3A-3F93-CC86-BEE95505C323}"/>
              </a:ext>
            </a:extLst>
          </p:cNvPr>
          <p:cNvPicPr>
            <a:picLocks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744" y="0"/>
            <a:ext cx="863910" cy="4912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3B1879-4A9C-F401-2928-0FEAABF50D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1476" y="702764"/>
            <a:ext cx="3786052" cy="14938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30D5B2-0FDD-8D62-D6A3-FD39400A9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1553" y="2263515"/>
            <a:ext cx="2331855" cy="1736912"/>
          </a:xfrm>
          <a:prstGeom prst="rect">
            <a:avLst/>
          </a:prstGeom>
        </p:spPr>
      </p:pic>
      <p:sp>
        <p:nvSpPr>
          <p:cNvPr id="8" name="TextBox 14">
            <a:extLst>
              <a:ext uri="{FF2B5EF4-FFF2-40B4-BE49-F238E27FC236}">
                <a16:creationId xmlns:a16="http://schemas.microsoft.com/office/drawing/2014/main" id="{A146D114-C638-4C37-D24F-F2F4DC2FE9A4}"/>
              </a:ext>
            </a:extLst>
          </p:cNvPr>
          <p:cNvSpPr txBox="1"/>
          <p:nvPr/>
        </p:nvSpPr>
        <p:spPr>
          <a:xfrm>
            <a:off x="7320136" y="3462854"/>
            <a:ext cx="1332416" cy="267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A48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38" dirty="0">
                <a:solidFill>
                  <a:srgbClr val="002A48"/>
                </a:solidFill>
                <a:latin typeface="Calibri"/>
                <a:cs typeface="Calibri"/>
              </a:rPr>
              <a:t>Vin DAC calibration</a:t>
            </a:r>
            <a:endParaRPr lang="LID4096" sz="1138" dirty="0">
              <a:solidFill>
                <a:srgbClr val="002A48"/>
              </a:solidFill>
              <a:latin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36A485-B1F8-A242-4817-8A169117F6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2397" y="2262688"/>
            <a:ext cx="2387755" cy="1740905"/>
          </a:xfrm>
          <a:prstGeom prst="rect">
            <a:avLst/>
          </a:prstGeom>
        </p:spPr>
      </p:pic>
      <p:sp>
        <p:nvSpPr>
          <p:cNvPr id="10" name="TextBox 14">
            <a:extLst>
              <a:ext uri="{FF2B5EF4-FFF2-40B4-BE49-F238E27FC236}">
                <a16:creationId xmlns:a16="http://schemas.microsoft.com/office/drawing/2014/main" id="{CFAC1FED-6D6F-E4BD-EFD3-380CB73C6BD0}"/>
              </a:ext>
            </a:extLst>
          </p:cNvPr>
          <p:cNvSpPr txBox="1"/>
          <p:nvPr/>
        </p:nvSpPr>
        <p:spPr>
          <a:xfrm>
            <a:off x="9840416" y="2836786"/>
            <a:ext cx="1423788" cy="267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A48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38" dirty="0" err="1">
                <a:solidFill>
                  <a:srgbClr val="002A48"/>
                </a:solidFill>
                <a:latin typeface="Calibri"/>
                <a:cs typeface="Calibri"/>
              </a:rPr>
              <a:t>Vout</a:t>
            </a:r>
            <a:r>
              <a:rPr lang="en-US" sz="1138" dirty="0">
                <a:solidFill>
                  <a:srgbClr val="002A48"/>
                </a:solidFill>
                <a:latin typeface="Calibri"/>
                <a:cs typeface="Calibri"/>
              </a:rPr>
              <a:t> DAC calibration</a:t>
            </a:r>
            <a:endParaRPr lang="LID4096" sz="1138" dirty="0">
              <a:solidFill>
                <a:srgbClr val="002A48"/>
              </a:solidFill>
              <a:latin typeface="Calibri"/>
              <a:cs typeface="Calibri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1543E3-2B7D-5799-2E17-AC83CDE1FC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03312" y="4150659"/>
            <a:ext cx="2558170" cy="263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5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DF97F-A350-A2C0-E7A3-3DFB10E7A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WP 7.1b: power efficiency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F87D5-B747-6711-3FA3-81B1741A8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>
                <a:effectLst/>
              </a:rPr>
              <a:t>Next-generation, large-area, high-granularity particle detectors consume significantly more power at reduced voltages compared to current systems. </a:t>
            </a:r>
          </a:p>
          <a:p>
            <a:pPr marL="0" indent="0">
              <a:buNone/>
            </a:pPr>
            <a:r>
              <a:rPr lang="en-GB" sz="1800" dirty="0">
                <a:effectLst/>
              </a:rPr>
              <a:t>This project aims to improve power efficiency of detector systems at reduced material budget. </a:t>
            </a:r>
          </a:p>
          <a:p>
            <a:pPr marL="0" indent="0">
              <a:buNone/>
            </a:pPr>
            <a:r>
              <a:rPr lang="en-GB" sz="1800" dirty="0">
                <a:effectLst/>
              </a:rPr>
              <a:t>For this purpose, two powering options will be investigated: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The project is a joint effort of experts in power electronics, IC and PCB design, thermal management, EMC, reliability and particle detector systems.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5CB941-2E98-9B38-9D47-936C1102E9B1}"/>
              </a:ext>
            </a:extLst>
          </p:cNvPr>
          <p:cNvSpPr/>
          <p:nvPr/>
        </p:nvSpPr>
        <p:spPr>
          <a:xfrm>
            <a:off x="2752141" y="3306901"/>
            <a:ext cx="2057400" cy="8050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effectLst/>
                <a:latin typeface="Garamond" panose="02020404030301010803" pitchFamily="18" charset="0"/>
              </a:rPr>
              <a:t>Parallel</a:t>
            </a:r>
          </a:p>
          <a:p>
            <a:pPr algn="ctr"/>
            <a:r>
              <a:rPr lang="en-GB" dirty="0">
                <a:latin typeface="Garamond" panose="02020404030301010803" pitchFamily="18" charset="0"/>
              </a:rPr>
              <a:t>Powering (DCDC)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7A937B-DE2A-C526-9E43-E6882B3B00F4}"/>
              </a:ext>
            </a:extLst>
          </p:cNvPr>
          <p:cNvSpPr/>
          <p:nvPr/>
        </p:nvSpPr>
        <p:spPr>
          <a:xfrm>
            <a:off x="7546115" y="3306901"/>
            <a:ext cx="2057400" cy="80507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effectLst/>
                <a:latin typeface="Garamond" panose="02020404030301010803" pitchFamily="18" charset="0"/>
              </a:rPr>
              <a:t>Serial</a:t>
            </a:r>
          </a:p>
          <a:p>
            <a:pPr algn="ctr"/>
            <a:r>
              <a:rPr lang="en-GB" dirty="0">
                <a:latin typeface="Garamond" panose="02020404030301010803" pitchFamily="18" charset="0"/>
              </a:rPr>
              <a:t>Powering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1629C0-BC57-39C4-D885-54BFB46D168A}"/>
              </a:ext>
            </a:extLst>
          </p:cNvPr>
          <p:cNvSpPr txBox="1"/>
          <p:nvPr/>
        </p:nvSpPr>
        <p:spPr>
          <a:xfrm>
            <a:off x="2864200" y="4145638"/>
            <a:ext cx="19014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Contribution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Garamond" panose="02020404030301010803" pitchFamily="18" charset="0"/>
              </a:rPr>
              <a:t>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Garamond" panose="02020404030301010803" pitchFamily="18" charset="0"/>
              </a:rPr>
              <a:t>FH Dortmund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Garamond" panose="02020404030301010803" pitchFamily="18" charset="0"/>
              </a:rPr>
              <a:t>RWTH Aachen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Garamond" panose="02020404030301010803" pitchFamily="18" charset="0"/>
              </a:rPr>
              <a:t>TU Graz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Garamond" panose="02020404030301010803" pitchFamily="18" charset="0"/>
              </a:rPr>
              <a:t>UNIUD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Garamond" panose="02020404030301010803" pitchFamily="18" charset="0"/>
              </a:rPr>
              <a:t>UNIMI+INFN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0DA496-C966-48B7-937A-BA5E72246689}"/>
              </a:ext>
            </a:extLst>
          </p:cNvPr>
          <p:cNvSpPr txBox="1"/>
          <p:nvPr/>
        </p:nvSpPr>
        <p:spPr>
          <a:xfrm>
            <a:off x="7658174" y="4220734"/>
            <a:ext cx="190148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Contribution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Garamond" panose="02020404030301010803" pitchFamily="18" charset="0"/>
              </a:rPr>
              <a:t>FH Dortmund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effectLst/>
                <a:latin typeface="Garamond" panose="02020404030301010803" pitchFamily="18" charset="0"/>
              </a:rPr>
              <a:t>ITAINNOVA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Garamond" panose="02020404030301010803" pitchFamily="18" charset="0"/>
              </a:rPr>
              <a:t>UNIMI+INFN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330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6A4DF-A07F-2174-D3D2-876B87EF4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ED737-B0A4-0333-D83E-5F12259A1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Large community is building up around powering solutions for HEP applications</a:t>
            </a:r>
          </a:p>
          <a:p>
            <a:pPr marL="0" indent="0">
              <a:buNone/>
            </a:pPr>
            <a:r>
              <a:rPr lang="en-GB" sz="1800" dirty="0"/>
              <a:t>Investigate both parallel and serial power distribution solution with low mass, radiation hardness and high efficiency specifications</a:t>
            </a:r>
          </a:p>
          <a:p>
            <a:pPr marL="0" indent="0">
              <a:buNone/>
            </a:pPr>
            <a:r>
              <a:rPr lang="en-GB" sz="1800" dirty="0"/>
              <a:t>Main building blocks are: </a:t>
            </a:r>
          </a:p>
          <a:p>
            <a:pPr marL="457200" lvl="1" indent="0">
              <a:buNone/>
            </a:pPr>
            <a:r>
              <a:rPr lang="en-GB" sz="1400" dirty="0">
                <a:effectLst/>
              </a:rPr>
              <a:t>GaN DC-DC Converter</a:t>
            </a:r>
            <a:r>
              <a:rPr lang="en-GB" sz="1400" dirty="0"/>
              <a:t> and </a:t>
            </a:r>
            <a:r>
              <a:rPr lang="en-GB" sz="1400" dirty="0">
                <a:effectLst/>
              </a:rPr>
              <a:t>GaN DC-DC Current Source, with use of high voltage CMOS and GaN technology up to 48V</a:t>
            </a:r>
          </a:p>
          <a:p>
            <a:pPr marL="457200" lvl="1" indent="0">
              <a:buNone/>
            </a:pPr>
            <a:r>
              <a:rPr lang="en-GB" sz="1400" dirty="0">
                <a:effectLst/>
              </a:rPr>
              <a:t>Resonant Converter, 3-level Buck Converter, Capless-LDO and SLDO </a:t>
            </a:r>
            <a:r>
              <a:rPr lang="en-GB" sz="1400" dirty="0"/>
              <a:t>designed in 28nm technology, aiming 1Grad</a:t>
            </a:r>
          </a:p>
          <a:p>
            <a:pPr marL="0" indent="0">
              <a:buNone/>
            </a:pPr>
            <a:r>
              <a:rPr lang="en-GB" sz="1800" dirty="0"/>
              <a:t>Full characterization of each block:</a:t>
            </a:r>
          </a:p>
          <a:p>
            <a:pPr lvl="1"/>
            <a:r>
              <a:rPr lang="en-GB" sz="1400" dirty="0"/>
              <a:t>Electrical and thermal performances</a:t>
            </a:r>
          </a:p>
          <a:p>
            <a:pPr lvl="1"/>
            <a:r>
              <a:rPr lang="en-GB" sz="1400" dirty="0"/>
              <a:t>Radiation hardness </a:t>
            </a:r>
          </a:p>
          <a:p>
            <a:pPr lvl="1"/>
            <a:r>
              <a:rPr lang="en-GB" sz="1400" dirty="0"/>
              <a:t>EMC and reliability assessment </a:t>
            </a:r>
          </a:p>
          <a:p>
            <a:pPr lvl="1"/>
            <a:endParaRPr lang="en-GB" sz="1400" dirty="0"/>
          </a:p>
          <a:p>
            <a:pPr marL="0" indent="0">
              <a:buNone/>
            </a:pPr>
            <a:r>
              <a:rPr lang="en-GB" sz="1800" dirty="0"/>
              <a:t>Funding is granted already for CERN, FH Dortmund, </a:t>
            </a:r>
            <a:r>
              <a:rPr lang="en-GB" sz="1800" dirty="0" err="1"/>
              <a:t>Itainnova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Request for funds are pending or to be done for RWTH Aachen, TU Graz, UNIUD, UNIMI+INFN</a:t>
            </a:r>
          </a:p>
        </p:txBody>
      </p:sp>
      <p:pic>
        <p:nvPicPr>
          <p:cNvPr id="4" name="Picture 2" descr="DCDC project">
            <a:extLst>
              <a:ext uri="{FF2B5EF4-FFF2-40B4-BE49-F238E27FC236}">
                <a16:creationId xmlns:a16="http://schemas.microsoft.com/office/drawing/2014/main" id="{1F2EE446-0CA8-E0E3-F39C-9CBE776C4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532" y="726497"/>
            <a:ext cx="1253807" cy="60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9 Imagen" descr="ITAINNOVA_G_Pantone.png">
            <a:extLst>
              <a:ext uri="{FF2B5EF4-FFF2-40B4-BE49-F238E27FC236}">
                <a16:creationId xmlns:a16="http://schemas.microsoft.com/office/drawing/2014/main" id="{7E0E9A69-24B9-5483-2902-890C2F4603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721" y="124567"/>
            <a:ext cx="1787624" cy="3700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878FBE-A90E-E6B8-3F97-09F4031C3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564" y="157210"/>
            <a:ext cx="1531687" cy="4158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8BB6CB-45A4-72FC-FD22-4438905006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0455" y="629507"/>
            <a:ext cx="1339815" cy="66990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8FC73F5-B429-5663-DA81-C65A7D41E0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68958" y="761423"/>
            <a:ext cx="1488281" cy="5329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43BB16-3CFB-D6DE-A033-CEB2165FC0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2420" y="104018"/>
            <a:ext cx="1561588" cy="562172"/>
          </a:xfrm>
          <a:prstGeom prst="rect">
            <a:avLst/>
          </a:prstGeom>
        </p:spPr>
      </p:pic>
      <p:pic>
        <p:nvPicPr>
          <p:cNvPr id="8" name="Picture 7" descr="neg_BAN_blu3righe.eps">
            <a:extLst>
              <a:ext uri="{FF2B5EF4-FFF2-40B4-BE49-F238E27FC236}">
                <a16:creationId xmlns:a16="http://schemas.microsoft.com/office/drawing/2014/main" id="{91A4FABE-762A-01BF-4993-ACDA642800E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721" y="1440030"/>
            <a:ext cx="1464320" cy="491216"/>
          </a:xfrm>
          <a:prstGeom prst="rect">
            <a:avLst/>
          </a:prstGeom>
          <a:solidFill>
            <a:srgbClr val="002060"/>
          </a:solidFill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21F14DE2-AFA8-4FEA-AF0A-CE42CC041C31}"/>
              </a:ext>
            </a:extLst>
          </p:cNvPr>
          <p:cNvPicPr>
            <a:picLocks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785" y="1440030"/>
            <a:ext cx="863910" cy="4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780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A47D6-F197-0C75-3CD3-3E4FAE052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Available and requested funds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B0A6606-AC03-9E46-189B-8CAC0206BDD8}"/>
              </a:ext>
            </a:extLst>
          </p:cNvPr>
          <p:cNvGraphicFramePr>
            <a:graphicFrameLocks noGrp="1"/>
          </p:cNvGraphicFramePr>
          <p:nvPr/>
        </p:nvGraphicFramePr>
        <p:xfrm>
          <a:off x="474662" y="1448435"/>
          <a:ext cx="10662445" cy="53402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2489">
                  <a:extLst>
                    <a:ext uri="{9D8B030D-6E8A-4147-A177-3AD203B41FA5}">
                      <a16:colId xmlns:a16="http://schemas.microsoft.com/office/drawing/2014/main" val="1513360629"/>
                    </a:ext>
                  </a:extLst>
                </a:gridCol>
                <a:gridCol w="2132489">
                  <a:extLst>
                    <a:ext uri="{9D8B030D-6E8A-4147-A177-3AD203B41FA5}">
                      <a16:colId xmlns:a16="http://schemas.microsoft.com/office/drawing/2014/main" val="714225557"/>
                    </a:ext>
                  </a:extLst>
                </a:gridCol>
                <a:gridCol w="2132489">
                  <a:extLst>
                    <a:ext uri="{9D8B030D-6E8A-4147-A177-3AD203B41FA5}">
                      <a16:colId xmlns:a16="http://schemas.microsoft.com/office/drawing/2014/main" val="2917501939"/>
                    </a:ext>
                  </a:extLst>
                </a:gridCol>
                <a:gridCol w="2132489">
                  <a:extLst>
                    <a:ext uri="{9D8B030D-6E8A-4147-A177-3AD203B41FA5}">
                      <a16:colId xmlns:a16="http://schemas.microsoft.com/office/drawing/2014/main" val="176802358"/>
                    </a:ext>
                  </a:extLst>
                </a:gridCol>
                <a:gridCol w="2132489">
                  <a:extLst>
                    <a:ext uri="{9D8B030D-6E8A-4147-A177-3AD203B41FA5}">
                      <a16:colId xmlns:a16="http://schemas.microsoft.com/office/drawing/2014/main" val="671348491"/>
                    </a:ext>
                  </a:extLst>
                </a:gridCol>
              </a:tblGrid>
              <a:tr h="636351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Granted Funds</a:t>
                      </a:r>
                      <a:endParaRPr lang="en-CH" sz="1200" b="1" kern="12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Requested funds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3166557"/>
                  </a:ext>
                </a:extLst>
              </a:tr>
              <a:tr h="63635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Institute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FTE /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Monetary</a:t>
                      </a: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funds</a:t>
                      </a:r>
                      <a:endParaRPr lang="en-CH" sz="1200" b="1" kern="12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Funds granted by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FTE /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Monetary</a:t>
                      </a: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funds</a:t>
                      </a:r>
                      <a:endParaRPr lang="en-CH" sz="1200" b="1" kern="12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note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22621"/>
                  </a:ext>
                </a:extLst>
              </a:tr>
              <a:tr h="636351"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CERN</a:t>
                      </a:r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2.5 / 270kCHF (over 5 years) </a:t>
                      </a:r>
                    </a:p>
                    <a:p>
                      <a:pPr algn="ctr"/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Granted by CERN EP-RD WP2 and EP-RD WP5.4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804195"/>
                  </a:ext>
                </a:extLst>
              </a:tr>
              <a:tr h="783202"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FH Dortmund </a:t>
                      </a:r>
                      <a:endParaRPr lang="en-CH" sz="1200" kern="10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1.33 / 110 kCHF (over 3 years)</a:t>
                      </a:r>
                    </a:p>
                    <a:p>
                      <a:pPr algn="ctr"/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BMBF as part of two projects (05H21PRCA9 &amp; 05H21PRRD1)</a:t>
                      </a: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Submitted to transnational funding agencies. </a:t>
                      </a:r>
                      <a:endParaRPr lang="en-GB" sz="1200" dirty="0">
                        <a:latin typeface="Garamond" panose="02020404030301010803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399052"/>
                  </a:ext>
                </a:extLst>
              </a:tr>
              <a:tr h="636351"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ITAINNOVA </a:t>
                      </a:r>
                      <a:endParaRPr lang="en-CH" sz="1200" kern="10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1.5 /100 kCHF (over 3 years) </a:t>
                      </a:r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GanCAP4CMS, PC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Fisica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-MMR and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AIDAinnova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317863"/>
                  </a:ext>
                </a:extLst>
              </a:tr>
              <a:tr h="370420"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RWTH Aachen </a:t>
                      </a:r>
                      <a:endParaRPr lang="en-CH" sz="1200" kern="10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0.4 </a:t>
                      </a:r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0.67 / 35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kCHF</a:t>
                      </a: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Submitted to </a:t>
                      </a:r>
                      <a:r>
                        <a:rPr lang="de-DE" sz="1200" dirty="0" err="1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sym typeface="Wingdings" panose="05000000000000000000" pitchFamily="2" charset="2"/>
                        </a:rPr>
                        <a:t>the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sym typeface="Wingdings" panose="05000000000000000000" pitchFamily="2" charset="2"/>
                        </a:rPr>
                        <a:t> BMBF on June 30th 2023</a:t>
                      </a: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526752"/>
                  </a:ext>
                </a:extLst>
              </a:tr>
              <a:tr h="518588"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TU Graz </a:t>
                      </a:r>
                      <a:endParaRPr lang="en-CH" sz="1200" kern="10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0.33 </a:t>
                      </a:r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1 / 50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kCHF</a:t>
                      </a:r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Submitted 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the Austrian Science Fund FWF </a:t>
                      </a:r>
                      <a:endParaRPr lang="en-GB" sz="1200" dirty="0">
                        <a:latin typeface="Garamond" panose="02020404030301010803" pitchFamily="18" charset="0"/>
                      </a:endParaRP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8837"/>
                  </a:ext>
                </a:extLst>
              </a:tr>
              <a:tr h="370420"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UNIUD </a:t>
                      </a:r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</a:rPr>
                        <a:t>0.7 </a:t>
                      </a:r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Request will be done to INFN if DRD approved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002647"/>
                  </a:ext>
                </a:extLst>
              </a:tr>
              <a:tr h="370420"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INFN and UNIMI</a:t>
                      </a:r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CH" sz="1200" kern="100" dirty="0"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0.5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rPr>
                        <a:t>Request will be done to INFN if DRD approved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582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338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A4F9199-911B-2264-037B-9974D3790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20" y="166369"/>
            <a:ext cx="104394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WP 7.1b: parallel power (DCDC)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280D56F2-B811-B73B-D125-B8F08CE5F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708" y="4901089"/>
            <a:ext cx="10515600" cy="17575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US" sz="2400">
                <a:latin typeface="Garamond" panose="02020404030301010803" pitchFamily="18" charset="0"/>
              </a:rPr>
              <a:t>Stage 1 based on HV CMOS technology and GaN power stage </a:t>
            </a:r>
          </a:p>
          <a:p>
            <a:pPr marL="0" indent="0">
              <a:buNone/>
            </a:pPr>
            <a:r>
              <a:rPr lang="en-US" sz="2400">
                <a:latin typeface="Garamond" panose="02020404030301010803" pitchFamily="18" charset="0"/>
              </a:rPr>
              <a:t>Stage 2 is a fully integrated solution with all components inside the 28nm ASIC</a:t>
            </a:r>
            <a:endParaRPr lang="en-US" sz="2400" dirty="0">
              <a:latin typeface="Garamond" panose="02020404030301010803" pitchFamily="18" charset="0"/>
            </a:endParaRPr>
          </a:p>
        </p:txBody>
      </p: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EEAC48DB-8BA2-12BF-16A3-F8247514A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BF2F6-37BB-4D27-B579-B7C50DD4D4B5}" type="slidenum">
              <a:rPr lang="en-GB" smtClean="0"/>
              <a:t>4</a:t>
            </a:fld>
            <a:endParaRPr lang="en-GB"/>
          </a:p>
        </p:txBody>
      </p:sp>
      <p:sp>
        <p:nvSpPr>
          <p:cNvPr id="30" name="Flowchart: Alternate Process 1">
            <a:extLst>
              <a:ext uri="{FF2B5EF4-FFF2-40B4-BE49-F238E27FC236}">
                <a16:creationId xmlns:a16="http://schemas.microsoft.com/office/drawing/2014/main" id="{4B1EF6AE-A51D-D948-8A3D-6AD495F1513C}"/>
              </a:ext>
            </a:extLst>
          </p:cNvPr>
          <p:cNvSpPr/>
          <p:nvPr/>
        </p:nvSpPr>
        <p:spPr>
          <a:xfrm>
            <a:off x="1137920" y="2128371"/>
            <a:ext cx="2468206" cy="1197180"/>
          </a:xfrm>
          <a:prstGeom prst="flowChartAlternateProcess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Garamond" panose="02020404030301010803" pitchFamily="18" charset="0"/>
              </a:rPr>
              <a:t>Gen2 </a:t>
            </a:r>
            <a:r>
              <a:rPr lang="en-US" sz="2400" dirty="0" err="1">
                <a:latin typeface="Garamond" panose="02020404030301010803" pitchFamily="18" charset="0"/>
              </a:rPr>
              <a:t>GaN</a:t>
            </a:r>
            <a:r>
              <a:rPr lang="en-US" sz="2400" dirty="0">
                <a:latin typeface="Garamond" panose="02020404030301010803" pitchFamily="18" charset="0"/>
              </a:rPr>
              <a:t>-based 48V DC-DC</a:t>
            </a:r>
          </a:p>
          <a:p>
            <a:pPr algn="ctr"/>
            <a:r>
              <a:rPr lang="en-US" sz="1200" dirty="0">
                <a:latin typeface="Garamond" panose="02020404030301010803" pitchFamily="18" charset="0"/>
              </a:rPr>
              <a:t>Input, output voltage and load current range are being defined</a:t>
            </a:r>
          </a:p>
        </p:txBody>
      </p:sp>
      <p:sp>
        <p:nvSpPr>
          <p:cNvPr id="31" name="Flowchart: Alternate Process 28">
            <a:extLst>
              <a:ext uri="{FF2B5EF4-FFF2-40B4-BE49-F238E27FC236}">
                <a16:creationId xmlns:a16="http://schemas.microsoft.com/office/drawing/2014/main" id="{15F2CC0A-58AD-ABFC-F41C-4930AF1DB3CD}"/>
              </a:ext>
            </a:extLst>
          </p:cNvPr>
          <p:cNvSpPr/>
          <p:nvPr/>
        </p:nvSpPr>
        <p:spPr>
          <a:xfrm>
            <a:off x="5942768" y="1771076"/>
            <a:ext cx="5111312" cy="3019585"/>
          </a:xfrm>
          <a:prstGeom prst="flowChartAlternate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itle 1">
                <a:extLst>
                  <a:ext uri="{FF2B5EF4-FFF2-40B4-BE49-F238E27FC236}">
                    <a16:creationId xmlns:a16="http://schemas.microsoft.com/office/drawing/2014/main" id="{810083D0-67FE-EE19-4664-2BA1E826CC4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0618" y="1583138"/>
                <a:ext cx="2952142" cy="6537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600" b="0" dirty="0">
                    <a:latin typeface="Garamond" panose="02020404030301010803" pitchFamily="18" charset="0"/>
                  </a:rPr>
                  <a:t>Stage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sz="16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600">
                        <a:latin typeface="Cambria Math" panose="02040503050406030204" pitchFamily="18" charset="0"/>
                      </a:rPr>
                      <m:t>=48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sz="1600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40" name="Title 1">
                <a:extLst>
                  <a:ext uri="{FF2B5EF4-FFF2-40B4-BE49-F238E27FC236}">
                    <a16:creationId xmlns:a16="http://schemas.microsoft.com/office/drawing/2014/main" id="{810083D0-67FE-EE19-4664-2BA1E826C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618" y="1583138"/>
                <a:ext cx="2952142" cy="6537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1F313477-E444-D9E0-C0DB-65AAC16CB5B9}"/>
              </a:ext>
            </a:extLst>
          </p:cNvPr>
          <p:cNvSpPr txBox="1"/>
          <p:nvPr/>
        </p:nvSpPr>
        <p:spPr>
          <a:xfrm>
            <a:off x="5469726" y="1473635"/>
            <a:ext cx="6107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Garamond" panose="02020404030301010803" pitchFamily="18" charset="0"/>
              </a:rPr>
              <a:t>Stage 2: Smart powering in front-end ASICs</a:t>
            </a:r>
            <a:endParaRPr lang="en-US" sz="1050" dirty="0">
              <a:latin typeface="Garamond" panose="020204040303010108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AD63B8-7C07-6A47-98AA-A0593F5D8280}"/>
              </a:ext>
            </a:extLst>
          </p:cNvPr>
          <p:cNvSpPr/>
          <p:nvPr/>
        </p:nvSpPr>
        <p:spPr>
          <a:xfrm>
            <a:off x="6210436" y="3821621"/>
            <a:ext cx="2684854" cy="976491"/>
          </a:xfrm>
          <a:prstGeom prst="rect">
            <a:avLst/>
          </a:prstGeom>
          <a:noFill/>
          <a:ln w="412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0" tIns="108000" rtlCol="0" anchor="t"/>
          <a:lstStyle/>
          <a:p>
            <a:r>
              <a:rPr lang="en-US" sz="1400" dirty="0">
                <a:solidFill>
                  <a:srgbClr val="4D5865"/>
                </a:solidFill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Front-end ASIC /</a:t>
            </a:r>
          </a:p>
          <a:p>
            <a:pPr marL="9525"/>
            <a:r>
              <a:rPr lang="en-US" sz="1400" dirty="0">
                <a:solidFill>
                  <a:srgbClr val="4D5865"/>
                </a:solidFill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Optical link /</a:t>
            </a:r>
          </a:p>
          <a:p>
            <a:r>
              <a:rPr lang="en-US" sz="1400" dirty="0">
                <a:solidFill>
                  <a:srgbClr val="4D5865"/>
                </a:solidFill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Concentrators etc</a:t>
            </a:r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3FF1A44-EB54-FBF1-32C4-29B50CDEB0B3}"/>
              </a:ext>
            </a:extLst>
          </p:cNvPr>
          <p:cNvGrpSpPr/>
          <p:nvPr/>
        </p:nvGrpSpPr>
        <p:grpSpPr>
          <a:xfrm>
            <a:off x="7745660" y="2151001"/>
            <a:ext cx="1080893" cy="307777"/>
            <a:chOff x="9675782" y="2847973"/>
            <a:chExt cx="1080893" cy="30777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195783E-8657-088C-57F3-3C45BC95255B}"/>
                </a:ext>
              </a:extLst>
            </p:cNvPr>
            <p:cNvCxnSpPr>
              <a:cxnSpLocks/>
            </p:cNvCxnSpPr>
            <p:nvPr/>
          </p:nvCxnSpPr>
          <p:spPr>
            <a:xfrm>
              <a:off x="9675782" y="3108383"/>
              <a:ext cx="1008000" cy="23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719D26-0980-6A9A-663E-C06B1682ABE6}"/>
                </a:ext>
              </a:extLst>
            </p:cNvPr>
            <p:cNvSpPr txBox="1"/>
            <p:nvPr/>
          </p:nvSpPr>
          <p:spPr>
            <a:xfrm>
              <a:off x="10240187" y="2847973"/>
              <a:ext cx="5164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1.2V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702AAEE-23D7-4A08-0C4B-6FA96BA9C9B5}"/>
              </a:ext>
            </a:extLst>
          </p:cNvPr>
          <p:cNvGrpSpPr/>
          <p:nvPr/>
        </p:nvGrpSpPr>
        <p:grpSpPr>
          <a:xfrm>
            <a:off x="7745660" y="2414842"/>
            <a:ext cx="1080891" cy="307777"/>
            <a:chOff x="9675782" y="3130612"/>
            <a:chExt cx="1080891" cy="3077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98C5449-0B87-8D00-7C1F-4B52A0D32F30}"/>
                </a:ext>
              </a:extLst>
            </p:cNvPr>
            <p:cNvCxnSpPr>
              <a:cxnSpLocks/>
            </p:cNvCxnSpPr>
            <p:nvPr/>
          </p:nvCxnSpPr>
          <p:spPr>
            <a:xfrm>
              <a:off x="9675782" y="3387976"/>
              <a:ext cx="1008000" cy="23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DDF01EE-B19E-D35A-664A-D244F2E251DA}"/>
                </a:ext>
              </a:extLst>
            </p:cNvPr>
            <p:cNvSpPr txBox="1"/>
            <p:nvPr/>
          </p:nvSpPr>
          <p:spPr>
            <a:xfrm>
              <a:off x="10240185" y="3130612"/>
              <a:ext cx="5164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0.9V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A9B144-6EFF-6814-FA81-40CBE4B86CCD}"/>
              </a:ext>
            </a:extLst>
          </p:cNvPr>
          <p:cNvGrpSpPr/>
          <p:nvPr/>
        </p:nvGrpSpPr>
        <p:grpSpPr>
          <a:xfrm>
            <a:off x="7745660" y="2675638"/>
            <a:ext cx="1080891" cy="307777"/>
            <a:chOff x="9675782" y="3372610"/>
            <a:chExt cx="1080891" cy="307777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9148FFB-92F0-5403-66B5-A8F652583B3F}"/>
                </a:ext>
              </a:extLst>
            </p:cNvPr>
            <p:cNvCxnSpPr>
              <a:cxnSpLocks/>
            </p:cNvCxnSpPr>
            <p:nvPr/>
          </p:nvCxnSpPr>
          <p:spPr>
            <a:xfrm>
              <a:off x="9675782" y="3626929"/>
              <a:ext cx="1008000" cy="23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AB6EA62-4B3E-8D2B-6DDF-7619FD3A2A9F}"/>
                </a:ext>
              </a:extLst>
            </p:cNvPr>
            <p:cNvSpPr txBox="1"/>
            <p:nvPr/>
          </p:nvSpPr>
          <p:spPr>
            <a:xfrm>
              <a:off x="10240185" y="3372610"/>
              <a:ext cx="5164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0.8V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3DF3AC8A-101C-C321-6BD4-42D44B888FA7}"/>
              </a:ext>
            </a:extLst>
          </p:cNvPr>
          <p:cNvSpPr/>
          <p:nvPr/>
        </p:nvSpPr>
        <p:spPr>
          <a:xfrm>
            <a:off x="6128468" y="2300983"/>
            <a:ext cx="1625357" cy="741819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Stage 2</a:t>
            </a:r>
          </a:p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On-chip stage +line regulators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CF79A1E-6ADE-6321-A641-D2196BAFC679}"/>
              </a:ext>
            </a:extLst>
          </p:cNvPr>
          <p:cNvSpPr txBox="1"/>
          <p:nvPr/>
        </p:nvSpPr>
        <p:spPr>
          <a:xfrm>
            <a:off x="9368332" y="4309866"/>
            <a:ext cx="1389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>
                <a:latin typeface="Garamond" panose="02020404030301010803" pitchFamily="18" charset="0"/>
              </a:rPr>
              <a:t>28nm ASIC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9DDD337-BD20-FF8F-CC66-6B43AD92117D}"/>
              </a:ext>
            </a:extLst>
          </p:cNvPr>
          <p:cNvCxnSpPr>
            <a:cxnSpLocks/>
          </p:cNvCxnSpPr>
          <p:nvPr/>
        </p:nvCxnSpPr>
        <p:spPr>
          <a:xfrm>
            <a:off x="3606126" y="2671893"/>
            <a:ext cx="248987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2">
            <a:extLst>
              <a:ext uri="{FF2B5EF4-FFF2-40B4-BE49-F238E27FC236}">
                <a16:creationId xmlns:a16="http://schemas.microsoft.com/office/drawing/2014/main" id="{9BC8FE70-9026-AC12-143E-DBDF72D796EC}"/>
              </a:ext>
            </a:extLst>
          </p:cNvPr>
          <p:cNvSpPr txBox="1"/>
          <p:nvPr/>
        </p:nvSpPr>
        <p:spPr>
          <a:xfrm>
            <a:off x="3903931" y="2375111"/>
            <a:ext cx="1308371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1.8V and/or 5V</a:t>
            </a:r>
          </a:p>
        </p:txBody>
      </p:sp>
    </p:spTree>
    <p:extLst>
      <p:ext uri="{BB962C8B-B14F-4D97-AF65-F5344CB8AC3E}">
        <p14:creationId xmlns:p14="http://schemas.microsoft.com/office/powerpoint/2010/main" val="7169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1">
            <a:extLst>
              <a:ext uri="{FF2B5EF4-FFF2-40B4-BE49-F238E27FC236}">
                <a16:creationId xmlns:a16="http://schemas.microsoft.com/office/drawing/2014/main" id="{3B5DD7D9-1516-3AB6-3238-F6FF39E5BF12}"/>
              </a:ext>
            </a:extLst>
          </p:cNvPr>
          <p:cNvSpPr/>
          <p:nvPr/>
        </p:nvSpPr>
        <p:spPr>
          <a:xfrm>
            <a:off x="1134432" y="2160852"/>
            <a:ext cx="2468206" cy="1197180"/>
          </a:xfrm>
          <a:prstGeom prst="flowChartAlternateProcess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Garamond" panose="02020404030301010803" pitchFamily="18" charset="0"/>
              </a:rPr>
              <a:t>Gen2 </a:t>
            </a:r>
            <a:r>
              <a:rPr lang="en-US" sz="2400" dirty="0" err="1">
                <a:latin typeface="Garamond" panose="02020404030301010803" pitchFamily="18" charset="0"/>
              </a:rPr>
              <a:t>GaN</a:t>
            </a:r>
            <a:r>
              <a:rPr lang="en-US" sz="2400" dirty="0">
                <a:latin typeface="Garamond" panose="02020404030301010803" pitchFamily="18" charset="0"/>
              </a:rPr>
              <a:t>-based 48V DC-DC</a:t>
            </a:r>
          </a:p>
          <a:p>
            <a:pPr algn="ctr"/>
            <a:r>
              <a:rPr lang="en-US" sz="1200" dirty="0">
                <a:latin typeface="Garamond" panose="02020404030301010803" pitchFamily="18" charset="0"/>
              </a:rPr>
              <a:t>Input, output voltage and load current range are being defined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D8009355-2E3B-0F62-6560-064C01372F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0618" y="1583138"/>
                <a:ext cx="2952142" cy="65376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1600" b="0" dirty="0">
                    <a:latin typeface="Garamond" panose="02020404030301010803" pitchFamily="18" charset="0"/>
                  </a:rPr>
                  <a:t>Stage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sz="160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600">
                        <a:latin typeface="Cambria Math" panose="02040503050406030204" pitchFamily="18" charset="0"/>
                      </a:rPr>
                      <m:t>=48</m:t>
                    </m:r>
                    <m:r>
                      <a:rPr lang="en-US" sz="160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sz="1600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D8009355-2E3B-0F62-6560-064C01372F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618" y="1583138"/>
                <a:ext cx="2952142" cy="6537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lowchart: Alternate Process 28">
            <a:extLst>
              <a:ext uri="{FF2B5EF4-FFF2-40B4-BE49-F238E27FC236}">
                <a16:creationId xmlns:a16="http://schemas.microsoft.com/office/drawing/2014/main" id="{5BD07C65-3DD7-F220-D9A5-A4BA7D8D5D1B}"/>
              </a:ext>
            </a:extLst>
          </p:cNvPr>
          <p:cNvSpPr/>
          <p:nvPr/>
        </p:nvSpPr>
        <p:spPr>
          <a:xfrm>
            <a:off x="5961597" y="1815758"/>
            <a:ext cx="5111312" cy="5042242"/>
          </a:xfrm>
          <a:prstGeom prst="flowChartAlternate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Garamond" panose="02020404030301010803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D5EEF1-DFB8-290A-2FF0-C273DBC7E55A}"/>
              </a:ext>
            </a:extLst>
          </p:cNvPr>
          <p:cNvSpPr txBox="1"/>
          <p:nvPr/>
        </p:nvSpPr>
        <p:spPr>
          <a:xfrm>
            <a:off x="5488555" y="1518317"/>
            <a:ext cx="6107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Garamond" panose="02020404030301010803" pitchFamily="18" charset="0"/>
              </a:rPr>
              <a:t>Stage2: Smart power in front-end ASICs</a:t>
            </a:r>
            <a:endParaRPr lang="en-US" sz="1050" dirty="0">
              <a:latin typeface="Garamond" panose="02020404030301010803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EE4C58C-D7CD-C671-18B3-FB5A2B804411}"/>
              </a:ext>
            </a:extLst>
          </p:cNvPr>
          <p:cNvSpPr/>
          <p:nvPr/>
        </p:nvSpPr>
        <p:spPr>
          <a:xfrm>
            <a:off x="8568770" y="6025970"/>
            <a:ext cx="2684854" cy="976491"/>
          </a:xfrm>
          <a:prstGeom prst="rect">
            <a:avLst/>
          </a:prstGeom>
          <a:noFill/>
          <a:ln w="412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0" tIns="108000" rtlCol="0" anchor="t"/>
          <a:lstStyle/>
          <a:p>
            <a:r>
              <a:rPr lang="en-US" sz="1400" dirty="0">
                <a:solidFill>
                  <a:srgbClr val="4D5865"/>
                </a:solidFill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Front-end ASIC /</a:t>
            </a:r>
          </a:p>
          <a:p>
            <a:pPr marL="9525"/>
            <a:r>
              <a:rPr lang="en-US" sz="1400" dirty="0">
                <a:solidFill>
                  <a:srgbClr val="4D5865"/>
                </a:solidFill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Optical link /</a:t>
            </a:r>
          </a:p>
          <a:p>
            <a:r>
              <a:rPr lang="en-US" sz="1400" dirty="0">
                <a:solidFill>
                  <a:srgbClr val="4D5865"/>
                </a:solidFill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Concentrators etc</a:t>
            </a:r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D6F145-FD06-D469-81D9-BA4FF0AD0BD1}"/>
              </a:ext>
            </a:extLst>
          </p:cNvPr>
          <p:cNvSpPr txBox="1"/>
          <p:nvPr/>
        </p:nvSpPr>
        <p:spPr>
          <a:xfrm>
            <a:off x="9387161" y="4354548"/>
            <a:ext cx="1389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>
                <a:latin typeface="Garamond" panose="02020404030301010803" pitchFamily="18" charset="0"/>
              </a:rPr>
              <a:t>28nm ASIC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4EFE759-1AAA-0E04-6EF2-5D568184D38F}"/>
              </a:ext>
            </a:extLst>
          </p:cNvPr>
          <p:cNvCxnSpPr>
            <a:cxnSpLocks/>
          </p:cNvCxnSpPr>
          <p:nvPr/>
        </p:nvCxnSpPr>
        <p:spPr>
          <a:xfrm>
            <a:off x="3624955" y="2716575"/>
            <a:ext cx="248987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">
            <a:extLst>
              <a:ext uri="{FF2B5EF4-FFF2-40B4-BE49-F238E27FC236}">
                <a16:creationId xmlns:a16="http://schemas.microsoft.com/office/drawing/2014/main" id="{93A632F0-8F7C-59A6-D3BD-FA5EC40264CC}"/>
              </a:ext>
            </a:extLst>
          </p:cNvPr>
          <p:cNvSpPr txBox="1"/>
          <p:nvPr/>
        </p:nvSpPr>
        <p:spPr>
          <a:xfrm>
            <a:off x="3922760" y="2419793"/>
            <a:ext cx="391454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5V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6334F1-6203-7567-C838-FD04AC977CEB}"/>
              </a:ext>
            </a:extLst>
          </p:cNvPr>
          <p:cNvCxnSpPr>
            <a:cxnSpLocks/>
          </p:cNvCxnSpPr>
          <p:nvPr/>
        </p:nvCxnSpPr>
        <p:spPr>
          <a:xfrm flipV="1">
            <a:off x="7710353" y="2613605"/>
            <a:ext cx="2638962" cy="108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2F230C3-1C2D-DB04-09F6-D54657A7D78C}"/>
              </a:ext>
            </a:extLst>
          </p:cNvPr>
          <p:cNvSpPr txBox="1"/>
          <p:nvPr/>
        </p:nvSpPr>
        <p:spPr>
          <a:xfrm>
            <a:off x="7849003" y="2345144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1-1.2V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3EE6677-096E-2513-8884-1089E3DAE863}"/>
              </a:ext>
            </a:extLst>
          </p:cNvPr>
          <p:cNvGrpSpPr/>
          <p:nvPr/>
        </p:nvGrpSpPr>
        <p:grpSpPr>
          <a:xfrm rot="5400000">
            <a:off x="8106155" y="3533314"/>
            <a:ext cx="698206" cy="516488"/>
            <a:chOff x="9985577" y="2897741"/>
            <a:chExt cx="698206" cy="516488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A22451F-801B-6C56-1780-97DCF6B0211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334680" y="3041199"/>
              <a:ext cx="0" cy="6982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6C201F1-1E31-6E27-39DF-6F488F007FCC}"/>
                </a:ext>
              </a:extLst>
            </p:cNvPr>
            <p:cNvSpPr txBox="1"/>
            <p:nvPr/>
          </p:nvSpPr>
          <p:spPr>
            <a:xfrm rot="16200000">
              <a:off x="10220842" y="3002096"/>
              <a:ext cx="5164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0.9V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2A46BE16-E2F2-A638-620D-9674A7593515}"/>
              </a:ext>
            </a:extLst>
          </p:cNvPr>
          <p:cNvSpPr/>
          <p:nvPr/>
        </p:nvSpPr>
        <p:spPr>
          <a:xfrm>
            <a:off x="6093161" y="2281583"/>
            <a:ext cx="1625357" cy="741819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iPOL5V</a:t>
            </a:r>
          </a:p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resonant</a:t>
            </a:r>
          </a:p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DCDC-Converter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6DA61CC-E5C2-26C3-5B74-F12B93341B25}"/>
              </a:ext>
            </a:extLst>
          </p:cNvPr>
          <p:cNvSpPr/>
          <p:nvPr/>
        </p:nvSpPr>
        <p:spPr>
          <a:xfrm>
            <a:off x="7800091" y="2913331"/>
            <a:ext cx="843558" cy="529125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LDO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602CEC9-8F4D-7793-E887-0C56BC7D5E38}"/>
              </a:ext>
            </a:extLst>
          </p:cNvPr>
          <p:cNvSpPr/>
          <p:nvPr/>
        </p:nvSpPr>
        <p:spPr>
          <a:xfrm>
            <a:off x="8797292" y="2921382"/>
            <a:ext cx="843558" cy="529125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LDO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067C95A-F9E6-6901-8633-9FB37E40C162}"/>
              </a:ext>
            </a:extLst>
          </p:cNvPr>
          <p:cNvSpPr/>
          <p:nvPr/>
        </p:nvSpPr>
        <p:spPr>
          <a:xfrm>
            <a:off x="9911197" y="2921381"/>
            <a:ext cx="843558" cy="529125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LDO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9F0A0B4-1D55-F2E8-BA11-168FFC8B4095}"/>
              </a:ext>
            </a:extLst>
          </p:cNvPr>
          <p:cNvGrpSpPr/>
          <p:nvPr/>
        </p:nvGrpSpPr>
        <p:grpSpPr>
          <a:xfrm rot="5400000">
            <a:off x="9060220" y="3603081"/>
            <a:ext cx="698206" cy="393056"/>
            <a:chOff x="9985577" y="3021173"/>
            <a:chExt cx="698206" cy="393056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0BBABD7-CC94-3B4C-79AE-4FC1B0B8CD9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334680" y="3041199"/>
              <a:ext cx="0" cy="6982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3F91990-2F14-8DEF-722C-89CC8BDA2ED2}"/>
                </a:ext>
              </a:extLst>
            </p:cNvPr>
            <p:cNvSpPr txBox="1"/>
            <p:nvPr/>
          </p:nvSpPr>
          <p:spPr>
            <a:xfrm rot="16200000">
              <a:off x="10282558" y="3063812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1V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7619B8B-0C84-27D5-D4BC-557384360199}"/>
              </a:ext>
            </a:extLst>
          </p:cNvPr>
          <p:cNvGrpSpPr/>
          <p:nvPr/>
        </p:nvGrpSpPr>
        <p:grpSpPr>
          <a:xfrm rot="5400000">
            <a:off x="10240140" y="3535755"/>
            <a:ext cx="698206" cy="527709"/>
            <a:chOff x="9985577" y="2886519"/>
            <a:chExt cx="698206" cy="527709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1131678-DE7A-17CA-D36B-DFE43DAAD34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334680" y="3041199"/>
              <a:ext cx="0" cy="6982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654BCBF-26C6-9BF9-470B-737A4E9668FD}"/>
                </a:ext>
              </a:extLst>
            </p:cNvPr>
            <p:cNvSpPr txBox="1"/>
            <p:nvPr/>
          </p:nvSpPr>
          <p:spPr>
            <a:xfrm rot="16200000">
              <a:off x="10215233" y="2996485"/>
              <a:ext cx="5277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0.8V</a:t>
              </a:r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60C56D2-CC4D-4BB3-397A-C69FF187E019}"/>
              </a:ext>
            </a:extLst>
          </p:cNvPr>
          <p:cNvCxnSpPr>
            <a:cxnSpLocks/>
          </p:cNvCxnSpPr>
          <p:nvPr/>
        </p:nvCxnSpPr>
        <p:spPr>
          <a:xfrm>
            <a:off x="10332976" y="2613605"/>
            <a:ext cx="0" cy="3077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1A2ED91-A1B2-00B4-78CB-6AEBEBC9F2A4}"/>
              </a:ext>
            </a:extLst>
          </p:cNvPr>
          <p:cNvCxnSpPr>
            <a:cxnSpLocks/>
          </p:cNvCxnSpPr>
          <p:nvPr/>
        </p:nvCxnSpPr>
        <p:spPr>
          <a:xfrm>
            <a:off x="9212796" y="2613605"/>
            <a:ext cx="0" cy="3077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5327314-E938-927B-1C1A-B2D23250623B}"/>
              </a:ext>
            </a:extLst>
          </p:cNvPr>
          <p:cNvCxnSpPr>
            <a:cxnSpLocks/>
          </p:cNvCxnSpPr>
          <p:nvPr/>
        </p:nvCxnSpPr>
        <p:spPr>
          <a:xfrm>
            <a:off x="8236936" y="2605554"/>
            <a:ext cx="0" cy="3077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42703EE-B034-6DED-780C-F2E90368A039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618976" y="3130035"/>
            <a:ext cx="2449189" cy="18693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2">
            <a:extLst>
              <a:ext uri="{FF2B5EF4-FFF2-40B4-BE49-F238E27FC236}">
                <a16:creationId xmlns:a16="http://schemas.microsoft.com/office/drawing/2014/main" id="{932D0D23-A032-99FC-3953-B50DA18C582C}"/>
              </a:ext>
            </a:extLst>
          </p:cNvPr>
          <p:cNvSpPr txBox="1"/>
          <p:nvPr/>
        </p:nvSpPr>
        <p:spPr>
          <a:xfrm>
            <a:off x="4904213" y="3942169"/>
            <a:ext cx="527709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1.8V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DDC75F3-6E92-0D54-4AD2-C377FF42DB48}"/>
              </a:ext>
            </a:extLst>
          </p:cNvPr>
          <p:cNvSpPr/>
          <p:nvPr/>
        </p:nvSpPr>
        <p:spPr>
          <a:xfrm>
            <a:off x="6068165" y="4628473"/>
            <a:ext cx="1625357" cy="741819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3 level buck</a:t>
            </a:r>
          </a:p>
          <a:p>
            <a:pPr algn="ctr"/>
            <a:r>
              <a:rPr lang="en-US" sz="1400" dirty="0">
                <a:latin typeface="Garamond" panose="02020404030301010803" pitchFamily="18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DCDC-converter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58C0EFB-9AFC-F3FB-06CF-5722DA88876B}"/>
              </a:ext>
            </a:extLst>
          </p:cNvPr>
          <p:cNvGrpSpPr/>
          <p:nvPr/>
        </p:nvGrpSpPr>
        <p:grpSpPr>
          <a:xfrm>
            <a:off x="7699327" y="4761523"/>
            <a:ext cx="698206" cy="307777"/>
            <a:chOff x="9985577" y="3109538"/>
            <a:chExt cx="698206" cy="307777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590C7A8-9348-80D2-31AA-3AF97ED6EEE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334680" y="3041199"/>
              <a:ext cx="0" cy="6982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F52A70B-E666-5831-B067-5FD620492585}"/>
                </a:ext>
              </a:extLst>
            </p:cNvPr>
            <p:cNvSpPr txBox="1"/>
            <p:nvPr/>
          </p:nvSpPr>
          <p:spPr>
            <a:xfrm>
              <a:off x="10055397" y="3109538"/>
              <a:ext cx="5164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Garamond" panose="02020404030301010803" pitchFamily="18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0.9V</a:t>
              </a: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144701D3-A38A-E7DB-F805-F371D43C7860}"/>
              </a:ext>
            </a:extLst>
          </p:cNvPr>
          <p:cNvSpPr/>
          <p:nvPr/>
        </p:nvSpPr>
        <p:spPr>
          <a:xfrm>
            <a:off x="0" y="5229411"/>
            <a:ext cx="648000" cy="28800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Garamond" panose="02020404030301010803" pitchFamily="18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E2F146-9D81-BB72-B7BE-99EA073D3F25}"/>
              </a:ext>
            </a:extLst>
          </p:cNvPr>
          <p:cNvSpPr txBox="1"/>
          <p:nvPr/>
        </p:nvSpPr>
        <p:spPr>
          <a:xfrm>
            <a:off x="679217" y="4876298"/>
            <a:ext cx="1838965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Developed by: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Garamond" panose="02020404030301010803" pitchFamily="18" charset="0"/>
              </a:rPr>
              <a:t>CERN + UNIUD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Garamond" panose="02020404030301010803" pitchFamily="18" charset="0"/>
              </a:rPr>
              <a:t>TU Graz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Garamond" panose="02020404030301010803" pitchFamily="18" charset="0"/>
              </a:rPr>
              <a:t>FH Dortmund</a:t>
            </a:r>
          </a:p>
          <a:p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A26E817-1116-0012-5F77-A6A4CE918C6A}"/>
              </a:ext>
            </a:extLst>
          </p:cNvPr>
          <p:cNvSpPr/>
          <p:nvPr/>
        </p:nvSpPr>
        <p:spPr>
          <a:xfrm>
            <a:off x="0" y="5678711"/>
            <a:ext cx="648000" cy="28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Garamond" panose="02020404030301010803" pitchFamily="18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5B51B3D-DBC4-0135-98F3-A8F24C26956D}"/>
              </a:ext>
            </a:extLst>
          </p:cNvPr>
          <p:cNvSpPr/>
          <p:nvPr/>
        </p:nvSpPr>
        <p:spPr>
          <a:xfrm>
            <a:off x="0" y="6095964"/>
            <a:ext cx="648000" cy="28800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Garamond" panose="02020404030301010803" pitchFamily="18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C86C90A-23D0-9345-70B3-6A5E7AB5D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20" y="166369"/>
            <a:ext cx="104394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WP 7.1b: parallel power (DCDC)</a:t>
            </a:r>
            <a:endParaRPr lang="it-IT" sz="3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38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een and gold circuit board&#10;&#10;Description automatically generated">
            <a:extLst>
              <a:ext uri="{FF2B5EF4-FFF2-40B4-BE49-F238E27FC236}">
                <a16:creationId xmlns:a16="http://schemas.microsoft.com/office/drawing/2014/main" id="{293E0E68-1C5C-329D-D485-F507731B03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C8C8BD"/>
              </a:clrFrom>
              <a:clrTo>
                <a:srgbClr val="C8C8BD">
                  <a:alpha val="0"/>
                </a:srgbClr>
              </a:clrTo>
            </a:clrChange>
          </a:blip>
          <a:srcRect l="33854" r="24583"/>
          <a:stretch/>
        </p:blipFill>
        <p:spPr>
          <a:xfrm rot="5400000">
            <a:off x="9006542" y="3762586"/>
            <a:ext cx="2179917" cy="3933681"/>
          </a:xfrm>
          <a:prstGeom prst="rect">
            <a:avLst/>
          </a:prstGeom>
        </p:spPr>
      </p:pic>
      <p:sp>
        <p:nvSpPr>
          <p:cNvPr id="17" name="Freeform 16">
            <a:extLst>
              <a:ext uri="{FF2B5EF4-FFF2-40B4-BE49-F238E27FC236}">
                <a16:creationId xmlns:a16="http://schemas.microsoft.com/office/drawing/2014/main" id="{EE9E42E7-2E4F-26EB-D29C-A0DD2DF0EFF8}"/>
              </a:ext>
            </a:extLst>
          </p:cNvPr>
          <p:cNvSpPr/>
          <p:nvPr/>
        </p:nvSpPr>
        <p:spPr>
          <a:xfrm>
            <a:off x="8065294" y="4464844"/>
            <a:ext cx="4071937" cy="2371725"/>
          </a:xfrm>
          <a:custGeom>
            <a:avLst/>
            <a:gdLst>
              <a:gd name="connsiteX0" fmla="*/ 1357312 w 4071937"/>
              <a:gd name="connsiteY0" fmla="*/ 2371725 h 2371725"/>
              <a:gd name="connsiteX1" fmla="*/ 1357312 w 4071937"/>
              <a:gd name="connsiteY1" fmla="*/ 2371725 h 2371725"/>
              <a:gd name="connsiteX2" fmla="*/ 1414462 w 4071937"/>
              <a:gd name="connsiteY2" fmla="*/ 2314575 h 2371725"/>
              <a:gd name="connsiteX3" fmla="*/ 3750469 w 4071937"/>
              <a:gd name="connsiteY3" fmla="*/ 785812 h 2371725"/>
              <a:gd name="connsiteX4" fmla="*/ 2593181 w 4071937"/>
              <a:gd name="connsiteY4" fmla="*/ 228600 h 2371725"/>
              <a:gd name="connsiteX5" fmla="*/ 314325 w 4071937"/>
              <a:gd name="connsiteY5" fmla="*/ 1507331 h 2371725"/>
              <a:gd name="connsiteX6" fmla="*/ 0 w 4071937"/>
              <a:gd name="connsiteY6" fmla="*/ 1664494 h 2371725"/>
              <a:gd name="connsiteX7" fmla="*/ 35719 w 4071937"/>
              <a:gd name="connsiteY7" fmla="*/ 0 h 2371725"/>
              <a:gd name="connsiteX8" fmla="*/ 4057650 w 4071937"/>
              <a:gd name="connsiteY8" fmla="*/ 7144 h 2371725"/>
              <a:gd name="connsiteX9" fmla="*/ 4071937 w 4071937"/>
              <a:gd name="connsiteY9" fmla="*/ 2350294 h 2371725"/>
              <a:gd name="connsiteX10" fmla="*/ 1357312 w 4071937"/>
              <a:gd name="connsiteY10" fmla="*/ 2371725 h 2371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1937" h="2371725">
                <a:moveTo>
                  <a:pt x="1357312" y="2371725"/>
                </a:moveTo>
                <a:lnTo>
                  <a:pt x="1357312" y="2371725"/>
                </a:lnTo>
                <a:lnTo>
                  <a:pt x="1414462" y="2314575"/>
                </a:lnTo>
                <a:lnTo>
                  <a:pt x="3750469" y="785812"/>
                </a:lnTo>
                <a:lnTo>
                  <a:pt x="2593181" y="228600"/>
                </a:lnTo>
                <a:lnTo>
                  <a:pt x="314325" y="1507331"/>
                </a:lnTo>
                <a:lnTo>
                  <a:pt x="0" y="1664494"/>
                </a:lnTo>
                <a:lnTo>
                  <a:pt x="35719" y="0"/>
                </a:lnTo>
                <a:lnTo>
                  <a:pt x="4057650" y="7144"/>
                </a:lnTo>
                <a:cubicBezTo>
                  <a:pt x="4062412" y="788194"/>
                  <a:pt x="4067175" y="1569244"/>
                  <a:pt x="4071937" y="2350294"/>
                </a:cubicBezTo>
                <a:lnTo>
                  <a:pt x="1357312" y="2371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332B5ED-04F8-651B-773C-E00F4FF83396}"/>
              </a:ext>
            </a:extLst>
          </p:cNvPr>
          <p:cNvSpPr txBox="1">
            <a:spLocks/>
          </p:cNvSpPr>
          <p:nvPr/>
        </p:nvSpPr>
        <p:spPr>
          <a:xfrm>
            <a:off x="278296" y="136525"/>
            <a:ext cx="112990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Garamond" panose="02020404030301010803" pitchFamily="18" charset="0"/>
              </a:rPr>
              <a:t>Stage1: high voltage technologies and 48V DCDC</a:t>
            </a:r>
            <a:endParaRPr lang="it-IT" sz="2800" dirty="0">
              <a:latin typeface="Garamond" panose="02020404030301010803" pitchFamily="18" charset="0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4D317683-6F11-8C60-A1C2-1BE653DD6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2846" y="1811204"/>
            <a:ext cx="1200518" cy="1437481"/>
          </a:xfrm>
          <a:prstGeom prst="rect">
            <a:avLst/>
          </a:prstGeom>
        </p:spPr>
      </p:pic>
      <p:pic>
        <p:nvPicPr>
          <p:cNvPr id="16" name="Picture 15" descr="A picture containing text, electronics, computer&#10;&#10;Description automatically generated">
            <a:extLst>
              <a:ext uri="{FF2B5EF4-FFF2-40B4-BE49-F238E27FC236}">
                <a16:creationId xmlns:a16="http://schemas.microsoft.com/office/drawing/2014/main" id="{903A8748-B40A-9CD2-656B-A68797743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3364" y="550762"/>
            <a:ext cx="1134465" cy="313606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D5F86A-A0FB-E4F5-B0C9-C19AED74ACA5}"/>
              </a:ext>
            </a:extLst>
          </p:cNvPr>
          <p:cNvSpPr txBox="1"/>
          <p:nvPr/>
        </p:nvSpPr>
        <p:spPr>
          <a:xfrm>
            <a:off x="9280188" y="3148277"/>
            <a:ext cx="1532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800" dirty="0">
              <a:latin typeface="Garamond" panose="02020404030301010803" pitchFamily="18" charset="0"/>
            </a:endParaRPr>
          </a:p>
          <a:p>
            <a:r>
              <a:rPr lang="en-US" sz="1200" dirty="0" err="1">
                <a:latin typeface="Garamond" panose="02020404030301010803" pitchFamily="18" charset="0"/>
              </a:rPr>
              <a:t>OnSemi</a:t>
            </a:r>
            <a:r>
              <a:rPr lang="en-US" sz="1200" dirty="0">
                <a:latin typeface="Garamond" panose="02020404030301010803" pitchFamily="18" charset="0"/>
              </a:rPr>
              <a:t> I4T test chips</a:t>
            </a:r>
            <a:endParaRPr lang="en-CH" sz="1200" dirty="0">
              <a:latin typeface="Garamond" panose="02020404030301010803" pitchFamily="18" charset="0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6859797-AA9B-37B4-2774-1A8E04017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BF2F6-37BB-4D27-B579-B7C50DD4D4B5}" type="slidenum">
              <a:rPr lang="en-GB" smtClean="0"/>
              <a:t>6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5A7CC-459F-87D1-4F02-4CB6C86995B0}"/>
              </a:ext>
            </a:extLst>
          </p:cNvPr>
          <p:cNvSpPr txBox="1"/>
          <p:nvPr/>
        </p:nvSpPr>
        <p:spPr>
          <a:xfrm>
            <a:off x="62638" y="1255334"/>
            <a:ext cx="103247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latin typeface="Garamond" panose="02020404030301010803" pitchFamily="18" charset="0"/>
              </a:rPr>
              <a:t>We need to find suitable technologies (both High Voltage CMOS and GaN) which are available in long term</a:t>
            </a:r>
          </a:p>
          <a:p>
            <a:pPr lvl="1"/>
            <a:endParaRPr lang="en-US" dirty="0">
              <a:latin typeface="Garamond" panose="02020404030301010803" pitchFamily="18" charset="0"/>
            </a:endParaRPr>
          </a:p>
          <a:p>
            <a:pPr lvl="1"/>
            <a:r>
              <a:rPr lang="en-US" dirty="0">
                <a:latin typeface="Garamond" panose="02020404030301010803" pitchFamily="18" charset="0"/>
              </a:rPr>
              <a:t>HV CMOS technology must be found: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The radiation characterization of the OnSemi I4T is being finalized. (Test chips </a:t>
            </a:r>
          </a:p>
          <a:p>
            <a:pPr lvl="1"/>
            <a:r>
              <a:rPr lang="en-US" dirty="0">
                <a:latin typeface="Garamond" panose="02020404030301010803" pitchFamily="18" charset="0"/>
              </a:rPr>
              <a:t>     designed in 2020).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As an alternative solution, the </a:t>
            </a:r>
            <a:r>
              <a:rPr lang="en-CH" dirty="0">
                <a:latin typeface="Garamond" panose="02020404030301010803" pitchFamily="18" charset="0"/>
              </a:rPr>
              <a:t>ST 0.16 BCD SOI</a:t>
            </a:r>
            <a:r>
              <a:rPr lang="en-US" dirty="0">
                <a:latin typeface="Garamond" panose="02020404030301010803" pitchFamily="18" charset="0"/>
              </a:rPr>
              <a:t> will be tested.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Future HV technologies must be tested</a:t>
            </a:r>
          </a:p>
          <a:p>
            <a:pPr lvl="1"/>
            <a:endParaRPr lang="en-US" dirty="0">
              <a:latin typeface="Garamond" panose="02020404030301010803" pitchFamily="18" charset="0"/>
            </a:endParaRPr>
          </a:p>
          <a:p>
            <a:pPr lvl="1"/>
            <a:r>
              <a:rPr lang="en-US" dirty="0">
                <a:latin typeface="Garamond" panose="02020404030301010803" pitchFamily="18" charset="0"/>
              </a:rPr>
              <a:t>GaN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Survey of commercial components (EPC, Infineon, ST, GaN System)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Test of accessible GaN process for radiation (IMEC GaN technology)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 lvl="1"/>
            <a:r>
              <a:rPr lang="en-US" dirty="0">
                <a:latin typeface="Garamond" panose="02020404030301010803" pitchFamily="18" charset="0"/>
              </a:rPr>
              <a:t>Low mass, high efficiency and high conversion ratio DCDC converter are in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Example bPOL48V from 48V to 5V</a:t>
            </a:r>
          </a:p>
          <a:p>
            <a:pPr lvl="1"/>
            <a:endParaRPr lang="en-US" dirty="0">
              <a:latin typeface="Garamond" panose="02020404030301010803" pitchFamily="18" charset="0"/>
            </a:endParaRPr>
          </a:p>
          <a:p>
            <a:pPr lvl="1"/>
            <a:endParaRPr lang="en-US" dirty="0">
              <a:latin typeface="Garamond" panose="02020404030301010803" pitchFamily="18" charset="0"/>
            </a:endParaRPr>
          </a:p>
          <a:p>
            <a:pPr lvl="1"/>
            <a:endParaRPr lang="en-CH" dirty="0">
              <a:latin typeface="Garamond" panose="02020404030301010803" pitchFamily="18" charset="0"/>
            </a:endParaRPr>
          </a:p>
        </p:txBody>
      </p:sp>
      <p:pic>
        <p:nvPicPr>
          <p:cNvPr id="12" name="Picture 2" descr="DCDC project">
            <a:extLst>
              <a:ext uri="{FF2B5EF4-FFF2-40B4-BE49-F238E27FC236}">
                <a16:creationId xmlns:a16="http://schemas.microsoft.com/office/drawing/2014/main" id="{04EAF5EA-8A75-A0D0-E084-191D24FF5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930" y="-1"/>
            <a:ext cx="1530390" cy="73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5189498-BACB-CC98-FC25-A30857C311A9}"/>
              </a:ext>
            </a:extLst>
          </p:cNvPr>
          <p:cNvSpPr txBox="1"/>
          <p:nvPr/>
        </p:nvSpPr>
        <p:spPr>
          <a:xfrm>
            <a:off x="5010684" y="6369050"/>
            <a:ext cx="376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5cmx2.5cmx3mm 48Vto5V 6A 85% eff</a:t>
            </a:r>
          </a:p>
        </p:txBody>
      </p:sp>
    </p:spTree>
    <p:extLst>
      <p:ext uri="{BB962C8B-B14F-4D97-AF65-F5344CB8AC3E}">
        <p14:creationId xmlns:p14="http://schemas.microsoft.com/office/powerpoint/2010/main" val="1966913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902899-5623-4D54-8F18-51A00BACD229}"/>
                  </a:ext>
                </a:extLst>
              </p:cNvPr>
              <p:cNvSpPr txBox="1"/>
              <p:nvPr/>
            </p:nvSpPr>
            <p:spPr>
              <a:xfrm>
                <a:off x="175851" y="1741827"/>
                <a:ext cx="11177949" cy="48013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iPOL5V is a </a:t>
                </a:r>
                <a:r>
                  <a:rPr lang="en-US" b="1" dirty="0">
                    <a:latin typeface="Garamond" panose="02020404030301010803" pitchFamily="18" charset="0"/>
                  </a:rPr>
                  <a:t>fully integrated </a:t>
                </a:r>
                <a:r>
                  <a:rPr lang="en-US" dirty="0">
                    <a:latin typeface="Garamond" panose="02020404030301010803" pitchFamily="18" charset="0"/>
                  </a:rPr>
                  <a:t>resonant</a:t>
                </a:r>
                <a:r>
                  <a:rPr lang="en-US" b="1" dirty="0">
                    <a:latin typeface="Garamond" panose="02020404030301010803" pitchFamily="18" charset="0"/>
                  </a:rPr>
                  <a:t> </a:t>
                </a:r>
                <a:r>
                  <a:rPr lang="en-US" dirty="0">
                    <a:latin typeface="Garamond" panose="02020404030301010803" pitchFamily="18" charset="0"/>
                  </a:rPr>
                  <a:t>DC-DC converter developed in a 28 nm CMOS technology that can be integrated as a Macro Block in more complex ASICs .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R&amp;D has started in Q4, 2021.</a:t>
                </a:r>
              </a:p>
              <a:p>
                <a:pPr lvl="1"/>
                <a:endParaRPr lang="en-US" dirty="0">
                  <a:latin typeface="Garamond" panose="02020404030301010803" pitchFamily="18" charset="0"/>
                </a:endParaRP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The target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 panose="02040503050406030204" pitchFamily="18" charset="0"/>
                      </a:rPr>
                      <m:t>0.9−1</m:t>
                    </m:r>
                    <m:r>
                      <a:rPr lang="en-US" dirty="0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, with a tentative maximum current of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00 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𝑚𝐴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.</a:t>
                </a:r>
              </a:p>
              <a:p>
                <a:pPr lvl="1"/>
                <a:endParaRPr lang="en-US" dirty="0">
                  <a:latin typeface="Garamond" panose="02020404030301010803" pitchFamily="18" charset="0"/>
                </a:endParaRP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Added value: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aramond" panose="02020404030301010803" pitchFamily="18" charset="0"/>
                  </a:rPr>
                  <a:t>	ultimate solution for low mass: no external components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aramond" panose="02020404030301010803" pitchFamily="18" charset="0"/>
                  </a:rPr>
                  <a:t>   unprecedented radiation hardness for DC-DC converters:</a:t>
                </a:r>
              </a:p>
              <a:p>
                <a:pPr lvl="2"/>
                <a:r>
                  <a:rPr lang="en-US" dirty="0">
                    <a:latin typeface="Garamond" panose="02020404030301010803" pitchFamily="18" charset="0"/>
                  </a:rPr>
                  <a:t>target TID tolerance is 1 Grad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aramond" panose="02020404030301010803" pitchFamily="18" charset="0"/>
                  </a:rPr>
                  <a:t>	large reduction of input current (factor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 4)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aramond" panose="02020404030301010803" pitchFamily="18" charset="0"/>
                  </a:rPr>
                  <a:t>	a fully integrated solution relaxes the PCB design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Garamond" panose="02020404030301010803" pitchFamily="18" charset="0"/>
                </a:endParaRP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Design started, submission of the first prototype in Q4 2023.</a:t>
                </a:r>
              </a:p>
              <a:p>
                <a:pPr lvl="1"/>
                <a:r>
                  <a:rPr lang="en-US" dirty="0">
                    <a:latin typeface="Garamond" panose="02020404030301010803" pitchFamily="18" charset="0"/>
                  </a:rPr>
                  <a:t>A full </a:t>
                </a:r>
                <a:r>
                  <a:rPr lang="en-US" dirty="0" err="1">
                    <a:latin typeface="Garamond" panose="02020404030301010803" pitchFamily="18" charset="0"/>
                  </a:rPr>
                  <a:t>PicoPix</a:t>
                </a:r>
                <a:r>
                  <a:rPr lang="en-US" dirty="0">
                    <a:latin typeface="Garamond" panose="02020404030301010803" pitchFamily="18" charset="0"/>
                  </a:rPr>
                  <a:t> could be powered by parallelizing several iPOL5V cells.</a:t>
                </a:r>
              </a:p>
              <a:p>
                <a:pPr lvl="1"/>
                <a:endParaRPr lang="en-US" dirty="0">
                  <a:latin typeface="Garamond" panose="02020404030301010803" pitchFamily="18" charset="0"/>
                </a:endParaRPr>
              </a:p>
              <a:p>
                <a:pPr lvl="1"/>
                <a:r>
                  <a:rPr lang="en-US" u="sng" dirty="0">
                    <a:latin typeface="Garamond" panose="02020404030301010803" pitchFamily="18" charset="0"/>
                  </a:rPr>
                  <a:t>Design done in collaboration with Udine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902899-5623-4D54-8F18-51A00BACD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851" y="1741827"/>
                <a:ext cx="11177949" cy="4801314"/>
              </a:xfrm>
              <a:prstGeom prst="rect">
                <a:avLst/>
              </a:prstGeom>
              <a:blipFill>
                <a:blip r:embed="rId2"/>
                <a:stretch>
                  <a:fillRect t="-792" b="-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8257C12D-C7D5-054C-B424-25679E2C4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235" y="2780897"/>
            <a:ext cx="1645223" cy="2752898"/>
          </a:xfrm>
          <a:prstGeom prst="rect">
            <a:avLst/>
          </a:prstGeom>
        </p:spPr>
      </p:pic>
      <p:pic>
        <p:nvPicPr>
          <p:cNvPr id="138" name="Picture 2" descr="DCDC project">
            <a:extLst>
              <a:ext uri="{FF2B5EF4-FFF2-40B4-BE49-F238E27FC236}">
                <a16:creationId xmlns:a16="http://schemas.microsoft.com/office/drawing/2014/main" id="{A2B91AA3-B5A2-A1C6-C8EB-D4E199267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930" y="-1"/>
            <a:ext cx="1530390" cy="73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22F7788-BEC2-5607-E2F8-C1C2399E6751}"/>
              </a:ext>
            </a:extLst>
          </p:cNvPr>
          <p:cNvSpPr txBox="1">
            <a:spLocks/>
          </p:cNvSpPr>
          <p:nvPr/>
        </p:nvSpPr>
        <p:spPr>
          <a:xfrm>
            <a:off x="730416" y="165437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Stage2 iPOL5V: 5V-input resonant DC-DC converter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260D82-41E3-4AD7-0F06-D47D58309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BF2F6-37BB-4D27-B579-B7C50DD4D4B5}" type="slidenum">
              <a:rPr lang="en-GB" smtClean="0"/>
              <a:t>7</a:t>
            </a:fld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7F3A35AC-5EF5-AB3A-E0C8-0AC0D3D67A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48878" y="753810"/>
            <a:ext cx="1632144" cy="5844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F676F8-AD7D-512F-41D6-F8B86ED639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55733" y="2948838"/>
            <a:ext cx="1585008" cy="232621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0801F37-2EE1-99A2-4C60-2BBDCA11BA8F}"/>
              </a:ext>
            </a:extLst>
          </p:cNvPr>
          <p:cNvSpPr txBox="1">
            <a:spLocks/>
          </p:cNvSpPr>
          <p:nvPr/>
        </p:nvSpPr>
        <p:spPr>
          <a:xfrm>
            <a:off x="9955732" y="5089591"/>
            <a:ext cx="1585009" cy="930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dirty="0">
                <a:latin typeface="Garamond" panose="02020404030301010803" pitchFamily="18" charset="0"/>
              </a:rPr>
              <a:t>3.2 x 2.1 mm</a:t>
            </a:r>
          </a:p>
        </p:txBody>
      </p:sp>
    </p:spTree>
    <p:extLst>
      <p:ext uri="{BB962C8B-B14F-4D97-AF65-F5344CB8AC3E}">
        <p14:creationId xmlns:p14="http://schemas.microsoft.com/office/powerpoint/2010/main" val="13371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F22F7788-BEC2-5607-E2F8-C1C2399E6751}"/>
              </a:ext>
            </a:extLst>
          </p:cNvPr>
          <p:cNvSpPr txBox="1">
            <a:spLocks/>
          </p:cNvSpPr>
          <p:nvPr/>
        </p:nvSpPr>
        <p:spPr>
          <a:xfrm>
            <a:off x="730416" y="165437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Stage2 </a:t>
            </a:r>
            <a:r>
              <a:rPr lang="en-GB" sz="3600" dirty="0">
                <a:latin typeface="Garamond" panose="02020404030301010803" pitchFamily="18" charset="0"/>
              </a:rPr>
              <a:t>: LDO low drop-out linear regulator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A6B2069-066D-F4FE-B846-07538BA129C5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30993" y="1568450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buNone/>
              <a:defRPr/>
            </a:pPr>
            <a:r>
              <a:rPr lang="en-GB" sz="1800" dirty="0">
                <a:latin typeface="Garamond" panose="02020404030301010803" pitchFamily="18" charset="0"/>
              </a:rPr>
              <a:t>A fully integrated linear regulator </a:t>
            </a:r>
            <a:r>
              <a:rPr lang="en-GB" sz="1800" dirty="0"/>
              <a:t>(</a:t>
            </a:r>
            <a:r>
              <a:rPr lang="en-GB" sz="1800" dirty="0">
                <a:latin typeface="Garamond" panose="02020404030301010803" pitchFamily="18" charset="0"/>
              </a:rPr>
              <a:t>capless) is under design in TU Graz with these specifications </a:t>
            </a:r>
          </a:p>
          <a:p>
            <a:pPr marL="914400" lvl="2" indent="0">
              <a:lnSpc>
                <a:spcPct val="100000"/>
              </a:lnSpc>
              <a:buNone/>
              <a:defRPr/>
            </a:pPr>
            <a:r>
              <a:rPr lang="en-GB" sz="1800" dirty="0">
                <a:latin typeface="Garamond" panose="02020404030301010803" pitchFamily="18" charset="0"/>
              </a:rPr>
              <a:t>Input Voltage V</a:t>
            </a:r>
            <a:r>
              <a:rPr lang="en-GB" sz="1800" baseline="-25000" dirty="0">
                <a:latin typeface="Garamond" panose="02020404030301010803" pitchFamily="18" charset="0"/>
              </a:rPr>
              <a:t>IN  </a:t>
            </a:r>
            <a:r>
              <a:rPr lang="en-GB" sz="1800" dirty="0">
                <a:latin typeface="Garamond" panose="02020404030301010803" pitchFamily="18" charset="0"/>
              </a:rPr>
              <a:t>= 0.9V – 1.2V</a:t>
            </a:r>
          </a:p>
          <a:p>
            <a:pPr marL="914400" lvl="2" indent="0">
              <a:lnSpc>
                <a:spcPct val="100000"/>
              </a:lnSpc>
              <a:buNone/>
              <a:defRPr/>
            </a:pPr>
            <a:r>
              <a:rPr lang="en-GB" sz="1800" dirty="0">
                <a:latin typeface="Garamond" panose="02020404030301010803" pitchFamily="18" charset="0"/>
              </a:rPr>
              <a:t>Output Current I</a:t>
            </a:r>
            <a:r>
              <a:rPr lang="en-GB" sz="1800" baseline="-25000" dirty="0">
                <a:latin typeface="Garamond" panose="02020404030301010803" pitchFamily="18" charset="0"/>
              </a:rPr>
              <a:t>L </a:t>
            </a:r>
            <a:r>
              <a:rPr lang="en-GB" sz="1800" dirty="0">
                <a:latin typeface="Garamond" panose="02020404030301010803" pitchFamily="18" charset="0"/>
              </a:rPr>
              <a:t>=150mA</a:t>
            </a:r>
          </a:p>
          <a:p>
            <a:pPr marL="914400" lvl="2" indent="0">
              <a:lnSpc>
                <a:spcPct val="100000"/>
              </a:lnSpc>
              <a:buNone/>
              <a:defRPr/>
            </a:pPr>
            <a:r>
              <a:rPr lang="en-GB" sz="1800" dirty="0">
                <a:latin typeface="Garamond" panose="02020404030301010803" pitchFamily="18" charset="0"/>
              </a:rPr>
              <a:t>PSRR   &gt;10dB @ 1Hz &lt; </a:t>
            </a:r>
            <a:r>
              <a:rPr lang="en-GB" sz="1800" dirty="0" err="1">
                <a:latin typeface="Garamond" panose="02020404030301010803" pitchFamily="18" charset="0"/>
              </a:rPr>
              <a:t>f</a:t>
            </a:r>
            <a:r>
              <a:rPr lang="en-GB" sz="1800" baseline="-25000" dirty="0" err="1">
                <a:latin typeface="Garamond" panose="02020404030301010803" pitchFamily="18" charset="0"/>
              </a:rPr>
              <a:t>ripple</a:t>
            </a:r>
            <a:r>
              <a:rPr lang="en-GB" sz="1800" dirty="0">
                <a:latin typeface="Garamond" panose="02020404030301010803" pitchFamily="18" charset="0"/>
              </a:rPr>
              <a:t> &lt; 1GHz)</a:t>
            </a:r>
          </a:p>
          <a:p>
            <a:pPr marL="914400" lvl="2" indent="0">
              <a:lnSpc>
                <a:spcPct val="100000"/>
              </a:lnSpc>
              <a:buNone/>
              <a:defRPr/>
            </a:pPr>
            <a:r>
              <a:rPr lang="en-GB" sz="1800" dirty="0">
                <a:latin typeface="Garamond" panose="02020404030301010803" pitchFamily="18" charset="0"/>
              </a:rPr>
              <a:t>Minimum Drop Voltage </a:t>
            </a:r>
            <a:r>
              <a:rPr lang="en-GB" sz="1800" dirty="0" err="1">
                <a:latin typeface="Garamond" panose="02020404030301010803" pitchFamily="18" charset="0"/>
              </a:rPr>
              <a:t>V</a:t>
            </a:r>
            <a:r>
              <a:rPr lang="en-GB" sz="1800" baseline="-25000" dirty="0" err="1">
                <a:latin typeface="Garamond" panose="02020404030301010803" pitchFamily="18" charset="0"/>
              </a:rPr>
              <a:t>drop,min</a:t>
            </a:r>
            <a:r>
              <a:rPr lang="en-GB" sz="1800" dirty="0">
                <a:latin typeface="Garamond" panose="02020404030301010803" pitchFamily="18" charset="0"/>
              </a:rPr>
              <a:t> = 50mV</a:t>
            </a:r>
          </a:p>
          <a:p>
            <a:pPr marL="914400" lvl="2" indent="0">
              <a:lnSpc>
                <a:spcPct val="100000"/>
              </a:lnSpc>
              <a:buNone/>
              <a:defRPr/>
            </a:pPr>
            <a:r>
              <a:rPr lang="en-GB" sz="1800" dirty="0">
                <a:latin typeface="Garamond" panose="02020404030301010803" pitchFamily="18" charset="0"/>
              </a:rPr>
              <a:t>Max. TID 1 Grad</a:t>
            </a:r>
          </a:p>
          <a:p>
            <a:pPr marL="914400" lvl="2" indent="0">
              <a:lnSpc>
                <a:spcPct val="100000"/>
              </a:lnSpc>
              <a:buNone/>
              <a:defRPr/>
            </a:pPr>
            <a:r>
              <a:rPr lang="en-GB" sz="1800" dirty="0">
                <a:latin typeface="Garamond" panose="02020404030301010803" pitchFamily="18" charset="0"/>
              </a:rPr>
              <a:t>Mainly using core transistors</a:t>
            </a:r>
          </a:p>
          <a:p>
            <a:pPr marL="457200" lvl="1" indent="0">
              <a:lnSpc>
                <a:spcPct val="150000"/>
              </a:lnSpc>
              <a:buNone/>
              <a:defRPr/>
            </a:pPr>
            <a:r>
              <a:rPr lang="en-GB" sz="1800" dirty="0">
                <a:latin typeface="Garamond" panose="02020404030301010803" pitchFamily="18" charset="0"/>
              </a:rPr>
              <a:t>First prototype Q4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260D82-41E3-4AD7-0F06-D47D58309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BF2F6-37BB-4D27-B579-B7C50DD4D4B5}" type="slidenum">
              <a:rPr lang="en-GB" smtClean="0"/>
              <a:t>8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B1ECF2-B594-6C8A-8232-51EDA8E1C8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7620" y="2817340"/>
            <a:ext cx="5390156" cy="30433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412EDC-3B49-ED2E-AFC6-D0BF30118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5803" y="-115124"/>
            <a:ext cx="2116197" cy="105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893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F22F7788-BEC2-5607-E2F8-C1C2399E6751}"/>
              </a:ext>
            </a:extLst>
          </p:cNvPr>
          <p:cNvSpPr txBox="1">
            <a:spLocks/>
          </p:cNvSpPr>
          <p:nvPr/>
        </p:nvSpPr>
        <p:spPr>
          <a:xfrm>
            <a:off x="730416" y="165437"/>
            <a:ext cx="10439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Garamond" panose="02020404030301010803" pitchFamily="18" charset="0"/>
              </a:rPr>
              <a:t>Stage2       3-Level FCML DC-DC converter</a:t>
            </a:r>
            <a:endParaRPr lang="it-IT" sz="36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260D82-41E3-4AD7-0F06-D47D58309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BF2F6-37BB-4D27-B579-B7C50DD4D4B5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7A5FED-3F3A-A514-D857-CC302DFDD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456" y="82580"/>
            <a:ext cx="1585913" cy="570929"/>
          </a:xfrm>
          <a:prstGeom prst="rect">
            <a:avLst/>
          </a:prstGeom>
        </p:spPr>
      </p:pic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1AC7253B-A76C-4965-967C-F524A1DBE9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804064"/>
              </p:ext>
            </p:extLst>
          </p:nvPr>
        </p:nvGraphicFramePr>
        <p:xfrm>
          <a:off x="3497844" y="1965665"/>
          <a:ext cx="2869993" cy="2566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523956" imgH="2257425" progId="Visio.Drawing.15">
                  <p:embed/>
                </p:oleObj>
              </mc:Choice>
              <mc:Fallback>
                <p:oleObj name="Visio" r:id="rId3" imgW="2523956" imgH="2257425" progId="Visio.Drawing.15">
                  <p:embed/>
                  <p:pic>
                    <p:nvPicPr>
                      <p:cNvPr id="37" name="Objekt 36">
                        <a:extLst>
                          <a:ext uri="{FF2B5EF4-FFF2-40B4-BE49-F238E27FC236}">
                            <a16:creationId xmlns:a16="http://schemas.microsoft.com/office/drawing/2014/main" id="{061D5900-85E0-443F-9EEE-271D5075A4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7844" y="1965665"/>
                        <a:ext cx="2869993" cy="2566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2CB8B0B7-780C-454F-8B64-B2B6C9322D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028840"/>
              </p:ext>
            </p:extLst>
          </p:nvPr>
        </p:nvGraphicFramePr>
        <p:xfrm>
          <a:off x="168671" y="1573857"/>
          <a:ext cx="3088076" cy="3017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3324321" imgH="3248025" progId="Visio.Drawing.15">
                  <p:embed/>
                </p:oleObj>
              </mc:Choice>
              <mc:Fallback>
                <p:oleObj name="Visio" r:id="rId5" imgW="3324321" imgH="3248025" progId="Visio.Drawing.15">
                  <p:embed/>
                  <p:pic>
                    <p:nvPicPr>
                      <p:cNvPr id="38" name="Objekt 37">
                        <a:extLst>
                          <a:ext uri="{FF2B5EF4-FFF2-40B4-BE49-F238E27FC236}">
                            <a16:creationId xmlns:a16="http://schemas.microsoft.com/office/drawing/2014/main" id="{8821FCF0-B839-4734-B0D9-08603E56E2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8671" y="1573857"/>
                        <a:ext cx="3088076" cy="30172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>
            <a:extLst>
              <a:ext uri="{FF2B5EF4-FFF2-40B4-BE49-F238E27FC236}">
                <a16:creationId xmlns:a16="http://schemas.microsoft.com/office/drawing/2014/main" id="{0729B3D0-21AC-4B6E-BE3A-D7EA5535AAF2}"/>
              </a:ext>
            </a:extLst>
          </p:cNvPr>
          <p:cNvSpPr/>
          <p:nvPr/>
        </p:nvSpPr>
        <p:spPr>
          <a:xfrm>
            <a:off x="6337097" y="1260306"/>
            <a:ext cx="558306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Advantages:</a:t>
            </a:r>
          </a:p>
          <a:p>
            <a:pPr lvl="1"/>
            <a:r>
              <a:rPr lang="en-GB" b="1" dirty="0"/>
              <a:t>High power density </a:t>
            </a:r>
            <a:r>
              <a:rPr lang="en-GB" dirty="0"/>
              <a:t>because of better utilization of passive components </a:t>
            </a:r>
          </a:p>
          <a:p>
            <a:pPr lvl="1"/>
            <a:r>
              <a:rPr lang="en-US" b="1" dirty="0"/>
              <a:t>Multimode operation </a:t>
            </a:r>
            <a:r>
              <a:rPr lang="en-US" dirty="0"/>
              <a:t>(resonant, quasi resonant, inductive)</a:t>
            </a:r>
            <a:r>
              <a:rPr lang="en-GB" dirty="0"/>
              <a:t> Enables </a:t>
            </a:r>
            <a:r>
              <a:rPr lang="en-GB" b="1" dirty="0"/>
              <a:t>soft switching </a:t>
            </a:r>
            <a:r>
              <a:rPr lang="en-GB" dirty="0"/>
              <a:t>which reduces switching losses and device stress</a:t>
            </a:r>
          </a:p>
          <a:p>
            <a:pPr lvl="1"/>
            <a:r>
              <a:rPr lang="en-US" b="1" dirty="0"/>
              <a:t>Smaller output voltage ripple </a:t>
            </a:r>
            <a:r>
              <a:rPr lang="en-US" dirty="0"/>
              <a:t>compared to a conventional (2 level) buck converter</a:t>
            </a:r>
          </a:p>
          <a:p>
            <a:r>
              <a:rPr lang="en-US" dirty="0"/>
              <a:t>Challenges:</a:t>
            </a:r>
          </a:p>
          <a:p>
            <a:pPr lvl="1"/>
            <a:r>
              <a:rPr lang="en-US" b="1" dirty="0"/>
              <a:t>Reliable startup </a:t>
            </a:r>
            <a:r>
              <a:rPr lang="en-US" dirty="0"/>
              <a:t>is necessary to </a:t>
            </a:r>
            <a:r>
              <a:rPr lang="en-US" dirty="0" err="1"/>
              <a:t>precharge</a:t>
            </a:r>
            <a:r>
              <a:rPr lang="en-US" dirty="0"/>
              <a:t> the flying capacitor(s) and ensure that the switches operate within their voltage limits until steady state is reached  </a:t>
            </a:r>
          </a:p>
          <a:p>
            <a:pPr lvl="1"/>
            <a:r>
              <a:rPr lang="en-GB" b="1" dirty="0"/>
              <a:t>Voltage imbalance </a:t>
            </a:r>
            <a:r>
              <a:rPr lang="en-GB" dirty="0"/>
              <a:t>across flying capacitors due to various disturbances (input impedance, switching delays in driver network)</a:t>
            </a:r>
            <a:r>
              <a:rPr lang="en-US" dirty="0"/>
              <a:t> </a:t>
            </a:r>
            <a:r>
              <a:rPr lang="en-GB" dirty="0"/>
              <a:t>Requires additional circuitry to maintain voltage balance 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52CF8C1-C503-40D2-9F59-2D01D65C125E}"/>
              </a:ext>
            </a:extLst>
          </p:cNvPr>
          <p:cNvSpPr/>
          <p:nvPr/>
        </p:nvSpPr>
        <p:spPr>
          <a:xfrm>
            <a:off x="271837" y="489233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Cfly</a:t>
            </a:r>
            <a:r>
              <a:rPr lang="en-US" dirty="0"/>
              <a:t> stores Vin/2 (Gate driver necessary)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D &lt; 0.5:Vx switches between Vin/2 and GND)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For D &gt; 0.5:Vx switches between Vin and Vin/2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4 Switching Phases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Resonant mode possible </a:t>
            </a:r>
          </a:p>
        </p:txBody>
      </p:sp>
    </p:spTree>
    <p:extLst>
      <p:ext uri="{BB962C8B-B14F-4D97-AF65-F5344CB8AC3E}">
        <p14:creationId xmlns:p14="http://schemas.microsoft.com/office/powerpoint/2010/main" val="11951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2012</Words>
  <Application>Microsoft Macintosh PowerPoint</Application>
  <PresentationFormat>Widescreen</PresentationFormat>
  <Paragraphs>330</Paragraphs>
  <Slides>20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 Math</vt:lpstr>
      <vt:lpstr>Garamond</vt:lpstr>
      <vt:lpstr>Goudy Old Style</vt:lpstr>
      <vt:lpstr>Wingdings</vt:lpstr>
      <vt:lpstr>Office Theme</vt:lpstr>
      <vt:lpstr>Visio</vt:lpstr>
      <vt:lpstr>WG 7-1  Data density and  power efficiency</vt:lpstr>
      <vt:lpstr>WP 7.1b: power efficiency</vt:lpstr>
      <vt:lpstr>Available and requested funds</vt:lpstr>
      <vt:lpstr>WP 7.1b: parallel power (DCDC)</vt:lpstr>
      <vt:lpstr>WP 7.1b: parallel power (DCDC)</vt:lpstr>
      <vt:lpstr>PowerPoint Presentation</vt:lpstr>
      <vt:lpstr>PowerPoint Presentation</vt:lpstr>
      <vt:lpstr>PowerPoint Presentation</vt:lpstr>
      <vt:lpstr>PowerPoint Presentation</vt:lpstr>
      <vt:lpstr>Testing of the DCDC converter </vt:lpstr>
      <vt:lpstr>Plans of RWTH Aachen University</vt:lpstr>
      <vt:lpstr>Plans of UNIMI and INFN Milan</vt:lpstr>
      <vt:lpstr>WP 7.1b: serial power</vt:lpstr>
      <vt:lpstr>GaN based power converter for Serial Powering</vt:lpstr>
      <vt:lpstr>GaN based power converter for Serial Powering</vt:lpstr>
      <vt:lpstr>GaN based power converter for Serial Powering</vt:lpstr>
      <vt:lpstr>High-Efficiency Shunt-LDO Regulator</vt:lpstr>
      <vt:lpstr>High-Efficiency Shunt-LDO Regulator</vt:lpstr>
      <vt:lpstr>Serial Powering for FCCee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 7-1  Data density and  power efficiency</dc:title>
  <dc:creator>Stefano Michelis</dc:creator>
  <cp:lastModifiedBy>Stefano Michelis</cp:lastModifiedBy>
  <cp:revision>17</cp:revision>
  <dcterms:created xsi:type="dcterms:W3CDTF">2023-09-18T07:13:24Z</dcterms:created>
  <dcterms:modified xsi:type="dcterms:W3CDTF">2023-09-25T09:25:27Z</dcterms:modified>
</cp:coreProperties>
</file>