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4112" r:id="rId2"/>
    <p:sldMasterId id="2147484125" r:id="rId3"/>
  </p:sldMasterIdLst>
  <p:notesMasterIdLst>
    <p:notesMasterId r:id="rId25"/>
  </p:notesMasterIdLst>
  <p:handoutMasterIdLst>
    <p:handoutMasterId r:id="rId26"/>
  </p:handoutMasterIdLst>
  <p:sldIdLst>
    <p:sldId id="678" r:id="rId4"/>
    <p:sldId id="679" r:id="rId5"/>
    <p:sldId id="681" r:id="rId6"/>
    <p:sldId id="627" r:id="rId7"/>
    <p:sldId id="683" r:id="rId8"/>
    <p:sldId id="686" r:id="rId9"/>
    <p:sldId id="684" r:id="rId10"/>
    <p:sldId id="256" r:id="rId11"/>
    <p:sldId id="299" r:id="rId12"/>
    <p:sldId id="291" r:id="rId13"/>
    <p:sldId id="301" r:id="rId14"/>
    <p:sldId id="303" r:id="rId15"/>
    <p:sldId id="304" r:id="rId16"/>
    <p:sldId id="471" r:id="rId17"/>
    <p:sldId id="511" r:id="rId18"/>
    <p:sldId id="482" r:id="rId19"/>
    <p:sldId id="515" r:id="rId20"/>
    <p:sldId id="517" r:id="rId21"/>
    <p:sldId id="282" r:id="rId22"/>
    <p:sldId id="680" r:id="rId23"/>
    <p:sldId id="276" r:id="rId24"/>
  </p:sldIdLst>
  <p:sldSz cx="9144000" cy="6858000" type="screen4x3"/>
  <p:notesSz cx="6645275" cy="97758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>
          <p15:clr>
            <a:srgbClr val="A4A3A4"/>
          </p15:clr>
        </p15:guide>
        <p15:guide id="2" pos="209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699"/>
    <a:srgbClr val="FF8000"/>
    <a:srgbClr val="00FF00"/>
    <a:srgbClr val="66FF66"/>
    <a:srgbClr val="5FB7FF"/>
    <a:srgbClr val="66CCFF"/>
    <a:srgbClr val="0080FF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94"/>
    <p:restoredTop sz="96574" autoAdjust="0"/>
  </p:normalViewPr>
  <p:slideViewPr>
    <p:cSldViewPr>
      <p:cViewPr varScale="1">
        <p:scale>
          <a:sx n="115" d="100"/>
          <a:sy n="115" d="100"/>
        </p:scale>
        <p:origin x="55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854" y="-96"/>
      </p:cViewPr>
      <p:guideLst>
        <p:guide orient="horz" pos="3079"/>
        <p:guide pos="20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3963" y="0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DF1DFF5-777D-C040-AC24-D83640C6871F}" type="datetime1">
              <a:rPr lang="en-US"/>
              <a:pPr>
                <a:defRPr/>
              </a:pPr>
              <a:t>9/25/23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3963" y="9285288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355776CB-29E6-3849-BAC4-9E0549224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99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7888" y="733425"/>
            <a:ext cx="4889500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3438"/>
            <a:ext cx="5314950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Click to edit Master text styles</a:t>
            </a:r>
          </a:p>
          <a:p>
            <a:pPr lvl="1"/>
            <a:r>
              <a:rPr lang="el-GR" noProof="0"/>
              <a:t>Second level</a:t>
            </a:r>
          </a:p>
          <a:p>
            <a:pPr lvl="2"/>
            <a:r>
              <a:rPr lang="el-GR" noProof="0"/>
              <a:t>Third level</a:t>
            </a:r>
          </a:p>
          <a:p>
            <a:pPr lvl="3"/>
            <a:r>
              <a:rPr lang="el-GR" noProof="0"/>
              <a:t>Fourth level</a:t>
            </a:r>
          </a:p>
          <a:p>
            <a:pPr lvl="4"/>
            <a:r>
              <a:rPr lang="el-GR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19EC49C-48AD-7C4A-8E0D-7468E2C6BBD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7168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BE" dirty="0"/>
              <a:t>TD = transition </a:t>
            </a:r>
            <a:r>
              <a:rPr lang="en-BE" dirty="0" err="1"/>
              <a:t>tedection</a:t>
            </a:r>
            <a:endParaRPr lang="en-BE" dirty="0"/>
          </a:p>
          <a:p>
            <a:endParaRPr lang="en-BE" dirty="0"/>
          </a:p>
          <a:p>
            <a:pPr lvl="0">
              <a:lnSpc>
                <a:spcPct val="90000"/>
              </a:lnSpc>
            </a:pPr>
            <a:r>
              <a:rPr lang="en-BE" sz="2000" dirty="0"/>
              <a:t>Fully configurable </a:t>
            </a:r>
          </a:p>
          <a:p>
            <a:pPr lvl="1">
              <a:lnSpc>
                <a:spcPct val="90000"/>
              </a:lnSpc>
            </a:pPr>
            <a:r>
              <a:rPr lang="nl-BE" sz="1800" dirty="0"/>
              <a:t>D</a:t>
            </a:r>
            <a:r>
              <a:rPr lang="en-BE" sz="1800" dirty="0" err="1"/>
              <a:t>ifferent</a:t>
            </a:r>
            <a:r>
              <a:rPr lang="en-BE" sz="1800" dirty="0"/>
              <a:t> flavours of error correction code</a:t>
            </a:r>
          </a:p>
          <a:p>
            <a:pPr lvl="1">
              <a:lnSpc>
                <a:spcPct val="90000"/>
              </a:lnSpc>
            </a:pPr>
            <a:r>
              <a:rPr lang="en-BE" sz="1800" dirty="0"/>
              <a:t>Clock phase offset</a:t>
            </a:r>
          </a:p>
          <a:p>
            <a:pPr lvl="1">
              <a:lnSpc>
                <a:spcPct val="90000"/>
              </a:lnSpc>
            </a:pPr>
            <a:r>
              <a:rPr lang="nl-BE" sz="1800" dirty="0"/>
              <a:t>N</a:t>
            </a:r>
            <a:r>
              <a:rPr lang="en-BE" sz="1800" dirty="0"/>
              <a:t>umber of bits to target</a:t>
            </a:r>
          </a:p>
          <a:p>
            <a:pPr lvl="1">
              <a:lnSpc>
                <a:spcPct val="90000"/>
              </a:lnSpc>
            </a:pPr>
            <a:r>
              <a:rPr lang="nl-BE" sz="1800" dirty="0"/>
              <a:t>F</a:t>
            </a:r>
            <a:r>
              <a:rPr lang="en-BE" sz="1800" dirty="0" err="1"/>
              <a:t>loorplanning</a:t>
            </a:r>
            <a:r>
              <a:rPr lang="en-BE" sz="1800" dirty="0"/>
              <a:t> methods to increase radiation hardening</a:t>
            </a:r>
          </a:p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54E32A-327F-AF4B-8E1F-209FBF93D26D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7798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54E32A-327F-AF4B-8E1F-209FBF93D26D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925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54E32A-327F-AF4B-8E1F-209FBF93D26D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1110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EBC975-FB6C-4596-ABA8-127B863EF85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6139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19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 sz="5400"/>
            </a:lvl1pPr>
          </a:lstStyle>
          <a:p>
            <a:r>
              <a:rPr lang="el-GR" altLang="en-US" dirty="0" err="1"/>
              <a:t>ClicktoeditMastertitlestyle</a:t>
            </a:r>
            <a:endParaRPr lang="el-GR" alt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rgbClr val="006699"/>
                </a:solidFill>
              </a:defRPr>
            </a:lvl1pPr>
          </a:lstStyle>
          <a:p>
            <a:r>
              <a:rPr lang="el-GR" altLang="en-US" dirty="0" err="1"/>
              <a:t>ClicktoeditMastersubtitlestyle</a:t>
            </a:r>
            <a:endParaRPr lang="el-GR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48ADF-7CDF-EF49-9A18-70C735A3F46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8105005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F681-FFC1-3A43-B6A0-FADF4C98380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0515502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F6D5C-6057-F34C-8C3C-DE6DBAF509A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256475"/>
      </p:ext>
    </p:extLst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048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048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99AC-7F1A-BF46-B322-5991CD8D47E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95417"/>
      </p:ext>
    </p:extLst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1F2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77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4326917" y="300960"/>
            <a:ext cx="4198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2800" b="1">
                <a:solidFill>
                  <a:schemeClr val="bg1"/>
                </a:solidFill>
              </a:rPr>
              <a:t>Intelligent Systems Design</a:t>
            </a:r>
            <a:endParaRPr lang="de-DE" sz="2800">
              <a:solidFill>
                <a:schemeClr val="bg1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043608" y="4005064"/>
            <a:ext cx="7128792" cy="72008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030619" y="2887403"/>
            <a:ext cx="5113213" cy="43204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50346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20" name="Abgerundetes Rechteck 19"/>
          <p:cNvSpPr/>
          <p:nvPr userDrawn="1"/>
        </p:nvSpPr>
        <p:spPr>
          <a:xfrm>
            <a:off x="539552" y="1700808"/>
            <a:ext cx="8064896" cy="3168352"/>
          </a:xfrm>
          <a:prstGeom prst="roundRect">
            <a:avLst/>
          </a:prstGeom>
          <a:noFill/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5"/>
          </p:nvPr>
        </p:nvSpPr>
        <p:spPr>
          <a:xfrm>
            <a:off x="3023728" y="6309320"/>
            <a:ext cx="3204456" cy="3600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539552" y="3717032"/>
            <a:ext cx="8064896" cy="0"/>
          </a:xfrm>
          <a:prstGeom prst="line">
            <a:avLst/>
          </a:prstGeom>
          <a:ln w="317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6"/>
          </p:nvPr>
        </p:nvSpPr>
        <p:spPr>
          <a:xfrm>
            <a:off x="863339" y="2061791"/>
            <a:ext cx="7417321" cy="7191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20208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0" y="6537156"/>
            <a:ext cx="9144000" cy="324000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00" y="188640"/>
            <a:ext cx="7308304" cy="782115"/>
          </a:xfrm>
        </p:spPr>
        <p:txBody>
          <a:bodyPr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043DBF2-33A2-4938-B09F-89A57BE9534B}" type="datetime1">
              <a:rPr lang="de-DE" smtClean="0"/>
              <a:pPr/>
              <a:t>25.09.23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STRV-R1 (SEU-tolerant-RISC-V) Verbundmeeting Heidelberg | alexander.walsemann@fh-dortmund.de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734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64A8-3E0E-4A0E-9DF8-E8B16C6FB6E0}" type="datetime1">
              <a:rPr lang="de-DE" smtClean="0"/>
              <a:t>25.09.23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 – jeremias.kampkoetter@fh-dortmund.de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3545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80BD3-DBEE-4B43-8428-2C870AE14AD0}" type="datetime1">
              <a:rPr lang="de-DE" smtClean="0"/>
              <a:t>25.09.23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 – jeremias.kampkoetter@fh-dortmund.de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641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E7CB-D467-43D0-9F26-F61757A7E544}" type="datetime1">
              <a:rPr lang="de-DE" smtClean="0"/>
              <a:t>25.09.23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 – jeremias.kampkoetter@fh-dortmund.de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6905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EC363-F2A4-472A-AC87-C850D7787234}" type="datetime1">
              <a:rPr lang="de-DE" smtClean="0"/>
              <a:t>25.09.23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 – jeremias.kampkoetter@fh-dortmund.de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56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E3219-93F8-3341-94BA-40DFB9BA631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7143629"/>
      </p:ext>
    </p:extLst>
  </p:cSld>
  <p:clrMapOvr>
    <a:masterClrMapping/>
  </p:clrMapOvr>
  <p:transition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9FF40-02AB-4863-9E67-ECC37E6D162D}" type="datetime1">
              <a:rPr lang="de-DE" smtClean="0"/>
              <a:t>25.09.23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 – jeremias.kampkoetter@fh-dortmund.de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1020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5EF9-BA82-42EA-BD69-D071BD682936}" type="datetime1">
              <a:rPr lang="de-DE" smtClean="0"/>
              <a:t>25.09.23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 – jeremias.kampkoetter@fh-dortmund.de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906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A431F-D379-4537-9835-706B18691B75}" type="datetime1">
              <a:rPr lang="de-DE" smtClean="0"/>
              <a:t>25.09.23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 – jeremias.kampkoetter@fh-dortmund.de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5460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73AB-D4D7-4B99-9784-073D99309CA0}" type="datetime1">
              <a:rPr lang="de-DE" smtClean="0"/>
              <a:t>25.09.23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 – jeremias.kampkoetter@fh-dortmund.de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3969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8FF5F-6EB8-4846-83F6-C89B8EF0FFDB}" type="datetime1">
              <a:rPr lang="de-DE" smtClean="0"/>
              <a:t>25.09.23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 – jeremias.kampkoetter@fh-dortmund.de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0331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9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91449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91449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1" y="360000"/>
            <a:ext cx="1513601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999" y="1080000"/>
            <a:ext cx="4572393" cy="4024798"/>
          </a:xfrm>
        </p:spPr>
        <p:txBody>
          <a:bodyPr anchor="ctr" anchorCtr="0">
            <a:norm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pic>
        <p:nvPicPr>
          <p:cNvPr id="4" name="Afbeelding 6" descr="Afbeelding met elektronica&#10;&#10;Automatisch gegenereerde beschrijving">
            <a:extLst>
              <a:ext uri="{FF2B5EF4-FFF2-40B4-BE49-F238E27FC236}">
                <a16:creationId xmlns:a16="http://schemas.microsoft.com/office/drawing/2014/main" id="{9D5BF6F1-CAEE-ACC3-A00E-CC87256DD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25564"/>
          <a:stretch/>
        </p:blipFill>
        <p:spPr>
          <a:xfrm rot="16200000">
            <a:off x="4201227" y="1914326"/>
            <a:ext cx="6058749" cy="3828599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D1405FEB-B164-71EF-3B6B-8C2E24576E5C}"/>
              </a:ext>
            </a:extLst>
          </p:cNvPr>
          <p:cNvSpPr txBox="1">
            <a:spLocks/>
          </p:cNvSpPr>
          <p:nvPr userDrawn="1"/>
        </p:nvSpPr>
        <p:spPr>
          <a:xfrm>
            <a:off x="431999" y="5392797"/>
            <a:ext cx="4572393" cy="118349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baseline="0">
                <a:solidFill>
                  <a:schemeClr val="bg1"/>
                </a:solidFill>
                <a:latin typeface="Arial" charset="0"/>
                <a:ea typeface="+mj-ea"/>
                <a:cs typeface="+mj-cs"/>
              </a:defRPr>
            </a:lvl1pPr>
          </a:lstStyle>
          <a:p>
            <a:r>
              <a:rPr lang="en-US" sz="1500" dirty="0">
                <a:solidFill>
                  <a:schemeClr val="tx1"/>
                </a:solidFill>
              </a:rPr>
              <a:t>Levi Mariën</a:t>
            </a:r>
          </a:p>
          <a:p>
            <a:r>
              <a:rPr lang="en-US" sz="1500" dirty="0">
                <a:solidFill>
                  <a:schemeClr val="tx1"/>
                </a:solidFill>
              </a:rPr>
              <a:t>Electronic Circuits and Systems (ESAT)</a:t>
            </a:r>
          </a:p>
          <a:p>
            <a:r>
              <a:rPr lang="en-US" sz="1500" dirty="0">
                <a:solidFill>
                  <a:schemeClr val="tx1"/>
                </a:solidFill>
              </a:rPr>
              <a:t>Advanced Integrated Sensing Lab (ADVISE)</a:t>
            </a:r>
            <a:endParaRPr lang="nl-NL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65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9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91449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91449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1" y="360000"/>
            <a:ext cx="1513601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999" y="1080000"/>
            <a:ext cx="4572393" cy="4024798"/>
          </a:xfrm>
        </p:spPr>
        <p:txBody>
          <a:bodyPr anchor="ctr" anchorCtr="0">
            <a:norm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31999" y="5392801"/>
            <a:ext cx="4572393" cy="730188"/>
          </a:xfrm>
        </p:spPr>
        <p:txBody>
          <a:bodyPr lIns="0" tIns="0" rIns="0" bIns="0"/>
          <a:lstStyle>
            <a:lvl1pPr marL="0" indent="0" algn="l">
              <a:buNone/>
              <a:defRPr sz="1800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36394" y="1654175"/>
            <a:ext cx="3276505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6729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B0A07-35C9-46F4-BE61-667AB3577B1B}" type="datetimeyyyy">
              <a:rPr lang="en-BE" noProof="0" smtClean="0"/>
              <a:t>2023</a:t>
            </a:fld>
            <a:endParaRPr lang="en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en-BE" noProof="0" smtClean="0"/>
              <a:t>‹#›</a:t>
            </a:fld>
            <a:endParaRPr lang="en-BE" noProof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BE" noProof="0" dirty="0"/>
          </a:p>
        </p:txBody>
      </p:sp>
    </p:spTree>
    <p:extLst>
      <p:ext uri="{BB962C8B-B14F-4D97-AF65-F5344CB8AC3E}">
        <p14:creationId xmlns:p14="http://schemas.microsoft.com/office/powerpoint/2010/main" val="34137091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9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BE" sz="1800" noProof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999" y="1800000"/>
            <a:ext cx="4572393" cy="2386800"/>
          </a:xfrm>
        </p:spPr>
        <p:txBody>
          <a:bodyPr anchor="b"/>
          <a:lstStyle>
            <a:lvl1pPr>
              <a:defRPr sz="3000" baseline="0">
                <a:solidFill>
                  <a:schemeClr val="tx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BE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31999" y="4359600"/>
            <a:ext cx="4572198" cy="1501200"/>
          </a:xfrm>
        </p:spPr>
        <p:txBody>
          <a:bodyPr lIns="0" tIns="0" rIns="0" bIns="0"/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CD96-5315-40FD-BA24-C11D22B3BCA8}" type="datetimeyyyy">
              <a:rPr lang="en-BE" noProof="0" smtClean="0"/>
              <a:t>2023</a:t>
            </a:fld>
            <a:endParaRPr lang="en-BE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en-BE" noProof="0" smtClean="0"/>
              <a:t>‹#›</a:t>
            </a:fld>
            <a:endParaRPr lang="en-BE" noProof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436394" y="584201"/>
            <a:ext cx="3276505" cy="2376000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BE" noProof="0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5436197" y="3248513"/>
            <a:ext cx="3276505" cy="2376000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BE" noProof="0" dirty="0"/>
          </a:p>
        </p:txBody>
      </p:sp>
    </p:spTree>
    <p:extLst>
      <p:ext uri="{BB962C8B-B14F-4D97-AF65-F5344CB8AC3E}">
        <p14:creationId xmlns:p14="http://schemas.microsoft.com/office/powerpoint/2010/main" val="2441815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999" y="1800000"/>
            <a:ext cx="4572198" cy="23868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noProof="0"/>
              <a:t>Click to edit Master title style</a:t>
            </a:r>
            <a:endParaRPr lang="en-BE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31999" y="4359600"/>
            <a:ext cx="4572198" cy="1501200"/>
          </a:xfrm>
        </p:spPr>
        <p:txBody>
          <a:bodyPr lIns="0" tIns="0" rIns="0" bIns="0"/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2366-6159-4C79-92B9-AE37550A25DC}" type="datetimeyyyy">
              <a:rPr lang="en-BE" noProof="0" smtClean="0"/>
              <a:t>2023</a:t>
            </a:fld>
            <a:endParaRPr lang="en-BE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en-BE" noProof="0" smtClean="0"/>
              <a:t>‹#›</a:t>
            </a:fld>
            <a:endParaRPr lang="en-BE" noProof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436394" y="584201"/>
            <a:ext cx="3276505" cy="5040312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BE" noProof="0" dirty="0"/>
          </a:p>
        </p:txBody>
      </p:sp>
    </p:spTree>
    <p:extLst>
      <p:ext uri="{BB962C8B-B14F-4D97-AF65-F5344CB8AC3E}">
        <p14:creationId xmlns:p14="http://schemas.microsoft.com/office/powerpoint/2010/main" val="3990729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6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F2F5-5C16-154F-9BF4-28B9B06CB98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5805877"/>
      </p:ext>
    </p:extLst>
  </p:cSld>
  <p:clrMapOvr>
    <a:masterClrMapping/>
  </p:clrMapOvr>
  <p:transition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D8B3-8CDB-4CD4-9DFB-7C2A8EBFEF53}" type="datetimeyyyy">
              <a:rPr lang="en-BE" noProof="0" smtClean="0"/>
              <a:t>2023</a:t>
            </a:fld>
            <a:endParaRPr lang="en-BE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en-BE" noProof="0" smtClean="0"/>
              <a:t>‹#›</a:t>
            </a:fld>
            <a:endParaRPr lang="en-BE" noProof="0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432000" y="1656000"/>
            <a:ext cx="405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4662900" y="1656000"/>
            <a:ext cx="4050000" cy="4464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BE" noProof="0" dirty="0"/>
          </a:p>
        </p:txBody>
      </p:sp>
    </p:spTree>
    <p:extLst>
      <p:ext uri="{BB962C8B-B14F-4D97-AF65-F5344CB8AC3E}">
        <p14:creationId xmlns:p14="http://schemas.microsoft.com/office/powerpoint/2010/main" val="6965887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32001" y="1656000"/>
            <a:ext cx="4066181" cy="5400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2001" y="2276271"/>
            <a:ext cx="4066181" cy="383765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56000"/>
            <a:ext cx="4083750" cy="5400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276271"/>
            <a:ext cx="4083750" cy="383765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16C0E-EABE-4CCA-A8B3-DA9EC48DD1A4}" type="datetimeyyyy">
              <a:rPr lang="en-BE" noProof="0" smtClean="0"/>
              <a:t>2023</a:t>
            </a:fld>
            <a:endParaRPr lang="en-BE" noProof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 noProof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en-BE" noProof="0" smtClean="0"/>
              <a:t>‹#›</a:t>
            </a:fld>
            <a:endParaRPr lang="en-BE" noProof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BE" noProof="0" dirty="0"/>
          </a:p>
        </p:txBody>
      </p:sp>
    </p:spTree>
    <p:extLst>
      <p:ext uri="{BB962C8B-B14F-4D97-AF65-F5344CB8AC3E}">
        <p14:creationId xmlns:p14="http://schemas.microsoft.com/office/powerpoint/2010/main" val="42533124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7C652-78F8-4A79-948C-422BE2608F0B}" type="datetimeyyyy">
              <a:rPr lang="en-BE" noProof="0" smtClean="0"/>
              <a:t>2023</a:t>
            </a:fld>
            <a:endParaRPr lang="en-BE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en-BE" noProof="0" smtClean="0"/>
              <a:t>‹#›</a:t>
            </a:fld>
            <a:endParaRPr lang="en-BE" noProof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BE" noProof="0" dirty="0"/>
          </a:p>
        </p:txBody>
      </p:sp>
    </p:spTree>
    <p:extLst>
      <p:ext uri="{BB962C8B-B14F-4D97-AF65-F5344CB8AC3E}">
        <p14:creationId xmlns:p14="http://schemas.microsoft.com/office/powerpoint/2010/main" val="18985911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EE9E-BFF8-4104-939A-A8EC1CEE582F}" type="datetimeyyyy">
              <a:rPr lang="en-BE" noProof="0" smtClean="0"/>
              <a:t>2023</a:t>
            </a:fld>
            <a:endParaRPr lang="nl-NL" noProof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8633405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91449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BE" sz="1800" noProof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4340" y="510988"/>
            <a:ext cx="8279845" cy="5184424"/>
          </a:xfrm>
        </p:spPr>
        <p:txBody>
          <a:bodyPr anchor="ctr" anchorCtr="0">
            <a:noAutofit/>
          </a:bodyPr>
          <a:lstStyle>
            <a:lvl1pPr algn="ctr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BE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119F-4E94-4910-BF5F-20710306BABF}" type="datetimeyyyy">
              <a:rPr lang="en-BE" noProof="0" smtClean="0"/>
              <a:t>2023</a:t>
            </a:fld>
            <a:endParaRPr lang="en-BE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en-BE" noProof="0" smtClean="0"/>
              <a:t>‹#›</a:t>
            </a:fld>
            <a:endParaRPr lang="en-BE" noProof="0"/>
          </a:p>
        </p:txBody>
      </p:sp>
    </p:spTree>
    <p:extLst>
      <p:ext uri="{BB962C8B-B14F-4D97-AF65-F5344CB8AC3E}">
        <p14:creationId xmlns:p14="http://schemas.microsoft.com/office/powerpoint/2010/main" val="4130762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DFDB-9E29-DB4C-9BAC-FB75DA9A1BB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0179361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89165-67C9-DC44-8A4D-22DB200977C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6893935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1B855-20F4-284F-9AE9-6AEDDCF47D2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67315308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6802-68C2-534B-B034-A37F1F61DD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1969159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6802-68C2-534B-B034-A37F1F61DD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2BDF0E-F447-E2E3-2FA7-F287328BC9B1}"/>
              </a:ext>
            </a:extLst>
          </p:cNvPr>
          <p:cNvSpPr/>
          <p:nvPr userDrawn="1"/>
        </p:nvSpPr>
        <p:spPr>
          <a:xfrm>
            <a:off x="107504" y="116632"/>
            <a:ext cx="86409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87198752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6A27D-9793-3244-AC4A-EF42C240F6F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787697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188913"/>
            <a:ext cx="7715250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ClicktoeditMastertitlestyle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ClicktoeditMastertextstyles</a:t>
            </a:r>
          </a:p>
          <a:p>
            <a:pPr lvl="1"/>
            <a:r>
              <a:rPr lang="el-GR"/>
              <a:t>Secondlevel</a:t>
            </a:r>
          </a:p>
          <a:p>
            <a:pPr lvl="2"/>
            <a:r>
              <a:rPr lang="el-GR"/>
              <a:t>Thirdlevel</a:t>
            </a:r>
          </a:p>
          <a:p>
            <a:pPr lvl="3"/>
            <a:r>
              <a:rPr lang="el-GR"/>
              <a:t>Fourthlevel</a:t>
            </a:r>
          </a:p>
          <a:p>
            <a:pPr lvl="4"/>
            <a:r>
              <a:rPr lang="el-GR"/>
              <a:t>Fifthlevel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4750"/>
            <a:ext cx="21336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fr-FR"/>
              <a:t>26/6/2023</a:t>
            </a:r>
            <a:endParaRPr lang="el-G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6188"/>
            <a:ext cx="2895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 sz="1000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6188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2127B8B6-0F3C-9643-82F5-040FD12AC17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2" name="Picture 2" descr="C:\Documents and Settings\kostas\My Documents\My Documents\My Work\CERN outreach material\CERNlogo\Logo_CERN.gif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69" y="142852"/>
            <a:ext cx="714355" cy="714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cxnSp>
        <p:nvCxnSpPr>
          <p:cNvPr id="12" name="Straight Connector 11"/>
          <p:cNvCxnSpPr/>
          <p:nvPr userDrawn="1"/>
        </p:nvCxnSpPr>
        <p:spPr>
          <a:xfrm>
            <a:off x="428625" y="927100"/>
            <a:ext cx="83581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428625" y="6302375"/>
            <a:ext cx="83581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24" r:id="rId8"/>
    <p:sldLayoutId id="2147484107" r:id="rId9"/>
    <p:sldLayoutId id="2147484108" r:id="rId10"/>
    <p:sldLayoutId id="2147484109" r:id="rId11"/>
    <p:sldLayoutId id="2147484110" r:id="rId12"/>
    <p:sldLayoutId id="2147484111" r:id="rId13"/>
  </p:sldLayoutIdLst>
  <p:transition>
    <p:wipe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rgbClr val="003366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rgbClr val="003366"/>
          </a:solidFill>
          <a:latin typeface="+mn-lt"/>
          <a:ea typeface="ＭＳ Ｐゴシック" pitchFamily="-109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rgbClr val="003366"/>
          </a:solidFill>
          <a:latin typeface="+mn-lt"/>
          <a:ea typeface="ＭＳ Ｐゴシック" pitchFamily="-109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rgbClr val="003366"/>
          </a:solidFill>
          <a:latin typeface="+mn-lt"/>
          <a:ea typeface="ＭＳ Ｐゴシック" pitchFamily="-109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rgbClr val="003366"/>
          </a:solidFill>
          <a:latin typeface="+mn-lt"/>
          <a:ea typeface="ＭＳ Ｐゴシック" pitchFamily="-109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6695390" cy="78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829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0684B-4E32-43C5-B28E-46F9365C4333}" type="datetime1">
              <a:rPr lang="de-DE" smtClean="0"/>
              <a:t>25.09.23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06256" y="6356350"/>
            <a:ext cx="57460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 – jeremias.kampkoetter@fh-dortmund.de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03838" y="6357357"/>
            <a:ext cx="9829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t>‹#›</a:t>
            </a:fld>
            <a:endParaRPr lang="de-DE"/>
          </a:p>
        </p:txBody>
      </p:sp>
      <p:pic>
        <p:nvPicPr>
          <p:cNvPr id="11" name="Picture 13" descr="fh_logo_neu_orang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0" y="332656"/>
            <a:ext cx="1584176" cy="5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5"/>
          <p:cNvSpPr>
            <a:spLocks noChangeArrowheads="1"/>
          </p:cNvSpPr>
          <p:nvPr userDrawn="1"/>
        </p:nvSpPr>
        <p:spPr bwMode="auto">
          <a:xfrm>
            <a:off x="0" y="175492"/>
            <a:ext cx="1800202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04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9144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BE" sz="1800" noProof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900" y="6353999"/>
            <a:ext cx="756229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32000" y="207036"/>
            <a:ext cx="82809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endParaRPr lang="en-BE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32000" y="1656000"/>
            <a:ext cx="82809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BE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080000" y="6210000"/>
            <a:ext cx="54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5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D97640AF-CC86-4C2D-95D6-1E5B2DCA060C}" type="datetimeyyyy">
              <a:rPr lang="en-BE" noProof="0" smtClean="0"/>
              <a:t>2023</a:t>
            </a:fld>
            <a:endParaRPr lang="en-BE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525200" y="6210000"/>
            <a:ext cx="37449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75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en-BE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32000" y="6210000"/>
            <a:ext cx="486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5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en-BE" noProof="0" smtClean="0"/>
              <a:pPr/>
              <a:t>‹#›</a:t>
            </a:fld>
            <a:endParaRPr lang="en-BE" noProof="0"/>
          </a:p>
        </p:txBody>
      </p:sp>
    </p:spTree>
    <p:extLst>
      <p:ext uri="{BB962C8B-B14F-4D97-AF65-F5344CB8AC3E}">
        <p14:creationId xmlns:p14="http://schemas.microsoft.com/office/powerpoint/2010/main" val="204875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</p:sldLayoutIdLst>
  <p:hf hd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Font typeface="Arial"/>
        <a:buChar char="•"/>
        <a:defRPr sz="15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Font typeface="Arial"/>
        <a:buChar char="•"/>
        <a:defRPr sz="135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Font typeface="Arial"/>
        <a:buChar char="•"/>
        <a:defRPr sz="135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>
          <p15:clr>
            <a:srgbClr val="F26B43"/>
          </p15:clr>
        </p15:guide>
        <p15:guide id="2" pos="7319">
          <p15:clr>
            <a:srgbClr val="F26B43"/>
          </p15:clr>
        </p15:guide>
        <p15:guide id="3" orient="horz" pos="3857">
          <p15:clr>
            <a:srgbClr val="F26B43"/>
          </p15:clr>
        </p15:guide>
        <p15:guide id="4" pos="3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B2AE-0B25-814F-9D9E-B0410D8C33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524000"/>
            <a:ext cx="7834064" cy="1752600"/>
          </a:xfrm>
        </p:spPr>
        <p:txBody>
          <a:bodyPr/>
          <a:lstStyle/>
          <a:p>
            <a:r>
              <a:rPr lang="en-GB" sz="4800" b="1" dirty="0"/>
              <a:t>Radiation Tolerant RISC-V processor and SoC platform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2ED353-191F-F04D-80F0-0862E1E0E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2130896"/>
          </a:xfrm>
        </p:spPr>
        <p:txBody>
          <a:bodyPr/>
          <a:lstStyle/>
          <a:p>
            <a:r>
              <a:rPr lang="en-US" dirty="0"/>
              <a:t>Implementing DRD7: an R&amp;D Collaboration on Electronics and On-detector Processing. </a:t>
            </a:r>
          </a:p>
          <a:p>
            <a:r>
              <a:rPr lang="en-US" dirty="0"/>
              <a:t>2nd workshop</a:t>
            </a:r>
          </a:p>
          <a:p>
            <a:r>
              <a:rPr lang="en-US" dirty="0"/>
              <a:t>25 September 2023</a:t>
            </a:r>
          </a:p>
          <a:p>
            <a:endParaRPr lang="en-US" dirty="0"/>
          </a:p>
          <a:p>
            <a:r>
              <a:rPr lang="en-US" sz="1600" dirty="0"/>
              <a:t>Kostas Kloukinas</a:t>
            </a:r>
          </a:p>
        </p:txBody>
      </p:sp>
    </p:spTree>
    <p:extLst>
      <p:ext uri="{BB962C8B-B14F-4D97-AF65-F5344CB8AC3E}">
        <p14:creationId xmlns:p14="http://schemas.microsoft.com/office/powerpoint/2010/main" val="3559358341"/>
      </p:ext>
    </p:extLst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A0AB04F-E0C3-EF73-CB6A-291AEAFFA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BE" dirty="0"/>
              <a:t>Single-Event Effect (SEE) error detection</a:t>
            </a:r>
          </a:p>
          <a:p>
            <a:pPr lvl="1"/>
            <a:r>
              <a:rPr lang="en-BE" dirty="0"/>
              <a:t>Double sampling error detection flip-flop</a:t>
            </a:r>
          </a:p>
          <a:p>
            <a:pPr lvl="1"/>
            <a:r>
              <a:rPr lang="en-BE" dirty="0"/>
              <a:t>Parallel error detection flip-flop</a:t>
            </a:r>
          </a:p>
          <a:p>
            <a:pPr lvl="1"/>
            <a:r>
              <a:rPr lang="en-BE" dirty="0"/>
              <a:t>Test chip created</a:t>
            </a:r>
          </a:p>
          <a:p>
            <a:r>
              <a:rPr lang="en-BE" dirty="0"/>
              <a:t>Single-Event Effect (SEE) error correction</a:t>
            </a:r>
          </a:p>
          <a:p>
            <a:pPr lvl="1">
              <a:lnSpc>
                <a:spcPct val="90000"/>
              </a:lnSpc>
            </a:pPr>
            <a:r>
              <a:rPr lang="en-BE" dirty="0"/>
              <a:t>Fully configurable </a:t>
            </a:r>
          </a:p>
          <a:p>
            <a:pPr lvl="1"/>
            <a:endParaRPr lang="en-BE" dirty="0"/>
          </a:p>
          <a:p>
            <a:pPr lvl="1"/>
            <a:endParaRPr lang="en-BE" dirty="0"/>
          </a:p>
          <a:p>
            <a:endParaRPr lang="en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4A254A-500F-4EA8-C19F-1E1B2B576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7DAB0A07-35C9-46F4-BE61-667AB3577B1B}" type="datetimeyyyy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2023</a:t>
            </a:fld>
            <a:endParaRPr lang="en-BE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9343F6-B741-0EC3-6D9B-260DF2870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BE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A7D797-3037-EA98-1FB3-84F80F94F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A297500-7527-634B-90F4-69D0994C32B4}" type="slidenum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10</a:t>
            </a:fld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E383FAD-C957-2830-A083-47FB89598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In-situ SEE error detection and correction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D721A5-56BB-0E09-340E-616B5F19D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457" y="1750017"/>
            <a:ext cx="2193464" cy="10129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178A3E-B87B-2875-DF12-326494C2E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9428" y="1750018"/>
            <a:ext cx="1492573" cy="1113818"/>
          </a:xfrm>
          <a:prstGeom prst="rect">
            <a:avLst/>
          </a:prstGeom>
        </p:spPr>
      </p:pic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E4EE3D5-7174-DDF1-0BF9-9F08FE4E9BEA}"/>
              </a:ext>
            </a:extLst>
          </p:cNvPr>
          <p:cNvSpPr txBox="1">
            <a:spLocks/>
          </p:cNvSpPr>
          <p:nvPr/>
        </p:nvSpPr>
        <p:spPr>
          <a:xfrm>
            <a:off x="1080000" y="5607952"/>
            <a:ext cx="473857" cy="392798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nl-NL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7DAB0A07-35C9-46F4-BE61-667AB3577B1B}" type="datetimeyyyy">
              <a:rPr lang="en-BE" sz="750">
                <a:solidFill>
                  <a:srgbClr val="FFFFFF"/>
                </a:solidFill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2023</a:t>
            </a:fld>
            <a:endParaRPr lang="en-BE" sz="750" dirty="0">
              <a:solidFill>
                <a:srgbClr val="FFFFFF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7BE24C8-783B-63CD-382F-4FC75A125F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6331" y="4162532"/>
            <a:ext cx="3345179" cy="10149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79E3E2E-68CE-559A-D93A-9B40636311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0865" y="2968565"/>
            <a:ext cx="2269696" cy="98841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78B1336-CBD6-1792-38BC-CDEAC7DD7E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2528" y="3672052"/>
            <a:ext cx="1807140" cy="1739372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2D546F-4C1E-B695-D3E3-CE53B69986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1100" y="4098891"/>
            <a:ext cx="2784745" cy="88021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9B00B8A-921A-67D3-12F3-D76941D90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914" y="2881384"/>
            <a:ext cx="1460311" cy="109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360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C666-B3E0-F2B3-C8E6-193C5475E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02D8B3-8CDB-4CD4-9DFB-7C2A8EBFEF53}" type="datetimeyyyy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2023</a:t>
            </a:fld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B27372-FBF0-9AC9-E840-749A42CD9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BCB527-3449-6526-A256-CEF6E4ACC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A297500-7527-634B-90F4-69D0994C32B4}" type="slidenum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11</a:t>
            </a:fld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835FD16-522F-0E86-FC5D-88099D702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/>
              <a:t>Memories</a:t>
            </a:r>
            <a:r>
              <a:rPr lang="en-GB" dirty="0"/>
              <a:t>: 50-70% area</a:t>
            </a:r>
          </a:p>
          <a:p>
            <a:pPr lvl="1"/>
            <a:r>
              <a:rPr lang="en-GB" sz="1500" dirty="0"/>
              <a:t>SEC-DED code to harden</a:t>
            </a:r>
          </a:p>
          <a:p>
            <a:r>
              <a:rPr lang="en-GB" u="sng" dirty="0"/>
              <a:t>Data path</a:t>
            </a:r>
            <a:r>
              <a:rPr lang="en-GB" dirty="0"/>
              <a:t>: 30-50% area</a:t>
            </a:r>
          </a:p>
          <a:p>
            <a:pPr lvl="1"/>
            <a:r>
              <a:rPr lang="en-GB" sz="1500" dirty="0"/>
              <a:t>Software/hardware mitigation</a:t>
            </a:r>
          </a:p>
          <a:p>
            <a:pPr lvl="1"/>
            <a:r>
              <a:rPr lang="en-GB" sz="1500" dirty="0"/>
              <a:t>Software-based DNN tolerance</a:t>
            </a:r>
          </a:p>
          <a:p>
            <a:pPr lvl="1"/>
            <a:r>
              <a:rPr lang="en-GB" sz="1500" dirty="0"/>
              <a:t>Hardware checker neurons</a:t>
            </a:r>
          </a:p>
          <a:p>
            <a:r>
              <a:rPr lang="en-GB" u="sng" dirty="0"/>
              <a:t>Control logic</a:t>
            </a:r>
            <a:r>
              <a:rPr lang="en-US" dirty="0"/>
              <a:t>: 2-5% area</a:t>
            </a:r>
          </a:p>
          <a:p>
            <a:pPr lvl="1"/>
            <a:r>
              <a:rPr lang="en-GB" sz="1500" dirty="0"/>
              <a:t>TMR</a:t>
            </a:r>
          </a:p>
          <a:p>
            <a:endParaRPr lang="en-BE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599091F-AB61-1284-F100-967682A73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SEE mitigation in DNN accelerators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82A5523-BB9B-E76B-BC6A-4CD843D4F7B7}"/>
              </a:ext>
            </a:extLst>
          </p:cNvPr>
          <p:cNvGrpSpPr/>
          <p:nvPr/>
        </p:nvGrpSpPr>
        <p:grpSpPr>
          <a:xfrm>
            <a:off x="5009610" y="3406046"/>
            <a:ext cx="2776079" cy="2410021"/>
            <a:chOff x="7028146" y="2170315"/>
            <a:chExt cx="3800213" cy="324113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31D0BD-35DD-36EF-60BC-CD028A578D28}"/>
                </a:ext>
              </a:extLst>
            </p:cNvPr>
            <p:cNvSpPr/>
            <p:nvPr/>
          </p:nvSpPr>
          <p:spPr>
            <a:xfrm rot="16200000">
              <a:off x="6725928" y="4426476"/>
              <a:ext cx="1270551" cy="666111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50" dirty="0">
                  <a:solidFill>
                    <a:srgbClr val="FFFFFF"/>
                  </a:solidFill>
                  <a:latin typeface="Arial" panose="020B0604020202020204"/>
                </a:rPr>
                <a:t>Control logic</a:t>
              </a:r>
              <a:endParaRPr lang="en-BE" sz="1350" dirty="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0487034-DCEC-2565-5033-F6273B69F27F}"/>
                </a:ext>
              </a:extLst>
            </p:cNvPr>
            <p:cNvSpPr/>
            <p:nvPr/>
          </p:nvSpPr>
          <p:spPr>
            <a:xfrm>
              <a:off x="7694256" y="4124256"/>
              <a:ext cx="3122337" cy="1270552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50" dirty="0">
                  <a:solidFill>
                    <a:srgbClr val="FFFFFF"/>
                  </a:solidFill>
                  <a:latin typeface="Arial" panose="020B0604020202020204"/>
                </a:rPr>
                <a:t>Data path</a:t>
              </a:r>
              <a:endParaRPr lang="en-BE" sz="1350" dirty="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6986C11-36D1-D1F5-6D56-9A3DA2EC4AE6}"/>
                </a:ext>
              </a:extLst>
            </p:cNvPr>
            <p:cNvSpPr/>
            <p:nvPr/>
          </p:nvSpPr>
          <p:spPr>
            <a:xfrm>
              <a:off x="7028147" y="2521541"/>
              <a:ext cx="3799012" cy="159526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350" dirty="0">
                  <a:solidFill>
                    <a:srgbClr val="FFFFFF"/>
                  </a:solidFill>
                  <a:latin typeface="Arial" panose="020B0604020202020204"/>
                </a:rPr>
                <a:t>Memories</a:t>
              </a:r>
              <a:endParaRPr lang="en-BE" sz="1350" dirty="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AFAE01F-5098-5D9B-F493-F85BDCA3D927}"/>
                </a:ext>
              </a:extLst>
            </p:cNvPr>
            <p:cNvGrpSpPr/>
            <p:nvPr/>
          </p:nvGrpSpPr>
          <p:grpSpPr>
            <a:xfrm>
              <a:off x="7028146" y="2170315"/>
              <a:ext cx="3800213" cy="3241137"/>
              <a:chOff x="7020007" y="1222221"/>
              <a:chExt cx="3800213" cy="3241137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51411144-CF69-5483-9B9D-91E938664398}"/>
                  </a:ext>
                </a:extLst>
              </p:cNvPr>
              <p:cNvSpPr/>
              <p:nvPr/>
            </p:nvSpPr>
            <p:spPr>
              <a:xfrm>
                <a:off x="7020007" y="1565999"/>
                <a:ext cx="3800213" cy="289735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tIns="35100" rtlCol="0" anchor="t" anchorCtr="0"/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BE" sz="1350" dirty="0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35" name="TextBox 5">
                <a:extLst>
                  <a:ext uri="{FF2B5EF4-FFF2-40B4-BE49-F238E27FC236}">
                    <a16:creationId xmlns:a16="http://schemas.microsoft.com/office/drawing/2014/main" id="{ECB3FDCD-FAF3-C127-CECE-6F1AB470FB04}"/>
                  </a:ext>
                </a:extLst>
              </p:cNvPr>
              <p:cNvSpPr txBox="1"/>
              <p:nvPr/>
            </p:nvSpPr>
            <p:spPr>
              <a:xfrm>
                <a:off x="7020009" y="1222221"/>
                <a:ext cx="3800211" cy="457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50" dirty="0">
                    <a:solidFill>
                      <a:srgbClr val="2F4D5D"/>
                    </a:solidFill>
                    <a:latin typeface="Arial" panose="020B0604020202020204"/>
                  </a:rPr>
                  <a:t>DNN accelerator</a:t>
                </a:r>
                <a:endParaRPr lang="en-BE" sz="1350" dirty="0">
                  <a:solidFill>
                    <a:srgbClr val="2F4D5D"/>
                  </a:solidFill>
                  <a:latin typeface="Arial" panose="020B0604020202020204"/>
                </a:endParaRPr>
              </a:p>
            </p:txBody>
          </p:sp>
        </p:grp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ECC8DB1-851D-160E-9CAA-C6DC505C50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1579" y="1475847"/>
            <a:ext cx="4409898" cy="162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221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2D93B3-B00D-5F75-1B3A-3E10D0B05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7D840D2A-0F49-4146-B4FA-ABBA590A4420}" type="datetimeyyyy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2023</a:t>
            </a:fld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77298A-C47E-112D-0735-F512BC37D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BE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0F0E6-4C9C-8EFB-A015-2BF63569B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CF179DAE-D0A6-40C3-B8BC-6A97C268D03A}" type="slidenum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12</a:t>
            </a:fld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B1E0840-E479-6C55-9D1B-AA2F07C98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Long term goal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561BD7A-777C-92D4-ACA9-6F673A0C7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BE" dirty="0"/>
              <a:t>Any RISC-V core can be targeted</a:t>
            </a:r>
          </a:p>
          <a:p>
            <a:pPr lvl="1"/>
            <a:r>
              <a:rPr lang="en-BE" sz="1500" dirty="0"/>
              <a:t>Hell, any design for that matter</a:t>
            </a:r>
          </a:p>
          <a:p>
            <a:r>
              <a:rPr lang="en-BE" dirty="0" err="1"/>
              <a:t>Fueled</a:t>
            </a:r>
            <a:r>
              <a:rPr lang="en-BE" dirty="0"/>
              <a:t> by </a:t>
            </a:r>
            <a:r>
              <a:rPr lang="en-BE" dirty="0" err="1"/>
              <a:t>FuseSoC</a:t>
            </a:r>
            <a:r>
              <a:rPr lang="en-BE" dirty="0"/>
              <a:t> and </a:t>
            </a:r>
            <a:r>
              <a:rPr lang="en-BE" dirty="0" err="1"/>
              <a:t>Edalize</a:t>
            </a:r>
            <a:endParaRPr lang="en-BE" dirty="0"/>
          </a:p>
          <a:p>
            <a:pPr lvl="1"/>
            <a:r>
              <a:rPr lang="en-BE" sz="1500" dirty="0"/>
              <a:t>Achieving the power of vendor and tool independence</a:t>
            </a:r>
          </a:p>
          <a:p>
            <a:r>
              <a:rPr lang="en-BE" dirty="0"/>
              <a:t>In-Situ SEE error detection and correction library</a:t>
            </a:r>
          </a:p>
          <a:p>
            <a:r>
              <a:rPr lang="en-BE" dirty="0"/>
              <a:t>SEU inject test platform</a:t>
            </a:r>
          </a:p>
          <a:p>
            <a:pPr lvl="1"/>
            <a:r>
              <a:rPr lang="en-BE" sz="1500" dirty="0"/>
              <a:t>In simulation testing</a:t>
            </a:r>
          </a:p>
          <a:p>
            <a:pPr lvl="1"/>
            <a:r>
              <a:rPr lang="en-BE" sz="1500" dirty="0"/>
              <a:t>At runtime (FPGA) testing</a:t>
            </a:r>
          </a:p>
          <a:p>
            <a:pPr lvl="1"/>
            <a:r>
              <a:rPr lang="en-BE" sz="1500" dirty="0"/>
              <a:t>Formal verification?</a:t>
            </a:r>
            <a:endParaRPr lang="en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99BFEB-6404-5D14-F18B-5E706081F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4223571"/>
            <a:ext cx="3029604" cy="1567819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4FB307-00E7-7446-1086-AA419FB03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5524" y="1250859"/>
            <a:ext cx="4718103" cy="267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44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749569-A5F7-0A21-3FFB-EBBA5E207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BE" dirty="0"/>
              <a:t>Contributions</a:t>
            </a:r>
          </a:p>
          <a:p>
            <a:pPr lvl="1"/>
            <a:r>
              <a:rPr lang="en-BE" dirty="0"/>
              <a:t>Rad-hard RISC-V SoC development on TSMC 28nm HPC+ or 22nm FDSOI technology</a:t>
            </a:r>
          </a:p>
          <a:p>
            <a:r>
              <a:rPr lang="en-BE" dirty="0"/>
              <a:t>Resources</a:t>
            </a:r>
          </a:p>
          <a:p>
            <a:pPr lvl="1"/>
            <a:r>
              <a:rPr lang="en-BE" dirty="0"/>
              <a:t>5 person team for 3 years</a:t>
            </a:r>
          </a:p>
          <a:p>
            <a:pPr lvl="2"/>
            <a:r>
              <a:rPr lang="en-BE" dirty="0"/>
              <a:t>3 persons already funded </a:t>
            </a:r>
          </a:p>
          <a:p>
            <a:pPr lvl="3"/>
            <a:r>
              <a:rPr lang="en-BE" dirty="0"/>
              <a:t>3 * 3FTE, resources already available</a:t>
            </a:r>
          </a:p>
          <a:p>
            <a:pPr lvl="2"/>
            <a:r>
              <a:rPr lang="en-BE" dirty="0"/>
              <a:t>2 persons to be funded </a:t>
            </a:r>
          </a:p>
          <a:p>
            <a:pPr lvl="3"/>
            <a:r>
              <a:rPr lang="en-BE" dirty="0"/>
              <a:t>2 * 3 FTE, resources considering asking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EC0AD6-B067-C059-B7FC-39F12F72D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02D8B3-8CDB-4CD4-9DFB-7C2A8EBFEF53}" type="datetimeyyyy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2023</a:t>
            </a:fld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D9B661-35C3-5109-32C2-1EE5C84BF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B7CF7E-DA4F-78E8-691A-8110D2E28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0A297500-7527-634B-90F4-69D0994C32B4}" type="slidenum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13</a:t>
            </a:fld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5C26D45-3094-6BFD-4E4C-5AC6B1ED0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Contributions and resources</a:t>
            </a:r>
          </a:p>
        </p:txBody>
      </p:sp>
    </p:spTree>
    <p:extLst>
      <p:ext uri="{BB962C8B-B14F-4D97-AF65-F5344CB8AC3E}">
        <p14:creationId xmlns:p14="http://schemas.microsoft.com/office/powerpoint/2010/main" val="1366333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220EEA7-9CB0-2B4F-8A85-5A3397A7D9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25.09.2023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37698F8-11EC-754C-963C-11AC6F0AF0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1223540"/>
          </a:xfrm>
        </p:spPr>
        <p:txBody>
          <a:bodyPr/>
          <a:lstStyle/>
          <a:p>
            <a:r>
              <a:rPr lang="de-DE" dirty="0"/>
              <a:t>2nd DRD7 </a:t>
            </a:r>
            <a:r>
              <a:rPr lang="de-DE" dirty="0" err="1"/>
              <a:t>workshop</a:t>
            </a:r>
            <a:endParaRPr lang="de-DE" dirty="0"/>
          </a:p>
          <a:p>
            <a:r>
              <a:rPr lang="de-DE" dirty="0"/>
              <a:t>Michael Karagounis</a:t>
            </a:r>
          </a:p>
          <a:p>
            <a:endParaRPr lang="de-DE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8DE3BDB-C6A6-994E-B5AA-4C837DAC7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49EB5A49-A85A-714F-AEE5-BB5A561CE5A3}"/>
              </a:ext>
            </a:extLst>
          </p:cNvPr>
          <p:cNvSpPr txBox="1">
            <a:spLocks/>
          </p:cNvSpPr>
          <p:nvPr/>
        </p:nvSpPr>
        <p:spPr>
          <a:xfrm>
            <a:off x="685800" y="1844824"/>
            <a:ext cx="777240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 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radhard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RISC-V 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micorocontroller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implementation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72726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340D1D-62A4-7205-E9E7-E0A96B697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Motivation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D7280D-D2F5-7319-1F92-05920BE3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3DBF2-33A2-4938-B09F-89A57BE9534B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25.09.23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A2A132-12B0-A65F-77D9-26DC25867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Radhard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RISC-V | DRD7 2nd Workshop | michael.karagounis@fh-dortmund.de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D18AABF-9859-D906-C844-E08672EDA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626A7F-4343-4E4D-B14D-5E7A03778B2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EEF606F-65EB-F44E-9F96-10069A273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>
            <a:noAutofit/>
          </a:bodyPr>
          <a:lstStyle/>
          <a:p>
            <a:r>
              <a:rPr lang="en-US" dirty="0"/>
              <a:t>First thoughts about the usefulness of a radiation-hard µC arose during the development of the MOPS (Monitoring of Pixel) chip</a:t>
            </a:r>
          </a:p>
          <a:p>
            <a:pPr lvl="1"/>
            <a:r>
              <a:rPr lang="en-US" dirty="0"/>
              <a:t>MOPS digitizes pixel module voltage and temperature and communicates via </a:t>
            </a:r>
            <a:r>
              <a:rPr lang="en-US" dirty="0" err="1"/>
              <a:t>CANOpen</a:t>
            </a:r>
            <a:endParaRPr lang="en-US" dirty="0"/>
          </a:p>
          <a:p>
            <a:pPr lvl="1"/>
            <a:r>
              <a:rPr lang="en-US" dirty="0" err="1"/>
              <a:t>CANOpen</a:t>
            </a:r>
            <a:r>
              <a:rPr lang="en-US" dirty="0"/>
              <a:t> is usually implemented in software but was implemented in hardware for MOPS</a:t>
            </a:r>
          </a:p>
          <a:p>
            <a:r>
              <a:rPr lang="en-US" dirty="0"/>
              <a:t>Many custom ASICs have a similar structure: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noProof="0" dirty="0"/>
          </a:p>
          <a:p>
            <a:endParaRPr lang="en-US" noProof="0" dirty="0"/>
          </a:p>
          <a:p>
            <a:r>
              <a:rPr lang="en-US" noProof="0" dirty="0"/>
              <a:t>Design of hardwired custom ASIC is complex and time consuming</a:t>
            </a:r>
          </a:p>
          <a:p>
            <a:pPr lvl="1"/>
            <a:r>
              <a:rPr lang="en-US" dirty="0"/>
              <a:t>Big verification effort </a:t>
            </a:r>
          </a:p>
          <a:p>
            <a:pPr lvl="1"/>
            <a:r>
              <a:rPr lang="en-US" dirty="0"/>
              <a:t>Bugfixes detected in silicon need redesign and new production cycle</a:t>
            </a:r>
            <a:endParaRPr lang="en-US" noProof="0" dirty="0"/>
          </a:p>
          <a:p>
            <a:r>
              <a:rPr lang="en-US" noProof="0" dirty="0"/>
              <a:t>Adaptation to new projects is difficult</a:t>
            </a:r>
          </a:p>
          <a:p>
            <a:pPr lvl="1"/>
            <a:r>
              <a:rPr lang="en-US" noProof="0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hardwired logic needs full redesign</a:t>
            </a:r>
          </a:p>
          <a:p>
            <a:r>
              <a:rPr lang="en-US" b="1" noProof="0" dirty="0">
                <a:sym typeface="Wingdings" panose="05000000000000000000" pitchFamily="2" charset="2"/>
              </a:rPr>
              <a:t>Idea</a:t>
            </a:r>
            <a:r>
              <a:rPr lang="en-US" noProof="0" dirty="0">
                <a:sym typeface="Wingdings" panose="05000000000000000000" pitchFamily="2" charset="2"/>
              </a:rPr>
              <a:t>: replace internal data processing logic with </a:t>
            </a:r>
            <a:r>
              <a:rPr lang="en-US" dirty="0">
                <a:sym typeface="Wingdings" panose="05000000000000000000" pitchFamily="2" charset="2"/>
              </a:rPr>
              <a:t>radiation-hard RISC-V</a:t>
            </a:r>
            <a:r>
              <a:rPr lang="en-US" noProof="0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c</a:t>
            </a:r>
            <a:r>
              <a:rPr lang="en-US" noProof="0" dirty="0">
                <a:sym typeface="Wingdings" panose="05000000000000000000" pitchFamily="2" charset="2"/>
              </a:rPr>
              <a:t>ore</a:t>
            </a:r>
          </a:p>
          <a:p>
            <a:pPr lvl="1"/>
            <a:r>
              <a:rPr lang="en-US" noProof="0" dirty="0">
                <a:sym typeface="Wingdings" panose="05000000000000000000" pitchFamily="2" charset="2"/>
              </a:rPr>
              <a:t>Adaptation to new application and bugfixes via software updates</a:t>
            </a:r>
            <a:endParaRPr lang="en-US" noProof="0" dirty="0"/>
          </a:p>
          <a:p>
            <a:pPr marL="0" indent="0">
              <a:buNone/>
            </a:pPr>
            <a:r>
              <a:rPr lang="en-US" noProof="0" dirty="0"/>
              <a:t> 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A56FCB4-28A8-C303-8B27-52475E4CAC7F}"/>
              </a:ext>
            </a:extLst>
          </p:cNvPr>
          <p:cNvGrpSpPr/>
          <p:nvPr/>
        </p:nvGrpSpPr>
        <p:grpSpPr>
          <a:xfrm>
            <a:off x="1861220" y="2924944"/>
            <a:ext cx="5493568" cy="1296144"/>
            <a:chOff x="509796" y="1422068"/>
            <a:chExt cx="5493568" cy="1296144"/>
          </a:xfrm>
        </p:grpSpPr>
        <p:sp>
          <p:nvSpPr>
            <p:cNvPr id="9" name="Abgerundetes Rechteck 8">
              <a:extLst>
                <a:ext uri="{FF2B5EF4-FFF2-40B4-BE49-F238E27FC236}">
                  <a16:creationId xmlns:a16="http://schemas.microsoft.com/office/drawing/2014/main" id="{A42607CD-6C16-8A87-BD4F-0C5EC464F9AE}"/>
                </a:ext>
              </a:extLst>
            </p:cNvPr>
            <p:cNvSpPr/>
            <p:nvPr/>
          </p:nvSpPr>
          <p:spPr>
            <a:xfrm>
              <a:off x="581804" y="1422068"/>
              <a:ext cx="1584176" cy="864096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 / DA Converter</a:t>
              </a:r>
            </a:p>
          </p:txBody>
        </p:sp>
        <p:sp>
          <p:nvSpPr>
            <p:cNvPr id="10" name="Abgerundetes Rechteck 9">
              <a:extLst>
                <a:ext uri="{FF2B5EF4-FFF2-40B4-BE49-F238E27FC236}">
                  <a16:creationId xmlns:a16="http://schemas.microsoft.com/office/drawing/2014/main" id="{D1D04FF2-7643-DAC1-8F2C-A4AD4B3383B7}"/>
                </a:ext>
              </a:extLst>
            </p:cNvPr>
            <p:cNvSpPr/>
            <p:nvPr/>
          </p:nvSpPr>
          <p:spPr>
            <a:xfrm>
              <a:off x="2526020" y="1422068"/>
              <a:ext cx="1296144" cy="864096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Internal Logic</a:t>
              </a:r>
            </a:p>
          </p:txBody>
        </p:sp>
        <p:sp>
          <p:nvSpPr>
            <p:cNvPr id="11" name="Abgerundetes Rechteck 10">
              <a:extLst>
                <a:ext uri="{FF2B5EF4-FFF2-40B4-BE49-F238E27FC236}">
                  <a16:creationId xmlns:a16="http://schemas.microsoft.com/office/drawing/2014/main" id="{9E8B6921-302C-D7FD-A9B2-88ABC33DDB8B}"/>
                </a:ext>
              </a:extLst>
            </p:cNvPr>
            <p:cNvSpPr/>
            <p:nvPr/>
          </p:nvSpPr>
          <p:spPr>
            <a:xfrm>
              <a:off x="4203164" y="1422068"/>
              <a:ext cx="1800200" cy="864096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Communication Interface</a:t>
              </a:r>
            </a:p>
          </p:txBody>
        </p: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4BBBEC7D-7025-ED4C-A011-AA71E6677754}"/>
                </a:ext>
              </a:extLst>
            </p:cNvPr>
            <p:cNvCxnSpPr>
              <a:stCxn id="9" idx="3"/>
              <a:endCxn id="10" idx="1"/>
            </p:cNvCxnSpPr>
            <p:nvPr/>
          </p:nvCxnSpPr>
          <p:spPr>
            <a:xfrm>
              <a:off x="2165980" y="1854116"/>
              <a:ext cx="36004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3AAC1063-4571-1A43-AA84-CC4406F85134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3822164" y="1854116"/>
              <a:ext cx="3810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70D003FB-9EA7-92C0-819E-EC271856F4CE}"/>
                </a:ext>
              </a:extLst>
            </p:cNvPr>
            <p:cNvSpPr txBox="1"/>
            <p:nvPr/>
          </p:nvSpPr>
          <p:spPr>
            <a:xfrm>
              <a:off x="509796" y="2348880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 Acquisition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5F0CFE58-34A7-21B2-B7E7-05969C05A89D}"/>
                </a:ext>
              </a:extLst>
            </p:cNvPr>
            <p:cNvSpPr txBox="1"/>
            <p:nvPr/>
          </p:nvSpPr>
          <p:spPr>
            <a:xfrm>
              <a:off x="4339658" y="2348880"/>
              <a:ext cx="15272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 Transfer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BE33E6B9-9917-AE1F-98C7-6804E64EC354}"/>
                </a:ext>
              </a:extLst>
            </p:cNvPr>
            <p:cNvSpPr txBox="1"/>
            <p:nvPr/>
          </p:nvSpPr>
          <p:spPr>
            <a:xfrm>
              <a:off x="2423983" y="2348879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 Processing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69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1EAA05-288B-CBC9-B212-3F0E9562F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TMR protected RISC-V microcontroller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61FCEB-0954-5217-B540-3CE2AE397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3DBF2-33A2-4938-B09F-89A57BE9534B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25.09.23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431979-874D-313F-4D5F-B4E102D74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Radhard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RISC-V | DRD7 2nd Workshop | michael.karagounis@fh-dortmund.de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3D47A5-AE4E-E48D-4331-0EEB101F8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626A7F-4343-4E4D-B14D-5E7A03778B2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0ADF999-7FE1-75D4-86D4-DE56E5C4A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>
            <a:normAutofit/>
          </a:bodyPr>
          <a:lstStyle/>
          <a:p>
            <a:r>
              <a:rPr lang="en-US" noProof="0" dirty="0"/>
              <a:t>Fully TMR protected RV32-IMC Core designed in TSMC 65nm </a:t>
            </a:r>
          </a:p>
          <a:p>
            <a:pPr lvl="1"/>
            <a:r>
              <a:rPr lang="en-US" sz="1600" noProof="0" dirty="0"/>
              <a:t>3 stage pipeline with multiplication and compressed instruction set extension</a:t>
            </a:r>
          </a:p>
          <a:p>
            <a:r>
              <a:rPr lang="en-US" dirty="0"/>
              <a:t>1.2V Core &amp; I/O supply and 50 MHz clock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noProof="0" dirty="0">
              <a:sym typeface="Wingdings" panose="05000000000000000000" pitchFamily="2" charset="2"/>
            </a:endParaRPr>
          </a:p>
          <a:p>
            <a:endParaRPr lang="en-US" noProof="0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noProof="0" dirty="0">
                <a:sym typeface="Wingdings" panose="05000000000000000000" pitchFamily="2" charset="2"/>
              </a:rPr>
              <a:t>three SRAM instances </a:t>
            </a:r>
            <a:r>
              <a:rPr lang="en-US" dirty="0">
                <a:sym typeface="Wingdings" panose="05000000000000000000" pitchFamily="2" charset="2"/>
              </a:rPr>
              <a:t>protected </a:t>
            </a:r>
            <a:r>
              <a:rPr lang="en-US" noProof="0" dirty="0">
                <a:sym typeface="Wingdings" panose="05000000000000000000" pitchFamily="2" charset="2"/>
              </a:rPr>
              <a:t>with scrubbing algorithm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SEU detection &amp; counting logic </a:t>
            </a:r>
            <a:endParaRPr lang="en-US" noProof="0" dirty="0">
              <a:sym typeface="Wingdings" panose="05000000000000000000" pitchFamily="2" charset="2"/>
            </a:endParaRPr>
          </a:p>
          <a:p>
            <a:endParaRPr lang="en-US" noProof="0" dirty="0">
              <a:sym typeface="Wingdings" panose="05000000000000000000" pitchFamily="2" charset="2"/>
            </a:endParaRPr>
          </a:p>
          <a:p>
            <a:pPr lvl="1"/>
            <a:endParaRPr lang="en-US" noProof="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CF3444B-59E1-8E19-C8AE-0747E8C39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15" y="1984269"/>
            <a:ext cx="6606286" cy="2461048"/>
          </a:xfrm>
          <a:prstGeom prst="rect">
            <a:avLst/>
          </a:prstGeom>
        </p:spPr>
      </p:pic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171CDA8C-3A40-4B1F-B5FA-D288EED89686}"/>
              </a:ext>
            </a:extLst>
          </p:cNvPr>
          <p:cNvGrpSpPr/>
          <p:nvPr/>
        </p:nvGrpSpPr>
        <p:grpSpPr>
          <a:xfrm>
            <a:off x="7308304" y="1340768"/>
            <a:ext cx="1728192" cy="2168590"/>
            <a:chOff x="6012160" y="1427184"/>
            <a:chExt cx="3033221" cy="4182177"/>
          </a:xfrm>
        </p:grpSpPr>
        <p:sp>
          <p:nvSpPr>
            <p:cNvPr id="9" name="Abgerundetes Rechteck 7">
              <a:extLst>
                <a:ext uri="{FF2B5EF4-FFF2-40B4-BE49-F238E27FC236}">
                  <a16:creationId xmlns:a16="http://schemas.microsoft.com/office/drawing/2014/main" id="{B2183A29-AE09-4D9F-854D-C4A5DEF7DB58}"/>
                </a:ext>
              </a:extLst>
            </p:cNvPr>
            <p:cNvSpPr/>
            <p:nvPr/>
          </p:nvSpPr>
          <p:spPr>
            <a:xfrm>
              <a:off x="6012160" y="1427184"/>
              <a:ext cx="1872208" cy="72008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Read SRAM Row</a:t>
              </a:r>
            </a:p>
          </p:txBody>
        </p:sp>
        <p:cxnSp>
          <p:nvCxnSpPr>
            <p:cNvPr id="10" name="Gerade Verbindung mit Pfeil 11">
              <a:extLst>
                <a:ext uri="{FF2B5EF4-FFF2-40B4-BE49-F238E27FC236}">
                  <a16:creationId xmlns:a16="http://schemas.microsoft.com/office/drawing/2014/main" id="{BAB01AAF-3452-468A-94DB-119F8A93E1CE}"/>
                </a:ext>
              </a:extLst>
            </p:cNvPr>
            <p:cNvCxnSpPr>
              <a:cxnSpLocks/>
              <a:stCxn id="11" idx="2"/>
              <a:endCxn id="15" idx="0"/>
            </p:cNvCxnSpPr>
            <p:nvPr/>
          </p:nvCxnSpPr>
          <p:spPr>
            <a:xfrm>
              <a:off x="6948264" y="3352005"/>
              <a:ext cx="0" cy="1537276"/>
            </a:xfrm>
            <a:prstGeom prst="straightConnector1">
              <a:avLst/>
            </a:prstGeom>
            <a:ln w="25400">
              <a:solidFill>
                <a:schemeClr val="accent6"/>
              </a:solidFill>
              <a:prstDash val="sysDash"/>
              <a:headEnd type="none" w="lg" len="lg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Abgerundetes Rechteck 7">
              <a:extLst>
                <a:ext uri="{FF2B5EF4-FFF2-40B4-BE49-F238E27FC236}">
                  <a16:creationId xmlns:a16="http://schemas.microsoft.com/office/drawing/2014/main" id="{42EAC1F7-FCAA-4665-ACC0-6D0369E460D7}"/>
                </a:ext>
              </a:extLst>
            </p:cNvPr>
            <p:cNvSpPr/>
            <p:nvPr/>
          </p:nvSpPr>
          <p:spPr>
            <a:xfrm>
              <a:off x="6012160" y="2631925"/>
              <a:ext cx="1872208" cy="72008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Compare 3 Instances</a:t>
              </a:r>
            </a:p>
          </p:txBody>
        </p:sp>
        <p:sp>
          <p:nvSpPr>
            <p:cNvPr id="14" name="Abgerundetes Rechteck 7">
              <a:extLst>
                <a:ext uri="{FF2B5EF4-FFF2-40B4-BE49-F238E27FC236}">
                  <a16:creationId xmlns:a16="http://schemas.microsoft.com/office/drawing/2014/main" id="{EECAA7F0-465B-4521-89F7-84183CE994BD}"/>
                </a:ext>
              </a:extLst>
            </p:cNvPr>
            <p:cNvSpPr/>
            <p:nvPr/>
          </p:nvSpPr>
          <p:spPr>
            <a:xfrm>
              <a:off x="7173173" y="3760603"/>
              <a:ext cx="1872208" cy="72008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Write SRAM Row</a:t>
              </a:r>
            </a:p>
          </p:txBody>
        </p:sp>
        <p:sp>
          <p:nvSpPr>
            <p:cNvPr id="15" name="Abgerundetes Rechteck 7">
              <a:extLst>
                <a:ext uri="{FF2B5EF4-FFF2-40B4-BE49-F238E27FC236}">
                  <a16:creationId xmlns:a16="http://schemas.microsoft.com/office/drawing/2014/main" id="{A6147736-BCB4-4336-90BC-DBC9895E516B}"/>
                </a:ext>
              </a:extLst>
            </p:cNvPr>
            <p:cNvSpPr/>
            <p:nvPr/>
          </p:nvSpPr>
          <p:spPr>
            <a:xfrm>
              <a:off x="6012160" y="4889281"/>
              <a:ext cx="1872208" cy="72008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Increase SRAM Row</a:t>
              </a:r>
            </a:p>
          </p:txBody>
        </p:sp>
        <p:cxnSp>
          <p:nvCxnSpPr>
            <p:cNvPr id="16" name="Gerade Verbindung mit Pfeil 11">
              <a:extLst>
                <a:ext uri="{FF2B5EF4-FFF2-40B4-BE49-F238E27FC236}">
                  <a16:creationId xmlns:a16="http://schemas.microsoft.com/office/drawing/2014/main" id="{80E26C4D-E2E1-4548-AEF9-8059F07F455C}"/>
                </a:ext>
              </a:extLst>
            </p:cNvPr>
            <p:cNvCxnSpPr>
              <a:cxnSpLocks/>
              <a:stCxn id="9" idx="2"/>
              <a:endCxn id="11" idx="0"/>
            </p:cNvCxnSpPr>
            <p:nvPr/>
          </p:nvCxnSpPr>
          <p:spPr>
            <a:xfrm>
              <a:off x="6948264" y="2147264"/>
              <a:ext cx="0" cy="484661"/>
            </a:xfrm>
            <a:prstGeom prst="straightConnector1">
              <a:avLst/>
            </a:prstGeom>
            <a:ln w="25400">
              <a:solidFill>
                <a:schemeClr val="accent6"/>
              </a:solidFill>
              <a:headEnd type="none" w="lg" len="lg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Elbow Connector 13">
              <a:extLst>
                <a:ext uri="{FF2B5EF4-FFF2-40B4-BE49-F238E27FC236}">
                  <a16:creationId xmlns:a16="http://schemas.microsoft.com/office/drawing/2014/main" id="{F7C58A15-DD20-4906-94B4-2E6DA688A07E}"/>
                </a:ext>
              </a:extLst>
            </p:cNvPr>
            <p:cNvCxnSpPr>
              <a:cxnSpLocks/>
              <a:stCxn id="11" idx="2"/>
              <a:endCxn id="14" idx="0"/>
            </p:cNvCxnSpPr>
            <p:nvPr/>
          </p:nvCxnSpPr>
          <p:spPr>
            <a:xfrm rot="16200000" flipH="1">
              <a:off x="7324471" y="2975797"/>
              <a:ext cx="408598" cy="1161013"/>
            </a:xfrm>
            <a:prstGeom prst="bentConnector3">
              <a:avLst/>
            </a:prstGeom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" name="Elbow Connector 14">
              <a:extLst>
                <a:ext uri="{FF2B5EF4-FFF2-40B4-BE49-F238E27FC236}">
                  <a16:creationId xmlns:a16="http://schemas.microsoft.com/office/drawing/2014/main" id="{A580B603-5F0E-4312-81FB-5D810E4A80D2}"/>
                </a:ext>
              </a:extLst>
            </p:cNvPr>
            <p:cNvCxnSpPr>
              <a:cxnSpLocks/>
              <a:stCxn id="14" idx="2"/>
              <a:endCxn id="15" idx="0"/>
            </p:cNvCxnSpPr>
            <p:nvPr/>
          </p:nvCxnSpPr>
          <p:spPr>
            <a:xfrm rot="5400000">
              <a:off x="7324472" y="4104476"/>
              <a:ext cx="408598" cy="1161013"/>
            </a:xfrm>
            <a:prstGeom prst="bentConnector3">
              <a:avLst>
                <a:gd name="adj1" fmla="val 50000"/>
              </a:avLst>
            </a:prstGeom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19" name="Group 4">
            <a:extLst>
              <a:ext uri="{FF2B5EF4-FFF2-40B4-BE49-F238E27FC236}">
                <a16:creationId xmlns:a16="http://schemas.microsoft.com/office/drawing/2014/main" id="{2EF5604A-91B4-45D2-93E4-72BF8C122ACC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6156176" y="4061984"/>
            <a:ext cx="2801168" cy="2411210"/>
            <a:chOff x="2994" y="1157"/>
            <a:chExt cx="2744" cy="2362"/>
          </a:xfrm>
        </p:grpSpPr>
        <p:sp>
          <p:nvSpPr>
            <p:cNvPr id="20" name="AutoShape 3">
              <a:extLst>
                <a:ext uri="{FF2B5EF4-FFF2-40B4-BE49-F238E27FC236}">
                  <a16:creationId xmlns:a16="http://schemas.microsoft.com/office/drawing/2014/main" id="{86D6AB0D-7785-4E4F-900A-63D969E7578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994" y="1157"/>
              <a:ext cx="2744" cy="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5">
              <a:extLst>
                <a:ext uri="{FF2B5EF4-FFF2-40B4-BE49-F238E27FC236}">
                  <a16:creationId xmlns:a16="http://schemas.microsoft.com/office/drawing/2014/main" id="{D659009C-71B0-4397-B619-51A9ACA2F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" y="1696"/>
              <a:ext cx="988" cy="95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6">
              <a:extLst>
                <a:ext uri="{FF2B5EF4-FFF2-40B4-BE49-F238E27FC236}">
                  <a16:creationId xmlns:a16="http://schemas.microsoft.com/office/drawing/2014/main" id="{A9DB4584-3BE1-4655-ACC2-9C383CC60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" y="1696"/>
              <a:ext cx="988" cy="95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7">
              <a:extLst>
                <a:ext uri="{FF2B5EF4-FFF2-40B4-BE49-F238E27FC236}">
                  <a16:creationId xmlns:a16="http://schemas.microsoft.com/office/drawing/2014/main" id="{806C6931-58D3-4BCD-8D86-16DC60FB5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2" y="1726"/>
              <a:ext cx="370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SEU Register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86C64D1B-20B5-4741-9EA6-20D0F442A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396"/>
              <a:ext cx="823" cy="186"/>
            </a:xfrm>
            <a:prstGeom prst="rect">
              <a:avLst/>
            </a:prstGeom>
            <a:solidFill>
              <a:srgbClr val="DDE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799157D6-FF18-4116-A563-91338DC9D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396"/>
              <a:ext cx="823" cy="18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FC6F7A85-31C1-42D4-B1E3-9FAE5A4FD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2455"/>
              <a:ext cx="435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Periph Counter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7" name="Rectangle 11">
              <a:extLst>
                <a:ext uri="{FF2B5EF4-FFF2-40B4-BE49-F238E27FC236}">
                  <a16:creationId xmlns:a16="http://schemas.microsoft.com/office/drawing/2014/main" id="{61B79FEA-DEFA-48B9-868C-D1C6FCBDF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123"/>
              <a:ext cx="823" cy="186"/>
            </a:xfrm>
            <a:prstGeom prst="rect">
              <a:avLst/>
            </a:prstGeom>
            <a:solidFill>
              <a:srgbClr val="DDE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ctangle 12">
              <a:extLst>
                <a:ext uri="{FF2B5EF4-FFF2-40B4-BE49-F238E27FC236}">
                  <a16:creationId xmlns:a16="http://schemas.microsoft.com/office/drawing/2014/main" id="{94C74F11-8F3D-41CD-86D4-B8987B748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123"/>
              <a:ext cx="823" cy="18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ectangle 13">
              <a:extLst>
                <a:ext uri="{FF2B5EF4-FFF2-40B4-BE49-F238E27FC236}">
                  <a16:creationId xmlns:a16="http://schemas.microsoft.com/office/drawing/2014/main" id="{8F93733E-718D-48BD-A5B2-762D7F4A3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" y="2182"/>
              <a:ext cx="38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Core Counter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0" name="Rectangle 14">
              <a:extLst>
                <a:ext uri="{FF2B5EF4-FFF2-40B4-BE49-F238E27FC236}">
                  <a16:creationId xmlns:a16="http://schemas.microsoft.com/office/drawing/2014/main" id="{928FA83E-3860-4CC3-A568-731943040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1850"/>
              <a:ext cx="823" cy="186"/>
            </a:xfrm>
            <a:prstGeom prst="rect">
              <a:avLst/>
            </a:prstGeom>
            <a:solidFill>
              <a:srgbClr val="DDE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ectangle 15">
              <a:extLst>
                <a:ext uri="{FF2B5EF4-FFF2-40B4-BE49-F238E27FC236}">
                  <a16:creationId xmlns:a16="http://schemas.microsoft.com/office/drawing/2014/main" id="{CBB936DB-20E4-42D6-975B-90464D5D1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1850"/>
              <a:ext cx="823" cy="186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ectangle 16">
              <a:extLst>
                <a:ext uri="{FF2B5EF4-FFF2-40B4-BE49-F238E27FC236}">
                  <a16:creationId xmlns:a16="http://schemas.microsoft.com/office/drawing/2014/main" id="{7F9DAFA0-6ED3-4160-8841-A52F2C7DD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8" y="1908"/>
              <a:ext cx="41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SRAM Counter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23A47E5A-69DD-4F2A-AB20-9C905F8EA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2" y="1475"/>
              <a:ext cx="514" cy="468"/>
            </a:xfrm>
            <a:custGeom>
              <a:avLst/>
              <a:gdLst>
                <a:gd name="T0" fmla="*/ 514 w 514"/>
                <a:gd name="T1" fmla="*/ 468 h 468"/>
                <a:gd name="T2" fmla="*/ 229 w 514"/>
                <a:gd name="T3" fmla="*/ 468 h 468"/>
                <a:gd name="T4" fmla="*/ 229 w 514"/>
                <a:gd name="T5" fmla="*/ 0 h 468"/>
                <a:gd name="T6" fmla="*/ 0 w 514"/>
                <a:gd name="T7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4" h="468">
                  <a:moveTo>
                    <a:pt x="514" y="468"/>
                  </a:moveTo>
                  <a:lnTo>
                    <a:pt x="229" y="468"/>
                  </a:lnTo>
                  <a:lnTo>
                    <a:pt x="229" y="0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Rectangle 19">
              <a:extLst>
                <a:ext uri="{FF2B5EF4-FFF2-40B4-BE49-F238E27FC236}">
                  <a16:creationId xmlns:a16="http://schemas.microsoft.com/office/drawing/2014/main" id="{CC4E0142-F3F9-4297-9D96-6C54DF51B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" y="1703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alt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5" name="Rectangle 22">
              <a:extLst>
                <a:ext uri="{FF2B5EF4-FFF2-40B4-BE49-F238E27FC236}">
                  <a16:creationId xmlns:a16="http://schemas.microsoft.com/office/drawing/2014/main" id="{9348C00F-D8C9-4E31-AB51-308199F60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7" y="1165"/>
              <a:ext cx="371" cy="279"/>
            </a:xfrm>
            <a:prstGeom prst="rect">
              <a:avLst/>
            </a:prstGeom>
            <a:solidFill>
              <a:srgbClr val="B7DD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ectangle 23">
              <a:extLst>
                <a:ext uri="{FF2B5EF4-FFF2-40B4-BE49-F238E27FC236}">
                  <a16:creationId xmlns:a16="http://schemas.microsoft.com/office/drawing/2014/main" id="{7D962051-EA7A-4403-8845-8068043B0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7" y="1165"/>
              <a:ext cx="371" cy="279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ectangle 24">
              <a:extLst>
                <a:ext uri="{FF2B5EF4-FFF2-40B4-BE49-F238E27FC236}">
                  <a16:creationId xmlns:a16="http://schemas.microsoft.com/office/drawing/2014/main" id="{B9B60535-D631-4CB9-8FE6-BB6A6EF02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4" y="1269"/>
              <a:ext cx="19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SRAM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Rectangle 25">
              <a:extLst>
                <a:ext uri="{FF2B5EF4-FFF2-40B4-BE49-F238E27FC236}">
                  <a16:creationId xmlns:a16="http://schemas.microsoft.com/office/drawing/2014/main" id="{9893EEBB-3C56-4BE9-B273-037D99D36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1335"/>
              <a:ext cx="370" cy="278"/>
            </a:xfrm>
            <a:prstGeom prst="rect">
              <a:avLst/>
            </a:prstGeom>
            <a:solidFill>
              <a:srgbClr val="FEE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26">
              <a:extLst>
                <a:ext uri="{FF2B5EF4-FFF2-40B4-BE49-F238E27FC236}">
                  <a16:creationId xmlns:a16="http://schemas.microsoft.com/office/drawing/2014/main" id="{624021B8-9F08-45D7-9405-20CDEA2E8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1335"/>
              <a:ext cx="370" cy="27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Rectangle 27">
              <a:extLst>
                <a:ext uri="{FF2B5EF4-FFF2-40B4-BE49-F238E27FC236}">
                  <a16:creationId xmlns:a16="http://schemas.microsoft.com/office/drawing/2014/main" id="{DFBC1FA1-EBAD-4AF6-A46A-B13FE62D6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8" y="1439"/>
              <a:ext cx="19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SRAM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1" name="Rectangle 28">
              <a:extLst>
                <a:ext uri="{FF2B5EF4-FFF2-40B4-BE49-F238E27FC236}">
                  <a16:creationId xmlns:a16="http://schemas.microsoft.com/office/drawing/2014/main" id="{5C825383-DB5E-4726-A196-C7C88B066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1505"/>
              <a:ext cx="371" cy="278"/>
            </a:xfrm>
            <a:prstGeom prst="rect">
              <a:avLst/>
            </a:prstGeom>
            <a:solidFill>
              <a:srgbClr val="FBD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29">
              <a:extLst>
                <a:ext uri="{FF2B5EF4-FFF2-40B4-BE49-F238E27FC236}">
                  <a16:creationId xmlns:a16="http://schemas.microsoft.com/office/drawing/2014/main" id="{D90129C3-54BA-449D-BAA7-38ED889EA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1505"/>
              <a:ext cx="371" cy="27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Rectangle 30">
              <a:extLst>
                <a:ext uri="{FF2B5EF4-FFF2-40B4-BE49-F238E27FC236}">
                  <a16:creationId xmlns:a16="http://schemas.microsoft.com/office/drawing/2014/main" id="{C58CE7AD-0D2D-4644-9547-049A2D602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1" y="1609"/>
              <a:ext cx="19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SRAM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4" name="Rectangle 31">
              <a:extLst>
                <a:ext uri="{FF2B5EF4-FFF2-40B4-BE49-F238E27FC236}">
                  <a16:creationId xmlns:a16="http://schemas.microsoft.com/office/drawing/2014/main" id="{69D09CA3-122A-44D7-80F2-851AE292A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165"/>
              <a:ext cx="494" cy="618"/>
            </a:xfrm>
            <a:prstGeom prst="rect">
              <a:avLst/>
            </a:prstGeom>
            <a:solidFill>
              <a:srgbClr val="E5B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Rectangle 32">
              <a:extLst>
                <a:ext uri="{FF2B5EF4-FFF2-40B4-BE49-F238E27FC236}">
                  <a16:creationId xmlns:a16="http://schemas.microsoft.com/office/drawing/2014/main" id="{589F1D93-071E-452B-88ED-9889160C0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165"/>
              <a:ext cx="494" cy="61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Rectangle 33">
              <a:extLst>
                <a:ext uri="{FF2B5EF4-FFF2-40B4-BE49-F238E27FC236}">
                  <a16:creationId xmlns:a16="http://schemas.microsoft.com/office/drawing/2014/main" id="{B1BE0688-D5F2-4BF8-81AB-FE968551B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8" y="1397"/>
              <a:ext cx="21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SRAM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7" name="Rectangle 34">
              <a:extLst>
                <a:ext uri="{FF2B5EF4-FFF2-40B4-BE49-F238E27FC236}">
                  <a16:creationId xmlns:a16="http://schemas.microsoft.com/office/drawing/2014/main" id="{6CAB1999-63B0-4E2E-98A4-C181ABA77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" y="1476"/>
              <a:ext cx="54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 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8" name="Rectangle 35">
              <a:extLst>
                <a:ext uri="{FF2B5EF4-FFF2-40B4-BE49-F238E27FC236}">
                  <a16:creationId xmlns:a16="http://schemas.microsoft.com/office/drawing/2014/main" id="{02F1D6D3-7C27-483A-95CB-51871687C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4" y="1476"/>
              <a:ext cx="27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Refresh 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E0E61557-9A36-4B78-AADE-32B01F90AD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48" y="1305"/>
              <a:ext cx="370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Line 37">
              <a:extLst>
                <a:ext uri="{FF2B5EF4-FFF2-40B4-BE49-F238E27FC236}">
                  <a16:creationId xmlns:a16="http://schemas.microsoft.com/office/drawing/2014/main" id="{225893A2-762D-47DF-8264-79B81A4B49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1" y="1475"/>
              <a:ext cx="247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Line 38">
              <a:extLst>
                <a:ext uri="{FF2B5EF4-FFF2-40B4-BE49-F238E27FC236}">
                  <a16:creationId xmlns:a16="http://schemas.microsoft.com/office/drawing/2014/main" id="{BD257CE2-DCFE-4605-8FBA-2F155A3D04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95" y="1644"/>
              <a:ext cx="12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Rectangle 39">
              <a:extLst>
                <a:ext uri="{FF2B5EF4-FFF2-40B4-BE49-F238E27FC236}">
                  <a16:creationId xmlns:a16="http://schemas.microsoft.com/office/drawing/2014/main" id="{CD63F37A-D7CA-481F-84F2-83437269A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2" y="2710"/>
              <a:ext cx="1392" cy="804"/>
            </a:xfrm>
            <a:prstGeom prst="rect">
              <a:avLst/>
            </a:prstGeom>
            <a:solidFill>
              <a:srgbClr val="DDE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Rectangle 40">
              <a:extLst>
                <a:ext uri="{FF2B5EF4-FFF2-40B4-BE49-F238E27FC236}">
                  <a16:creationId xmlns:a16="http://schemas.microsoft.com/office/drawing/2014/main" id="{51D48BD3-6A6D-4AAD-AB24-6F11634B1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2" y="2710"/>
              <a:ext cx="1392" cy="804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Rectangle 41">
              <a:extLst>
                <a:ext uri="{FF2B5EF4-FFF2-40B4-BE49-F238E27FC236}">
                  <a16:creationId xmlns:a16="http://schemas.microsoft.com/office/drawing/2014/main" id="{ACBFF537-8294-4C26-969B-52C075B57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7" y="3416"/>
              <a:ext cx="468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Periph Instances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5" name="Rectangle 42">
              <a:extLst>
                <a:ext uri="{FF2B5EF4-FFF2-40B4-BE49-F238E27FC236}">
                  <a16:creationId xmlns:a16="http://schemas.microsoft.com/office/drawing/2014/main" id="{D6DE7F2D-E8E0-4A96-89F6-8184521E5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7" y="2772"/>
              <a:ext cx="371" cy="27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43">
              <a:extLst>
                <a:ext uri="{FF2B5EF4-FFF2-40B4-BE49-F238E27FC236}">
                  <a16:creationId xmlns:a16="http://schemas.microsoft.com/office/drawing/2014/main" id="{E30A6C39-A5AD-4990-ADF8-F6F696AC5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7" y="2772"/>
              <a:ext cx="371" cy="27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ectangle 44">
              <a:extLst>
                <a:ext uri="{FF2B5EF4-FFF2-40B4-BE49-F238E27FC236}">
                  <a16:creationId xmlns:a16="http://schemas.microsoft.com/office/drawing/2014/main" id="{4FB8A5DF-8C32-4601-9CA0-EF70062EF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8" y="2876"/>
              <a:ext cx="19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Voter 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8" name="Rectangle 45">
              <a:extLst>
                <a:ext uri="{FF2B5EF4-FFF2-40B4-BE49-F238E27FC236}">
                  <a16:creationId xmlns:a16="http://schemas.microsoft.com/office/drawing/2014/main" id="{98BDB1EA-2EB1-41E4-BA08-BDB088F96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3" y="2876"/>
              <a:ext cx="6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59" name="Rectangle 46">
              <a:extLst>
                <a:ext uri="{FF2B5EF4-FFF2-40B4-BE49-F238E27FC236}">
                  <a16:creationId xmlns:a16="http://schemas.microsoft.com/office/drawing/2014/main" id="{DEE78A8F-D278-4024-90B6-5887CAA3B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2942"/>
              <a:ext cx="370" cy="27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Rectangle 47">
              <a:extLst>
                <a:ext uri="{FF2B5EF4-FFF2-40B4-BE49-F238E27FC236}">
                  <a16:creationId xmlns:a16="http://schemas.microsoft.com/office/drawing/2014/main" id="{A688C40D-CCA1-4730-8BBA-A7D70459F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2942"/>
              <a:ext cx="370" cy="27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Rectangle 48">
              <a:extLst>
                <a:ext uri="{FF2B5EF4-FFF2-40B4-BE49-F238E27FC236}">
                  <a16:creationId xmlns:a16="http://schemas.microsoft.com/office/drawing/2014/main" id="{BB532903-42E2-4C67-8DF3-EC50F996E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046"/>
              <a:ext cx="19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Voter 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2" name="Rectangle 49">
              <a:extLst>
                <a:ext uri="{FF2B5EF4-FFF2-40B4-BE49-F238E27FC236}">
                  <a16:creationId xmlns:a16="http://schemas.microsoft.com/office/drawing/2014/main" id="{26693162-63AD-4919-896B-925DBAAB1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7" y="3046"/>
              <a:ext cx="6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3" name="Rectangle 50">
              <a:extLst>
                <a:ext uri="{FF2B5EF4-FFF2-40B4-BE49-F238E27FC236}">
                  <a16:creationId xmlns:a16="http://schemas.microsoft.com/office/drawing/2014/main" id="{A75A722F-B47E-4770-B72B-4F2F53254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3112"/>
              <a:ext cx="371" cy="27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4" name="Rectangle 51">
              <a:extLst>
                <a:ext uri="{FF2B5EF4-FFF2-40B4-BE49-F238E27FC236}">
                  <a16:creationId xmlns:a16="http://schemas.microsoft.com/office/drawing/2014/main" id="{C82CD240-06AD-4333-8000-A91B2C0A2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3112"/>
              <a:ext cx="371" cy="27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Rectangle 52">
              <a:extLst>
                <a:ext uri="{FF2B5EF4-FFF2-40B4-BE49-F238E27FC236}">
                  <a16:creationId xmlns:a16="http://schemas.microsoft.com/office/drawing/2014/main" id="{78D94258-ACAE-4AB9-A6E0-8B247727E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4" y="3216"/>
              <a:ext cx="22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Voter X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6" name="Rectangle 53">
              <a:extLst>
                <a:ext uri="{FF2B5EF4-FFF2-40B4-BE49-F238E27FC236}">
                  <a16:creationId xmlns:a16="http://schemas.microsoft.com/office/drawing/2014/main" id="{59B5DDCE-E34A-4912-A4F5-3E3D2EF34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772"/>
              <a:ext cx="494" cy="618"/>
            </a:xfrm>
            <a:prstGeom prst="rect">
              <a:avLst/>
            </a:prstGeom>
            <a:solidFill>
              <a:srgbClr val="E5B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Rectangle 54">
              <a:extLst>
                <a:ext uri="{FF2B5EF4-FFF2-40B4-BE49-F238E27FC236}">
                  <a16:creationId xmlns:a16="http://schemas.microsoft.com/office/drawing/2014/main" id="{0A01FBEB-1C0F-4BC4-96D0-BFCCCAEB2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2772"/>
              <a:ext cx="494" cy="61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Rectangle 55">
              <a:extLst>
                <a:ext uri="{FF2B5EF4-FFF2-40B4-BE49-F238E27FC236}">
                  <a16:creationId xmlns:a16="http://schemas.microsoft.com/office/drawing/2014/main" id="{2F81C37B-AA99-40B3-9B5A-8168F6753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0" y="2972"/>
              <a:ext cx="21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02122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≥</a:t>
              </a: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02122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</a:t>
              </a:r>
              <a:endParaRPr kumimoji="0" lang="en-DE" alt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69" name="Rectangle 56">
              <a:extLst>
                <a:ext uri="{FF2B5EF4-FFF2-40B4-BE49-F238E27FC236}">
                  <a16:creationId xmlns:a16="http://schemas.microsoft.com/office/drawing/2014/main" id="{9A45326D-C9F5-4559-B1F3-CC147DD9D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" y="2972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alt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0" name="Line 57">
              <a:extLst>
                <a:ext uri="{FF2B5EF4-FFF2-40B4-BE49-F238E27FC236}">
                  <a16:creationId xmlns:a16="http://schemas.microsoft.com/office/drawing/2014/main" id="{886657ED-4762-40FE-99D3-14E5E17E88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48" y="2911"/>
              <a:ext cx="370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Line 58">
              <a:extLst>
                <a:ext uri="{FF2B5EF4-FFF2-40B4-BE49-F238E27FC236}">
                  <a16:creationId xmlns:a16="http://schemas.microsoft.com/office/drawing/2014/main" id="{2AB059DD-7B06-476D-8FE5-3004EDB22D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1" y="3081"/>
              <a:ext cx="247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2" name="Line 59">
              <a:extLst>
                <a:ext uri="{FF2B5EF4-FFF2-40B4-BE49-F238E27FC236}">
                  <a16:creationId xmlns:a16="http://schemas.microsoft.com/office/drawing/2014/main" id="{133A9473-0E62-4C24-A85D-64D7294F56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95" y="3251"/>
              <a:ext cx="12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" name="Freeform 60">
              <a:extLst>
                <a:ext uri="{FF2B5EF4-FFF2-40B4-BE49-F238E27FC236}">
                  <a16:creationId xmlns:a16="http://schemas.microsoft.com/office/drawing/2014/main" id="{9F4039A0-230E-4A8B-8115-C36A2BE3D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2" y="2489"/>
              <a:ext cx="514" cy="592"/>
            </a:xfrm>
            <a:custGeom>
              <a:avLst/>
              <a:gdLst>
                <a:gd name="T0" fmla="*/ 514 w 514"/>
                <a:gd name="T1" fmla="*/ 0 h 592"/>
                <a:gd name="T2" fmla="*/ 226 w 514"/>
                <a:gd name="T3" fmla="*/ 0 h 592"/>
                <a:gd name="T4" fmla="*/ 226 w 514"/>
                <a:gd name="T5" fmla="*/ 592 h 592"/>
                <a:gd name="T6" fmla="*/ 0 w 514"/>
                <a:gd name="T7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4" h="592">
                  <a:moveTo>
                    <a:pt x="514" y="0"/>
                  </a:moveTo>
                  <a:lnTo>
                    <a:pt x="226" y="0"/>
                  </a:lnTo>
                  <a:lnTo>
                    <a:pt x="226" y="592"/>
                  </a:lnTo>
                  <a:lnTo>
                    <a:pt x="0" y="592"/>
                  </a:lnTo>
                </a:path>
              </a:pathLst>
            </a:cu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" name="Rectangle 61">
              <a:extLst>
                <a:ext uri="{FF2B5EF4-FFF2-40B4-BE49-F238E27FC236}">
                  <a16:creationId xmlns:a16="http://schemas.microsoft.com/office/drawing/2014/main" id="{182C5251-1443-469A-9682-3DE7E7C51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2" y="1845"/>
              <a:ext cx="1392" cy="803"/>
            </a:xfrm>
            <a:prstGeom prst="rect">
              <a:avLst/>
            </a:prstGeom>
            <a:solidFill>
              <a:srgbClr val="DDE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Rectangle 62">
              <a:extLst>
                <a:ext uri="{FF2B5EF4-FFF2-40B4-BE49-F238E27FC236}">
                  <a16:creationId xmlns:a16="http://schemas.microsoft.com/office/drawing/2014/main" id="{9BD25C84-A714-49DD-95F0-D1250F193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2" y="1845"/>
              <a:ext cx="1392" cy="803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Rectangle 63">
              <a:extLst>
                <a:ext uri="{FF2B5EF4-FFF2-40B4-BE49-F238E27FC236}">
                  <a16:creationId xmlns:a16="http://schemas.microsoft.com/office/drawing/2014/main" id="{A4FD1CFB-94D6-4392-909A-383A50D6B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2551"/>
              <a:ext cx="425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Core Instances</a:t>
              </a:r>
              <a:endParaRPr kumimoji="0" lang="en-DE" alt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77" name="Rectangle 64">
              <a:extLst>
                <a:ext uri="{FF2B5EF4-FFF2-40B4-BE49-F238E27FC236}">
                  <a16:creationId xmlns:a16="http://schemas.microsoft.com/office/drawing/2014/main" id="{E6DF57DB-6E3E-4A2E-B9A4-A600BED47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7" y="1907"/>
              <a:ext cx="371" cy="27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Rectangle 65">
              <a:extLst>
                <a:ext uri="{FF2B5EF4-FFF2-40B4-BE49-F238E27FC236}">
                  <a16:creationId xmlns:a16="http://schemas.microsoft.com/office/drawing/2014/main" id="{667AAD06-0708-4671-8779-ED4A35098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7" y="1907"/>
              <a:ext cx="371" cy="27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Rectangle 66">
              <a:extLst>
                <a:ext uri="{FF2B5EF4-FFF2-40B4-BE49-F238E27FC236}">
                  <a16:creationId xmlns:a16="http://schemas.microsoft.com/office/drawing/2014/main" id="{B441F249-55CE-4D5B-890F-81193EEAF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8" y="2011"/>
              <a:ext cx="19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Voter 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0" name="Rectangle 67">
              <a:extLst>
                <a:ext uri="{FF2B5EF4-FFF2-40B4-BE49-F238E27FC236}">
                  <a16:creationId xmlns:a16="http://schemas.microsoft.com/office/drawing/2014/main" id="{DB1B0D72-21D5-4393-A556-901AAAC72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3" y="2011"/>
              <a:ext cx="6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1" name="Rectangle 68">
              <a:extLst>
                <a:ext uri="{FF2B5EF4-FFF2-40B4-BE49-F238E27FC236}">
                  <a16:creationId xmlns:a16="http://schemas.microsoft.com/office/drawing/2014/main" id="{49F85938-8674-4020-B959-4F1E221FF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2077"/>
              <a:ext cx="370" cy="27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Rectangle 69">
              <a:extLst>
                <a:ext uri="{FF2B5EF4-FFF2-40B4-BE49-F238E27FC236}">
                  <a16:creationId xmlns:a16="http://schemas.microsoft.com/office/drawing/2014/main" id="{49EFDC13-313C-4B36-B3ED-2B2066665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1" y="2077"/>
              <a:ext cx="370" cy="27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" name="Rectangle 70">
              <a:extLst>
                <a:ext uri="{FF2B5EF4-FFF2-40B4-BE49-F238E27FC236}">
                  <a16:creationId xmlns:a16="http://schemas.microsoft.com/office/drawing/2014/main" id="{BD3A7DA1-9F6A-44C9-BF7C-F1E3316BB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182"/>
              <a:ext cx="19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Voter 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4" name="Rectangle 71">
              <a:extLst>
                <a:ext uri="{FF2B5EF4-FFF2-40B4-BE49-F238E27FC236}">
                  <a16:creationId xmlns:a16="http://schemas.microsoft.com/office/drawing/2014/main" id="{636A2069-4F1B-41EF-A0ED-D6CFF608B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7" y="2182"/>
              <a:ext cx="6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5" name="Rectangle 72">
              <a:extLst>
                <a:ext uri="{FF2B5EF4-FFF2-40B4-BE49-F238E27FC236}">
                  <a16:creationId xmlns:a16="http://schemas.microsoft.com/office/drawing/2014/main" id="{4894C57A-B09F-4F6A-AA29-B823FAA93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2247"/>
              <a:ext cx="371" cy="27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Rectangle 73">
              <a:extLst>
                <a:ext uri="{FF2B5EF4-FFF2-40B4-BE49-F238E27FC236}">
                  <a16:creationId xmlns:a16="http://schemas.microsoft.com/office/drawing/2014/main" id="{D04F5EFC-EC78-4DC4-B82A-655D841CA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4" y="2247"/>
              <a:ext cx="371" cy="27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" name="Rectangle 74">
              <a:extLst>
                <a:ext uri="{FF2B5EF4-FFF2-40B4-BE49-F238E27FC236}">
                  <a16:creationId xmlns:a16="http://schemas.microsoft.com/office/drawing/2014/main" id="{59E76783-CD9C-481F-8086-8CE106EE3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4" y="2352"/>
              <a:ext cx="229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altLang="en-DE" sz="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Voter X</a:t>
              </a:r>
              <a:endParaRPr kumimoji="0" lang="en-DE" alt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88" name="Rectangle 75">
              <a:extLst>
                <a:ext uri="{FF2B5EF4-FFF2-40B4-BE49-F238E27FC236}">
                  <a16:creationId xmlns:a16="http://schemas.microsoft.com/office/drawing/2014/main" id="{133269CF-8529-40D4-A60A-6B3C968BA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907"/>
              <a:ext cx="494" cy="618"/>
            </a:xfrm>
            <a:prstGeom prst="rect">
              <a:avLst/>
            </a:prstGeom>
            <a:solidFill>
              <a:srgbClr val="E5B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Rectangle 76">
              <a:extLst>
                <a:ext uri="{FF2B5EF4-FFF2-40B4-BE49-F238E27FC236}">
                  <a16:creationId xmlns:a16="http://schemas.microsoft.com/office/drawing/2014/main" id="{F96A45A7-BAD2-406E-97E4-5F5FD8222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" y="1907"/>
              <a:ext cx="494" cy="618"/>
            </a:xfrm>
            <a:prstGeom prst="rect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Rectangle 77">
              <a:extLst>
                <a:ext uri="{FF2B5EF4-FFF2-40B4-BE49-F238E27FC236}">
                  <a16:creationId xmlns:a16="http://schemas.microsoft.com/office/drawing/2014/main" id="{EF578C1D-2826-4917-BFA7-AF640E787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0" y="2108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alt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1" name="Rectangle 78">
              <a:extLst>
                <a:ext uri="{FF2B5EF4-FFF2-40B4-BE49-F238E27FC236}">
                  <a16:creationId xmlns:a16="http://schemas.microsoft.com/office/drawing/2014/main" id="{70E76A81-817A-4ACC-8370-5B04ACF02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1" y="2118"/>
              <a:ext cx="19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202122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≥</a:t>
              </a:r>
              <a:r>
                <a:rPr kumimoji="0" lang="en-US" altLang="en-DE" sz="2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</a:t>
              </a:r>
              <a:endParaRPr kumimoji="0" lang="en-DE" alt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" name="Line 79">
              <a:extLst>
                <a:ext uri="{FF2B5EF4-FFF2-40B4-BE49-F238E27FC236}">
                  <a16:creationId xmlns:a16="http://schemas.microsoft.com/office/drawing/2014/main" id="{878A4F58-FA97-482F-903D-8F777F16C7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48" y="2046"/>
              <a:ext cx="370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Line 80">
              <a:extLst>
                <a:ext uri="{FF2B5EF4-FFF2-40B4-BE49-F238E27FC236}">
                  <a16:creationId xmlns:a16="http://schemas.microsoft.com/office/drawing/2014/main" id="{05C6ECF9-9D90-4526-A08E-A7D56125F6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71" y="2216"/>
              <a:ext cx="247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Line 81">
              <a:extLst>
                <a:ext uri="{FF2B5EF4-FFF2-40B4-BE49-F238E27FC236}">
                  <a16:creationId xmlns:a16="http://schemas.microsoft.com/office/drawing/2014/main" id="{2F13A8AD-FE40-44E6-8F8F-7FB99AFB56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95" y="2386"/>
              <a:ext cx="123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" name="Line 82">
              <a:extLst>
                <a:ext uri="{FF2B5EF4-FFF2-40B4-BE49-F238E27FC236}">
                  <a16:creationId xmlns:a16="http://schemas.microsoft.com/office/drawing/2014/main" id="{9B111D1C-8CE0-4B12-AF88-E73EC3ACF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2" y="2216"/>
              <a:ext cx="514" cy="0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Rectangle 83">
              <a:extLst>
                <a:ext uri="{FF2B5EF4-FFF2-40B4-BE49-F238E27FC236}">
                  <a16:creationId xmlns:a16="http://schemas.microsoft.com/office/drawing/2014/main" id="{1ED3EC31-E14B-4D84-A9A6-6B12F052A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" y="233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alt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7" name="Rectangle 84">
              <a:extLst>
                <a:ext uri="{FF2B5EF4-FFF2-40B4-BE49-F238E27FC236}">
                  <a16:creationId xmlns:a16="http://schemas.microsoft.com/office/drawing/2014/main" id="{9293CD8E-5496-4176-A855-650DFDB15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" y="3189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DE" altLang="en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id="{B2A73546-B860-4107-9FB4-A8F4ADF71615}"/>
              </a:ext>
            </a:extLst>
          </p:cNvPr>
          <p:cNvCxnSpPr>
            <a:cxnSpLocks/>
          </p:cNvCxnSpPr>
          <p:nvPr/>
        </p:nvCxnSpPr>
        <p:spPr>
          <a:xfrm flipV="1">
            <a:off x="5393304" y="3429000"/>
            <a:ext cx="1756142" cy="1841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17C34F73-B95B-408D-9C0F-E453CF9CEDD8}"/>
              </a:ext>
            </a:extLst>
          </p:cNvPr>
          <p:cNvCxnSpPr>
            <a:cxnSpLocks/>
          </p:cNvCxnSpPr>
          <p:nvPr/>
        </p:nvCxnSpPr>
        <p:spPr>
          <a:xfrm>
            <a:off x="3383954" y="5755212"/>
            <a:ext cx="3626646" cy="213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5112C9B2-0FA3-44CE-A16D-A95CC3A9B40F}"/>
              </a:ext>
            </a:extLst>
          </p:cNvPr>
          <p:cNvCxnSpPr>
            <a:cxnSpLocks/>
          </p:cNvCxnSpPr>
          <p:nvPr/>
        </p:nvCxnSpPr>
        <p:spPr>
          <a:xfrm flipV="1">
            <a:off x="1331640" y="4185391"/>
            <a:ext cx="3024336" cy="1141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644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8AE342-008D-479A-923B-B967A5FC6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TID &amp; SEE Characterization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96AE11-E0A6-4F3B-A22E-170B9201A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66506"/>
            <a:ext cx="4499992" cy="1243442"/>
          </a:xfrm>
        </p:spPr>
        <p:txBody>
          <a:bodyPr>
            <a:normAutofit lnSpcReduction="10000"/>
          </a:bodyPr>
          <a:lstStyle/>
          <a:p>
            <a:r>
              <a:rPr lang="de-DE" dirty="0"/>
              <a:t>X-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irrdiation</a:t>
            </a:r>
            <a:r>
              <a:rPr lang="de-DE" dirty="0"/>
              <a:t> at -20°C </a:t>
            </a:r>
          </a:p>
          <a:p>
            <a:r>
              <a:rPr lang="de-DE" dirty="0"/>
              <a:t>TID </a:t>
            </a:r>
            <a:r>
              <a:rPr lang="de-DE" dirty="0" err="1"/>
              <a:t>of</a:t>
            </a:r>
            <a:r>
              <a:rPr lang="de-DE" dirty="0"/>
              <a:t> 1 Grad </a:t>
            </a:r>
            <a:r>
              <a:rPr lang="de-DE" dirty="0" err="1"/>
              <a:t>reached</a:t>
            </a:r>
            <a:endParaRPr lang="de-DE" dirty="0"/>
          </a:p>
          <a:p>
            <a:r>
              <a:rPr lang="de-DE" dirty="0"/>
              <a:t>SRAM </a:t>
            </a:r>
            <a:r>
              <a:rPr lang="de-DE" dirty="0" err="1"/>
              <a:t>leakage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driver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consumption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6F7265-33C0-4E83-A600-FC1891975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3DBF2-33A2-4938-B09F-89A57BE9534B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25.09.23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303BCA-C850-4E36-876A-CD8EA97EB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Radhard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RISC-V | DRD7 2nd Workshop | michael.karagounis@fh-dortmund.de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3CA2D5-157B-4F7A-90ED-211DDEB4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626A7F-4343-4E4D-B14D-5E7A03778B2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Inhaltsplatzhalter 7" descr="Ein Bild, das Tisch enthält.&#10;&#10;Automatisch generierte Beschreibung">
            <a:extLst>
              <a:ext uri="{FF2B5EF4-FFF2-40B4-BE49-F238E27FC236}">
                <a16:creationId xmlns:a16="http://schemas.microsoft.com/office/drawing/2014/main" id="{3B8F0358-8F47-481A-A995-967A59BD2E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44" y="2492895"/>
            <a:ext cx="3010885" cy="1872208"/>
          </a:xfrm>
          <a:prstGeom prst="rect">
            <a:avLst/>
          </a:prstGeom>
        </p:spPr>
      </p:pic>
      <p:pic>
        <p:nvPicPr>
          <p:cNvPr id="8" name="Inhaltsplatzhalter 9">
            <a:extLst>
              <a:ext uri="{FF2B5EF4-FFF2-40B4-BE49-F238E27FC236}">
                <a16:creationId xmlns:a16="http://schemas.microsoft.com/office/drawing/2014/main" id="{3D792F11-62B1-42FE-80B6-08C4BF2C2F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542581"/>
            <a:ext cx="3024664" cy="1872207"/>
          </a:xfrm>
          <a:prstGeom prst="rect">
            <a:avLst/>
          </a:prstGeom>
        </p:spPr>
      </p:pic>
      <p:pic>
        <p:nvPicPr>
          <p:cNvPr id="9" name="Inhaltsplatzhalter 6" descr="Ein Bild, das Diagramm enthält.&#10;&#10;Automatisch generierte Beschreibung">
            <a:extLst>
              <a:ext uri="{FF2B5EF4-FFF2-40B4-BE49-F238E27FC236}">
                <a16:creationId xmlns:a16="http://schemas.microsoft.com/office/drawing/2014/main" id="{AA73F89D-EDCD-4482-B4E5-0D9F47FA20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017" y="1971080"/>
            <a:ext cx="3329268" cy="2683644"/>
          </a:xfrm>
          <a:prstGeom prst="rect">
            <a:avLst/>
          </a:prstGeom>
        </p:spPr>
      </p:pic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1605B151-F60A-48F2-9FCB-14E645AB9906}"/>
              </a:ext>
            </a:extLst>
          </p:cNvPr>
          <p:cNvSpPr txBox="1">
            <a:spLocks/>
          </p:cNvSpPr>
          <p:nvPr/>
        </p:nvSpPr>
        <p:spPr>
          <a:xfrm>
            <a:off x="4355976" y="4760195"/>
            <a:ext cx="4499992" cy="12434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cross section of corrected SEUs extracted by SEU counter circuit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SEFI cross section is three orders of magnitude smaller than SEU cross section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B5DC3A4-B847-45DB-8533-F9613AE204AF}"/>
              </a:ext>
            </a:extLst>
          </p:cNvPr>
          <p:cNvSpPr txBox="1">
            <a:spLocks/>
          </p:cNvSpPr>
          <p:nvPr/>
        </p:nvSpPr>
        <p:spPr>
          <a:xfrm>
            <a:off x="4355976" y="745398"/>
            <a:ext cx="4499992" cy="1243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33470BB4-84F2-40E6-BAA9-74E4C87DC04F}"/>
              </a:ext>
            </a:extLst>
          </p:cNvPr>
          <p:cNvSpPr txBox="1">
            <a:spLocks/>
          </p:cNvSpPr>
          <p:nvPr/>
        </p:nvSpPr>
        <p:spPr>
          <a:xfrm>
            <a:off x="4304787" y="1388159"/>
            <a:ext cx="4499992" cy="46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Heavy ion irradiation for study of SEE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BAA357-C6E2-D404-88C8-F226F1A9067D}"/>
              </a:ext>
            </a:extLst>
          </p:cNvPr>
          <p:cNvSpPr txBox="1"/>
          <p:nvPr/>
        </p:nvSpPr>
        <p:spPr>
          <a:xfrm>
            <a:off x="4121696" y="6018648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A. </a:t>
            </a:r>
            <a:r>
              <a:rPr lang="en-US" sz="8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Walsemann</a:t>
            </a:r>
            <a:r>
              <a:rPr lang="en-US" sz="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, M. </a:t>
            </a:r>
            <a:r>
              <a:rPr lang="en-US" sz="8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Karagounis</a:t>
            </a:r>
            <a:r>
              <a:rPr lang="en-US" sz="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, A. </a:t>
            </a:r>
            <a:r>
              <a:rPr lang="en-US" sz="8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Stanitzki</a:t>
            </a:r>
            <a:r>
              <a:rPr lang="en-US" sz="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, D. </a:t>
            </a:r>
            <a:r>
              <a:rPr lang="en-US" sz="800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Tutsch</a:t>
            </a:r>
            <a:r>
              <a:rPr lang="en-US" sz="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,  </a:t>
            </a:r>
            <a:r>
              <a:rPr lang="en-US" sz="800" b="1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A radiation hard RISC-V microprocessor for high-energy physics applications,</a:t>
            </a:r>
            <a:r>
              <a:rPr lang="en-US" sz="8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 Nuclear Instruments and Methods in Physics Research Section A, vol. 1056, p. 168633, 2023 </a:t>
            </a:r>
            <a:endParaRPr lang="en-FR" sz="800" dirty="0"/>
          </a:p>
        </p:txBody>
      </p:sp>
    </p:spTree>
    <p:extLst>
      <p:ext uri="{BB962C8B-B14F-4D97-AF65-F5344CB8AC3E}">
        <p14:creationId xmlns:p14="http://schemas.microsoft.com/office/powerpoint/2010/main" val="294990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B7BF5-F8AA-47F3-9975-789D78E81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Futur Plans &amp; Resources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4E58BA-949D-4E8D-9869-ADD6100F7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896544"/>
          </a:xfrm>
        </p:spPr>
        <p:txBody>
          <a:bodyPr/>
          <a:lstStyle/>
          <a:p>
            <a:r>
              <a:rPr lang="en-US" dirty="0"/>
              <a:t>Overall project goal is an </a:t>
            </a:r>
            <a:r>
              <a:rPr lang="en-US" u="sng" dirty="0"/>
              <a:t>open-source  Zero SEFI microcontroller </a:t>
            </a:r>
            <a:r>
              <a:rPr lang="en-US" dirty="0"/>
              <a:t>at LHC inner layer SEE rates</a:t>
            </a:r>
          </a:p>
          <a:p>
            <a:pPr lvl="1"/>
            <a:r>
              <a:rPr lang="en-US" dirty="0"/>
              <a:t>Are there additional architecture level protection measures necessary apart from TMR?</a:t>
            </a:r>
          </a:p>
          <a:p>
            <a:r>
              <a:rPr lang="en-US" dirty="0"/>
              <a:t>Development of a well-elaborated </a:t>
            </a:r>
            <a:r>
              <a:rPr lang="en-US" u="sng" dirty="0"/>
              <a:t>verification suite</a:t>
            </a:r>
          </a:p>
          <a:p>
            <a:pPr lvl="1"/>
            <a:r>
              <a:rPr lang="en-US" dirty="0"/>
              <a:t>Verification of functionality and TMR implementation</a:t>
            </a:r>
          </a:p>
          <a:p>
            <a:pPr lvl="1"/>
            <a:r>
              <a:rPr lang="en-US" dirty="0"/>
              <a:t>study of cycle accurate golden models and/or virtual prototypes</a:t>
            </a:r>
          </a:p>
          <a:p>
            <a:r>
              <a:rPr lang="en-US" dirty="0"/>
              <a:t>Improve diagnose capability during SEE radiation testing</a:t>
            </a:r>
          </a:p>
          <a:p>
            <a:pPr lvl="1"/>
            <a:r>
              <a:rPr lang="en-US" dirty="0"/>
              <a:t>Not only detect SEFIs but also cause of SEFIs </a:t>
            </a:r>
          </a:p>
          <a:p>
            <a:r>
              <a:rPr lang="en-US" dirty="0"/>
              <a:t>Resources  </a:t>
            </a:r>
          </a:p>
          <a:p>
            <a:pPr lvl="1"/>
            <a:r>
              <a:rPr lang="en-US" dirty="0"/>
              <a:t>0.67 FTE (PhD student) for 1+3 years</a:t>
            </a:r>
          </a:p>
          <a:p>
            <a:pPr lvl="1"/>
            <a:r>
              <a:rPr lang="en-US" dirty="0"/>
              <a:t>Funds for Submission of chip prototypes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CE57BA-BF23-41BF-82B2-791A7A74C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3DBF2-33A2-4938-B09F-89A57BE9534B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25.09.23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AF2236-D541-4A87-B558-33F3CA4B0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STRV-R1 (SEU-tolerant-RISC-V) Verbundmeeting Heidelberg | alexander.walsemann@fh-dortmund.de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FBAB2D-97F4-463C-B2E5-81F91BF03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626A7F-4343-4E4D-B14D-5E7A03778B25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118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171974" y="1239939"/>
            <a:ext cx="4325738" cy="4378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C13D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(STFC) Consortia </a:t>
            </a:r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Royal Holloway, Birmingham, Warwick, Bristol, Manchester, RAL.</a:t>
            </a:r>
            <a:endParaRPr lang="en-GB" sz="16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C13D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GB" sz="1600" dirty="0">
                <a:latin typeface="Arial" panose="020B0604020202020204" pitchFamily="34" charset="0"/>
                <a:ea typeface="Arial" panose="020B0604020202020204" pitchFamily="34" charset="0"/>
              </a:rPr>
              <a:t>common interface ASIC to couple a range of specialised FE ASICs to a common industry-standard off-detector interface.</a:t>
            </a:r>
            <a:endParaRPr lang="en-GB" sz="16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C13D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Plans for DRD7.2.b</a:t>
            </a:r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Study/design of processor</a:t>
            </a:r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Verification/testing of cores</a:t>
            </a:r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Evaluate SoC platform</a:t>
            </a:r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Software Ecosystem</a:t>
            </a:r>
          </a:p>
          <a:p>
            <a:pPr marL="214313" indent="-214313">
              <a:spcBef>
                <a:spcPts val="9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C13D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Contribution</a:t>
            </a:r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Q4 2023: requests for funds</a:t>
            </a:r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&gt;1 FTE for 4 years </a:t>
            </a: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E5C6F3A5-AE8A-1AE1-9ACA-7C831CDB874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476009" y="1916832"/>
            <a:ext cx="4560487" cy="2621868"/>
          </a:xfrm>
          <a:prstGeom prst="rect">
            <a:avLst/>
          </a:prstGeom>
          <a:ln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3F92B3-96D8-3E91-A913-F2FFC0113F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2363667" y="5668391"/>
            <a:ext cx="1164431" cy="5786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77DDEC-16C6-9D62-23D6-EA8B9997E5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3483012" y="5670503"/>
            <a:ext cx="1335881" cy="5811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5D2ED8-7CEF-29D1-153B-664A3E3084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4589" y="5665889"/>
            <a:ext cx="1950890" cy="5137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AA7871-7225-8160-8D05-869C1BE52E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6910" y="5661248"/>
            <a:ext cx="1321594" cy="4643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C074565-A271-91F6-6CF9-A60D50E1FE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80881" y="5679469"/>
            <a:ext cx="871719" cy="58114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0AEBB19-D856-DA74-2A56-C6A1E5398224}"/>
              </a:ext>
            </a:extLst>
          </p:cNvPr>
          <p:cNvSpPr txBox="1"/>
          <p:nvPr/>
        </p:nvSpPr>
        <p:spPr>
          <a:xfrm>
            <a:off x="4508463" y="4667322"/>
            <a:ext cx="4371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kern="0" dirty="0">
                <a:solidFill>
                  <a:srgbClr val="505050"/>
                </a:solidFill>
                <a:latin typeface="Arial" panose="020B0604020202020204" pitchFamily="34" charset="0"/>
              </a:rPr>
              <a:t>Proposed common interface ASIC for detector readout, timing, and control</a:t>
            </a:r>
          </a:p>
          <a:p>
            <a:pPr algn="ctr"/>
            <a:endParaRPr lang="en-GB" sz="1600" i="1" dirty="0">
              <a:solidFill>
                <a:srgbClr val="50505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CDF3B6-6D7E-79BF-D552-E408898F20B2}"/>
              </a:ext>
            </a:extLst>
          </p:cNvPr>
          <p:cNvSpPr/>
          <p:nvPr/>
        </p:nvSpPr>
        <p:spPr>
          <a:xfrm>
            <a:off x="6084168" y="3763384"/>
            <a:ext cx="2177546" cy="600828"/>
          </a:xfrm>
          <a:prstGeom prst="rect">
            <a:avLst/>
          </a:prstGeom>
          <a:solidFill>
            <a:srgbClr val="FF6900">
              <a:alpha val="15000"/>
            </a:srgbClr>
          </a:solidFill>
          <a:ln>
            <a:solidFill>
              <a:srgbClr val="F08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36BAA1-A15F-2984-6C75-ED1A75682DD5}"/>
              </a:ext>
            </a:extLst>
          </p:cNvPr>
          <p:cNvSpPr/>
          <p:nvPr/>
        </p:nvSpPr>
        <p:spPr>
          <a:xfrm>
            <a:off x="4834228" y="3457670"/>
            <a:ext cx="774370" cy="906542"/>
          </a:xfrm>
          <a:prstGeom prst="rect">
            <a:avLst/>
          </a:prstGeom>
          <a:solidFill>
            <a:srgbClr val="FF6900">
              <a:alpha val="15000"/>
            </a:srgbClr>
          </a:solidFill>
          <a:ln>
            <a:solidFill>
              <a:srgbClr val="F08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06BB2C-F002-4E2C-BDF6-1202ED1CD75E}"/>
              </a:ext>
            </a:extLst>
          </p:cNvPr>
          <p:cNvSpPr/>
          <p:nvPr/>
        </p:nvSpPr>
        <p:spPr>
          <a:xfrm>
            <a:off x="6084168" y="3267910"/>
            <a:ext cx="1128919" cy="305106"/>
          </a:xfrm>
          <a:prstGeom prst="rect">
            <a:avLst/>
          </a:prstGeom>
          <a:solidFill>
            <a:srgbClr val="FF6900">
              <a:alpha val="15000"/>
            </a:srgbClr>
          </a:solidFill>
          <a:ln>
            <a:solidFill>
              <a:srgbClr val="F08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A54D05-615B-CBCE-97A6-FF54315F59D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27584" y="188913"/>
            <a:ext cx="8316416" cy="719137"/>
          </a:xfrm>
        </p:spPr>
        <p:txBody>
          <a:bodyPr/>
          <a:lstStyle/>
          <a:p>
            <a:r>
              <a:rPr lang="en-US" sz="4400" b="1" spc="-113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Consortium Contribution</a:t>
            </a:r>
            <a:br>
              <a:rPr lang="en-US" sz="4400" b="1" spc="-113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FR" dirty="0"/>
          </a:p>
        </p:txBody>
      </p:sp>
      <p:pic>
        <p:nvPicPr>
          <p:cNvPr id="13" name="Picture 12" descr="A blue and white logo&#10;&#10;Description automatically generated">
            <a:extLst>
              <a:ext uri="{FF2B5EF4-FFF2-40B4-BE49-F238E27FC236}">
                <a16:creationId xmlns:a16="http://schemas.microsoft.com/office/drawing/2014/main" id="{2D617EC1-438C-8474-1665-55A359D8801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68" y="5679469"/>
            <a:ext cx="2252599" cy="54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88059"/>
      </p:ext>
    </p:extLst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0DA6A-8F41-0A26-0CB2-69A85DFFB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D555E-0EBF-7264-4857-1142665C1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579296" cy="4752975"/>
          </a:xfrm>
        </p:spPr>
        <p:txBody>
          <a:bodyPr/>
          <a:lstStyle/>
          <a:p>
            <a:r>
              <a:rPr lang="en-FR" sz="2800" dirty="0"/>
              <a:t>Project intentions </a:t>
            </a:r>
          </a:p>
          <a:p>
            <a:pPr lvl="1"/>
            <a:r>
              <a:rPr lang="en-FR" sz="2400" dirty="0"/>
              <a:t>Rad-Tol RISC-V based System-on-Chip design</a:t>
            </a:r>
            <a:br>
              <a:rPr lang="en-FR" sz="2400" dirty="0"/>
            </a:br>
            <a:endParaRPr lang="en-FR" sz="2800" dirty="0"/>
          </a:p>
          <a:p>
            <a:r>
              <a:rPr lang="en-FR" sz="2800" dirty="0"/>
              <a:t>Participating institues, as of today </a:t>
            </a:r>
            <a:br>
              <a:rPr lang="en-FR" sz="2800" dirty="0"/>
            </a:br>
            <a:r>
              <a:rPr lang="en-FR" sz="2000" dirty="0"/>
              <a:t>(in order of presentations)</a:t>
            </a:r>
            <a:endParaRPr lang="en-FR" sz="2400" dirty="0"/>
          </a:p>
          <a:p>
            <a:pPr lvl="1"/>
            <a:r>
              <a:rPr lang="en-FR" sz="2400" dirty="0"/>
              <a:t>CERN</a:t>
            </a:r>
          </a:p>
          <a:p>
            <a:pPr lvl="1"/>
            <a:r>
              <a:rPr lang="en-FR" sz="2400" dirty="0"/>
              <a:t>KU LEUVEN</a:t>
            </a:r>
          </a:p>
          <a:p>
            <a:pPr lvl="1"/>
            <a:r>
              <a:rPr lang="en-US" sz="2400" dirty="0" err="1"/>
              <a:t>Fachhochschule</a:t>
            </a:r>
            <a:r>
              <a:rPr lang="en-US" sz="2400" dirty="0"/>
              <a:t> Dortmund</a:t>
            </a:r>
          </a:p>
          <a:p>
            <a:pPr lvl="1"/>
            <a:r>
              <a:rPr lang="en-US" sz="2400" dirty="0"/>
              <a:t>UK Consortium</a:t>
            </a:r>
          </a:p>
          <a:p>
            <a:pPr marL="344487" lvl="1" indent="0">
              <a:buNone/>
            </a:pPr>
            <a:endParaRPr lang="en-FR" sz="2400" dirty="0"/>
          </a:p>
          <a:p>
            <a:pPr lvl="1"/>
            <a:endParaRPr lang="en-FR" sz="2400" dirty="0"/>
          </a:p>
          <a:p>
            <a:endParaRPr lang="en-FR" sz="2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F49E4-ED6E-2B51-D322-45AE510EA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E9001-FFBC-D83F-99A3-4EF1E836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58585313"/>
      </p:ext>
    </p:extLst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09853-BCBC-D132-8BA6-8DF43ACA9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Towards a Project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28A72-CE43-3AF7-3A02-178659317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003232" cy="4752975"/>
          </a:xfrm>
        </p:spPr>
        <p:txBody>
          <a:bodyPr/>
          <a:lstStyle/>
          <a:p>
            <a:r>
              <a:rPr lang="en-FR" sz="2000" dirty="0"/>
              <a:t>Develop a Rad-Tol RISC-V based SoC ASIC design platform </a:t>
            </a:r>
            <a:br>
              <a:rPr lang="en-FR" sz="2000" dirty="0"/>
            </a:br>
            <a:r>
              <a:rPr lang="en-FR" sz="2000" dirty="0"/>
              <a:t>for HEP experiments</a:t>
            </a:r>
          </a:p>
          <a:p>
            <a:pPr lvl="1"/>
            <a:r>
              <a:rPr lang="en-FR" sz="1800" dirty="0"/>
              <a:t>Standardized Architectures</a:t>
            </a:r>
          </a:p>
          <a:p>
            <a:pPr lvl="1"/>
            <a:r>
              <a:rPr lang="en-FR" sz="1800" dirty="0"/>
              <a:t>Implementation Methodologies</a:t>
            </a:r>
          </a:p>
          <a:p>
            <a:pPr lvl="1"/>
            <a:r>
              <a:rPr lang="en-FR" sz="1800" dirty="0"/>
              <a:t>Verification Methodologies</a:t>
            </a:r>
          </a:p>
          <a:p>
            <a:pPr lvl="1"/>
            <a:r>
              <a:rPr lang="en-FR" sz="1800" dirty="0"/>
              <a:t>IP block Repository</a:t>
            </a:r>
          </a:p>
          <a:p>
            <a:pPr lvl="1"/>
            <a:r>
              <a:rPr lang="en-GB" sz="1800" dirty="0"/>
              <a:t>Propose standardized solutions to the HEP community</a:t>
            </a:r>
          </a:p>
          <a:p>
            <a:pPr lvl="1"/>
            <a:endParaRPr lang="en-FR" sz="1800" dirty="0"/>
          </a:p>
          <a:p>
            <a:r>
              <a:rPr lang="en-FR" sz="2000" dirty="0"/>
              <a:t>Establish regular meetings</a:t>
            </a:r>
          </a:p>
          <a:p>
            <a:pPr lvl="1"/>
            <a:r>
              <a:rPr lang="en-FR" sz="1800" dirty="0"/>
              <a:t>Kick-off meeting in late </a:t>
            </a:r>
            <a:r>
              <a:rPr lang="en-US" sz="1800" dirty="0"/>
              <a:t>October</a:t>
            </a:r>
            <a:r>
              <a:rPr lang="en-FR" sz="1800" dirty="0"/>
              <a:t> 2023</a:t>
            </a:r>
          </a:p>
          <a:p>
            <a:pPr lvl="1"/>
            <a:r>
              <a:rPr lang="en-FR" sz="1800" dirty="0"/>
              <a:t>Identify areas of expertise</a:t>
            </a:r>
          </a:p>
          <a:p>
            <a:pPr lvl="1"/>
            <a:r>
              <a:rPr lang="en-FR" sz="1800" dirty="0"/>
              <a:t>Define fields of contribution</a:t>
            </a:r>
          </a:p>
          <a:p>
            <a:pPr lvl="1"/>
            <a:endParaRPr lang="en-FR" sz="1800" dirty="0"/>
          </a:p>
          <a:p>
            <a:r>
              <a:rPr lang="en-FR" sz="2000" dirty="0"/>
              <a:t>Finalize Project Proposal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8221B-2983-18EC-D335-BE71AE1D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D9906-4C28-A12D-57D7-CD4D95B77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1085034"/>
      </p:ext>
    </p:extLst>
  </p:cSld>
  <p:clrMapOvr>
    <a:masterClrMapping/>
  </p:clrMapOvr>
  <p:transition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Glob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2435225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7488" y="3071810"/>
            <a:ext cx="3830496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en-GB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/>
                <a:ea typeface="+mn-ea"/>
                <a:cs typeface="Verdana"/>
              </a:rPr>
              <a:t>Thank You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Verdana"/>
              <a:ea typeface="+mn-e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7D6802-68C2-534B-B034-A37F1F61DD51}" type="slidenum">
              <a:rPr lang="el-GR" smtClean="0"/>
              <a:pPr>
                <a:defRPr/>
              </a:pPr>
              <a:t>21</a:t>
            </a:fld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7338CC-7868-F70F-D912-3C090E59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5489881"/>
      </p:ext>
    </p:extLst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29E02-B54B-8259-D47F-D408B0967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92191-4673-0808-275A-05BD09F1B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363272" cy="4752975"/>
          </a:xfrm>
        </p:spPr>
        <p:txBody>
          <a:bodyPr/>
          <a:lstStyle/>
          <a:p>
            <a:r>
              <a:rPr lang="en-FR" sz="2400" b="1" dirty="0"/>
              <a:t>EP-R&amp;D WP5.2  </a:t>
            </a:r>
            <a:r>
              <a:rPr lang="en-FR" sz="2400" dirty="0"/>
              <a:t>Rad-Tol SoC Ecosystem activity</a:t>
            </a:r>
          </a:p>
          <a:p>
            <a:pPr lvl="1"/>
            <a:r>
              <a:rPr lang="en-US" sz="2000" dirty="0"/>
              <a:t>Motivation</a:t>
            </a:r>
          </a:p>
          <a:p>
            <a:pPr lvl="2"/>
            <a:r>
              <a:rPr lang="en-US" sz="1600" dirty="0"/>
              <a:t>Tackle design complexity in future experiments</a:t>
            </a:r>
          </a:p>
          <a:p>
            <a:pPr lvl="2"/>
            <a:r>
              <a:rPr lang="en-US" sz="1600" dirty="0"/>
              <a:t>Control development cost on advanced nodes</a:t>
            </a:r>
          </a:p>
          <a:p>
            <a:pPr lvl="2"/>
            <a:r>
              <a:rPr lang="en-US" sz="1600" dirty="0"/>
              <a:t>Facilitate on-detector “intelligence”</a:t>
            </a:r>
          </a:p>
          <a:p>
            <a:pPr lvl="2"/>
            <a:r>
              <a:rPr lang="en-US" sz="1600" dirty="0"/>
              <a:t>Enable reconfigurable, retargetable FE ASICs</a:t>
            </a:r>
          </a:p>
          <a:p>
            <a:pPr lvl="2"/>
            <a:endParaRPr lang="en-US" sz="1600" dirty="0"/>
          </a:p>
          <a:p>
            <a:pPr lvl="1"/>
            <a:r>
              <a:rPr lang="en-US" sz="2000" dirty="0"/>
              <a:t>Propose a SoC ASIC design methodology</a:t>
            </a:r>
          </a:p>
          <a:p>
            <a:pPr lvl="2"/>
            <a:r>
              <a:rPr lang="en-US" sz="1600" dirty="0"/>
              <a:t>Introduce an abstract design methodology</a:t>
            </a:r>
            <a:endParaRPr lang="en-US" sz="1600" u="sng" dirty="0"/>
          </a:p>
          <a:p>
            <a:pPr lvl="2"/>
            <a:r>
              <a:rPr lang="en-US" sz="1600" dirty="0"/>
              <a:t>Develop </a:t>
            </a:r>
            <a:r>
              <a:rPr lang="en-US" sz="1600" u="sng" dirty="0"/>
              <a:t>reusable IP blocks</a:t>
            </a:r>
          </a:p>
          <a:p>
            <a:pPr lvl="2"/>
            <a:r>
              <a:rPr lang="en-US" sz="1600" u="sng" dirty="0"/>
              <a:t>Standardized interconnects </a:t>
            </a:r>
            <a:r>
              <a:rPr lang="en-US" sz="1600" dirty="0"/>
              <a:t>for IP blocks</a:t>
            </a:r>
          </a:p>
          <a:p>
            <a:pPr lvl="2"/>
            <a:r>
              <a:rPr lang="en-US" sz="1600" dirty="0"/>
              <a:t>Replace state machines with a control processor (RISC-V based)</a:t>
            </a:r>
          </a:p>
          <a:p>
            <a:pPr lvl="2"/>
            <a:r>
              <a:rPr lang="en-US" sz="1600" dirty="0"/>
              <a:t>Programmable, flexible logic blocks (SoC Ecosystem, cores, </a:t>
            </a:r>
            <a:r>
              <a:rPr lang="en-US" sz="1600" dirty="0" err="1"/>
              <a:t>eFPGA</a:t>
            </a:r>
            <a:r>
              <a:rPr lang="en-US" sz="1600" dirty="0"/>
              <a:t>, </a:t>
            </a:r>
            <a:r>
              <a:rPr lang="en-US" sz="1600" dirty="0" err="1"/>
              <a:t>NoCs</a:t>
            </a:r>
            <a:r>
              <a:rPr lang="en-US" sz="1600" dirty="0"/>
              <a:t>)</a:t>
            </a:r>
          </a:p>
          <a:p>
            <a:pPr lvl="2"/>
            <a:r>
              <a:rPr lang="en-US" sz="1600" dirty="0"/>
              <a:t>Enhance Hierarchical Digital Implementation and Verifications</a:t>
            </a:r>
            <a:r>
              <a:rPr lang="en-US" sz="1600" u="sng" dirty="0"/>
              <a:t> </a:t>
            </a:r>
            <a:endParaRPr lang="en-US" sz="2000" dirty="0"/>
          </a:p>
          <a:p>
            <a:endParaRPr lang="en-FR" sz="2400" dirty="0"/>
          </a:p>
          <a:p>
            <a:pPr lvl="1"/>
            <a:endParaRPr lang="en-FR" sz="2000" dirty="0"/>
          </a:p>
          <a:p>
            <a:endParaRPr lang="en-FR" sz="2400" dirty="0"/>
          </a:p>
          <a:p>
            <a:endParaRPr lang="en-FR" sz="2400" dirty="0"/>
          </a:p>
          <a:p>
            <a:endParaRPr lang="en-FR" sz="2400" dirty="0"/>
          </a:p>
          <a:p>
            <a:endParaRPr lang="en-FR" sz="2400" dirty="0"/>
          </a:p>
          <a:p>
            <a:pPr lvl="1"/>
            <a:endParaRPr lang="en-FR" sz="2000" dirty="0"/>
          </a:p>
          <a:p>
            <a:pPr lvl="1"/>
            <a:endParaRPr lang="en-FR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5CA5B-1055-6D91-C7EC-05E16E854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E66CA-7A81-5249-4829-C873076C8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  <p:pic>
        <p:nvPicPr>
          <p:cNvPr id="8" name="Picture 7" descr="A blue square with white text&#10;&#10;Description automatically generated">
            <a:extLst>
              <a:ext uri="{FF2B5EF4-FFF2-40B4-BE49-F238E27FC236}">
                <a16:creationId xmlns:a16="http://schemas.microsoft.com/office/drawing/2014/main" id="{B8DD8B01-38CB-314A-4C09-D8C4CEB557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404664"/>
            <a:ext cx="1426495" cy="90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945203"/>
      </p:ext>
    </p:extLst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70F43-6D2C-3B42-9B36-681B383F0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261591"/>
            <a:ext cx="7963792" cy="719137"/>
          </a:xfrm>
        </p:spPr>
        <p:txBody>
          <a:bodyPr/>
          <a:lstStyle/>
          <a:p>
            <a:r>
              <a:rPr lang="en-US" sz="4000" dirty="0"/>
              <a:t>SoC </a:t>
            </a:r>
            <a:r>
              <a:rPr lang="en-US" sz="3600" dirty="0"/>
              <a:t>Radiation Tolerant Ecosystem</a:t>
            </a:r>
            <a:br>
              <a:rPr lang="en-US" sz="3600" dirty="0"/>
            </a:br>
            <a:r>
              <a:rPr lang="en-US" sz="3600" dirty="0"/>
              <a:t>                              </a:t>
            </a:r>
            <a:r>
              <a:rPr lang="en-US" sz="2800" dirty="0"/>
              <a:t>Conceptual Diagram</a:t>
            </a:r>
            <a:br>
              <a:rPr lang="en-US" sz="3600" dirty="0"/>
            </a:br>
            <a:endParaRPr lang="en-US" sz="4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EA6AA6-8FFD-8E4C-B3C4-D3C5371B9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  <p:sp>
        <p:nvSpPr>
          <p:cNvPr id="6" name="Left-right Arrow 5">
            <a:extLst>
              <a:ext uri="{FF2B5EF4-FFF2-40B4-BE49-F238E27FC236}">
                <a16:creationId xmlns:a16="http://schemas.microsoft.com/office/drawing/2014/main" id="{B923FF8F-64F3-8046-9EC5-19739FF7D2D8}"/>
              </a:ext>
            </a:extLst>
          </p:cNvPr>
          <p:cNvSpPr/>
          <p:nvPr/>
        </p:nvSpPr>
        <p:spPr>
          <a:xfrm rot="16200000">
            <a:off x="6467042" y="3065972"/>
            <a:ext cx="1106463" cy="1440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8F4733-1C0B-FE4E-BA0C-83AF5B081B7C}"/>
              </a:ext>
            </a:extLst>
          </p:cNvPr>
          <p:cNvSpPr/>
          <p:nvPr/>
        </p:nvSpPr>
        <p:spPr>
          <a:xfrm>
            <a:off x="7499176" y="2584749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</a:t>
            </a:r>
            <a:r>
              <a:rPr lang="en-US" sz="1400" baseline="30000" dirty="0"/>
              <a:t>2</a:t>
            </a:r>
            <a:r>
              <a:rPr lang="en-US" sz="1400" dirty="0"/>
              <a:t>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280B97-65A5-6947-8E84-A01BDFBD731C}"/>
              </a:ext>
            </a:extLst>
          </p:cNvPr>
          <p:cNvSpPr/>
          <p:nvPr/>
        </p:nvSpPr>
        <p:spPr>
          <a:xfrm>
            <a:off x="323528" y="3718076"/>
            <a:ext cx="8352928" cy="10397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4ED940-964A-1F46-BC5C-AAA087582051}"/>
              </a:ext>
            </a:extLst>
          </p:cNvPr>
          <p:cNvSpPr/>
          <p:nvPr/>
        </p:nvSpPr>
        <p:spPr>
          <a:xfrm>
            <a:off x="7651576" y="2737149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</a:t>
            </a:r>
            <a:r>
              <a:rPr lang="en-US" sz="1400" baseline="30000" dirty="0"/>
              <a:t>2</a:t>
            </a:r>
            <a:r>
              <a:rPr lang="en-US" sz="1400" dirty="0"/>
              <a:t>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E06B1E-AEE7-0C42-AF42-35B6377560F3}"/>
              </a:ext>
            </a:extLst>
          </p:cNvPr>
          <p:cNvSpPr/>
          <p:nvPr/>
        </p:nvSpPr>
        <p:spPr>
          <a:xfrm>
            <a:off x="7803976" y="2889549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</a:t>
            </a:r>
            <a:r>
              <a:rPr lang="en-US" sz="1400" baseline="30000" dirty="0"/>
              <a:t>2</a:t>
            </a:r>
            <a:r>
              <a:rPr lang="en-US" sz="1400" dirty="0"/>
              <a:t>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9CCEA7-658E-C445-967A-6C0BBF410CF7}"/>
              </a:ext>
            </a:extLst>
          </p:cNvPr>
          <p:cNvSpPr/>
          <p:nvPr/>
        </p:nvSpPr>
        <p:spPr>
          <a:xfrm>
            <a:off x="7956376" y="3041949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</a:t>
            </a:r>
            <a:r>
              <a:rPr lang="en-US" sz="1400" baseline="30000" dirty="0"/>
              <a:t>2</a:t>
            </a:r>
            <a:r>
              <a:rPr lang="en-US" sz="1400" dirty="0"/>
              <a:t>C</a:t>
            </a:r>
          </a:p>
        </p:txBody>
      </p:sp>
      <p:sp>
        <p:nvSpPr>
          <p:cNvPr id="15" name="Left-right Arrow 14">
            <a:extLst>
              <a:ext uri="{FF2B5EF4-FFF2-40B4-BE49-F238E27FC236}">
                <a16:creationId xmlns:a16="http://schemas.microsoft.com/office/drawing/2014/main" id="{56E83E26-17AE-664F-B293-A9A72D168A35}"/>
              </a:ext>
            </a:extLst>
          </p:cNvPr>
          <p:cNvSpPr/>
          <p:nvPr/>
        </p:nvSpPr>
        <p:spPr>
          <a:xfrm>
            <a:off x="7092280" y="2872781"/>
            <a:ext cx="512455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-right Arrow 15">
            <a:extLst>
              <a:ext uri="{FF2B5EF4-FFF2-40B4-BE49-F238E27FC236}">
                <a16:creationId xmlns:a16="http://schemas.microsoft.com/office/drawing/2014/main" id="{23DB36B1-47DB-3647-B483-0BBA4D470402}"/>
              </a:ext>
            </a:extLst>
          </p:cNvPr>
          <p:cNvSpPr/>
          <p:nvPr/>
        </p:nvSpPr>
        <p:spPr>
          <a:xfrm>
            <a:off x="7092280" y="2707067"/>
            <a:ext cx="360040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3DA161A3-33F4-0B42-9D0C-25544BD0021E}"/>
              </a:ext>
            </a:extLst>
          </p:cNvPr>
          <p:cNvSpPr/>
          <p:nvPr/>
        </p:nvSpPr>
        <p:spPr>
          <a:xfrm>
            <a:off x="7092280" y="3020554"/>
            <a:ext cx="664863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>
            <a:extLst>
              <a:ext uri="{FF2B5EF4-FFF2-40B4-BE49-F238E27FC236}">
                <a16:creationId xmlns:a16="http://schemas.microsoft.com/office/drawing/2014/main" id="{09D1DB9E-6949-6C46-94D5-DCFAFB815C88}"/>
              </a:ext>
            </a:extLst>
          </p:cNvPr>
          <p:cNvSpPr/>
          <p:nvPr/>
        </p:nvSpPr>
        <p:spPr>
          <a:xfrm>
            <a:off x="7092281" y="3165021"/>
            <a:ext cx="806778" cy="117822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-right Arrow 18">
            <a:extLst>
              <a:ext uri="{FF2B5EF4-FFF2-40B4-BE49-F238E27FC236}">
                <a16:creationId xmlns:a16="http://schemas.microsoft.com/office/drawing/2014/main" id="{8679FA77-4180-4E40-B45E-03489759856F}"/>
              </a:ext>
            </a:extLst>
          </p:cNvPr>
          <p:cNvSpPr/>
          <p:nvPr/>
        </p:nvSpPr>
        <p:spPr>
          <a:xfrm rot="16200000">
            <a:off x="4594834" y="3065973"/>
            <a:ext cx="1106463" cy="1440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11034F-5514-EC40-A2D5-A176B6097404}"/>
              </a:ext>
            </a:extLst>
          </p:cNvPr>
          <p:cNvSpPr/>
          <p:nvPr/>
        </p:nvSpPr>
        <p:spPr>
          <a:xfrm>
            <a:off x="5626968" y="2584750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SPI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D7241FD-27B0-CD40-BB57-C1098ADFB666}"/>
              </a:ext>
            </a:extLst>
          </p:cNvPr>
          <p:cNvSpPr/>
          <p:nvPr/>
        </p:nvSpPr>
        <p:spPr>
          <a:xfrm>
            <a:off x="5779368" y="2737150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SPI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D9A3894-37D2-4844-9D4A-981E1BB48B3C}"/>
              </a:ext>
            </a:extLst>
          </p:cNvPr>
          <p:cNvSpPr/>
          <p:nvPr/>
        </p:nvSpPr>
        <p:spPr>
          <a:xfrm>
            <a:off x="5931768" y="2889550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SPI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4EB00CA-9449-2044-9DD9-4FD4C9D8CE6E}"/>
              </a:ext>
            </a:extLst>
          </p:cNvPr>
          <p:cNvSpPr/>
          <p:nvPr/>
        </p:nvSpPr>
        <p:spPr>
          <a:xfrm>
            <a:off x="6084168" y="3041950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SPI</a:t>
            </a:r>
          </a:p>
        </p:txBody>
      </p:sp>
      <p:sp>
        <p:nvSpPr>
          <p:cNvPr id="24" name="Left-right Arrow 23">
            <a:extLst>
              <a:ext uri="{FF2B5EF4-FFF2-40B4-BE49-F238E27FC236}">
                <a16:creationId xmlns:a16="http://schemas.microsoft.com/office/drawing/2014/main" id="{8D6C51F1-9B83-9647-A449-B42AF4CDA6DC}"/>
              </a:ext>
            </a:extLst>
          </p:cNvPr>
          <p:cNvSpPr/>
          <p:nvPr/>
        </p:nvSpPr>
        <p:spPr>
          <a:xfrm>
            <a:off x="5220072" y="2872782"/>
            <a:ext cx="512455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-right Arrow 24">
            <a:extLst>
              <a:ext uri="{FF2B5EF4-FFF2-40B4-BE49-F238E27FC236}">
                <a16:creationId xmlns:a16="http://schemas.microsoft.com/office/drawing/2014/main" id="{B60BAA9D-7E85-FD4D-808D-6405941367BF}"/>
              </a:ext>
            </a:extLst>
          </p:cNvPr>
          <p:cNvSpPr/>
          <p:nvPr/>
        </p:nvSpPr>
        <p:spPr>
          <a:xfrm>
            <a:off x="5220072" y="2707068"/>
            <a:ext cx="360040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-right Arrow 25">
            <a:extLst>
              <a:ext uri="{FF2B5EF4-FFF2-40B4-BE49-F238E27FC236}">
                <a16:creationId xmlns:a16="http://schemas.microsoft.com/office/drawing/2014/main" id="{C2185C84-F5D2-C34D-A9C5-D883C52CEDF3}"/>
              </a:ext>
            </a:extLst>
          </p:cNvPr>
          <p:cNvSpPr/>
          <p:nvPr/>
        </p:nvSpPr>
        <p:spPr>
          <a:xfrm>
            <a:off x="5220072" y="3020555"/>
            <a:ext cx="664863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-right Arrow 26">
            <a:extLst>
              <a:ext uri="{FF2B5EF4-FFF2-40B4-BE49-F238E27FC236}">
                <a16:creationId xmlns:a16="http://schemas.microsoft.com/office/drawing/2014/main" id="{3A84A4EC-ACC9-2D44-BB9C-74581BFD9FEF}"/>
              </a:ext>
            </a:extLst>
          </p:cNvPr>
          <p:cNvSpPr/>
          <p:nvPr/>
        </p:nvSpPr>
        <p:spPr>
          <a:xfrm>
            <a:off x="5220073" y="3165022"/>
            <a:ext cx="806778" cy="117822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-right Arrow 27">
            <a:extLst>
              <a:ext uri="{FF2B5EF4-FFF2-40B4-BE49-F238E27FC236}">
                <a16:creationId xmlns:a16="http://schemas.microsoft.com/office/drawing/2014/main" id="{AFF7564C-BCE1-984A-B4B9-E66A475186F7}"/>
              </a:ext>
            </a:extLst>
          </p:cNvPr>
          <p:cNvSpPr/>
          <p:nvPr/>
        </p:nvSpPr>
        <p:spPr>
          <a:xfrm rot="16200000">
            <a:off x="3035810" y="3078230"/>
            <a:ext cx="1106463" cy="1440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B9A088A-1DB5-EA47-BF8A-2B823FB26B88}"/>
              </a:ext>
            </a:extLst>
          </p:cNvPr>
          <p:cNvSpPr/>
          <p:nvPr/>
        </p:nvSpPr>
        <p:spPr>
          <a:xfrm>
            <a:off x="4067944" y="2597007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JTAG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5861C80-B92A-2148-B772-428869E640DC}"/>
              </a:ext>
            </a:extLst>
          </p:cNvPr>
          <p:cNvSpPr/>
          <p:nvPr/>
        </p:nvSpPr>
        <p:spPr>
          <a:xfrm>
            <a:off x="4067944" y="3041817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GPIO</a:t>
            </a:r>
          </a:p>
        </p:txBody>
      </p:sp>
      <p:sp>
        <p:nvSpPr>
          <p:cNvPr id="34" name="Left-right Arrow 33">
            <a:extLst>
              <a:ext uri="{FF2B5EF4-FFF2-40B4-BE49-F238E27FC236}">
                <a16:creationId xmlns:a16="http://schemas.microsoft.com/office/drawing/2014/main" id="{966F3505-E7AB-F345-B3F3-CF9DF4CCB62D}"/>
              </a:ext>
            </a:extLst>
          </p:cNvPr>
          <p:cNvSpPr/>
          <p:nvPr/>
        </p:nvSpPr>
        <p:spPr>
          <a:xfrm>
            <a:off x="3661048" y="2719325"/>
            <a:ext cx="360040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-right Arrow 35">
            <a:extLst>
              <a:ext uri="{FF2B5EF4-FFF2-40B4-BE49-F238E27FC236}">
                <a16:creationId xmlns:a16="http://schemas.microsoft.com/office/drawing/2014/main" id="{A16A4BA9-B7DB-4B4B-889B-C13092864D75}"/>
              </a:ext>
            </a:extLst>
          </p:cNvPr>
          <p:cNvSpPr/>
          <p:nvPr/>
        </p:nvSpPr>
        <p:spPr>
          <a:xfrm>
            <a:off x="3661049" y="3177279"/>
            <a:ext cx="360039" cy="114399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-right Arrow 36">
            <a:extLst>
              <a:ext uri="{FF2B5EF4-FFF2-40B4-BE49-F238E27FC236}">
                <a16:creationId xmlns:a16="http://schemas.microsoft.com/office/drawing/2014/main" id="{DECCB02D-2E1D-B743-8948-C1A993D1D140}"/>
              </a:ext>
            </a:extLst>
          </p:cNvPr>
          <p:cNvSpPr/>
          <p:nvPr/>
        </p:nvSpPr>
        <p:spPr>
          <a:xfrm rot="16200000">
            <a:off x="-306013" y="2541299"/>
            <a:ext cx="2148330" cy="169165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D3DDC65-F3E9-464B-B415-489BC71A0FA7}"/>
              </a:ext>
            </a:extLst>
          </p:cNvPr>
          <p:cNvSpPr/>
          <p:nvPr/>
        </p:nvSpPr>
        <p:spPr>
          <a:xfrm>
            <a:off x="1234480" y="2485450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DAC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9948751-3B7D-0644-B055-55679ABD2C7B}"/>
              </a:ext>
            </a:extLst>
          </p:cNvPr>
          <p:cNvSpPr/>
          <p:nvPr/>
        </p:nvSpPr>
        <p:spPr>
          <a:xfrm>
            <a:off x="1386880" y="2637850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DAC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AB07491-7B25-BB4C-802C-F0CA34881C8B}"/>
              </a:ext>
            </a:extLst>
          </p:cNvPr>
          <p:cNvSpPr/>
          <p:nvPr/>
        </p:nvSpPr>
        <p:spPr>
          <a:xfrm>
            <a:off x="1539280" y="2790250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DAC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6F00218-CB26-E140-99CE-D7B862C54942}"/>
              </a:ext>
            </a:extLst>
          </p:cNvPr>
          <p:cNvSpPr/>
          <p:nvPr/>
        </p:nvSpPr>
        <p:spPr>
          <a:xfrm>
            <a:off x="1691680" y="2942650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DAC</a:t>
            </a:r>
          </a:p>
        </p:txBody>
      </p:sp>
      <p:sp>
        <p:nvSpPr>
          <p:cNvPr id="42" name="Left-right Arrow 41">
            <a:extLst>
              <a:ext uri="{FF2B5EF4-FFF2-40B4-BE49-F238E27FC236}">
                <a16:creationId xmlns:a16="http://schemas.microsoft.com/office/drawing/2014/main" id="{1946D4FB-34D0-CC4B-AED7-83560E80C574}"/>
              </a:ext>
            </a:extLst>
          </p:cNvPr>
          <p:cNvSpPr/>
          <p:nvPr/>
        </p:nvSpPr>
        <p:spPr>
          <a:xfrm>
            <a:off x="827584" y="2773482"/>
            <a:ext cx="512455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>
            <a:extLst>
              <a:ext uri="{FF2B5EF4-FFF2-40B4-BE49-F238E27FC236}">
                <a16:creationId xmlns:a16="http://schemas.microsoft.com/office/drawing/2014/main" id="{A4FC8EBF-AAD7-D34A-ADDA-764CB7B738FE}"/>
              </a:ext>
            </a:extLst>
          </p:cNvPr>
          <p:cNvSpPr/>
          <p:nvPr/>
        </p:nvSpPr>
        <p:spPr>
          <a:xfrm>
            <a:off x="827584" y="2607768"/>
            <a:ext cx="360040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Left-right Arrow 43">
            <a:extLst>
              <a:ext uri="{FF2B5EF4-FFF2-40B4-BE49-F238E27FC236}">
                <a16:creationId xmlns:a16="http://schemas.microsoft.com/office/drawing/2014/main" id="{0316D17D-4FA0-A74F-B6C8-918D7DE46DAE}"/>
              </a:ext>
            </a:extLst>
          </p:cNvPr>
          <p:cNvSpPr/>
          <p:nvPr/>
        </p:nvSpPr>
        <p:spPr>
          <a:xfrm>
            <a:off x="827584" y="2921255"/>
            <a:ext cx="664863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-right Arrow 44">
            <a:extLst>
              <a:ext uri="{FF2B5EF4-FFF2-40B4-BE49-F238E27FC236}">
                <a16:creationId xmlns:a16="http://schemas.microsoft.com/office/drawing/2014/main" id="{5E845D74-D304-9643-A887-4D5C7B17F574}"/>
              </a:ext>
            </a:extLst>
          </p:cNvPr>
          <p:cNvSpPr/>
          <p:nvPr/>
        </p:nvSpPr>
        <p:spPr>
          <a:xfrm>
            <a:off x="827585" y="3065722"/>
            <a:ext cx="806778" cy="117822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E6F4F28-32E2-CE4A-B461-0136B59F928C}"/>
              </a:ext>
            </a:extLst>
          </p:cNvPr>
          <p:cNvSpPr/>
          <p:nvPr/>
        </p:nvSpPr>
        <p:spPr>
          <a:xfrm>
            <a:off x="1234480" y="1602231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ADC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BB78226-D6A3-114B-A825-5CE7E6B2382D}"/>
              </a:ext>
            </a:extLst>
          </p:cNvPr>
          <p:cNvSpPr/>
          <p:nvPr/>
        </p:nvSpPr>
        <p:spPr>
          <a:xfrm>
            <a:off x="1386880" y="1754631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ADC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1BD8765-B1F5-E24A-9DAD-6CC14291A70D}"/>
              </a:ext>
            </a:extLst>
          </p:cNvPr>
          <p:cNvSpPr/>
          <p:nvPr/>
        </p:nvSpPr>
        <p:spPr>
          <a:xfrm>
            <a:off x="1539280" y="1907031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ADC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892FDC0-4DAE-7F43-9296-AE3FA32D0B9F}"/>
              </a:ext>
            </a:extLst>
          </p:cNvPr>
          <p:cNvSpPr/>
          <p:nvPr/>
        </p:nvSpPr>
        <p:spPr>
          <a:xfrm>
            <a:off x="1691680" y="2059431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ADC</a:t>
            </a:r>
          </a:p>
        </p:txBody>
      </p:sp>
      <p:sp>
        <p:nvSpPr>
          <p:cNvPr id="50" name="Left-right Arrow 49">
            <a:extLst>
              <a:ext uri="{FF2B5EF4-FFF2-40B4-BE49-F238E27FC236}">
                <a16:creationId xmlns:a16="http://schemas.microsoft.com/office/drawing/2014/main" id="{95BA5359-30BC-FF42-A269-8BCCC85AEDCD}"/>
              </a:ext>
            </a:extLst>
          </p:cNvPr>
          <p:cNvSpPr/>
          <p:nvPr/>
        </p:nvSpPr>
        <p:spPr>
          <a:xfrm>
            <a:off x="827584" y="1890263"/>
            <a:ext cx="512455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Left-right Arrow 50">
            <a:extLst>
              <a:ext uri="{FF2B5EF4-FFF2-40B4-BE49-F238E27FC236}">
                <a16:creationId xmlns:a16="http://schemas.microsoft.com/office/drawing/2014/main" id="{C4765542-1CDC-7342-ABD7-743F9DB1FC9D}"/>
              </a:ext>
            </a:extLst>
          </p:cNvPr>
          <p:cNvSpPr/>
          <p:nvPr/>
        </p:nvSpPr>
        <p:spPr>
          <a:xfrm>
            <a:off x="827584" y="1724549"/>
            <a:ext cx="360040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-right Arrow 51">
            <a:extLst>
              <a:ext uri="{FF2B5EF4-FFF2-40B4-BE49-F238E27FC236}">
                <a16:creationId xmlns:a16="http://schemas.microsoft.com/office/drawing/2014/main" id="{4A1A96C5-2AA7-9846-8E63-31C845F99B04}"/>
              </a:ext>
            </a:extLst>
          </p:cNvPr>
          <p:cNvSpPr/>
          <p:nvPr/>
        </p:nvSpPr>
        <p:spPr>
          <a:xfrm>
            <a:off x="827584" y="2038036"/>
            <a:ext cx="664863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eft-right Arrow 52">
            <a:extLst>
              <a:ext uri="{FF2B5EF4-FFF2-40B4-BE49-F238E27FC236}">
                <a16:creationId xmlns:a16="http://schemas.microsoft.com/office/drawing/2014/main" id="{CA30FE8F-45AD-9F48-BF6B-A1E1F60C5ECE}"/>
              </a:ext>
            </a:extLst>
          </p:cNvPr>
          <p:cNvSpPr/>
          <p:nvPr/>
        </p:nvSpPr>
        <p:spPr>
          <a:xfrm>
            <a:off x="827585" y="2182503"/>
            <a:ext cx="806778" cy="117822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Left-right Arrow 53">
            <a:extLst>
              <a:ext uri="{FF2B5EF4-FFF2-40B4-BE49-F238E27FC236}">
                <a16:creationId xmlns:a16="http://schemas.microsoft.com/office/drawing/2014/main" id="{D860D684-E9C0-0B40-B3F1-48D0D68D37DB}"/>
              </a:ext>
            </a:extLst>
          </p:cNvPr>
          <p:cNvSpPr/>
          <p:nvPr/>
        </p:nvSpPr>
        <p:spPr>
          <a:xfrm rot="16200000">
            <a:off x="6467042" y="4361020"/>
            <a:ext cx="1106463" cy="1440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B854FFE-DAF8-B14E-AAEE-B5BA0CB1C531}"/>
              </a:ext>
            </a:extLst>
          </p:cNvPr>
          <p:cNvSpPr/>
          <p:nvPr/>
        </p:nvSpPr>
        <p:spPr>
          <a:xfrm>
            <a:off x="7499176" y="4083752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C7433AC-A937-6044-9B25-8AD3604B37D1}"/>
              </a:ext>
            </a:extLst>
          </p:cNvPr>
          <p:cNvSpPr/>
          <p:nvPr/>
        </p:nvSpPr>
        <p:spPr>
          <a:xfrm>
            <a:off x="7651576" y="4236152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169A5A9-15B3-3B4D-8F18-1F6D2C8A9795}"/>
              </a:ext>
            </a:extLst>
          </p:cNvPr>
          <p:cNvSpPr/>
          <p:nvPr/>
        </p:nvSpPr>
        <p:spPr>
          <a:xfrm>
            <a:off x="7803976" y="4388552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any-Link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F793B5-54A4-0D4E-9008-35D9221D9394}"/>
              </a:ext>
            </a:extLst>
          </p:cNvPr>
          <p:cNvSpPr/>
          <p:nvPr/>
        </p:nvSpPr>
        <p:spPr>
          <a:xfrm>
            <a:off x="7956376" y="4540952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any-Link</a:t>
            </a:r>
          </a:p>
        </p:txBody>
      </p:sp>
      <p:sp>
        <p:nvSpPr>
          <p:cNvPr id="59" name="Left-right Arrow 58">
            <a:extLst>
              <a:ext uri="{FF2B5EF4-FFF2-40B4-BE49-F238E27FC236}">
                <a16:creationId xmlns:a16="http://schemas.microsoft.com/office/drawing/2014/main" id="{BF028778-55CD-BA4A-AB1D-79AA31C30C9B}"/>
              </a:ext>
            </a:extLst>
          </p:cNvPr>
          <p:cNvSpPr/>
          <p:nvPr/>
        </p:nvSpPr>
        <p:spPr>
          <a:xfrm>
            <a:off x="7092280" y="4371784"/>
            <a:ext cx="512455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Left-right Arrow 59">
            <a:extLst>
              <a:ext uri="{FF2B5EF4-FFF2-40B4-BE49-F238E27FC236}">
                <a16:creationId xmlns:a16="http://schemas.microsoft.com/office/drawing/2014/main" id="{5A2A9B4C-DD9F-4244-8D8F-0E7C7DE52D00}"/>
              </a:ext>
            </a:extLst>
          </p:cNvPr>
          <p:cNvSpPr/>
          <p:nvPr/>
        </p:nvSpPr>
        <p:spPr>
          <a:xfrm>
            <a:off x="7092280" y="4206070"/>
            <a:ext cx="360040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Left-right Arrow 60">
            <a:extLst>
              <a:ext uri="{FF2B5EF4-FFF2-40B4-BE49-F238E27FC236}">
                <a16:creationId xmlns:a16="http://schemas.microsoft.com/office/drawing/2014/main" id="{679CD541-C776-1B40-83FB-9C1269700D24}"/>
              </a:ext>
            </a:extLst>
          </p:cNvPr>
          <p:cNvSpPr/>
          <p:nvPr/>
        </p:nvSpPr>
        <p:spPr>
          <a:xfrm>
            <a:off x="7092280" y="4519557"/>
            <a:ext cx="664863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Left-right Arrow 61">
            <a:extLst>
              <a:ext uri="{FF2B5EF4-FFF2-40B4-BE49-F238E27FC236}">
                <a16:creationId xmlns:a16="http://schemas.microsoft.com/office/drawing/2014/main" id="{CB15996E-7619-6E46-AA08-015EA3C144FA}"/>
              </a:ext>
            </a:extLst>
          </p:cNvPr>
          <p:cNvSpPr/>
          <p:nvPr/>
        </p:nvSpPr>
        <p:spPr>
          <a:xfrm>
            <a:off x="7092281" y="4664024"/>
            <a:ext cx="806778" cy="117822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BEA3B87-3FCC-454A-9B88-83F55C2A5A25}"/>
              </a:ext>
            </a:extLst>
          </p:cNvPr>
          <p:cNvSpPr txBox="1"/>
          <p:nvPr/>
        </p:nvSpPr>
        <p:spPr>
          <a:xfrm>
            <a:off x="4617890" y="1916832"/>
            <a:ext cx="2834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Slow Control Interfaces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B901289-10B4-274B-A7F4-7C5EA3EE0399}"/>
              </a:ext>
            </a:extLst>
          </p:cNvPr>
          <p:cNvSpPr txBox="1"/>
          <p:nvPr/>
        </p:nvSpPr>
        <p:spPr>
          <a:xfrm>
            <a:off x="451937" y="1124744"/>
            <a:ext cx="2081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Analog functions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10A5154-1E5D-7448-B1FB-4CC589240ABE}"/>
              </a:ext>
            </a:extLst>
          </p:cNvPr>
          <p:cNvSpPr txBox="1"/>
          <p:nvPr/>
        </p:nvSpPr>
        <p:spPr>
          <a:xfrm>
            <a:off x="5397160" y="5199148"/>
            <a:ext cx="2720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High Speed Interfaces</a:t>
            </a:r>
          </a:p>
        </p:txBody>
      </p:sp>
      <p:sp>
        <p:nvSpPr>
          <p:cNvPr id="67" name="Left-right Arrow 66">
            <a:extLst>
              <a:ext uri="{FF2B5EF4-FFF2-40B4-BE49-F238E27FC236}">
                <a16:creationId xmlns:a16="http://schemas.microsoft.com/office/drawing/2014/main" id="{FADC1100-09B1-574E-9D58-993E29138384}"/>
              </a:ext>
            </a:extLst>
          </p:cNvPr>
          <p:cNvSpPr/>
          <p:nvPr/>
        </p:nvSpPr>
        <p:spPr>
          <a:xfrm rot="16200000">
            <a:off x="4570188" y="4361020"/>
            <a:ext cx="1106463" cy="1440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10FE667-3340-D148-AF8F-2155EA2A8A42}"/>
              </a:ext>
            </a:extLst>
          </p:cNvPr>
          <p:cNvSpPr/>
          <p:nvPr/>
        </p:nvSpPr>
        <p:spPr>
          <a:xfrm>
            <a:off x="5602322" y="4083752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e-Links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82BA452-D1D1-AD4B-8235-E286514AA0A8}"/>
              </a:ext>
            </a:extLst>
          </p:cNvPr>
          <p:cNvSpPr/>
          <p:nvPr/>
        </p:nvSpPr>
        <p:spPr>
          <a:xfrm>
            <a:off x="5754722" y="4236152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e-Links</a:t>
            </a:r>
            <a:endParaRPr lang="en-US" sz="140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3B3CF7C-B2E7-4345-B352-25E6AD2AD409}"/>
              </a:ext>
            </a:extLst>
          </p:cNvPr>
          <p:cNvSpPr/>
          <p:nvPr/>
        </p:nvSpPr>
        <p:spPr>
          <a:xfrm>
            <a:off x="5907122" y="4388552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e-Links</a:t>
            </a:r>
            <a:endParaRPr lang="en-US" sz="14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B9A7BB5-F2D3-744A-94DF-63ACFF72DA06}"/>
              </a:ext>
            </a:extLst>
          </p:cNvPr>
          <p:cNvSpPr/>
          <p:nvPr/>
        </p:nvSpPr>
        <p:spPr>
          <a:xfrm>
            <a:off x="6059522" y="4540952"/>
            <a:ext cx="720080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e-Link</a:t>
            </a:r>
          </a:p>
        </p:txBody>
      </p:sp>
      <p:sp>
        <p:nvSpPr>
          <p:cNvPr id="72" name="Left-right Arrow 71">
            <a:extLst>
              <a:ext uri="{FF2B5EF4-FFF2-40B4-BE49-F238E27FC236}">
                <a16:creationId xmlns:a16="http://schemas.microsoft.com/office/drawing/2014/main" id="{F2335A69-B908-DE4B-BF43-933A3FA027CF}"/>
              </a:ext>
            </a:extLst>
          </p:cNvPr>
          <p:cNvSpPr/>
          <p:nvPr/>
        </p:nvSpPr>
        <p:spPr>
          <a:xfrm>
            <a:off x="5195426" y="4371784"/>
            <a:ext cx="512455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Left-right Arrow 72">
            <a:extLst>
              <a:ext uri="{FF2B5EF4-FFF2-40B4-BE49-F238E27FC236}">
                <a16:creationId xmlns:a16="http://schemas.microsoft.com/office/drawing/2014/main" id="{16B721F2-83DB-0040-94CF-6FCE2E0E4D32}"/>
              </a:ext>
            </a:extLst>
          </p:cNvPr>
          <p:cNvSpPr/>
          <p:nvPr/>
        </p:nvSpPr>
        <p:spPr>
          <a:xfrm>
            <a:off x="5195426" y="4206070"/>
            <a:ext cx="360040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Left-right Arrow 73">
            <a:extLst>
              <a:ext uri="{FF2B5EF4-FFF2-40B4-BE49-F238E27FC236}">
                <a16:creationId xmlns:a16="http://schemas.microsoft.com/office/drawing/2014/main" id="{B8B23832-029D-154A-9C30-D7BF4889272C}"/>
              </a:ext>
            </a:extLst>
          </p:cNvPr>
          <p:cNvSpPr/>
          <p:nvPr/>
        </p:nvSpPr>
        <p:spPr>
          <a:xfrm>
            <a:off x="5195426" y="4519557"/>
            <a:ext cx="664863" cy="1229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Left-right Arrow 74">
            <a:extLst>
              <a:ext uri="{FF2B5EF4-FFF2-40B4-BE49-F238E27FC236}">
                <a16:creationId xmlns:a16="http://schemas.microsoft.com/office/drawing/2014/main" id="{A0AED2D3-6CFE-6846-95FE-49675D2148D2}"/>
              </a:ext>
            </a:extLst>
          </p:cNvPr>
          <p:cNvSpPr/>
          <p:nvPr/>
        </p:nvSpPr>
        <p:spPr>
          <a:xfrm>
            <a:off x="5195427" y="4664024"/>
            <a:ext cx="806778" cy="117822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Left-right Arrow 75">
            <a:extLst>
              <a:ext uri="{FF2B5EF4-FFF2-40B4-BE49-F238E27FC236}">
                <a16:creationId xmlns:a16="http://schemas.microsoft.com/office/drawing/2014/main" id="{8B27974A-74A4-FD43-B76A-EB0D2FA4C11F}"/>
              </a:ext>
            </a:extLst>
          </p:cNvPr>
          <p:cNvSpPr/>
          <p:nvPr/>
        </p:nvSpPr>
        <p:spPr>
          <a:xfrm rot="16200000">
            <a:off x="1566966" y="4451299"/>
            <a:ext cx="1070121" cy="182560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949ED1B-E2AA-784C-BA97-111463517A98}"/>
              </a:ext>
            </a:extLst>
          </p:cNvPr>
          <p:cNvSpPr/>
          <p:nvPr/>
        </p:nvSpPr>
        <p:spPr>
          <a:xfrm>
            <a:off x="395536" y="4046598"/>
            <a:ext cx="817252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9456B38-E8D2-8E47-8813-4FA7649848DB}"/>
              </a:ext>
            </a:extLst>
          </p:cNvPr>
          <p:cNvSpPr/>
          <p:nvPr/>
        </p:nvSpPr>
        <p:spPr>
          <a:xfrm>
            <a:off x="547935" y="4198998"/>
            <a:ext cx="792103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608760-2E75-4541-BC9A-6F0B99AF968A}"/>
              </a:ext>
            </a:extLst>
          </p:cNvPr>
          <p:cNvSpPr/>
          <p:nvPr/>
        </p:nvSpPr>
        <p:spPr>
          <a:xfrm>
            <a:off x="700335" y="4351398"/>
            <a:ext cx="806777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FE channel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F8DD953-F00E-D04B-9D42-C5DFACE60F5F}"/>
              </a:ext>
            </a:extLst>
          </p:cNvPr>
          <p:cNvSpPr/>
          <p:nvPr/>
        </p:nvSpPr>
        <p:spPr>
          <a:xfrm>
            <a:off x="852735" y="4503798"/>
            <a:ext cx="806777" cy="341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FE channel</a:t>
            </a: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84214DD-780F-BE46-A2D7-C20E395B9178}"/>
              </a:ext>
            </a:extLst>
          </p:cNvPr>
          <p:cNvGrpSpPr/>
          <p:nvPr/>
        </p:nvGrpSpPr>
        <p:grpSpPr>
          <a:xfrm rot="10800000">
            <a:off x="1227390" y="4135893"/>
            <a:ext cx="806779" cy="575776"/>
            <a:chOff x="1945901" y="3978059"/>
            <a:chExt cx="806779" cy="575776"/>
          </a:xfrm>
        </p:grpSpPr>
        <p:sp>
          <p:nvSpPr>
            <p:cNvPr id="81" name="Left-right Arrow 80">
              <a:extLst>
                <a:ext uri="{FF2B5EF4-FFF2-40B4-BE49-F238E27FC236}">
                  <a16:creationId xmlns:a16="http://schemas.microsoft.com/office/drawing/2014/main" id="{45B07294-DB0E-0746-924F-4516E1DEA5A7}"/>
                </a:ext>
              </a:extLst>
            </p:cNvPr>
            <p:cNvSpPr/>
            <p:nvPr/>
          </p:nvSpPr>
          <p:spPr>
            <a:xfrm>
              <a:off x="1945901" y="4143773"/>
              <a:ext cx="512455" cy="122917"/>
            </a:xfrm>
            <a:prstGeom prst="leftRightArrow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Left-right Arrow 81">
              <a:extLst>
                <a:ext uri="{FF2B5EF4-FFF2-40B4-BE49-F238E27FC236}">
                  <a16:creationId xmlns:a16="http://schemas.microsoft.com/office/drawing/2014/main" id="{CAB51D1C-1525-6B47-A498-A9561205FF89}"/>
                </a:ext>
              </a:extLst>
            </p:cNvPr>
            <p:cNvSpPr/>
            <p:nvPr/>
          </p:nvSpPr>
          <p:spPr>
            <a:xfrm>
              <a:off x="1945901" y="3978059"/>
              <a:ext cx="360040" cy="122917"/>
            </a:xfrm>
            <a:prstGeom prst="leftRightArrow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Left-right Arrow 82">
              <a:extLst>
                <a:ext uri="{FF2B5EF4-FFF2-40B4-BE49-F238E27FC236}">
                  <a16:creationId xmlns:a16="http://schemas.microsoft.com/office/drawing/2014/main" id="{8BE85D7E-9232-FA4B-B87C-D35D94872024}"/>
                </a:ext>
              </a:extLst>
            </p:cNvPr>
            <p:cNvSpPr/>
            <p:nvPr/>
          </p:nvSpPr>
          <p:spPr>
            <a:xfrm>
              <a:off x="1945901" y="4291546"/>
              <a:ext cx="664863" cy="122917"/>
            </a:xfrm>
            <a:prstGeom prst="leftRightArrow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Left-right Arrow 83">
              <a:extLst>
                <a:ext uri="{FF2B5EF4-FFF2-40B4-BE49-F238E27FC236}">
                  <a16:creationId xmlns:a16="http://schemas.microsoft.com/office/drawing/2014/main" id="{B99E2AB8-2E3D-6D4B-BBD7-9B386A7A72D3}"/>
                </a:ext>
              </a:extLst>
            </p:cNvPr>
            <p:cNvSpPr/>
            <p:nvPr/>
          </p:nvSpPr>
          <p:spPr>
            <a:xfrm>
              <a:off x="1945902" y="4436013"/>
              <a:ext cx="806778" cy="117822"/>
            </a:xfrm>
            <a:prstGeom prst="leftRightArrow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B27F8-EE4A-434B-8C7F-993D1ABCE98E}"/>
              </a:ext>
            </a:extLst>
          </p:cNvPr>
          <p:cNvSpPr/>
          <p:nvPr/>
        </p:nvSpPr>
        <p:spPr>
          <a:xfrm>
            <a:off x="3910411" y="4251002"/>
            <a:ext cx="864096" cy="57071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RISC-V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0152666-E935-7F49-BED3-F4CB5D0241B4}"/>
              </a:ext>
            </a:extLst>
          </p:cNvPr>
          <p:cNvSpPr/>
          <p:nvPr/>
        </p:nvSpPr>
        <p:spPr>
          <a:xfrm>
            <a:off x="3881753" y="5098411"/>
            <a:ext cx="906271" cy="34143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SRAM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D4BC9E2-D6BA-0E45-B676-7385C9297271}"/>
              </a:ext>
            </a:extLst>
          </p:cNvPr>
          <p:cNvSpPr/>
          <p:nvPr/>
        </p:nvSpPr>
        <p:spPr>
          <a:xfrm>
            <a:off x="1763688" y="5088856"/>
            <a:ext cx="1288506" cy="5707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eFPGA</a:t>
            </a:r>
            <a:r>
              <a:rPr lang="en-US" sz="1400" dirty="0"/>
              <a:t> fabric</a:t>
            </a:r>
          </a:p>
        </p:txBody>
      </p:sp>
      <p:sp>
        <p:nvSpPr>
          <p:cNvPr id="88" name="Left-right Arrow 87">
            <a:extLst>
              <a:ext uri="{FF2B5EF4-FFF2-40B4-BE49-F238E27FC236}">
                <a16:creationId xmlns:a16="http://schemas.microsoft.com/office/drawing/2014/main" id="{9914F7D4-98A7-5445-8ECC-A5CF9F633C99}"/>
              </a:ext>
            </a:extLst>
          </p:cNvPr>
          <p:cNvSpPr/>
          <p:nvPr/>
        </p:nvSpPr>
        <p:spPr>
          <a:xfrm rot="16200000">
            <a:off x="4157335" y="3935754"/>
            <a:ext cx="378560" cy="144017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Left-right Arrow 89">
            <a:extLst>
              <a:ext uri="{FF2B5EF4-FFF2-40B4-BE49-F238E27FC236}">
                <a16:creationId xmlns:a16="http://schemas.microsoft.com/office/drawing/2014/main" id="{519278E2-C43B-D34D-BDB7-722CE612EC17}"/>
              </a:ext>
            </a:extLst>
          </p:cNvPr>
          <p:cNvSpPr/>
          <p:nvPr/>
        </p:nvSpPr>
        <p:spPr>
          <a:xfrm rot="16200000">
            <a:off x="4234419" y="4900976"/>
            <a:ext cx="233296" cy="135119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935E4F0-AC45-2B40-A2D2-CE8359178258}"/>
              </a:ext>
            </a:extLst>
          </p:cNvPr>
          <p:cNvSpPr txBox="1"/>
          <p:nvPr/>
        </p:nvSpPr>
        <p:spPr>
          <a:xfrm>
            <a:off x="2095066" y="5765194"/>
            <a:ext cx="2550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Programmable Logic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8793845-B046-424D-9FDC-8A2C12098DD5}"/>
              </a:ext>
            </a:extLst>
          </p:cNvPr>
          <p:cNvSpPr txBox="1"/>
          <p:nvPr/>
        </p:nvSpPr>
        <p:spPr>
          <a:xfrm>
            <a:off x="323528" y="4956056"/>
            <a:ext cx="1425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FE analog </a:t>
            </a:r>
            <a:br>
              <a:rPr lang="en-US" sz="20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blocks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9DE347B-361E-1541-B3F5-7F03CB6EF7F0}"/>
              </a:ext>
            </a:extLst>
          </p:cNvPr>
          <p:cNvSpPr txBox="1"/>
          <p:nvPr/>
        </p:nvSpPr>
        <p:spPr>
          <a:xfrm>
            <a:off x="1301552" y="3364978"/>
            <a:ext cx="2106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tx2">
                    <a:lumMod val="75000"/>
                  </a:schemeClr>
                </a:solidFill>
              </a:rPr>
              <a:t>Interconnect Bus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62A0105-2C14-2A48-ABC2-8D0E6A2F745F}"/>
              </a:ext>
            </a:extLst>
          </p:cNvPr>
          <p:cNvSpPr/>
          <p:nvPr/>
        </p:nvSpPr>
        <p:spPr>
          <a:xfrm rot="16200000">
            <a:off x="3178543" y="4364365"/>
            <a:ext cx="573270" cy="34143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SRAM</a:t>
            </a:r>
          </a:p>
        </p:txBody>
      </p:sp>
      <p:sp>
        <p:nvSpPr>
          <p:cNvPr id="110" name="Left-right Arrow 109">
            <a:extLst>
              <a:ext uri="{FF2B5EF4-FFF2-40B4-BE49-F238E27FC236}">
                <a16:creationId xmlns:a16="http://schemas.microsoft.com/office/drawing/2014/main" id="{2C7EE9E3-CFFD-A646-80C7-051F71B7EA8E}"/>
              </a:ext>
            </a:extLst>
          </p:cNvPr>
          <p:cNvSpPr/>
          <p:nvPr/>
        </p:nvSpPr>
        <p:spPr>
          <a:xfrm>
            <a:off x="3648457" y="4478395"/>
            <a:ext cx="233296" cy="135119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658B14-B3D3-4549-857D-02E7EBF9D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C23075-9E36-7F47-BE71-93D0BADC95D7}"/>
              </a:ext>
            </a:extLst>
          </p:cNvPr>
          <p:cNvSpPr txBox="1"/>
          <p:nvPr/>
        </p:nvSpPr>
        <p:spPr>
          <a:xfrm rot="16200000">
            <a:off x="2784459" y="4404002"/>
            <a:ext cx="8178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micro-code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0AA0B3E-E456-4345-B1FA-9874187A22CF}"/>
              </a:ext>
            </a:extLst>
          </p:cNvPr>
          <p:cNvSpPr txBox="1"/>
          <p:nvPr/>
        </p:nvSpPr>
        <p:spPr>
          <a:xfrm>
            <a:off x="4119124" y="5405244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data</a:t>
            </a:r>
          </a:p>
        </p:txBody>
      </p:sp>
      <p:sp>
        <p:nvSpPr>
          <p:cNvPr id="93" name="Left-right Arrow 92">
            <a:extLst>
              <a:ext uri="{FF2B5EF4-FFF2-40B4-BE49-F238E27FC236}">
                <a16:creationId xmlns:a16="http://schemas.microsoft.com/office/drawing/2014/main" id="{728C0CC0-80D6-154E-A119-588DFC8975AA}"/>
              </a:ext>
            </a:extLst>
          </p:cNvPr>
          <p:cNvSpPr/>
          <p:nvPr/>
        </p:nvSpPr>
        <p:spPr>
          <a:xfrm rot="16200000">
            <a:off x="2032842" y="4376516"/>
            <a:ext cx="1245738" cy="171598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A blue square with white text&#10;&#10;Description automatically generated">
            <a:extLst>
              <a:ext uri="{FF2B5EF4-FFF2-40B4-BE49-F238E27FC236}">
                <a16:creationId xmlns:a16="http://schemas.microsoft.com/office/drawing/2014/main" id="{F87D7A37-910D-C28B-D093-F91A6E333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404664"/>
            <a:ext cx="1426495" cy="90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525057"/>
      </p:ext>
    </p:extLst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E63D1-7E50-3396-1094-D2BD1B253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SoC Generator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BDB04-085B-0B62-0D06-4B8D03341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4042792" cy="4752975"/>
          </a:xfrm>
        </p:spPr>
        <p:txBody>
          <a:bodyPr/>
          <a:lstStyle/>
          <a:p>
            <a:r>
              <a:rPr lang="en-FR" sz="2000" dirty="0"/>
              <a:t>SoCMake</a:t>
            </a:r>
          </a:p>
          <a:p>
            <a:pPr lvl="1"/>
            <a:r>
              <a:rPr lang="en-FR" sz="1800" dirty="0"/>
              <a:t>SoC generator tool</a:t>
            </a:r>
          </a:p>
          <a:p>
            <a:pPr lvl="1"/>
            <a:r>
              <a:rPr lang="en-FR" sz="1800" i="1" dirty="0"/>
              <a:t>SystemRDL</a:t>
            </a:r>
            <a:r>
              <a:rPr lang="en-FR" sz="1800" dirty="0"/>
              <a:t> language to automatize t</a:t>
            </a:r>
            <a:r>
              <a:rPr lang="en-US" sz="1800" dirty="0"/>
              <a:t>he</a:t>
            </a:r>
            <a:r>
              <a:rPr lang="en-FR" sz="1800" dirty="0"/>
              <a:t> generation of:</a:t>
            </a:r>
          </a:p>
          <a:p>
            <a:pPr lvl="2"/>
            <a:r>
              <a:rPr lang="en-US" sz="1600" dirty="0"/>
              <a:t>H</a:t>
            </a:r>
            <a:r>
              <a:rPr lang="en-FR" sz="1600" dirty="0"/>
              <a:t>ardware design</a:t>
            </a:r>
          </a:p>
          <a:p>
            <a:pPr lvl="2"/>
            <a:r>
              <a:rPr lang="en-FR" sz="1600" dirty="0"/>
              <a:t>Software toolchain</a:t>
            </a:r>
          </a:p>
          <a:p>
            <a:pPr lvl="2"/>
            <a:r>
              <a:rPr lang="en-FR" sz="1600" dirty="0"/>
              <a:t>Verification platform </a:t>
            </a:r>
          </a:p>
          <a:p>
            <a:pPr lvl="2"/>
            <a:r>
              <a:rPr lang="en-FR" sz="1600" dirty="0"/>
              <a:t>Documentation</a:t>
            </a:r>
          </a:p>
          <a:p>
            <a:pPr lvl="2"/>
            <a:endParaRPr lang="en-FR" sz="1600" dirty="0"/>
          </a:p>
          <a:p>
            <a:pPr lvl="1"/>
            <a:r>
              <a:rPr lang="en-FR" sz="2000" dirty="0"/>
              <a:t>Generate custom SoCs</a:t>
            </a:r>
          </a:p>
          <a:p>
            <a:pPr lvl="1"/>
            <a:r>
              <a:rPr lang="en-FR" sz="2000" dirty="0"/>
              <a:t>Rapid SoC prototyping</a:t>
            </a:r>
          </a:p>
          <a:p>
            <a:pPr lvl="1"/>
            <a:endParaRPr lang="en-FR" sz="2000" dirty="0"/>
          </a:p>
          <a:p>
            <a:pPr lvl="1"/>
            <a:r>
              <a:rPr lang="en-FR" sz="2000" dirty="0"/>
              <a:t>Work in progress</a:t>
            </a:r>
          </a:p>
          <a:p>
            <a:pPr lvl="2"/>
            <a:endParaRPr lang="en-FR" sz="1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91665-7D4B-4570-5E5C-1F6624C18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851F7-BAEB-DD18-FB88-2F1CF6E2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  <p:pic>
        <p:nvPicPr>
          <p:cNvPr id="10" name="Picture 9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5143902D-6707-A808-A15D-FD9CFEE064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092098"/>
            <a:ext cx="4178175" cy="5098094"/>
          </a:xfrm>
          <a:prstGeom prst="rect">
            <a:avLst/>
          </a:prstGeom>
        </p:spPr>
      </p:pic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1EF8A73E-56F5-DF92-522F-ECC1BA87DCD5}"/>
              </a:ext>
            </a:extLst>
          </p:cNvPr>
          <p:cNvCxnSpPr/>
          <p:nvPr/>
        </p:nvCxnSpPr>
        <p:spPr>
          <a:xfrm>
            <a:off x="3491880" y="5589240"/>
            <a:ext cx="1800200" cy="50405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blue square with white text&#10;&#10;Description automatically generated">
            <a:extLst>
              <a:ext uri="{FF2B5EF4-FFF2-40B4-BE49-F238E27FC236}">
                <a16:creationId xmlns:a16="http://schemas.microsoft.com/office/drawing/2014/main" id="{B90DCAF6-B83F-D775-5404-DEAE9722B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404664"/>
            <a:ext cx="1426495" cy="90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609655"/>
      </p:ext>
    </p:extLst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EE168-68FB-9AAB-6D4C-44236920D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Demonstrator ASIC</a:t>
            </a:r>
          </a:p>
        </p:txBody>
      </p:sp>
      <p:pic>
        <p:nvPicPr>
          <p:cNvPr id="10" name="Content Placeholder 9" descr="A diagram of a computer program&#10;&#10;Description automatically generated">
            <a:extLst>
              <a:ext uri="{FF2B5EF4-FFF2-40B4-BE49-F238E27FC236}">
                <a16:creationId xmlns:a16="http://schemas.microsoft.com/office/drawing/2014/main" id="{45F215C5-E9B7-78EC-AE1E-AF2A9CD49B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98408"/>
            <a:ext cx="8424936" cy="4813189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09CAE-8DE2-137A-7B22-0A7F50F5D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A57BD-0552-C22C-110A-3F1F7FB54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  <p:pic>
        <p:nvPicPr>
          <p:cNvPr id="11" name="Picture 10" descr="A blue square with white text&#10;&#10;Description automatically generated">
            <a:extLst>
              <a:ext uri="{FF2B5EF4-FFF2-40B4-BE49-F238E27FC236}">
                <a16:creationId xmlns:a16="http://schemas.microsoft.com/office/drawing/2014/main" id="{3B7C4255-43AA-CA07-AAFB-00D811E061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404664"/>
            <a:ext cx="1426495" cy="9060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0A31B9-A663-0AC9-F3AD-668B9EF06418}"/>
              </a:ext>
            </a:extLst>
          </p:cNvPr>
          <p:cNvSpPr txBox="1"/>
          <p:nvPr/>
        </p:nvSpPr>
        <p:spPr>
          <a:xfrm>
            <a:off x="395536" y="5253229"/>
            <a:ext cx="13756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Alessandro </a:t>
            </a:r>
            <a:r>
              <a:rPr lang="en-US" sz="1200" dirty="0" err="1">
                <a:latin typeface="+mj-lt"/>
              </a:rPr>
              <a:t>Caratelli</a:t>
            </a:r>
            <a:endParaRPr lang="en-US" sz="1200" dirty="0">
              <a:latin typeface="+mj-lt"/>
            </a:endParaRPr>
          </a:p>
          <a:p>
            <a:r>
              <a:rPr lang="en-US" sz="1200" dirty="0">
                <a:latin typeface="+mj-lt"/>
              </a:rPr>
              <a:t>Marco </a:t>
            </a:r>
            <a:r>
              <a:rPr lang="en-US" sz="1200" dirty="0" err="1">
                <a:latin typeface="+mj-lt"/>
              </a:rPr>
              <a:t>Andorno</a:t>
            </a:r>
            <a:endParaRPr lang="en-US" sz="1200" dirty="0">
              <a:latin typeface="+mj-lt"/>
            </a:endParaRPr>
          </a:p>
          <a:p>
            <a:r>
              <a:rPr lang="en-US" sz="1200" dirty="0" err="1">
                <a:latin typeface="+mj-lt"/>
              </a:rPr>
              <a:t>Anvesh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Nookala</a:t>
            </a:r>
            <a:endParaRPr lang="en-US" sz="1200" dirty="0">
              <a:latin typeface="+mj-lt"/>
            </a:endParaRPr>
          </a:p>
          <a:p>
            <a:r>
              <a:rPr lang="en-US" sz="1200" dirty="0">
                <a:latin typeface="+mj-lt"/>
              </a:rPr>
              <a:t>Davide </a:t>
            </a:r>
            <a:r>
              <a:rPr lang="en-US" sz="1200" dirty="0" err="1">
                <a:latin typeface="+mj-lt"/>
              </a:rPr>
              <a:t>Ceresa</a:t>
            </a:r>
            <a:endParaRPr lang="en-US" sz="1200" dirty="0">
              <a:latin typeface="+mj-lt"/>
            </a:endParaRPr>
          </a:p>
          <a:p>
            <a:r>
              <a:rPr lang="en-US" sz="1200" dirty="0" err="1">
                <a:latin typeface="+mj-lt"/>
              </a:rPr>
              <a:t>Risto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Pejasinovitc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1311006"/>
      </p:ext>
    </p:extLst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4D27C-261A-E3F4-1D92-B96B62997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Plans &amp;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D1524-ECE4-2EC1-973A-CFFE427A8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770437"/>
          </a:xfrm>
        </p:spPr>
        <p:txBody>
          <a:bodyPr/>
          <a:lstStyle/>
          <a:p>
            <a:r>
              <a:rPr lang="en-FR" sz="2400" dirty="0"/>
              <a:t>Timeline</a:t>
            </a:r>
          </a:p>
          <a:p>
            <a:pPr lvl="1"/>
            <a:r>
              <a:rPr lang="en-FR" sz="2000" dirty="0"/>
              <a:t>SoC activity started in 2021, during EP R&amp;D phase I</a:t>
            </a:r>
          </a:p>
          <a:p>
            <a:pPr lvl="1"/>
            <a:r>
              <a:rPr lang="en-FR" sz="2000" dirty="0"/>
              <a:t>Approved to continue in phase II, for </a:t>
            </a:r>
            <a:r>
              <a:rPr lang="en-FR" sz="2000" i="1" dirty="0"/>
              <a:t>at least </a:t>
            </a:r>
            <a:r>
              <a:rPr lang="en-FR" sz="2000" dirty="0"/>
              <a:t>four more years</a:t>
            </a:r>
          </a:p>
          <a:p>
            <a:pPr lvl="1"/>
            <a:endParaRPr lang="en-FR" sz="2000" dirty="0"/>
          </a:p>
          <a:p>
            <a:endParaRPr lang="en-FR" sz="2400" dirty="0"/>
          </a:p>
          <a:p>
            <a:endParaRPr lang="en-FR" sz="2400" dirty="0"/>
          </a:p>
          <a:p>
            <a:r>
              <a:rPr lang="en-FR" sz="2400" dirty="0"/>
              <a:t>Scope</a:t>
            </a:r>
          </a:p>
          <a:p>
            <a:pPr lvl="1"/>
            <a:r>
              <a:rPr lang="en-FR" sz="2000" dirty="0"/>
              <a:t>Open platform for R</a:t>
            </a:r>
            <a:r>
              <a:rPr lang="en-US" sz="2000" dirty="0"/>
              <a:t>a</a:t>
            </a:r>
            <a:r>
              <a:rPr lang="en-FR" sz="2000" dirty="0"/>
              <a:t>d-Tol SoC ASIC design</a:t>
            </a:r>
          </a:p>
          <a:p>
            <a:pPr lvl="1"/>
            <a:r>
              <a:rPr lang="en-FR" sz="2000" dirty="0"/>
              <a:t>SoC &amp; core architecture, Verification, Implementation</a:t>
            </a:r>
          </a:p>
          <a:p>
            <a:r>
              <a:rPr lang="en-FR" sz="2400" dirty="0"/>
              <a:t>Resources</a:t>
            </a:r>
          </a:p>
          <a:p>
            <a:pPr lvl="1"/>
            <a:r>
              <a:rPr lang="en-FR" sz="2000" dirty="0"/>
              <a:t>1 fellow, 2 students, 3 part-time staff</a:t>
            </a:r>
          </a:p>
          <a:p>
            <a:pPr marL="344487" lvl="1" indent="0">
              <a:buNone/>
            </a:pPr>
            <a:endParaRPr lang="en-FR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BDD09-3591-5F1C-7CC5-B7982221D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FDB9F-C3B6-D680-BA6F-B0F1F8E68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B8CE08E-898A-4440-7FB2-8F95471E8339}"/>
              </a:ext>
            </a:extLst>
          </p:cNvPr>
          <p:cNvGrpSpPr/>
          <p:nvPr/>
        </p:nvGrpSpPr>
        <p:grpSpPr>
          <a:xfrm>
            <a:off x="1764059" y="2852936"/>
            <a:ext cx="6624365" cy="1322737"/>
            <a:chOff x="1907704" y="2839639"/>
            <a:chExt cx="6367656" cy="1178721"/>
          </a:xfrm>
        </p:grpSpPr>
        <p:pic>
          <p:nvPicPr>
            <p:cNvPr id="7" name="Picture 6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A389E83A-9CA0-0235-B6BF-729023D12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704" y="2839639"/>
              <a:ext cx="6367656" cy="1178721"/>
            </a:xfrm>
            <a:prstGeom prst="rect">
              <a:avLst/>
            </a:prstGeom>
          </p:spPr>
        </p:pic>
        <p:sp>
          <p:nvSpPr>
            <p:cNvPr id="8" name="Down Arrow 7">
              <a:extLst>
                <a:ext uri="{FF2B5EF4-FFF2-40B4-BE49-F238E27FC236}">
                  <a16:creationId xmlns:a16="http://schemas.microsoft.com/office/drawing/2014/main" id="{0075FF18-649F-8D99-6F95-9467197500E2}"/>
                </a:ext>
              </a:extLst>
            </p:cNvPr>
            <p:cNvSpPr/>
            <p:nvPr/>
          </p:nvSpPr>
          <p:spPr>
            <a:xfrm>
              <a:off x="4283968" y="2839639"/>
              <a:ext cx="144016" cy="218926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pic>
        <p:nvPicPr>
          <p:cNvPr id="10" name="Picture 9" descr="A blue square with white text&#10;&#10;Description automatically generated">
            <a:extLst>
              <a:ext uri="{FF2B5EF4-FFF2-40B4-BE49-F238E27FC236}">
                <a16:creationId xmlns:a16="http://schemas.microsoft.com/office/drawing/2014/main" id="{8B46ED39-9E17-4C68-0BD0-A36444EB24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404664"/>
            <a:ext cx="1426495" cy="9060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43124F-6F62-CBFF-C691-3E2B132AAA3B}"/>
              </a:ext>
            </a:extLst>
          </p:cNvPr>
          <p:cNvSpPr txBox="1"/>
          <p:nvPr/>
        </p:nvSpPr>
        <p:spPr>
          <a:xfrm>
            <a:off x="2597161" y="2689175"/>
            <a:ext cx="1758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Start of SoC activity</a:t>
            </a:r>
          </a:p>
        </p:txBody>
      </p:sp>
    </p:spTree>
    <p:extLst>
      <p:ext uri="{BB962C8B-B14F-4D97-AF65-F5344CB8AC3E}">
        <p14:creationId xmlns:p14="http://schemas.microsoft.com/office/powerpoint/2010/main" val="508444036"/>
      </p:ext>
    </p:extLst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07C60-CCDA-FAE6-3E13-15348F9CAA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BE" dirty="0"/>
              <a:t>DRD7 Workshop</a:t>
            </a:r>
            <a:br>
              <a:rPr lang="en-BE" dirty="0"/>
            </a:br>
            <a:r>
              <a:rPr lang="en-BE" sz="1800" dirty="0"/>
              <a:t>Radiation Tolerant RISC-V Processors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007457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02006D08-EEF2-81BB-17CA-85CA48F82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5340" y="2708920"/>
            <a:ext cx="2333164" cy="115200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06D9EB4-E384-D4F5-286E-AB28B90C3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187" y="1384368"/>
            <a:ext cx="8280900" cy="4464000"/>
          </a:xfrm>
        </p:spPr>
        <p:txBody>
          <a:bodyPr/>
          <a:lstStyle/>
          <a:p>
            <a:r>
              <a:rPr lang="en-BE" sz="1500" dirty="0"/>
              <a:t>Spatial redundancy techniques</a:t>
            </a:r>
          </a:p>
          <a:p>
            <a:pPr lvl="1"/>
            <a:r>
              <a:rPr lang="en-BE" sz="1350" dirty="0"/>
              <a:t>TMR, DMR, dual lockstep systems, ...</a:t>
            </a:r>
          </a:p>
          <a:p>
            <a:endParaRPr lang="en-BE" sz="1650" dirty="0"/>
          </a:p>
          <a:p>
            <a:endParaRPr lang="en-BE" sz="1650" dirty="0"/>
          </a:p>
          <a:p>
            <a:endParaRPr lang="en-BE" sz="1650" dirty="0"/>
          </a:p>
          <a:p>
            <a:pPr marL="0" indent="0">
              <a:buNone/>
            </a:pPr>
            <a:endParaRPr lang="en-BE" sz="1650" dirty="0"/>
          </a:p>
          <a:p>
            <a:endParaRPr lang="en-US" sz="1500" dirty="0"/>
          </a:p>
          <a:p>
            <a:r>
              <a:rPr lang="en-BE" sz="1500"/>
              <a:t>Pipeline </a:t>
            </a:r>
            <a:r>
              <a:rPr lang="en-BE" sz="1500" dirty="0" err="1"/>
              <a:t>rol</a:t>
            </a:r>
            <a:r>
              <a:rPr lang="nl-BE" sz="1500" dirty="0"/>
              <a:t>l</a:t>
            </a:r>
            <a:r>
              <a:rPr lang="en-BE" sz="1500" dirty="0"/>
              <a:t>back</a:t>
            </a:r>
          </a:p>
          <a:p>
            <a:pPr lvl="1"/>
            <a:r>
              <a:rPr lang="nl-BE" sz="1350" dirty="0"/>
              <a:t>R</a:t>
            </a:r>
            <a:r>
              <a:rPr lang="en-BE" sz="1350" dirty="0" err="1"/>
              <a:t>egister</a:t>
            </a:r>
            <a:r>
              <a:rPr lang="en-BE" sz="1350" dirty="0"/>
              <a:t> encoding/decoding</a:t>
            </a:r>
          </a:p>
          <a:p>
            <a:pPr lvl="1"/>
            <a:r>
              <a:rPr lang="nl-BE" sz="1350" dirty="0"/>
              <a:t>P</a:t>
            </a:r>
            <a:r>
              <a:rPr lang="en-BE" sz="1350" dirty="0" err="1"/>
              <a:t>ipeline</a:t>
            </a:r>
            <a:r>
              <a:rPr lang="en-BE" sz="1350" dirty="0"/>
              <a:t> rollback when non-recoverable error occurs</a:t>
            </a:r>
          </a:p>
          <a:p>
            <a:endParaRPr lang="en-BE" sz="165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E56241-2689-3CA1-E427-1D6A51D6D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DD704132-8080-4FBC-BDC4-A3B793AD6DEE}" type="datetimeyyyy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2023</a:t>
            </a:fld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DD9028-73D5-46DC-E6C6-BC8A2863F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BE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8BB11-ECB7-B19E-81D9-760342107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CF179DAE-D0A6-40C3-B8BC-6A97C268D03A}" type="slidenum">
              <a:rPr lang="en-BE">
                <a:solidFill>
                  <a:srgbClr val="FFFFFF"/>
                </a:solidFill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9</a:t>
            </a:fld>
            <a:endParaRPr lang="en-BE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C2ACC5E-964C-5732-5AAE-38308B416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Motivation behind our research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EF88CC4-7ADB-8481-3D20-56789604A32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671231" y="1340768"/>
            <a:ext cx="4050506" cy="3348038"/>
          </a:xfrm>
        </p:spPr>
        <p:txBody>
          <a:bodyPr/>
          <a:lstStyle/>
          <a:p>
            <a:r>
              <a:rPr lang="en-BE" sz="1500" dirty="0"/>
              <a:t>Radiation hardening by software techniques</a:t>
            </a:r>
          </a:p>
          <a:p>
            <a:pPr lvl="1"/>
            <a:r>
              <a:rPr lang="en-BE" sz="1350" dirty="0"/>
              <a:t>Instruction replay or checkpoint recovery</a:t>
            </a:r>
          </a:p>
          <a:p>
            <a:pPr lvl="1"/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3037A3-9B94-8EF5-7AFC-98AF51159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474" y="2128827"/>
            <a:ext cx="1667856" cy="1225952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E544651-A567-0016-E2E9-5B55A6E7B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4" y="2135947"/>
            <a:ext cx="450119" cy="3215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DC0BA11-F1FB-8F8F-508E-0A235B145F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33" y="2783821"/>
            <a:ext cx="421540" cy="44297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37DDC41-D828-5C5F-DB18-C2A2AD88D557}"/>
              </a:ext>
            </a:extLst>
          </p:cNvPr>
          <p:cNvSpPr txBox="1"/>
          <p:nvPr/>
        </p:nvSpPr>
        <p:spPr>
          <a:xfrm>
            <a:off x="429348" y="2060848"/>
            <a:ext cx="20761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Simple to understand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Reliability failure reduces by orders of magnitude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C</a:t>
            </a:r>
            <a:r>
              <a:rPr lang="en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an be automatized</a:t>
            </a:r>
            <a:endParaRPr lang="en-BE" sz="1200" dirty="0">
              <a:solidFill>
                <a:srgbClr val="2F4D5D"/>
              </a:solidFill>
              <a:latin typeface="Arial" panose="020B0604020202020204"/>
              <a:ea typeface="+mn-ea"/>
              <a:cs typeface="+mn-cs"/>
            </a:endParaRP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Large area and power overhead (&gt; 2x/3x)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difficult to implement (RTL and physical constraints)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E6E10E-B7DD-EE21-082D-FC81FDCF92F9}"/>
              </a:ext>
            </a:extLst>
          </p:cNvPr>
          <p:cNvSpPr txBox="1"/>
          <p:nvPr/>
        </p:nvSpPr>
        <p:spPr>
          <a:xfrm>
            <a:off x="3042538" y="4832654"/>
            <a:ext cx="24186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Increases critical path delay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L</a:t>
            </a:r>
            <a:r>
              <a:rPr lang="en-BE" sz="1050" dirty="0" err="1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atency</a:t>
            </a:r>
            <a: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 penalty when rollback 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C</a:t>
            </a:r>
            <a:r>
              <a:rPr lang="en-BE" sz="1050" dirty="0" err="1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omplex</a:t>
            </a:r>
            <a: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 to implement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DE8CF4E-5D45-5E51-823E-7FD72E854C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6141" y="4838303"/>
            <a:ext cx="421540" cy="4429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6594BCB-66BA-B7A1-6233-39CC5D71E9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3344" y="4537893"/>
            <a:ext cx="3029096" cy="95426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72F91A3-228C-A70C-A9F7-A0FBC8BEF874}"/>
              </a:ext>
            </a:extLst>
          </p:cNvPr>
          <p:cNvSpPr txBox="1"/>
          <p:nvPr/>
        </p:nvSpPr>
        <p:spPr>
          <a:xfrm>
            <a:off x="510385" y="4817506"/>
            <a:ext cx="24186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L</a:t>
            </a:r>
            <a:r>
              <a:rPr lang="en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ow area overhead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C</a:t>
            </a:r>
            <a:r>
              <a:rPr lang="en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an mitigate </a:t>
            </a:r>
            <a:r>
              <a:rPr lang="en-BE" sz="1050" dirty="0" err="1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SETs</a:t>
            </a:r>
            <a:r>
              <a:rPr lang="en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 and </a:t>
            </a:r>
            <a:r>
              <a:rPr lang="en-BE" sz="1050" dirty="0" err="1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SEUs</a:t>
            </a:r>
            <a:endParaRPr lang="en-BE" sz="1050" dirty="0">
              <a:solidFill>
                <a:srgbClr val="00B050"/>
              </a:solidFill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98D4049-D939-1C12-5252-840E707C5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2" y="4834832"/>
            <a:ext cx="450119" cy="32151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39BDEE9-A686-D028-F967-ECE8C5812198}"/>
              </a:ext>
            </a:extLst>
          </p:cNvPr>
          <p:cNvSpPr txBox="1"/>
          <p:nvPr/>
        </p:nvSpPr>
        <p:spPr>
          <a:xfrm>
            <a:off x="4587010" y="2143823"/>
            <a:ext cx="2547215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L</a:t>
            </a:r>
            <a:r>
              <a:rPr lang="en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ow area overhead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L</a:t>
            </a:r>
            <a:r>
              <a:rPr lang="en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ow critical path delay overhead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BE" sz="1050" dirty="0">
                <a:solidFill>
                  <a:srgbClr val="00B050"/>
                </a:solidFill>
                <a:latin typeface="Arial" panose="020B0604020202020204"/>
                <a:ea typeface="+mn-ea"/>
                <a:cs typeface="+mn-cs"/>
              </a:rPr>
              <a:t>Can be fully implemented in software</a:t>
            </a:r>
            <a:endParaRPr lang="en-BE" sz="1200" dirty="0">
              <a:solidFill>
                <a:srgbClr val="2F4D5D"/>
              </a:solidFill>
              <a:latin typeface="Arial" panose="020B0604020202020204"/>
              <a:ea typeface="+mn-ea"/>
              <a:cs typeface="+mn-cs"/>
            </a:endParaRP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BE" sz="1050" dirty="0" err="1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Significally</a:t>
            </a:r>
            <a: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 complicates the </a:t>
            </a:r>
            <a:b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</a:br>
            <a: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software stack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Performance loss (lost cycles)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BE" sz="1050" dirty="0">
                <a:solidFill>
                  <a:srgbClr val="C00000"/>
                </a:solidFill>
                <a:latin typeface="Arial" panose="020B0604020202020204"/>
                <a:ea typeface="+mn-ea"/>
                <a:cs typeface="+mn-cs"/>
              </a:rPr>
              <a:t>Memory requirement for checkpoint recovery</a:t>
            </a: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BE" sz="1200" dirty="0">
              <a:solidFill>
                <a:srgbClr val="C00000"/>
              </a:solidFill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9695750-AB22-9869-7169-229D33FD0B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5836" y="2691142"/>
            <a:ext cx="421540" cy="4429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FDF837F-7DF6-DD94-E8D6-81292342D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6364" y="2228328"/>
            <a:ext cx="450119" cy="32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372930"/>
      </p:ext>
    </p:extLst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ppt_ku_leuven" id="{A5C730E2-6E61-4142-B2C8-880FDF737573}" vid="{2F8604FB-4740-45A2-A81A-A81BBA1289E4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28429</TotalTime>
  <Words>1359</Words>
  <Application>Microsoft Macintosh PowerPoint</Application>
  <PresentationFormat>On-screen Show (4:3)</PresentationFormat>
  <Paragraphs>347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Garamond</vt:lpstr>
      <vt:lpstr>Helvetica</vt:lpstr>
      <vt:lpstr>Verdana</vt:lpstr>
      <vt:lpstr>Wingdings</vt:lpstr>
      <vt:lpstr>Edge</vt:lpstr>
      <vt:lpstr>Larissa</vt:lpstr>
      <vt:lpstr>KU Leuven</vt:lpstr>
      <vt:lpstr>Radiation Tolerant RISC-V processor and SoC platform</vt:lpstr>
      <vt:lpstr>Introduction</vt:lpstr>
      <vt:lpstr>CERN</vt:lpstr>
      <vt:lpstr>SoC Radiation Tolerant Ecosystem                               Conceptual Diagram </vt:lpstr>
      <vt:lpstr>SoC Generator Tool</vt:lpstr>
      <vt:lpstr>Demonstrator ASIC</vt:lpstr>
      <vt:lpstr>Plans &amp; Resources</vt:lpstr>
      <vt:lpstr>DRD7 Workshop Radiation Tolerant RISC-V Processors</vt:lpstr>
      <vt:lpstr>Motivation behind our research</vt:lpstr>
      <vt:lpstr>In-situ SEE error detection and correction</vt:lpstr>
      <vt:lpstr>SEE mitigation in DNN accelerators</vt:lpstr>
      <vt:lpstr>Long term goal</vt:lpstr>
      <vt:lpstr>Contributions and resources</vt:lpstr>
      <vt:lpstr>PowerPoint Presentation</vt:lpstr>
      <vt:lpstr>Motivation</vt:lpstr>
      <vt:lpstr>Design of TMR protected RISC-V microcontroller</vt:lpstr>
      <vt:lpstr>TID &amp; SEE Characterization</vt:lpstr>
      <vt:lpstr>Futur Plans &amp; Resources</vt:lpstr>
      <vt:lpstr>UK Consortium Contribution </vt:lpstr>
      <vt:lpstr>Towards a Project Proposal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Microelectronics  User Group Meeting   </dc:title>
  <dc:creator>Kostas Kloukinas</dc:creator>
  <cp:lastModifiedBy>Kostas Kloukinas</cp:lastModifiedBy>
  <cp:revision>282</cp:revision>
  <dcterms:created xsi:type="dcterms:W3CDTF">2020-09-19T21:49:45Z</dcterms:created>
  <dcterms:modified xsi:type="dcterms:W3CDTF">2023-09-25T12:00:33Z</dcterms:modified>
</cp:coreProperties>
</file>