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1363" r:id="rId5"/>
    <p:sldId id="1365" r:id="rId6"/>
    <p:sldId id="259" r:id="rId7"/>
    <p:sldId id="1370" r:id="rId8"/>
    <p:sldId id="1372" r:id="rId9"/>
    <p:sldId id="1371" r:id="rId10"/>
    <p:sldId id="1368" r:id="rId11"/>
    <p:sldId id="261" r:id="rId12"/>
    <p:sldId id="26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2D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0F20B-A542-7949-950B-6DD4104FD2E4}" type="datetimeFigureOut">
              <a:rPr lang="en-CH" smtClean="0"/>
              <a:t>09/26/2023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BA364-4B2F-1B4F-AE80-A1E9EA2864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66800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102744-F868-4EA2-8B1D-0716212D08B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705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CDE6C-3663-8F1C-3ADB-10F8BD7F9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D24B-3FEF-44D2-B268-2AC3F52D0033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E0FAD2-DF01-10CC-66B0-70FBBC268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2D10D1-0D42-6773-D470-6E2B6EB14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B55B3-DDE6-4E0B-8901-6B2B9F90A58A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2C2EA3-4E8B-E0EC-1C65-3377F8A9AF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6973273" cy="7240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7F5C00-8C33-FC6B-DCB8-624D23D50079}"/>
              </a:ext>
            </a:extLst>
          </p:cNvPr>
          <p:cNvSpPr txBox="1"/>
          <p:nvPr userDrawn="1"/>
        </p:nvSpPr>
        <p:spPr>
          <a:xfrm>
            <a:off x="6973273" y="16115"/>
            <a:ext cx="17764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1A2D58"/>
                </a:solidFill>
              </a:rPr>
              <a:t>DRD7.6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451B00-A272-B8F8-6088-A44D1FE32654}"/>
              </a:ext>
            </a:extLst>
          </p:cNvPr>
          <p:cNvSpPr txBox="1"/>
          <p:nvPr userDrawn="1"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1A2D5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DRD7.6 – Complex Imaging ASICs and Technologies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C0401123-8947-158C-8463-9400692EF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6345" y="2766218"/>
            <a:ext cx="683930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6131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364BE7-45DA-9190-DD68-02DAAAA34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D24B-3FEF-44D2-B268-2AC3F52D0033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5E1ABE-DBBB-D5A3-BC63-318367D4D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049264-7888-D242-80BB-6F329C434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B55B3-DDE6-4E0B-8901-6B2B9F90A58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DDEE3F0C-5ECD-D0FC-63E8-3EB6FE721F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4671" y="977486"/>
            <a:ext cx="6839309" cy="352550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r>
              <a:rPr lang="en-GB" dirty="0"/>
              <a:t>Text Colour</a:t>
            </a:r>
          </a:p>
        </p:txBody>
      </p:sp>
    </p:spTree>
    <p:extLst>
      <p:ext uri="{BB962C8B-B14F-4D97-AF65-F5344CB8AC3E}">
        <p14:creationId xmlns:p14="http://schemas.microsoft.com/office/powerpoint/2010/main" val="2894537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28/05/2020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7th ACES workshop.                  C. Joram  EP-DI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602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A7B4F1-C420-3700-4692-7B6426F6FC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5D24B-3FEF-44D2-B268-2AC3F52D0033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D43F34-14EC-C5F2-4B20-7C6890BC38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78136B-BA1C-BBE4-18C1-ACE89786D7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B55B3-DDE6-4E0B-8901-6B2B9F90A58A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AC3045-0609-558C-7C34-5CDD148266F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6973273" cy="7240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8DD57F6-F812-DFC2-58DD-10C72187B08A}"/>
              </a:ext>
            </a:extLst>
          </p:cNvPr>
          <p:cNvSpPr txBox="1"/>
          <p:nvPr userDrawn="1"/>
        </p:nvSpPr>
        <p:spPr>
          <a:xfrm>
            <a:off x="6973273" y="16115"/>
            <a:ext cx="17764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1A2D58"/>
                </a:solidFill>
              </a:rPr>
              <a:t>DRD7.6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DD9D8D-0FCC-A806-2E33-727B2528128D}"/>
              </a:ext>
            </a:extLst>
          </p:cNvPr>
          <p:cNvSpPr txBox="1"/>
          <p:nvPr userDrawn="1"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1A2D5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DRD7.6 – Complex Imaging ASICs and Technologies</a:t>
            </a:r>
          </a:p>
        </p:txBody>
      </p:sp>
    </p:spTree>
    <p:extLst>
      <p:ext uri="{BB962C8B-B14F-4D97-AF65-F5344CB8AC3E}">
        <p14:creationId xmlns:p14="http://schemas.microsoft.com/office/powerpoint/2010/main" val="2170118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A2D58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9519B-569A-5DCA-9ED7-928864953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DRD 7.6a – Common Access to Imaging Technologies</a:t>
            </a:r>
          </a:p>
        </p:txBody>
      </p:sp>
    </p:spTree>
    <p:extLst>
      <p:ext uri="{BB962C8B-B14F-4D97-AF65-F5344CB8AC3E}">
        <p14:creationId xmlns:p14="http://schemas.microsoft.com/office/powerpoint/2010/main" val="3431305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03722B2-C382-BE93-6A53-0A35F1EF657F}"/>
              </a:ext>
            </a:extLst>
          </p:cNvPr>
          <p:cNvSpPr txBox="1"/>
          <p:nvPr/>
        </p:nvSpPr>
        <p:spPr>
          <a:xfrm>
            <a:off x="293298" y="1017916"/>
            <a:ext cx="16659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>
                <a:solidFill>
                  <a:srgbClr val="1A2D58"/>
                </a:solidFill>
              </a:rPr>
              <a:t>Resources</a:t>
            </a:r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F36AABEB-3C26-8771-4AB6-5CC5C9C052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358039"/>
              </p:ext>
            </p:extLst>
          </p:nvPr>
        </p:nvGraphicFramePr>
        <p:xfrm>
          <a:off x="1296538" y="2193650"/>
          <a:ext cx="9962865" cy="2934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2573">
                  <a:extLst>
                    <a:ext uri="{9D8B030D-6E8A-4147-A177-3AD203B41FA5}">
                      <a16:colId xmlns:a16="http://schemas.microsoft.com/office/drawing/2014/main" val="1250155999"/>
                    </a:ext>
                  </a:extLst>
                </a:gridCol>
                <a:gridCol w="1528549">
                  <a:extLst>
                    <a:ext uri="{9D8B030D-6E8A-4147-A177-3AD203B41FA5}">
                      <a16:colId xmlns:a16="http://schemas.microsoft.com/office/drawing/2014/main" val="969180093"/>
                    </a:ext>
                  </a:extLst>
                </a:gridCol>
                <a:gridCol w="2456597">
                  <a:extLst>
                    <a:ext uri="{9D8B030D-6E8A-4147-A177-3AD203B41FA5}">
                      <a16:colId xmlns:a16="http://schemas.microsoft.com/office/drawing/2014/main" val="1359947004"/>
                    </a:ext>
                  </a:extLst>
                </a:gridCol>
                <a:gridCol w="1555845">
                  <a:extLst>
                    <a:ext uri="{9D8B030D-6E8A-4147-A177-3AD203B41FA5}">
                      <a16:colId xmlns:a16="http://schemas.microsoft.com/office/drawing/2014/main" val="2358290777"/>
                    </a:ext>
                  </a:extLst>
                </a:gridCol>
                <a:gridCol w="2429301">
                  <a:extLst>
                    <a:ext uri="{9D8B030D-6E8A-4147-A177-3AD203B41FA5}">
                      <a16:colId xmlns:a16="http://schemas.microsoft.com/office/drawing/2014/main" val="597295929"/>
                    </a:ext>
                  </a:extLst>
                </a:gridCol>
              </a:tblGrid>
              <a:tr h="418018">
                <a:tc>
                  <a:txBody>
                    <a:bodyPr/>
                    <a:lstStyle/>
                    <a:p>
                      <a:r>
                        <a:rPr lang="en-GB" sz="2400" dirty="0"/>
                        <a:t>Technology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Current Resources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/>
                        <a:t>Requested Resources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8986391"/>
                  </a:ext>
                </a:extLst>
              </a:tr>
              <a:tr h="73957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2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FTE/year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Recurrent/year (€)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FTE/year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Recurrent/year (€)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944204"/>
                  </a:ext>
                </a:extLst>
              </a:tr>
              <a:tr h="739570">
                <a:tc>
                  <a:txBody>
                    <a:bodyPr/>
                    <a:lstStyle/>
                    <a:p>
                      <a:r>
                        <a:rPr lang="en-GB" sz="2400" dirty="0" err="1"/>
                        <a:t>TPSCo</a:t>
                      </a:r>
                      <a:r>
                        <a:rPr lang="en-GB" sz="2400" dirty="0"/>
                        <a:t> 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250k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250k + stacking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9110527"/>
                  </a:ext>
                </a:extLst>
              </a:tr>
              <a:tr h="418018">
                <a:tc>
                  <a:txBody>
                    <a:bodyPr/>
                    <a:lstStyle/>
                    <a:p>
                      <a:r>
                        <a:rPr lang="en-GB" sz="2400" dirty="0"/>
                        <a:t>Tower 180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20k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150k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6206627"/>
                  </a:ext>
                </a:extLst>
              </a:tr>
              <a:tr h="418018">
                <a:tc>
                  <a:txBody>
                    <a:bodyPr/>
                    <a:lstStyle/>
                    <a:p>
                      <a:r>
                        <a:rPr lang="en-GB" sz="2400" dirty="0"/>
                        <a:t>LF11is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See Manuel’s Presentation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8402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3807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E7161B0-0EAB-845E-5756-A9384F289D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31"/>
          <a:stretch/>
        </p:blipFill>
        <p:spPr>
          <a:xfrm>
            <a:off x="5986857" y="3429000"/>
            <a:ext cx="3949354" cy="22767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03722B2-C382-BE93-6A53-0A35F1EF657F}"/>
              </a:ext>
            </a:extLst>
          </p:cNvPr>
          <p:cNvSpPr txBox="1"/>
          <p:nvPr/>
        </p:nvSpPr>
        <p:spPr>
          <a:xfrm>
            <a:off x="293298" y="1017916"/>
            <a:ext cx="52032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>
                <a:solidFill>
                  <a:srgbClr val="1A2D58"/>
                </a:solidFill>
              </a:rPr>
              <a:t>Shared Standardized Test Systems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C5B2D4-1B87-0991-143C-E6972331A546}"/>
              </a:ext>
            </a:extLst>
          </p:cNvPr>
          <p:cNvSpPr txBox="1"/>
          <p:nvPr/>
        </p:nvSpPr>
        <p:spPr>
          <a:xfrm>
            <a:off x="293297" y="1454987"/>
            <a:ext cx="573983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Desire to reduce duplication and development time of many test systems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FF0000"/>
                </a:solidFill>
              </a:rPr>
              <a:t>Render their support manageable</a:t>
            </a:r>
            <a:r>
              <a:rPr lang="en-GB" sz="2800" dirty="0">
                <a:solidFill>
                  <a:srgbClr val="1A2D58"/>
                </a:solidFill>
              </a:rPr>
              <a:t> (at present usually not sustainable)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Standardise on chip interfaces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Originally proposed as DRD7.6c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Much interest, but no driving institute came forward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If interested please get in touch – could include in future DRD7 calls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1A2D58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1A2D58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6BA13C-4124-DC90-C51A-DFCCF50FCE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29"/>
          <a:stretch/>
        </p:blipFill>
        <p:spPr>
          <a:xfrm>
            <a:off x="8100292" y="771029"/>
            <a:ext cx="3671838" cy="5020376"/>
          </a:xfrm>
          <a:prstGeom prst="rect">
            <a:avLst/>
          </a:prstGeom>
        </p:spPr>
      </p:pic>
      <p:pic>
        <p:nvPicPr>
          <p:cNvPr id="7" name="Picture 6" descr="A close-up of a circuit board&#10;&#10;Description automatically generated">
            <a:extLst>
              <a:ext uri="{FF2B5EF4-FFF2-40B4-BE49-F238E27FC236}">
                <a16:creationId xmlns:a16="http://schemas.microsoft.com/office/drawing/2014/main" id="{6D009AEE-7E4A-4393-3FD5-B1DD5AEB89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131" y="1066595"/>
            <a:ext cx="2812627" cy="2276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790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9519B-569A-5DCA-9ED7-928864953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403000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3FD3B63-F9D9-F31A-356D-B3259769B9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1513" y="2665893"/>
            <a:ext cx="4432057" cy="295141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03722B2-C382-BE93-6A53-0A35F1EF657F}"/>
              </a:ext>
            </a:extLst>
          </p:cNvPr>
          <p:cNvSpPr txBox="1"/>
          <p:nvPr/>
        </p:nvSpPr>
        <p:spPr>
          <a:xfrm>
            <a:off x="293298" y="1017916"/>
            <a:ext cx="22926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>
                <a:solidFill>
                  <a:srgbClr val="1A2D58"/>
                </a:solidFill>
              </a:rPr>
              <a:t>Strategic Goal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C5B2D4-1B87-0991-143C-E6972331A546}"/>
              </a:ext>
            </a:extLst>
          </p:cNvPr>
          <p:cNvSpPr txBox="1"/>
          <p:nvPr/>
        </p:nvSpPr>
        <p:spPr>
          <a:xfrm>
            <a:off x="293297" y="1454987"/>
            <a:ext cx="979986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Provide efficient and affordable access to imaging technologies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Share and reduce development costs &amp; time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Requires concentration of resources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E0C456-B1F8-E274-699F-C64E81334AA7}"/>
              </a:ext>
            </a:extLst>
          </p:cNvPr>
          <p:cNvSpPr txBox="1"/>
          <p:nvPr/>
        </p:nvSpPr>
        <p:spPr>
          <a:xfrm>
            <a:off x="293297" y="2839982"/>
            <a:ext cx="32654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>
                <a:solidFill>
                  <a:srgbClr val="1A2D58"/>
                </a:solidFill>
              </a:rPr>
              <a:t>Performance Targets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03FE1F-786B-AA07-8404-81E4DBA71C62}"/>
              </a:ext>
            </a:extLst>
          </p:cNvPr>
          <p:cNvSpPr txBox="1"/>
          <p:nvPr/>
        </p:nvSpPr>
        <p:spPr>
          <a:xfrm>
            <a:off x="293296" y="3277053"/>
            <a:ext cx="58181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Shared PDKs, IPs and access to runs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Chip submissions and test results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8C2E2B-BA93-BBC8-9D27-136DE6C5D98C}"/>
              </a:ext>
            </a:extLst>
          </p:cNvPr>
          <p:cNvSpPr txBox="1"/>
          <p:nvPr/>
        </p:nvSpPr>
        <p:spPr>
          <a:xfrm>
            <a:off x="293298" y="4376922"/>
            <a:ext cx="37180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>
                <a:solidFill>
                  <a:srgbClr val="1A2D58"/>
                </a:solidFill>
              </a:rPr>
              <a:t>Supported Technologies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9E7223-35D3-77F0-83B9-838940F2E67C}"/>
              </a:ext>
            </a:extLst>
          </p:cNvPr>
          <p:cNvSpPr txBox="1"/>
          <p:nvPr/>
        </p:nvSpPr>
        <p:spPr>
          <a:xfrm>
            <a:off x="293297" y="4813993"/>
            <a:ext cx="636821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TPSCO 65nm (this talk)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Tower Semiconductor 180nm (this talk)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err="1">
                <a:solidFill>
                  <a:srgbClr val="1A2D58"/>
                </a:solidFill>
              </a:rPr>
              <a:t>LFoundry</a:t>
            </a:r>
            <a:r>
              <a:rPr lang="en-GB" sz="2800" dirty="0">
                <a:solidFill>
                  <a:srgbClr val="1A2D58"/>
                </a:solidFill>
              </a:rPr>
              <a:t> 110nm (Manuel’s talk)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28C663-CD9E-3B21-2CD6-6736850BDF4B}"/>
              </a:ext>
            </a:extLst>
          </p:cNvPr>
          <p:cNvSpPr txBox="1"/>
          <p:nvPr/>
        </p:nvSpPr>
        <p:spPr>
          <a:xfrm>
            <a:off x="6820898" y="5503974"/>
            <a:ext cx="40276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>
                <a:solidFill>
                  <a:srgbClr val="FF0000"/>
                </a:solidFill>
              </a:rPr>
              <a:t>https://www.design-reuse.com/articles/12360/fpgas-and-structured-asics-low-risk-soc-for-the-masses.html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0CB02C-EC85-6C29-C206-9C3EF5A658DF}"/>
              </a:ext>
            </a:extLst>
          </p:cNvPr>
          <p:cNvSpPr txBox="1"/>
          <p:nvPr/>
        </p:nvSpPr>
        <p:spPr>
          <a:xfrm>
            <a:off x="10908839" y="3142853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DRD7.6a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4C39EF-FF05-B593-D330-D1DA0E6F70C3}"/>
              </a:ext>
            </a:extLst>
          </p:cNvPr>
          <p:cNvSpPr txBox="1"/>
          <p:nvPr/>
        </p:nvSpPr>
        <p:spPr>
          <a:xfrm>
            <a:off x="10908839" y="4358477"/>
            <a:ext cx="982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DRD7.6c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DA28DD-5647-A25F-A247-F4DA4E3D659D}"/>
              </a:ext>
            </a:extLst>
          </p:cNvPr>
          <p:cNvSpPr txBox="1"/>
          <p:nvPr/>
        </p:nvSpPr>
        <p:spPr>
          <a:xfrm>
            <a:off x="10908839" y="4679886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DRD7.6a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41CDF-B23F-1BE5-E77D-3D202D63AAF0}"/>
              </a:ext>
            </a:extLst>
          </p:cNvPr>
          <p:cNvSpPr txBox="1"/>
          <p:nvPr/>
        </p:nvSpPr>
        <p:spPr>
          <a:xfrm>
            <a:off x="10582834" y="2622594"/>
            <a:ext cx="2656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dirty="0">
                <a:solidFill>
                  <a:srgbClr val="00B050"/>
                </a:solidFill>
              </a:rPr>
              <a:t>}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221910-ABE3-1813-C7DD-2F099D757F30}"/>
              </a:ext>
            </a:extLst>
          </p:cNvPr>
          <p:cNvSpPr txBox="1"/>
          <p:nvPr/>
        </p:nvSpPr>
        <p:spPr>
          <a:xfrm>
            <a:off x="10643160" y="4165438"/>
            <a:ext cx="2656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</a:rPr>
              <a:t>}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3AFE23-F513-2DC9-1C61-442C726145C5}"/>
              </a:ext>
            </a:extLst>
          </p:cNvPr>
          <p:cNvSpPr txBox="1"/>
          <p:nvPr/>
        </p:nvSpPr>
        <p:spPr>
          <a:xfrm>
            <a:off x="10643160" y="4608461"/>
            <a:ext cx="2656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B050"/>
                </a:solidFill>
              </a:rPr>
              <a:t>}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4B78B2C-7CC6-3B45-5831-DE36F78C6029}"/>
              </a:ext>
            </a:extLst>
          </p:cNvPr>
          <p:cNvSpPr txBox="1"/>
          <p:nvPr/>
        </p:nvSpPr>
        <p:spPr>
          <a:xfrm>
            <a:off x="10908839" y="3872851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DRD7.7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78825EE-7734-3C0E-F381-4D6B7CAD9E97}"/>
              </a:ext>
            </a:extLst>
          </p:cNvPr>
          <p:cNvSpPr txBox="1"/>
          <p:nvPr/>
        </p:nvSpPr>
        <p:spPr>
          <a:xfrm>
            <a:off x="10643160" y="3627654"/>
            <a:ext cx="2656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rgbClr val="FF0000"/>
                </a:solidFill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055044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03722B2-C382-BE93-6A53-0A35F1EF657F}"/>
              </a:ext>
            </a:extLst>
          </p:cNvPr>
          <p:cNvSpPr txBox="1"/>
          <p:nvPr/>
        </p:nvSpPr>
        <p:spPr>
          <a:xfrm>
            <a:off x="293298" y="1017916"/>
            <a:ext cx="2020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 err="1">
                <a:solidFill>
                  <a:srgbClr val="1A2D58"/>
                </a:solidFill>
              </a:rPr>
              <a:t>TPSCo</a:t>
            </a:r>
            <a:r>
              <a:rPr lang="en-GB" sz="2800" b="1" i="1" dirty="0">
                <a:solidFill>
                  <a:srgbClr val="1A2D58"/>
                </a:solidFill>
              </a:rPr>
              <a:t> 65nm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C5B2D4-1B87-0991-143C-E6972331A546}"/>
              </a:ext>
            </a:extLst>
          </p:cNvPr>
          <p:cNvSpPr txBox="1"/>
          <p:nvPr/>
        </p:nvSpPr>
        <p:spPr>
          <a:xfrm>
            <a:off x="293297" y="1454987"/>
            <a:ext cx="1026954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Currently in use for ALICE ITS3 and EP R&amp;D WP1.2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Joint runs already carried out – MLR1, ER1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CERN, IPHC, CPPM, INFN, NIKHEF, STFC, SLAC, DESY, SLAC, Yonsei…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98EC23-6102-778B-98FB-029F055EAE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297" y="2878986"/>
            <a:ext cx="11115625" cy="30471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64C72FB-C0E1-CD38-D5BC-8D001B0E40B1}"/>
              </a:ext>
            </a:extLst>
          </p:cNvPr>
          <p:cNvSpPr txBox="1"/>
          <p:nvPr/>
        </p:nvSpPr>
        <p:spPr>
          <a:xfrm>
            <a:off x="90209" y="5833758"/>
            <a:ext cx="53689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Bef>
                <a:spcPts val="600"/>
              </a:spcBef>
            </a:pPr>
            <a:r>
              <a:rPr lang="en-US" dirty="0">
                <a:solidFill>
                  <a:srgbClr val="0070C0"/>
                </a:solidFill>
              </a:rPr>
              <a:t>MLR1 (December 2020): 1.5 x 1.5 mm</a:t>
            </a:r>
            <a:r>
              <a:rPr lang="en-US" baseline="30000" dirty="0">
                <a:solidFill>
                  <a:srgbClr val="0070C0"/>
                </a:solidFill>
              </a:rPr>
              <a:t>2</a:t>
            </a:r>
            <a:r>
              <a:rPr lang="en-US" dirty="0">
                <a:solidFill>
                  <a:srgbClr val="0070C0"/>
                </a:solidFill>
              </a:rPr>
              <a:t> test chips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E34615-789E-E5A8-B514-C3D8A8548E24}"/>
              </a:ext>
            </a:extLst>
          </p:cNvPr>
          <p:cNvSpPr txBox="1"/>
          <p:nvPr/>
        </p:nvSpPr>
        <p:spPr>
          <a:xfrm>
            <a:off x="6732848" y="5833758"/>
            <a:ext cx="43278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Bef>
                <a:spcPts val="600"/>
              </a:spcBef>
            </a:pPr>
            <a:r>
              <a:rPr lang="en-US" dirty="0">
                <a:solidFill>
                  <a:srgbClr val="0070C0"/>
                </a:solidFill>
              </a:rPr>
              <a:t>ER1 (December 2022): stitching</a:t>
            </a:r>
          </a:p>
        </p:txBody>
      </p:sp>
    </p:spTree>
    <p:extLst>
      <p:ext uri="{BB962C8B-B14F-4D97-AF65-F5344CB8AC3E}">
        <p14:creationId xmlns:p14="http://schemas.microsoft.com/office/powerpoint/2010/main" val="1547035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62A41C8-3EA1-81B9-133C-F1DE99034B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540" y="1541136"/>
            <a:ext cx="9400660" cy="3919009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76ABEE-86FF-9F4A-A5A6-5E95A1F66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4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3352" y="5522813"/>
            <a:ext cx="119286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A8ED6"/>
                </a:solidFill>
              </a:rPr>
              <a:t>Fully efficient after 10</a:t>
            </a:r>
            <a:r>
              <a:rPr lang="en-US" baseline="30000" dirty="0">
                <a:solidFill>
                  <a:srgbClr val="5A8ED6"/>
                </a:solidFill>
              </a:rPr>
              <a:t>15</a:t>
            </a:r>
            <a:r>
              <a:rPr lang="en-US" dirty="0">
                <a:solidFill>
                  <a:srgbClr val="5A8ED6"/>
                </a:solidFill>
              </a:rPr>
              <a:t> 1MeV </a:t>
            </a:r>
            <a:r>
              <a:rPr lang="en-US" dirty="0" err="1">
                <a:solidFill>
                  <a:srgbClr val="5A8ED6"/>
                </a:solidFill>
              </a:rPr>
              <a:t>n</a:t>
            </a:r>
            <a:r>
              <a:rPr lang="en-US" baseline="-25000" dirty="0" err="1">
                <a:solidFill>
                  <a:srgbClr val="5A8ED6"/>
                </a:solidFill>
              </a:rPr>
              <a:t>eq</a:t>
            </a:r>
            <a:r>
              <a:rPr lang="en-US" dirty="0">
                <a:solidFill>
                  <a:srgbClr val="5A8ED6"/>
                </a:solidFill>
              </a:rPr>
              <a:t> cm</a:t>
            </a:r>
            <a:r>
              <a:rPr lang="en-US" baseline="30000" dirty="0">
                <a:solidFill>
                  <a:srgbClr val="5A8ED6"/>
                </a:solidFill>
              </a:rPr>
              <a:t>-2</a:t>
            </a:r>
            <a:r>
              <a:rPr lang="en-US" dirty="0">
                <a:solidFill>
                  <a:srgbClr val="5A8ED6"/>
                </a:solidFill>
              </a:rPr>
              <a:t>… at room temperature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A8ED6"/>
                </a:solidFill>
              </a:rPr>
              <a:t>Transistor total ionizing dose tolerance </a:t>
            </a:r>
            <a:r>
              <a:rPr lang="en-GB" sz="1400" b="0" i="0" dirty="0" err="1">
                <a:effectLst/>
              </a:rPr>
              <a:t>doi</a:t>
            </a:r>
            <a:r>
              <a:rPr lang="en-GB" sz="1400" b="0" i="0" dirty="0">
                <a:effectLst/>
              </a:rPr>
              <a:t>: 10.1088/1748-0221/18/02/C02036 </a:t>
            </a:r>
            <a:r>
              <a:rPr lang="en-US" b="0" i="0" dirty="0">
                <a:solidFill>
                  <a:srgbClr val="5A8ED6"/>
                </a:solidFill>
                <a:effectLst/>
              </a:rPr>
              <a:t>and S</a:t>
            </a:r>
            <a:r>
              <a:rPr lang="en-US" dirty="0">
                <a:solidFill>
                  <a:srgbClr val="5A8ED6"/>
                </a:solidFill>
              </a:rPr>
              <a:t>EU in line with other 65 nm technologies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A8ED6"/>
                </a:solidFill>
              </a:rPr>
              <a:t>Many features not yet explored (wafer stacking, special imaging devices…)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00075" y="1052736"/>
            <a:ext cx="664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5A8ED6"/>
                </a:solidFill>
              </a:rPr>
              <a:t>DPTS</a:t>
            </a:r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5A3DF96-CC59-F2B3-27D0-2F8134AB5D41}"/>
              </a:ext>
            </a:extLst>
          </p:cNvPr>
          <p:cNvSpPr/>
          <p:nvPr/>
        </p:nvSpPr>
        <p:spPr>
          <a:xfrm>
            <a:off x="7241060" y="2512088"/>
            <a:ext cx="807670" cy="532563"/>
          </a:xfrm>
          <a:prstGeom prst="ellipse">
            <a:avLst/>
          </a:prstGeom>
          <a:ln w="3810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CH" sz="1600" dirty="0"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5F9084-5419-B787-9079-3E9870961F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18339" y="1414146"/>
            <a:ext cx="1400915" cy="1402826"/>
          </a:xfrm>
          <a:prstGeom prst="rect">
            <a:avLst/>
          </a:prstGeom>
        </p:spPr>
      </p:pic>
      <p:sp>
        <p:nvSpPr>
          <p:cNvPr id="8" name="Rectangle 55">
            <a:extLst>
              <a:ext uri="{FF2B5EF4-FFF2-40B4-BE49-F238E27FC236}">
                <a16:creationId xmlns:a16="http://schemas.microsoft.com/office/drawing/2014/main" id="{A27FB2B9-3C59-DBB7-EDA6-31DDC03927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27727" y="231375"/>
            <a:ext cx="296427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dirty="0" err="1">
                <a:solidFill>
                  <a:srgbClr val="FF0000"/>
                </a:solidFill>
              </a:rPr>
              <a:t>doi</a:t>
            </a:r>
            <a:r>
              <a:rPr lang="en-US" sz="1600" dirty="0">
                <a:solidFill>
                  <a:srgbClr val="FF0000"/>
                </a:solidFill>
              </a:rPr>
              <a:t>: 10.1016/j.nima.2023.168589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002470-FB71-B170-707B-AAC5F4270BE7}"/>
              </a:ext>
            </a:extLst>
          </p:cNvPr>
          <p:cNvSpPr txBox="1"/>
          <p:nvPr/>
        </p:nvSpPr>
        <p:spPr>
          <a:xfrm>
            <a:off x="293298" y="1017916"/>
            <a:ext cx="47762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 err="1">
                <a:solidFill>
                  <a:srgbClr val="1A2D58"/>
                </a:solidFill>
              </a:rPr>
              <a:t>TPSCo</a:t>
            </a:r>
            <a:r>
              <a:rPr lang="en-GB" sz="2800" b="1" i="1" dirty="0">
                <a:solidFill>
                  <a:srgbClr val="1A2D58"/>
                </a:solidFill>
              </a:rPr>
              <a:t> 65nm : qualified for HEP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2934AF-F7E7-92C1-D20D-0B02FAA6A186}"/>
              </a:ext>
            </a:extLst>
          </p:cNvPr>
          <p:cNvSpPr txBox="1"/>
          <p:nvPr/>
        </p:nvSpPr>
        <p:spPr>
          <a:xfrm>
            <a:off x="10196860" y="2906438"/>
            <a:ext cx="18438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6600"/>
                </a:solidFill>
              </a:rPr>
              <a:t>15 x 15 μm</a:t>
            </a:r>
            <a:r>
              <a:rPr lang="en-US" baseline="30000" dirty="0">
                <a:solidFill>
                  <a:srgbClr val="FF6600"/>
                </a:solidFill>
              </a:rPr>
              <a:t>2</a:t>
            </a:r>
            <a:r>
              <a:rPr lang="en-US" dirty="0">
                <a:solidFill>
                  <a:srgbClr val="FF6600"/>
                </a:solidFill>
              </a:rPr>
              <a:t> pixel</a:t>
            </a:r>
            <a:r>
              <a:rPr lang="en-US" dirty="0">
                <a:solidFill>
                  <a:srgbClr val="5A8ED6"/>
                </a:solidFill>
              </a:rPr>
              <a:t>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862658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03722B2-C382-BE93-6A53-0A35F1EF657F}"/>
              </a:ext>
            </a:extLst>
          </p:cNvPr>
          <p:cNvSpPr txBox="1"/>
          <p:nvPr/>
        </p:nvSpPr>
        <p:spPr>
          <a:xfrm>
            <a:off x="293298" y="1017916"/>
            <a:ext cx="21018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 err="1">
                <a:solidFill>
                  <a:srgbClr val="1A2D58"/>
                </a:solidFill>
              </a:rPr>
              <a:t>TPSCo</a:t>
            </a:r>
            <a:r>
              <a:rPr lang="en-GB" sz="2800" b="1" i="1" dirty="0">
                <a:solidFill>
                  <a:srgbClr val="1A2D58"/>
                </a:solidFill>
              </a:rPr>
              <a:t> 65 nm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C5B2D4-1B87-0991-143C-E6972331A546}"/>
              </a:ext>
            </a:extLst>
          </p:cNvPr>
          <p:cNvSpPr txBox="1"/>
          <p:nvPr/>
        </p:nvSpPr>
        <p:spPr>
          <a:xfrm>
            <a:off x="293297" y="1454987"/>
            <a:ext cx="1147332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CERN engages to do the support and interface to the foundry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Common runs foreseen in Q4 2025, Q2 2027, Q4 2028 with financial support at 50 % (excluding wafer stacking)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Custom DRC rules, more automated </a:t>
            </a:r>
            <a:r>
              <a:rPr lang="en-GB" sz="2800" dirty="0" err="1">
                <a:solidFill>
                  <a:srgbClr val="1A2D58"/>
                </a:solidFill>
              </a:rPr>
              <a:t>reticle</a:t>
            </a:r>
            <a:r>
              <a:rPr lang="en-GB" sz="2800" dirty="0">
                <a:solidFill>
                  <a:srgbClr val="1A2D58"/>
                </a:solidFill>
              </a:rPr>
              <a:t> assembly and sign-off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Some IPs already developed, including digital library for DFM.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More are needed, with preparation for shared use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1A2D58"/>
              </a:solidFill>
            </a:endParaRPr>
          </a:p>
          <a:p>
            <a:endParaRPr lang="en-GB" sz="2800" dirty="0">
              <a:solidFill>
                <a:srgbClr val="1A2D58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1A2D58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1A2D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799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03722B2-C382-BE93-6A53-0A35F1EF657F}"/>
              </a:ext>
            </a:extLst>
          </p:cNvPr>
          <p:cNvSpPr txBox="1"/>
          <p:nvPr/>
        </p:nvSpPr>
        <p:spPr>
          <a:xfrm>
            <a:off x="293298" y="1017916"/>
            <a:ext cx="4488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>
                <a:solidFill>
                  <a:srgbClr val="1A2D58"/>
                </a:solidFill>
              </a:rPr>
              <a:t>Tower Semiconductor 180nm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C5B2D4-1B87-0991-143C-E6972331A546}"/>
              </a:ext>
            </a:extLst>
          </p:cNvPr>
          <p:cNvSpPr txBox="1"/>
          <p:nvPr/>
        </p:nvSpPr>
        <p:spPr>
          <a:xfrm>
            <a:off x="293297" y="1454987"/>
            <a:ext cx="11590609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&gt;10 years of experience in the community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Used for: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ALPIDE in ALICE ITS2 (10m</a:t>
            </a:r>
            <a:r>
              <a:rPr lang="en-GB" sz="2800" baseline="30000" dirty="0">
                <a:solidFill>
                  <a:srgbClr val="1A2D58"/>
                </a:solidFill>
              </a:rPr>
              <a:t>2</a:t>
            </a:r>
            <a:r>
              <a:rPr lang="en-GB" sz="2800" dirty="0">
                <a:solidFill>
                  <a:srgbClr val="1A2D58"/>
                </a:solidFill>
              </a:rPr>
              <a:t>), taking data in the experiment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for STREAM, Belle II, GSI…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CERN has been interface to the foundry and carried out the support so far: </a:t>
            </a:r>
          </a:p>
          <a:p>
            <a:r>
              <a:rPr lang="en-GB" sz="2800" dirty="0">
                <a:solidFill>
                  <a:srgbClr val="1A2D58"/>
                </a:solidFill>
              </a:rPr>
              <a:t>	- intends to concentrate on </a:t>
            </a:r>
            <a:r>
              <a:rPr lang="en-GB" sz="2800" dirty="0" err="1">
                <a:solidFill>
                  <a:srgbClr val="1A2D58"/>
                </a:solidFill>
              </a:rPr>
              <a:t>TPSCo</a:t>
            </a:r>
            <a:r>
              <a:rPr lang="en-GB" sz="2800" dirty="0">
                <a:solidFill>
                  <a:srgbClr val="1A2D58"/>
                </a:solidFill>
              </a:rPr>
              <a:t> 65 nm</a:t>
            </a:r>
          </a:p>
          <a:p>
            <a:r>
              <a:rPr lang="en-GB" sz="2800" dirty="0">
                <a:solidFill>
                  <a:srgbClr val="1A2D58"/>
                </a:solidFill>
              </a:rPr>
              <a:t>	- discussions underway with IPHC and foundry for support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Custom DRC rules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Several IPs developed, need preparation for shared use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A2D58"/>
                </a:solidFill>
              </a:rPr>
              <a:t>Common runs to be scheduled, could be foreseen in 2025, 2026 and 2028.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1A2D58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1A2D58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1A2D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342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7192D01-849A-35DC-3C2A-D4528CBCB92B}"/>
              </a:ext>
            </a:extLst>
          </p:cNvPr>
          <p:cNvSpPr txBox="1"/>
          <p:nvPr/>
        </p:nvSpPr>
        <p:spPr>
          <a:xfrm>
            <a:off x="293298" y="1017916"/>
            <a:ext cx="1149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>
                <a:solidFill>
                  <a:srgbClr val="1A2D58"/>
                </a:solidFill>
              </a:rPr>
              <a:t>Access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29EFDD1-0C0F-5DDE-3F70-9160B388FD87}"/>
              </a:ext>
            </a:extLst>
          </p:cNvPr>
          <p:cNvSpPr/>
          <p:nvPr/>
        </p:nvSpPr>
        <p:spPr>
          <a:xfrm>
            <a:off x="10028592" y="2919561"/>
            <a:ext cx="1610436" cy="1078173"/>
          </a:xfrm>
          <a:prstGeom prst="roundRect">
            <a:avLst/>
          </a:prstGeom>
          <a:solidFill>
            <a:srgbClr val="1A2D5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Foundry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CF730C5-0B28-AA5C-9A67-041972A89F6E}"/>
              </a:ext>
            </a:extLst>
          </p:cNvPr>
          <p:cNvSpPr/>
          <p:nvPr/>
        </p:nvSpPr>
        <p:spPr>
          <a:xfrm>
            <a:off x="7470174" y="2919561"/>
            <a:ext cx="1610436" cy="1078173"/>
          </a:xfrm>
          <a:prstGeom prst="roundRect">
            <a:avLst/>
          </a:prstGeom>
          <a:solidFill>
            <a:srgbClr val="1A2D5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CERN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18E6C68-086B-1E89-1DF8-47FB54D825A5}"/>
              </a:ext>
            </a:extLst>
          </p:cNvPr>
          <p:cNvSpPr/>
          <p:nvPr/>
        </p:nvSpPr>
        <p:spPr>
          <a:xfrm>
            <a:off x="4868301" y="1356888"/>
            <a:ext cx="1610436" cy="1078173"/>
          </a:xfrm>
          <a:prstGeom prst="roundRect">
            <a:avLst/>
          </a:prstGeom>
          <a:solidFill>
            <a:srgbClr val="1A2D5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Institute 1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BA6CAF6-560F-708B-6AB3-AF54CA7916ED}"/>
              </a:ext>
            </a:extLst>
          </p:cNvPr>
          <p:cNvSpPr/>
          <p:nvPr/>
        </p:nvSpPr>
        <p:spPr>
          <a:xfrm>
            <a:off x="4868301" y="2919561"/>
            <a:ext cx="1610436" cy="1078173"/>
          </a:xfrm>
          <a:prstGeom prst="roundRect">
            <a:avLst/>
          </a:prstGeom>
          <a:solidFill>
            <a:srgbClr val="1A2D5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Institute 2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7F7CA60-306A-14F3-4863-5BBC611D6E07}"/>
              </a:ext>
            </a:extLst>
          </p:cNvPr>
          <p:cNvSpPr/>
          <p:nvPr/>
        </p:nvSpPr>
        <p:spPr>
          <a:xfrm>
            <a:off x="4868301" y="4482234"/>
            <a:ext cx="1610436" cy="1078173"/>
          </a:xfrm>
          <a:prstGeom prst="roundRect">
            <a:avLst/>
          </a:prstGeom>
          <a:solidFill>
            <a:srgbClr val="1A2D5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Institute 3</a:t>
            </a:r>
          </a:p>
        </p:txBody>
      </p:sp>
    </p:spTree>
    <p:extLst>
      <p:ext uri="{BB962C8B-B14F-4D97-AF65-F5344CB8AC3E}">
        <p14:creationId xmlns:p14="http://schemas.microsoft.com/office/powerpoint/2010/main" val="905186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7192D01-849A-35DC-3C2A-D4528CBCB92B}"/>
              </a:ext>
            </a:extLst>
          </p:cNvPr>
          <p:cNvSpPr txBox="1"/>
          <p:nvPr/>
        </p:nvSpPr>
        <p:spPr>
          <a:xfrm>
            <a:off x="293298" y="1017916"/>
            <a:ext cx="1149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>
                <a:solidFill>
                  <a:srgbClr val="1A2D58"/>
                </a:solidFill>
              </a:rPr>
              <a:t>Access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29EFDD1-0C0F-5DDE-3F70-9160B388FD87}"/>
              </a:ext>
            </a:extLst>
          </p:cNvPr>
          <p:cNvSpPr/>
          <p:nvPr/>
        </p:nvSpPr>
        <p:spPr>
          <a:xfrm>
            <a:off x="10028592" y="2919561"/>
            <a:ext cx="1610436" cy="1078173"/>
          </a:xfrm>
          <a:prstGeom prst="roundRect">
            <a:avLst/>
          </a:prstGeom>
          <a:solidFill>
            <a:srgbClr val="1A2D5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Foundry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CF730C5-0B28-AA5C-9A67-041972A89F6E}"/>
              </a:ext>
            </a:extLst>
          </p:cNvPr>
          <p:cNvSpPr/>
          <p:nvPr/>
        </p:nvSpPr>
        <p:spPr>
          <a:xfrm>
            <a:off x="7470174" y="2919561"/>
            <a:ext cx="1610436" cy="1078173"/>
          </a:xfrm>
          <a:prstGeom prst="roundRect">
            <a:avLst/>
          </a:prstGeom>
          <a:solidFill>
            <a:srgbClr val="1A2D5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CERN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18E6C68-086B-1E89-1DF8-47FB54D825A5}"/>
              </a:ext>
            </a:extLst>
          </p:cNvPr>
          <p:cNvSpPr/>
          <p:nvPr/>
        </p:nvSpPr>
        <p:spPr>
          <a:xfrm>
            <a:off x="4868301" y="1356888"/>
            <a:ext cx="1610436" cy="1078173"/>
          </a:xfrm>
          <a:prstGeom prst="roundRect">
            <a:avLst/>
          </a:prstGeom>
          <a:solidFill>
            <a:srgbClr val="1A2D5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Institute 1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BA6CAF6-560F-708B-6AB3-AF54CA7916ED}"/>
              </a:ext>
            </a:extLst>
          </p:cNvPr>
          <p:cNvSpPr/>
          <p:nvPr/>
        </p:nvSpPr>
        <p:spPr>
          <a:xfrm>
            <a:off x="4868301" y="2919561"/>
            <a:ext cx="1610436" cy="1078173"/>
          </a:xfrm>
          <a:prstGeom prst="roundRect">
            <a:avLst/>
          </a:prstGeom>
          <a:solidFill>
            <a:srgbClr val="1A2D5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Institute 2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7F7CA60-306A-14F3-4863-5BBC611D6E07}"/>
              </a:ext>
            </a:extLst>
          </p:cNvPr>
          <p:cNvSpPr/>
          <p:nvPr/>
        </p:nvSpPr>
        <p:spPr>
          <a:xfrm>
            <a:off x="4868301" y="4482234"/>
            <a:ext cx="1610436" cy="1078173"/>
          </a:xfrm>
          <a:prstGeom prst="roundRect">
            <a:avLst/>
          </a:prstGeom>
          <a:solidFill>
            <a:srgbClr val="1A2D5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Institute 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230E08-5655-3C18-40AC-C333A03C7D10}"/>
              </a:ext>
            </a:extLst>
          </p:cNvPr>
          <p:cNvSpPr txBox="1"/>
          <p:nvPr/>
        </p:nvSpPr>
        <p:spPr>
          <a:xfrm>
            <a:off x="293298" y="1839034"/>
            <a:ext cx="32005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/>
              <a:t>Sign NDA (and Cadence Design Share Agreement if applicable). Permits: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Sharing of Designs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Access to PDK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rgbClr val="1A2D58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13C624E-045A-4C0B-2026-1081F4C4D6AB}"/>
              </a:ext>
            </a:extLst>
          </p:cNvPr>
          <p:cNvCxnSpPr/>
          <p:nvPr/>
        </p:nvCxnSpPr>
        <p:spPr>
          <a:xfrm>
            <a:off x="6478737" y="3316362"/>
            <a:ext cx="1009934" cy="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604E396-B7A5-5926-B2D6-8935673F8003}"/>
              </a:ext>
            </a:extLst>
          </p:cNvPr>
          <p:cNvCxnSpPr>
            <a:cxnSpLocks/>
          </p:cNvCxnSpPr>
          <p:nvPr/>
        </p:nvCxnSpPr>
        <p:spPr>
          <a:xfrm flipH="1">
            <a:off x="6478737" y="3622425"/>
            <a:ext cx="991437" cy="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A65098F-EA6A-798D-4A01-F9A3B07C63E0}"/>
              </a:ext>
            </a:extLst>
          </p:cNvPr>
          <p:cNvCxnSpPr>
            <a:cxnSpLocks/>
          </p:cNvCxnSpPr>
          <p:nvPr/>
        </p:nvCxnSpPr>
        <p:spPr>
          <a:xfrm>
            <a:off x="5741608" y="2435061"/>
            <a:ext cx="0" cy="48450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AE92FA6-6B7E-A308-ED5B-BB76CC341120}"/>
              </a:ext>
            </a:extLst>
          </p:cNvPr>
          <p:cNvCxnSpPr>
            <a:cxnSpLocks/>
          </p:cNvCxnSpPr>
          <p:nvPr/>
        </p:nvCxnSpPr>
        <p:spPr>
          <a:xfrm flipV="1">
            <a:off x="5468352" y="2435061"/>
            <a:ext cx="0" cy="48450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9F11AB1-BC53-12C8-1EE4-FA8D1A36FC41}"/>
              </a:ext>
            </a:extLst>
          </p:cNvPr>
          <p:cNvCxnSpPr>
            <a:cxnSpLocks/>
          </p:cNvCxnSpPr>
          <p:nvPr/>
        </p:nvCxnSpPr>
        <p:spPr>
          <a:xfrm>
            <a:off x="5741608" y="3997734"/>
            <a:ext cx="0" cy="48450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51D7B64-BA98-F23B-D2B0-F9C7513D40A8}"/>
              </a:ext>
            </a:extLst>
          </p:cNvPr>
          <p:cNvCxnSpPr>
            <a:cxnSpLocks/>
          </p:cNvCxnSpPr>
          <p:nvPr/>
        </p:nvCxnSpPr>
        <p:spPr>
          <a:xfrm flipV="1">
            <a:off x="5468352" y="3997734"/>
            <a:ext cx="0" cy="48450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c 22">
            <a:extLst>
              <a:ext uri="{FF2B5EF4-FFF2-40B4-BE49-F238E27FC236}">
                <a16:creationId xmlns:a16="http://schemas.microsoft.com/office/drawing/2014/main" id="{C3666F5A-4AA4-01E5-803D-EBCE91D18774}"/>
              </a:ext>
            </a:extLst>
          </p:cNvPr>
          <p:cNvSpPr/>
          <p:nvPr/>
        </p:nvSpPr>
        <p:spPr>
          <a:xfrm>
            <a:off x="2213812" y="1839034"/>
            <a:ext cx="8529850" cy="2142996"/>
          </a:xfrm>
          <a:prstGeom prst="arc">
            <a:avLst/>
          </a:prstGeom>
          <a:ln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C9861D4D-A442-CF8F-D65E-BEE145C867D9}"/>
              </a:ext>
            </a:extLst>
          </p:cNvPr>
          <p:cNvSpPr/>
          <p:nvPr/>
        </p:nvSpPr>
        <p:spPr>
          <a:xfrm flipV="1">
            <a:off x="2213812" y="2878324"/>
            <a:ext cx="8529850" cy="2142996"/>
          </a:xfrm>
          <a:prstGeom prst="arc">
            <a:avLst/>
          </a:prstGeom>
          <a:ln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151304CD-36D8-CBD3-F4BF-ED4B95205C99}"/>
              </a:ext>
            </a:extLst>
          </p:cNvPr>
          <p:cNvSpPr/>
          <p:nvPr/>
        </p:nvSpPr>
        <p:spPr>
          <a:xfrm rot="20336381">
            <a:off x="3359765" y="3023997"/>
            <a:ext cx="7023764" cy="2306504"/>
          </a:xfrm>
          <a:prstGeom prst="arc">
            <a:avLst>
              <a:gd name="adj1" fmla="val 16200000"/>
              <a:gd name="adj2" fmla="val 83288"/>
            </a:avLst>
          </a:prstGeom>
          <a:ln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496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7192D01-849A-35DC-3C2A-D4528CBCB92B}"/>
              </a:ext>
            </a:extLst>
          </p:cNvPr>
          <p:cNvSpPr txBox="1"/>
          <p:nvPr/>
        </p:nvSpPr>
        <p:spPr>
          <a:xfrm>
            <a:off x="293298" y="1017916"/>
            <a:ext cx="1149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>
                <a:solidFill>
                  <a:srgbClr val="1A2D58"/>
                </a:solidFill>
              </a:rPr>
              <a:t>Access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29EFDD1-0C0F-5DDE-3F70-9160B388FD87}"/>
              </a:ext>
            </a:extLst>
          </p:cNvPr>
          <p:cNvSpPr/>
          <p:nvPr/>
        </p:nvSpPr>
        <p:spPr>
          <a:xfrm>
            <a:off x="9904323" y="2919560"/>
            <a:ext cx="1610436" cy="1078173"/>
          </a:xfrm>
          <a:prstGeom prst="roundRect">
            <a:avLst/>
          </a:prstGeom>
          <a:solidFill>
            <a:srgbClr val="1A2D5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Foundry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CF730C5-0B28-AA5C-9A67-041972A89F6E}"/>
              </a:ext>
            </a:extLst>
          </p:cNvPr>
          <p:cNvSpPr/>
          <p:nvPr/>
        </p:nvSpPr>
        <p:spPr>
          <a:xfrm>
            <a:off x="7470174" y="2919561"/>
            <a:ext cx="1610436" cy="1078173"/>
          </a:xfrm>
          <a:prstGeom prst="roundRect">
            <a:avLst/>
          </a:prstGeom>
          <a:solidFill>
            <a:srgbClr val="1A2D5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CERN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18E6C68-086B-1E89-1DF8-47FB54D825A5}"/>
              </a:ext>
            </a:extLst>
          </p:cNvPr>
          <p:cNvSpPr/>
          <p:nvPr/>
        </p:nvSpPr>
        <p:spPr>
          <a:xfrm>
            <a:off x="4868301" y="1356888"/>
            <a:ext cx="1610436" cy="1078173"/>
          </a:xfrm>
          <a:prstGeom prst="roundRect">
            <a:avLst/>
          </a:prstGeom>
          <a:solidFill>
            <a:srgbClr val="1A2D5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Institute 1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BA6CAF6-560F-708B-6AB3-AF54CA7916ED}"/>
              </a:ext>
            </a:extLst>
          </p:cNvPr>
          <p:cNvSpPr/>
          <p:nvPr/>
        </p:nvSpPr>
        <p:spPr>
          <a:xfrm>
            <a:off x="4868301" y="2919561"/>
            <a:ext cx="1610436" cy="1078173"/>
          </a:xfrm>
          <a:prstGeom prst="roundRect">
            <a:avLst/>
          </a:prstGeom>
          <a:solidFill>
            <a:srgbClr val="1A2D5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Institute 2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7F7CA60-306A-14F3-4863-5BBC611D6E07}"/>
              </a:ext>
            </a:extLst>
          </p:cNvPr>
          <p:cNvSpPr/>
          <p:nvPr/>
        </p:nvSpPr>
        <p:spPr>
          <a:xfrm>
            <a:off x="4868301" y="4482234"/>
            <a:ext cx="1610436" cy="1078173"/>
          </a:xfrm>
          <a:prstGeom prst="roundRect">
            <a:avLst/>
          </a:prstGeom>
          <a:solidFill>
            <a:srgbClr val="1A2D5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Institute 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230E08-5655-3C18-40AC-C333A03C7D10}"/>
              </a:ext>
            </a:extLst>
          </p:cNvPr>
          <p:cNvSpPr txBox="1"/>
          <p:nvPr/>
        </p:nvSpPr>
        <p:spPr>
          <a:xfrm>
            <a:off x="293298" y="1839034"/>
            <a:ext cx="40330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>
                <a:solidFill>
                  <a:srgbClr val="1A2D58"/>
                </a:solidFill>
              </a:rPr>
              <a:t>Sign NDA (and Cadence Design Share Agreement if applicable). Permits: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Sharing of Designs/Experience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Access to PDK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Institutes submit to CERN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rgbClr val="1A2D58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CERN assembles and submits GDSII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13C624E-045A-4C0B-2026-1081F4C4D6AB}"/>
              </a:ext>
            </a:extLst>
          </p:cNvPr>
          <p:cNvCxnSpPr/>
          <p:nvPr/>
        </p:nvCxnSpPr>
        <p:spPr>
          <a:xfrm>
            <a:off x="6478737" y="3316362"/>
            <a:ext cx="1009934" cy="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604E396-B7A5-5926-B2D6-8935673F8003}"/>
              </a:ext>
            </a:extLst>
          </p:cNvPr>
          <p:cNvCxnSpPr>
            <a:cxnSpLocks/>
          </p:cNvCxnSpPr>
          <p:nvPr/>
        </p:nvCxnSpPr>
        <p:spPr>
          <a:xfrm flipH="1">
            <a:off x="6478737" y="3622425"/>
            <a:ext cx="991437" cy="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A65098F-EA6A-798D-4A01-F9A3B07C63E0}"/>
              </a:ext>
            </a:extLst>
          </p:cNvPr>
          <p:cNvCxnSpPr>
            <a:cxnSpLocks/>
          </p:cNvCxnSpPr>
          <p:nvPr/>
        </p:nvCxnSpPr>
        <p:spPr>
          <a:xfrm>
            <a:off x="5741608" y="2435061"/>
            <a:ext cx="0" cy="48450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AE92FA6-6B7E-A308-ED5B-BB76CC341120}"/>
              </a:ext>
            </a:extLst>
          </p:cNvPr>
          <p:cNvCxnSpPr>
            <a:cxnSpLocks/>
          </p:cNvCxnSpPr>
          <p:nvPr/>
        </p:nvCxnSpPr>
        <p:spPr>
          <a:xfrm flipV="1">
            <a:off x="5468352" y="2435061"/>
            <a:ext cx="0" cy="48450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9F11AB1-BC53-12C8-1EE4-FA8D1A36FC41}"/>
              </a:ext>
            </a:extLst>
          </p:cNvPr>
          <p:cNvCxnSpPr>
            <a:cxnSpLocks/>
          </p:cNvCxnSpPr>
          <p:nvPr/>
        </p:nvCxnSpPr>
        <p:spPr>
          <a:xfrm>
            <a:off x="5741608" y="3997734"/>
            <a:ext cx="0" cy="48450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51D7B64-BA98-F23B-D2B0-F9C7513D40A8}"/>
              </a:ext>
            </a:extLst>
          </p:cNvPr>
          <p:cNvCxnSpPr>
            <a:cxnSpLocks/>
          </p:cNvCxnSpPr>
          <p:nvPr/>
        </p:nvCxnSpPr>
        <p:spPr>
          <a:xfrm flipV="1">
            <a:off x="5468352" y="3997734"/>
            <a:ext cx="0" cy="48450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F879468-E24A-9C88-6A8D-7C80C209C1A4}"/>
              </a:ext>
            </a:extLst>
          </p:cNvPr>
          <p:cNvCxnSpPr>
            <a:cxnSpLocks/>
          </p:cNvCxnSpPr>
          <p:nvPr/>
        </p:nvCxnSpPr>
        <p:spPr>
          <a:xfrm>
            <a:off x="6478737" y="2335998"/>
            <a:ext cx="1009934" cy="674302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FBAC01C-4EE8-7DB6-8856-89A8D72A01A3}"/>
              </a:ext>
            </a:extLst>
          </p:cNvPr>
          <p:cNvCxnSpPr>
            <a:cxnSpLocks/>
          </p:cNvCxnSpPr>
          <p:nvPr/>
        </p:nvCxnSpPr>
        <p:spPr>
          <a:xfrm>
            <a:off x="6524979" y="3810972"/>
            <a:ext cx="945195" cy="0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105B2AE-BAA5-A2E6-C78D-15E4CB0CA2B9}"/>
              </a:ext>
            </a:extLst>
          </p:cNvPr>
          <p:cNvCxnSpPr>
            <a:cxnSpLocks/>
          </p:cNvCxnSpPr>
          <p:nvPr/>
        </p:nvCxnSpPr>
        <p:spPr>
          <a:xfrm flipV="1">
            <a:off x="6478737" y="3997734"/>
            <a:ext cx="1177657" cy="1056403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EEB2F04-0CC5-9B0D-8FDF-7600FF8D0E3E}"/>
              </a:ext>
            </a:extLst>
          </p:cNvPr>
          <p:cNvCxnSpPr>
            <a:cxnSpLocks/>
          </p:cNvCxnSpPr>
          <p:nvPr/>
        </p:nvCxnSpPr>
        <p:spPr>
          <a:xfrm>
            <a:off x="9080610" y="3491464"/>
            <a:ext cx="823713" cy="0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3525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553</Words>
  <Application>Microsoft Office PowerPoint</Application>
  <PresentationFormat>Widescreen</PresentationFormat>
  <Paragraphs>112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DRD 7.6a – Common Access to Imaging Technologies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Questions?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Sedgwick, Iain (STFC,RAL,TECH)</dc:creator>
  <cp:lastModifiedBy>Sedgwick, Iain (STFC,RAL,TECH)</cp:lastModifiedBy>
  <cp:revision>58</cp:revision>
  <dcterms:created xsi:type="dcterms:W3CDTF">2023-09-14T08:00:46Z</dcterms:created>
  <dcterms:modified xsi:type="dcterms:W3CDTF">2023-09-26T06:58:01Z</dcterms:modified>
</cp:coreProperties>
</file>