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490" r:id="rId3"/>
    <p:sldId id="482" r:id="rId4"/>
    <p:sldId id="473" r:id="rId5"/>
    <p:sldId id="485" r:id="rId6"/>
    <p:sldId id="491" r:id="rId7"/>
    <p:sldId id="484" r:id="rId8"/>
    <p:sldId id="483" r:id="rId9"/>
    <p:sldId id="48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36D"/>
    <a:srgbClr val="FFC000"/>
    <a:srgbClr val="203864"/>
    <a:srgbClr val="FFFFFF"/>
    <a:srgbClr val="0A4B9B"/>
    <a:srgbClr val="0070C0"/>
    <a:srgbClr val="FF0000"/>
    <a:srgbClr val="F2385A"/>
    <a:srgbClr val="FFF2CC"/>
    <a:srgbClr val="E5E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9" autoAdjust="0"/>
    <p:restoredTop sz="92380" autoAdjust="0"/>
  </p:normalViewPr>
  <p:slideViewPr>
    <p:cSldViewPr snapToGrid="0">
      <p:cViewPr varScale="1">
        <p:scale>
          <a:sx n="65" d="100"/>
          <a:sy n="65" d="100"/>
        </p:scale>
        <p:origin x="9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12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6D8DF-4229-407F-8148-750787400133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8D415-8B9D-434B-8C37-1C13A753D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5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1A1CE-2433-7246-0327-BF2141E2C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2B9A0-9922-4CC5-91ED-18A480F6C9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B3EA0-3611-D982-DF4E-9F62FB2F0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3D95D-404A-B2C0-0520-49F2E51A2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C88D8-A56E-EB2A-4AF7-10A6789C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2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03268-543C-A416-3054-DCE44C4D4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E73150-48C3-FCC4-6450-F441D94B9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FF40D-04FF-D72A-76D8-D0F14A07E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FF9A5-96A8-9E81-ACB2-8C77CA8E1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24C08-D132-E5DE-9048-8DF6F00AD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99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24EEC8-5ED0-CFD3-68E5-4053FD9772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704228-96B9-1797-0513-37C775237D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70EA0-4B52-2EC4-D23D-59A135150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D98C9-7232-B4EE-1B36-7B71FFDA7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49383-45C8-947E-58B2-CBC3E4B2B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1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E426B-483D-4ABC-9EB7-D302E6EC4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B3449-6AE8-E83A-C709-51AA22431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C7686-CDA5-4154-5D10-7D77E73F5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855BC-F631-C21C-CC8C-8A54FFD84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F77E2-5B9B-F843-FF77-B521F8B48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3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DD45E-8462-6930-70D0-ED3237EFE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CBC07-1264-1741-AB4B-0955159D0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6C864-F557-CB56-0B38-BA54935E6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C8A65-6641-6F83-B8E9-086050A3D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07927-5808-8891-F382-064562F4E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5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457F4-5DEB-D4D5-FFDB-C6EBD8F27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5433B-402A-1177-758E-6F089761A6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B70572-D054-01AD-F6B6-A22220C81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8B173C-74E0-BCEE-F435-72F0DF05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61787-AFB9-5A4A-FDC3-E0797156C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5BB93-4BF3-EC31-91D7-A7B46D10A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92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0E384-D7FC-2B78-6476-84C56F14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810EE-AD84-8D8A-6347-F9CB14E0A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2E499D-4D0E-9EA7-129A-4F444C320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E5DCA1-058B-97F0-83DA-7CE43408E9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D07758-2E6A-3595-77C0-E19537DB1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0D54F7-957E-4A3B-3822-72D25C0E9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E5A694-811A-2F15-A087-993D80ED0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3BFC9C-49F7-7AD6-2510-9946B30F0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3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C1A5-1728-A514-AE9D-E710FC6F2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67D412-0030-9C90-BE11-845B1DC3F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62FD5B-9699-00B1-D1E7-172B2B49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857F8-6574-983C-9DF9-EA4311271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D89DB-CEA0-922D-FDE7-E6ADCAAF0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76B60B-AE11-1FDC-3E38-07C7FEBA4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D3BEC-62F3-17E7-1DF8-7ADFDBCA6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8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52ADE-A421-767B-0B69-9B095589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F86DB-173D-6659-BE88-BAF53817E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E4E1A3-9E71-F8A5-D43C-DD2C6CB3A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68E9AE-21D5-F789-1871-9C2B19A3D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CC639-67C2-CFF3-EC65-8B3197862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C5AD7E-F6EA-C0B4-6163-EDDB35EE8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3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3A08D-3C90-95F8-FDB3-29C1609E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390DC2-EE91-13E1-E492-E4C01C8CD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114AB3-E93B-2C00-C1FB-010AC2CF7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21DE31-5F1D-0442-5DE1-5B092AAF7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716A19-00E7-9AF4-D78D-6200B74E4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9CFD6-8CC5-D494-0A14-AABC53AF8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9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A3841F-BD98-A3EA-7D74-6051DD1EE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1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35ADE-1F8F-ACFB-57B1-854FEE9B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7120" y="1007078"/>
            <a:ext cx="11453585" cy="5169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3405F-C3FB-5E43-E68D-7E7DC7812A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623222"/>
            <a:ext cx="2743200" cy="23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en-US"/>
              <a:t>DRD7 Workshop II – WG7.5 - 26 Sept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1DED7-9A09-7189-970F-874E96349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623222"/>
            <a:ext cx="4114800" cy="23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A8B68-6314-B8FB-D909-CB2F0273C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616442"/>
            <a:ext cx="2743200" cy="2347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 Nova Light" panose="020B0304020202020204" pitchFamily="34" charset="0"/>
              </a:defRPr>
            </a:lvl1pPr>
          </a:lstStyle>
          <a:p>
            <a:fld id="{44B27559-686D-4612-8415-AA656FD818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55A38E-16AE-77EA-06FF-5729B1C83B63}"/>
              </a:ext>
            </a:extLst>
          </p:cNvPr>
          <p:cNvCxnSpPr/>
          <p:nvPr userDrawn="1"/>
        </p:nvCxnSpPr>
        <p:spPr>
          <a:xfrm>
            <a:off x="0" y="681037"/>
            <a:ext cx="12192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89F6498-BAB3-4D06-EF6C-7324D899FAC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836965" y="6779"/>
            <a:ext cx="2341468" cy="66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41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Arial Nova Light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sophie.baron@cern.ch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6.jpeg"/><Relationship Id="rId2" Type="http://schemas.openxmlformats.org/officeDocument/2006/relationships/image" Target="../media/image8.jpeg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4.png"/><Relationship Id="rId10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openxmlformats.org/officeDocument/2006/relationships/image" Target="../media/image14.png"/><Relationship Id="rId1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741A8-3919-0716-9F95-6807291B8A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</a:rPr>
              <a:t>7.5.b					</a:t>
            </a:r>
            <a:br>
              <a:rPr lang="en-GB" sz="2800" b="1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0C1AC3D-B270-07A6-9BE3-353CA20DAB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  <a:effectLst/>
              </a:rPr>
              <a:t>Full 100GbE Solutions from FE to DAQ</a:t>
            </a:r>
            <a:endParaRPr lang="fr-CH" i="1" dirty="0">
              <a:solidFill>
                <a:schemeClr val="bg1">
                  <a:lumMod val="50000"/>
                </a:schemeClr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CH" sz="17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sophie.baron@cern.ch</a:t>
            </a:r>
            <a:endParaRPr lang="fr-CH" sz="1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CH" dirty="0">
                <a:solidFill>
                  <a:schemeClr val="tx1"/>
                </a:solidFill>
              </a:rPr>
              <a:t>On </a:t>
            </a:r>
            <a:r>
              <a:rPr lang="fr-CH" dirty="0" err="1">
                <a:solidFill>
                  <a:schemeClr val="tx1"/>
                </a:solidFill>
              </a:rPr>
              <a:t>behalf</a:t>
            </a:r>
            <a:r>
              <a:rPr lang="fr-CH" dirty="0">
                <a:solidFill>
                  <a:schemeClr val="tx1"/>
                </a:solidFill>
              </a:rPr>
              <a:t> of the 7.5.b </a:t>
            </a:r>
            <a:r>
              <a:rPr lang="fr-CH" dirty="0" err="1">
                <a:solidFill>
                  <a:schemeClr val="tx1"/>
                </a:solidFill>
              </a:rPr>
              <a:t>contributors</a:t>
            </a:r>
            <a:endParaRPr lang="fr-CH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09748-9F3D-DF8A-73A3-08955F0D5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6B4F1-7D77-B2CE-9373-BCC83BE23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CB8CE-4C9E-36FE-B78F-15B871EA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CD1084-533D-88E7-5ED7-497345DC0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00275" cy="6489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CEF3AF3-922F-A670-9604-8BF6BF8521F7}"/>
              </a:ext>
            </a:extLst>
          </p:cNvPr>
          <p:cNvSpPr txBox="1"/>
          <p:nvPr/>
        </p:nvSpPr>
        <p:spPr>
          <a:xfrm>
            <a:off x="3250194" y="102684"/>
            <a:ext cx="4903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>
                <a:latin typeface="Arial Nova Light" panose="020B0304020202020204" pitchFamily="34" charset="0"/>
              </a:rPr>
              <a:t>WG 7.5 Backend </a:t>
            </a:r>
            <a:r>
              <a:rPr lang="fr-CH" sz="2400" b="1" dirty="0" err="1">
                <a:latin typeface="Arial Nova Light" panose="020B0304020202020204" pitchFamily="34" charset="0"/>
              </a:rPr>
              <a:t>Systems</a:t>
            </a:r>
            <a:r>
              <a:rPr lang="fr-CH" sz="2400" b="1" dirty="0">
                <a:latin typeface="Arial Nova Light" panose="020B0304020202020204" pitchFamily="34" charset="0"/>
              </a:rPr>
              <a:t> &amp; COTS</a:t>
            </a:r>
            <a:endParaRPr lang="en-US" sz="2400" b="1" dirty="0">
              <a:latin typeface="Arial Nova Light" panose="020B03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A2FADB-1192-DB80-87BC-2E3C3E367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052" y="2219993"/>
            <a:ext cx="4728025" cy="133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50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E6897-C957-AC21-E241-F0A5544DB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Proto Project ID </a:t>
            </a:r>
            <a:r>
              <a:rPr lang="fr-CH" dirty="0" err="1"/>
              <a:t>Card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3C0E25A-CE52-FC80-6FC1-4A2987433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5440" y="1007078"/>
            <a:ext cx="6415265" cy="5169885"/>
          </a:xfrm>
        </p:spPr>
        <p:txBody>
          <a:bodyPr/>
          <a:lstStyle/>
          <a:p>
            <a:r>
              <a:rPr lang="en-GB" dirty="0"/>
              <a:t>Represents a first «project Intention»</a:t>
            </a:r>
          </a:p>
          <a:p>
            <a:endParaRPr lang="en-GB" dirty="0"/>
          </a:p>
          <a:p>
            <a:r>
              <a:rPr lang="en-GB" dirty="0"/>
              <a:t>Written by the 7.5 conveners (Niko and Conor) with inputs from the initial contributors of the initiative</a:t>
            </a:r>
          </a:p>
          <a:p>
            <a:endParaRPr lang="en-GB" dirty="0"/>
          </a:p>
          <a:p>
            <a:r>
              <a:rPr lang="en-GB" dirty="0"/>
              <a:t>Still at the intention level: Will be extended and completed with additional contributions from incoming institutes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04AC3-CD79-56B8-C20F-65C0EE293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00360-6EAF-10E0-E624-08621381F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96D3F-6AAE-9D22-8F2A-9213E93A7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3B98B7-BED1-E92D-6999-CC41B5244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26" y="1346842"/>
            <a:ext cx="4496427" cy="44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C31DC-88CA-F7F1-2E75-6BD72471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Innovative / Strategic Vision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7BF9-AD81-F6D7-84CC-17859D52B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7920" y="975360"/>
            <a:ext cx="9432785" cy="2437017"/>
          </a:xfrm>
        </p:spPr>
        <p:txBody>
          <a:bodyPr>
            <a:normAutofit/>
          </a:bodyPr>
          <a:lstStyle/>
          <a:p>
            <a:r>
              <a:rPr lang="en-GB" dirty="0"/>
              <a:t>Lower radiation levels opens the door to increasing the complexity of Front-End electronics (RISC-V based processors, RAMs and SoC in the Front-End)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44071-FBFB-2D12-40CF-61FDB2E29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59AC7-83B8-63F9-D886-CF6C86BE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18E5D-A5C8-8D97-F12F-A164E3337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BB0210-6B09-17DC-9ADE-D8800C0E3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47" y="838842"/>
            <a:ext cx="2126294" cy="21037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1AB98B8-1B77-D8A3-76C9-33FAF8949D8C}"/>
              </a:ext>
            </a:extLst>
          </p:cNvPr>
          <p:cNvSpPr/>
          <p:nvPr/>
        </p:nvSpPr>
        <p:spPr>
          <a:xfrm>
            <a:off x="200347" y="1656080"/>
            <a:ext cx="2126294" cy="193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black square device with many ports&#10;&#10;Description automatically generated">
            <a:extLst>
              <a:ext uri="{FF2B5EF4-FFF2-40B4-BE49-F238E27FC236}">
                <a16:creationId xmlns:a16="http://schemas.microsoft.com/office/drawing/2014/main" id="{B77A10BC-DBC4-9CD9-7E3E-3803DD7211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2"/>
          <a:stretch/>
        </p:blipFill>
        <p:spPr>
          <a:xfrm>
            <a:off x="3939022" y="3031474"/>
            <a:ext cx="2922351" cy="10897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BCCD5F-5253-2902-6D9A-0AE807595267}"/>
              </a:ext>
            </a:extLst>
          </p:cNvPr>
          <p:cNvSpPr txBox="1"/>
          <p:nvPr/>
        </p:nvSpPr>
        <p:spPr>
          <a:xfrm>
            <a:off x="770089" y="4653164"/>
            <a:ext cx="986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 Light" panose="020B0304020202020204" pitchFamily="34" charset="0"/>
              </a:rPr>
              <a:t>A detector</a:t>
            </a:r>
          </a:p>
        </p:txBody>
      </p:sp>
      <p:pic>
        <p:nvPicPr>
          <p:cNvPr id="12" name="Picture 11" descr="A circular object with many wires&#10;&#10;Description automatically generated">
            <a:extLst>
              <a:ext uri="{FF2B5EF4-FFF2-40B4-BE49-F238E27FC236}">
                <a16:creationId xmlns:a16="http://schemas.microsoft.com/office/drawing/2014/main" id="{9B829CE2-A00E-3B1F-A6FF-4E9CAB4BAC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0347" y="3016953"/>
            <a:ext cx="2302750" cy="1634952"/>
          </a:xfrm>
          <a:prstGeom prst="rect">
            <a:avLst/>
          </a:prstGeom>
        </p:spPr>
      </p:pic>
      <p:pic>
        <p:nvPicPr>
          <p:cNvPr id="13" name="Picture 12" descr="A long hallway with rows of computer servers&#10;&#10;Description automatically generated">
            <a:extLst>
              <a:ext uri="{FF2B5EF4-FFF2-40B4-BE49-F238E27FC236}">
                <a16:creationId xmlns:a16="http://schemas.microsoft.com/office/drawing/2014/main" id="{BAEAF873-87B7-A468-353D-9169294F77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847" y="3082569"/>
            <a:ext cx="2904233" cy="163363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5E28727-798B-3842-4932-D0B311BF9E61}"/>
              </a:ext>
            </a:extLst>
          </p:cNvPr>
          <p:cNvCxnSpPr>
            <a:cxnSpLocks/>
          </p:cNvCxnSpPr>
          <p:nvPr/>
        </p:nvCxnSpPr>
        <p:spPr>
          <a:xfrm>
            <a:off x="2647635" y="3282214"/>
            <a:ext cx="1198180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13E82D9-ED12-1730-703A-BC3A8C0DDBD3}"/>
              </a:ext>
            </a:extLst>
          </p:cNvPr>
          <p:cNvCxnSpPr>
            <a:cxnSpLocks/>
          </p:cNvCxnSpPr>
          <p:nvPr/>
        </p:nvCxnSpPr>
        <p:spPr>
          <a:xfrm>
            <a:off x="2647636" y="4333672"/>
            <a:ext cx="2472032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E2C6D8A-BF35-B9E2-87F1-FF01E2D22886}"/>
              </a:ext>
            </a:extLst>
          </p:cNvPr>
          <p:cNvSpPr txBox="1"/>
          <p:nvPr/>
        </p:nvSpPr>
        <p:spPr>
          <a:xfrm>
            <a:off x="2744108" y="2847928"/>
            <a:ext cx="55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 Light" panose="020B0304020202020204" pitchFamily="34" charset="0"/>
              </a:rPr>
              <a:t>Data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2A810C3-C455-5B67-D421-89B9844A1D39}"/>
              </a:ext>
            </a:extLst>
          </p:cNvPr>
          <p:cNvSpPr txBox="1"/>
          <p:nvPr/>
        </p:nvSpPr>
        <p:spPr>
          <a:xfrm>
            <a:off x="2744109" y="3899385"/>
            <a:ext cx="1768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 Light" panose="020B0304020202020204" pitchFamily="34" charset="0"/>
              </a:rPr>
              <a:t>Clock &amp; Fast Control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BFF0E3-15D6-72A0-FD18-E5900BD44C0A}"/>
              </a:ext>
            </a:extLst>
          </p:cNvPr>
          <p:cNvSpPr/>
          <p:nvPr/>
        </p:nvSpPr>
        <p:spPr>
          <a:xfrm>
            <a:off x="5400198" y="4119500"/>
            <a:ext cx="1841915" cy="4225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Arial Nova Light" panose="020B0304020202020204" pitchFamily="34" charset="0"/>
              </a:rPr>
              <a:t>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54710C-8745-3261-5B52-517AB3F67D9B}"/>
              </a:ext>
            </a:extLst>
          </p:cNvPr>
          <p:cNvCxnSpPr>
            <a:cxnSpLocks/>
          </p:cNvCxnSpPr>
          <p:nvPr/>
        </p:nvCxnSpPr>
        <p:spPr>
          <a:xfrm>
            <a:off x="6831731" y="3288326"/>
            <a:ext cx="1880586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A171301-6D4C-D4AE-8720-11C780F7C039}"/>
              </a:ext>
            </a:extLst>
          </p:cNvPr>
          <p:cNvSpPr txBox="1"/>
          <p:nvPr/>
        </p:nvSpPr>
        <p:spPr>
          <a:xfrm>
            <a:off x="4731456" y="2688194"/>
            <a:ext cx="1206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 Light" panose="020B0304020202020204" pitchFamily="34" charset="0"/>
              </a:rPr>
              <a:t>COTS Switch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70631D-7C7E-B1D7-6F9D-70653E94A615}"/>
              </a:ext>
            </a:extLst>
          </p:cNvPr>
          <p:cNvSpPr txBox="1"/>
          <p:nvPr/>
        </p:nvSpPr>
        <p:spPr>
          <a:xfrm>
            <a:off x="9883848" y="4653164"/>
            <a:ext cx="1122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 Nova Light" panose="020B0304020202020204" pitchFamily="34" charset="0"/>
              </a:rPr>
              <a:t>Data Centre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AB6670-395B-2055-4553-AFA4B1AF195A}"/>
              </a:ext>
            </a:extLst>
          </p:cNvPr>
          <p:cNvSpPr txBox="1"/>
          <p:nvPr/>
        </p:nvSpPr>
        <p:spPr>
          <a:xfrm>
            <a:off x="200347" y="5049767"/>
            <a:ext cx="11171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solidFill>
                  <a:srgbClr val="2C436D"/>
                </a:solidFill>
                <a:latin typeface="Arial Nova Light" panose="020B0304020202020204" pitchFamily="34" charset="0"/>
              </a:rPr>
              <a:t>NEW PARADIGM: high throughput 100GbE-based data readout link can reasonably be envisaged and shall be investigated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>
                <a:solidFill>
                  <a:srgbClr val="2C436D"/>
                </a:solidFill>
                <a:latin typeface="Arial Nova Light" panose="020B0304020202020204" pitchFamily="34" charset="0"/>
              </a:rPr>
              <a:t> Many challenges ahead</a:t>
            </a:r>
          </a:p>
          <a:p>
            <a:pPr>
              <a:buFont typeface="Symbol" panose="05050102010706020507" pitchFamily="18" charset="2"/>
              <a:buChar char="Þ"/>
            </a:pPr>
            <a:endParaRPr lang="en-GB" dirty="0">
              <a:solidFill>
                <a:srgbClr val="2C436D"/>
              </a:solidFill>
              <a:latin typeface="Arial Nova Light" panose="020B0304020202020204" pitchFamily="34" charset="0"/>
            </a:endParaRPr>
          </a:p>
          <a:p>
            <a:r>
              <a:rPr lang="en-GB" dirty="0">
                <a:solidFill>
                  <a:srgbClr val="2C436D"/>
                </a:solidFill>
                <a:latin typeface="Arial Nova Light" panose="020B0304020202020204" pitchFamily="34" charset="0"/>
              </a:rPr>
              <a:t>Tightly linked to other WG like DRD7.2/RISC-V or DRD7.1/links activities.</a:t>
            </a:r>
          </a:p>
          <a:p>
            <a:endParaRPr lang="en-US" dirty="0">
              <a:solidFill>
                <a:srgbClr val="2C436D"/>
              </a:solidFill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425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C31DC-88CA-F7F1-2E75-6BD72471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Project Description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903806-4FA9-7A92-D658-5A5C67DDC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7920" y="1007078"/>
            <a:ext cx="9432785" cy="5169885"/>
          </a:xfrm>
        </p:spPr>
        <p:txBody>
          <a:bodyPr>
            <a:normAutofit/>
          </a:bodyPr>
          <a:lstStyle/>
          <a:p>
            <a:r>
              <a:rPr lang="en-GB" dirty="0"/>
              <a:t>Streaming data directly from HEP detector front-end to the DAQ processing farm over Ethernet, with 2 (complementary) approaches: </a:t>
            </a:r>
          </a:p>
          <a:p>
            <a:pPr lvl="1"/>
            <a:r>
              <a:rPr lang="en-GB" b="1" dirty="0"/>
              <a:t>using COTS switches </a:t>
            </a:r>
            <a:r>
              <a:rPr lang="en-GB" dirty="0"/>
              <a:t>to handle data-streams from the Front-End to Network Interface Cards (NICs) or even DAQ processors (the “No backend” approach)</a:t>
            </a:r>
          </a:p>
          <a:p>
            <a:pPr lvl="1"/>
            <a:r>
              <a:rPr lang="en-GB" b="1" dirty="0"/>
              <a:t>design a COTS-based high-density switch </a:t>
            </a:r>
            <a:r>
              <a:rPr lang="en-GB" dirty="0"/>
              <a:t>bridging the detector environment to the COTS/DAQ world (the “Smart Switch” approach). </a:t>
            </a:r>
          </a:p>
          <a:p>
            <a:r>
              <a:rPr lang="en-GB" dirty="0"/>
              <a:t>complemented with </a:t>
            </a:r>
          </a:p>
          <a:p>
            <a:pPr lvl="1"/>
            <a:r>
              <a:rPr lang="en-GB" b="1" dirty="0"/>
              <a:t>backend board adaptation </a:t>
            </a:r>
            <a:r>
              <a:rPr lang="en-GB" dirty="0"/>
              <a:t>to explored DAQ topologies (based on custom boards for DAQ, concentration and processing) </a:t>
            </a:r>
          </a:p>
          <a:p>
            <a:pPr lvl="1"/>
            <a:r>
              <a:rPr lang="en-GB" dirty="0"/>
              <a:t>study and design of the </a:t>
            </a:r>
            <a:r>
              <a:rPr lang="en-GB" b="1" dirty="0"/>
              <a:t>building blocks IPs </a:t>
            </a:r>
            <a:r>
              <a:rPr lang="en-GB" dirty="0"/>
              <a:t>necessary for 100Gb Ethernet cores implementation in future FE ASICs.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44071-FBFB-2D12-40CF-61FDB2E29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59AC7-83B8-63F9-D886-CF6C86BE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18E5D-A5C8-8D97-F12F-A164E3337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BAAFA1-F6C2-0193-8FF0-D53BFC2CB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47" y="838842"/>
            <a:ext cx="2126294" cy="21037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39DCBFD-0BCB-0E76-B136-DF9EF2726F47}"/>
              </a:ext>
            </a:extLst>
          </p:cNvPr>
          <p:cNvSpPr/>
          <p:nvPr/>
        </p:nvSpPr>
        <p:spPr>
          <a:xfrm>
            <a:off x="200347" y="1503680"/>
            <a:ext cx="2126294" cy="193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41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A9187-1EE5-18EC-ECB8-3C900D2E3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An Example: the No Backend Approach</a:t>
            </a:r>
            <a:endParaRPr lang="en-US" sz="3200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06FC7A10-B015-5E56-6B00-21F790E78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120" y="1007078"/>
            <a:ext cx="11112153" cy="516988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Activity started in June 2023 within the CERN EP </a:t>
            </a:r>
            <a:r>
              <a:rPr lang="en-US" dirty="0" err="1"/>
              <a:t>RnD</a:t>
            </a:r>
            <a:r>
              <a:rPr lang="en-US" dirty="0"/>
              <a:t> </a:t>
            </a:r>
            <a:r>
              <a:rPr lang="en-US" dirty="0" err="1"/>
              <a:t>Programme</a:t>
            </a:r>
            <a:r>
              <a:rPr lang="en-US" dirty="0"/>
              <a:t> (Work Package 6: High speed links)</a:t>
            </a:r>
          </a:p>
          <a:p>
            <a:pPr lvl="1"/>
            <a:r>
              <a:rPr lang="en-US" dirty="0"/>
              <a:t>CERN ESE and LBC groups</a:t>
            </a:r>
          </a:p>
          <a:p>
            <a:r>
              <a:rPr lang="en-US" b="1" dirty="0"/>
              <a:t>Protocol</a:t>
            </a:r>
            <a:r>
              <a:rPr lang="en-US" dirty="0"/>
              <a:t> study/selection for 100GbE</a:t>
            </a:r>
          </a:p>
          <a:p>
            <a:pPr lvl="1"/>
            <a:r>
              <a:rPr lang="en-US" dirty="0"/>
              <a:t>FEC for 100GbE (standards, complexity, correction capacity, latency, ..)</a:t>
            </a:r>
          </a:p>
          <a:p>
            <a:pPr lvl="1"/>
            <a:r>
              <a:rPr lang="en-US" dirty="0"/>
              <a:t>Unidirectionality/asymmetric ethernet</a:t>
            </a:r>
          </a:p>
          <a:p>
            <a:pPr lvl="1"/>
            <a:r>
              <a:rPr lang="en-US" dirty="0"/>
              <a:t>Optical transceiver compatibility (MSA, limitations, tuning)</a:t>
            </a:r>
          </a:p>
          <a:p>
            <a:pPr lvl="1"/>
            <a:r>
              <a:rPr lang="en-US" dirty="0"/>
              <a:t>Commodity switches compatibility</a:t>
            </a:r>
          </a:p>
          <a:p>
            <a:r>
              <a:rPr lang="en-US" dirty="0"/>
              <a:t>Selection and configuration of </a:t>
            </a:r>
            <a:r>
              <a:rPr lang="en-US" b="1" dirty="0"/>
              <a:t>commercial Ethernet Switches</a:t>
            </a:r>
          </a:p>
          <a:p>
            <a:pPr lvl="1"/>
            <a:r>
              <a:rPr lang="en-US" dirty="0"/>
              <a:t>Testing with Front end, ethernet compliance testing</a:t>
            </a:r>
          </a:p>
          <a:p>
            <a:pPr lvl="1"/>
            <a:r>
              <a:rPr lang="en-US" dirty="0"/>
              <a:t>Open-source switches evaluation</a:t>
            </a:r>
          </a:p>
          <a:p>
            <a:r>
              <a:rPr lang="en-GB" b="1" dirty="0"/>
              <a:t>100 GbE software backend development</a:t>
            </a:r>
          </a:p>
          <a:p>
            <a:pPr lvl="1"/>
            <a:r>
              <a:rPr lang="en-US" dirty="0"/>
              <a:t>Kernel bypass (DPDK), Queue based asynchronous I/O</a:t>
            </a:r>
            <a:endParaRPr lang="en-US" b="1" dirty="0"/>
          </a:p>
          <a:p>
            <a:r>
              <a:rPr lang="en-US" b="1" dirty="0"/>
              <a:t>System demonstration </a:t>
            </a:r>
            <a:r>
              <a:rPr lang="en-US" dirty="0"/>
              <a:t>based on Xilinx Versal </a:t>
            </a:r>
            <a:r>
              <a:rPr lang="en-US" b="1" dirty="0"/>
              <a:t>emulation of FE and BE </a:t>
            </a:r>
            <a:r>
              <a:rPr lang="en-US" dirty="0"/>
              <a:t>+ switch + software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857A0-FCB9-D854-A7D6-B0F28BA31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C770D-53C9-6C18-E8D6-5FE8F44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BAABF-3100-67F1-9349-7A4DBDFA9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5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CEB82A-FD80-B6C5-536C-F4639956EF45}"/>
              </a:ext>
            </a:extLst>
          </p:cNvPr>
          <p:cNvCxnSpPr/>
          <p:nvPr/>
        </p:nvCxnSpPr>
        <p:spPr>
          <a:xfrm>
            <a:off x="8893443" y="5700792"/>
            <a:ext cx="0" cy="526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617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85319-AABC-7E9A-B4EA-D8D0EE433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/>
              <a:t>Another</a:t>
            </a:r>
            <a:r>
              <a:rPr lang="fr-FR" sz="3200" dirty="0"/>
              <a:t> Example: the Smart Switch </a:t>
            </a:r>
            <a:r>
              <a:rPr lang="fr-FR" sz="3200" dirty="0" err="1"/>
              <a:t>Approach</a:t>
            </a:r>
            <a:endParaRPr lang="en-US" sz="32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96959739-1E52-103E-B63C-D377FCF25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120" y="1007078"/>
            <a:ext cx="11453585" cy="56161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800" dirty="0"/>
              <a:t>No back-end may be suitable for most applications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For applications needing something special make a </a:t>
            </a:r>
            <a:r>
              <a:rPr lang="en-GB" sz="1800" b="1" dirty="0"/>
              <a:t>small perturbation to no-backend </a:t>
            </a:r>
          </a:p>
          <a:p>
            <a:r>
              <a:rPr lang="en-GB" sz="1800" dirty="0"/>
              <a:t>Keep </a:t>
            </a:r>
            <a:r>
              <a:rPr lang="en-GB" sz="1800" b="1" dirty="0"/>
              <a:t>same form factor </a:t>
            </a:r>
            <a:r>
              <a:rPr lang="en-GB" sz="1800" dirty="0"/>
              <a:t>for both switch &amp; optics, aligning to industry standards</a:t>
            </a:r>
          </a:p>
          <a:p>
            <a:r>
              <a:rPr lang="en-GB" sz="1800" dirty="0"/>
              <a:t>Should be a superset of no-backend design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Special applications:</a:t>
            </a:r>
          </a:p>
          <a:p>
            <a:r>
              <a:rPr lang="en-GB" sz="1800" b="1" dirty="0"/>
              <a:t>Low latency</a:t>
            </a:r>
            <a:r>
              <a:rPr lang="en-GB" sz="1800" dirty="0"/>
              <a:t>, </a:t>
            </a:r>
          </a:p>
          <a:p>
            <a:r>
              <a:rPr lang="en-GB" sz="1800" b="1" dirty="0"/>
              <a:t>Bridge</a:t>
            </a:r>
            <a:r>
              <a:rPr lang="en-GB" sz="1800" dirty="0"/>
              <a:t> from front-end to back-end</a:t>
            </a:r>
          </a:p>
          <a:p>
            <a:r>
              <a:rPr lang="en-GB" sz="1800" dirty="0"/>
              <a:t>e.g. combined clock, fast control &amp; data</a:t>
            </a:r>
          </a:p>
          <a:p>
            <a:r>
              <a:rPr lang="en-GB" sz="1800" dirty="0"/>
              <a:t>Pre-processing of data from many sources</a:t>
            </a: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DD467-3E63-8C8B-09F6-442D165AB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7E634-943D-24D5-C4C0-1858580F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4A57-9E11-7E7C-C9DF-15BC0D814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A black square device with many ports&#10;&#10;Description automatically generated">
            <a:extLst>
              <a:ext uri="{FF2B5EF4-FFF2-40B4-BE49-F238E27FC236}">
                <a16:creationId xmlns:a16="http://schemas.microsoft.com/office/drawing/2014/main" id="{87CC5FEA-BA9E-21FE-8EE8-85BBF0C6C6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47" b="10273"/>
          <a:stretch/>
        </p:blipFill>
        <p:spPr>
          <a:xfrm>
            <a:off x="6009095" y="3994551"/>
            <a:ext cx="5936061" cy="25358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8DC832-1FA4-F0CD-838F-2F86A78CE64C}"/>
              </a:ext>
            </a:extLst>
          </p:cNvPr>
          <p:cNvSpPr txBox="1"/>
          <p:nvPr/>
        </p:nvSpPr>
        <p:spPr>
          <a:xfrm>
            <a:off x="7999328" y="3203648"/>
            <a:ext cx="3520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Arial Nova Light" panose="020B0304020202020204" pitchFamily="34" charset="0"/>
              </a:rPr>
              <a:t>Smart Switch (same form-factor), </a:t>
            </a:r>
          </a:p>
          <a:p>
            <a:pPr algn="ctr"/>
            <a:r>
              <a:rPr lang="en-GB" dirty="0">
                <a:latin typeface="Arial Nova Light" panose="020B0304020202020204" pitchFamily="34" charset="0"/>
              </a:rPr>
              <a:t>but likely FPGA inside</a:t>
            </a:r>
          </a:p>
        </p:txBody>
      </p:sp>
      <p:pic>
        <p:nvPicPr>
          <p:cNvPr id="10" name="Picture 9" descr="A close up of a computer chip&#10;&#10;Description automatically generated">
            <a:extLst>
              <a:ext uri="{FF2B5EF4-FFF2-40B4-BE49-F238E27FC236}">
                <a16:creationId xmlns:a16="http://schemas.microsoft.com/office/drawing/2014/main" id="{8D8562E4-0CE7-07F1-37B9-0AB34ED214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125" y="4351737"/>
            <a:ext cx="782205" cy="75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2E137-A771-A1F5-A3BC-53566C0EB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/>
              <a:t>Performance Target, </a:t>
            </a:r>
            <a:r>
              <a:rPr lang="fr-CH" sz="3600" dirty="0" err="1"/>
              <a:t>deliverables</a:t>
            </a:r>
            <a:r>
              <a:rPr lang="fr-CH" sz="3600" dirty="0"/>
              <a:t> and timeline</a:t>
            </a:r>
            <a:endParaRPr lang="en-US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7D9CB2F-5B86-F802-591D-5C6D53D2B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6641" y="983069"/>
            <a:ext cx="9514064" cy="482018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Q4 2023: </a:t>
            </a:r>
          </a:p>
          <a:p>
            <a:pPr lvl="1"/>
            <a:r>
              <a:rPr lang="en-US" dirty="0"/>
              <a:t>Standard FEC-based 100GbE evaluations and link implementation. </a:t>
            </a:r>
          </a:p>
          <a:p>
            <a:pPr lvl="1"/>
            <a:r>
              <a:rPr lang="en-US" dirty="0"/>
              <a:t>COTS switch evaluation versus these protocols.</a:t>
            </a:r>
          </a:p>
          <a:p>
            <a:r>
              <a:rPr lang="en-US" dirty="0"/>
              <a:t>2024: </a:t>
            </a:r>
          </a:p>
          <a:p>
            <a:pPr lvl="1"/>
            <a:r>
              <a:rPr lang="en-US" dirty="0"/>
              <a:t>FE ASIC emulator in an FPGA using open-source solutions (RAMs, RISC-V, SoC).</a:t>
            </a:r>
          </a:p>
          <a:p>
            <a:pPr lvl="1"/>
            <a:r>
              <a:rPr lang="en-US" dirty="0"/>
              <a:t>Network/Transport/Application layer protocols selection/design </a:t>
            </a:r>
          </a:p>
          <a:p>
            <a:pPr lvl="1"/>
            <a:r>
              <a:rPr lang="en-GB" dirty="0"/>
              <a:t>100 GbE software backend development</a:t>
            </a:r>
          </a:p>
          <a:p>
            <a:pPr lvl="1"/>
            <a:r>
              <a:rPr lang="en-US" dirty="0"/>
              <a:t>Smart-switch specifications and prototyping.</a:t>
            </a:r>
          </a:p>
          <a:p>
            <a:pPr lvl="1"/>
            <a:r>
              <a:rPr lang="en-US" dirty="0"/>
              <a:t>BE boards adaptation</a:t>
            </a:r>
          </a:p>
          <a:p>
            <a:r>
              <a:rPr lang="en-US" dirty="0"/>
              <a:t>2025: </a:t>
            </a:r>
          </a:p>
          <a:p>
            <a:pPr lvl="1"/>
            <a:r>
              <a:rPr lang="en-US" dirty="0"/>
              <a:t>Demonstrator implementation. </a:t>
            </a:r>
          </a:p>
          <a:p>
            <a:pPr lvl="1"/>
            <a:r>
              <a:rPr lang="en-US" dirty="0"/>
              <a:t>System tests. Specifications &amp; recommendation for potential IP blocks for FE ASICs.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472AA-DC09-2E60-468F-8CA296F5F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53D37-3D26-8637-3E12-42DAC37F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2E1CF-7183-F6D2-919F-5E1D8C35A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FE9DD-2F6F-6936-B53F-73AE671F5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47" y="814833"/>
            <a:ext cx="2126294" cy="21037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456228-3BBC-1792-D3F6-C379F5F29210}"/>
              </a:ext>
            </a:extLst>
          </p:cNvPr>
          <p:cNvSpPr/>
          <p:nvPr/>
        </p:nvSpPr>
        <p:spPr>
          <a:xfrm>
            <a:off x="200347" y="1826078"/>
            <a:ext cx="2126294" cy="3684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30EA5E7-1C61-890A-9C6C-F36C6CF3DF6E}"/>
              </a:ext>
            </a:extLst>
          </p:cNvPr>
          <p:cNvSpPr/>
          <p:nvPr/>
        </p:nvSpPr>
        <p:spPr>
          <a:xfrm>
            <a:off x="843280" y="6113557"/>
            <a:ext cx="467360" cy="52431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FEDEB0-1FA4-318A-73BD-ACCAD4D2C545}"/>
              </a:ext>
            </a:extLst>
          </p:cNvPr>
          <p:cNvSpPr txBox="1"/>
          <p:nvPr/>
        </p:nvSpPr>
        <p:spPr>
          <a:xfrm>
            <a:off x="1371600" y="6133168"/>
            <a:ext cx="10040620" cy="394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2C436D"/>
                </a:solidFill>
                <a:effectLst/>
                <a:latin typeface="Arial Nova Light" panose="020B0304020202020204" pitchFamily="34" charset="0"/>
                <a:ea typeface="Calibri" panose="020F0502020204030204" pitchFamily="34" charset="0"/>
              </a:rPr>
              <a:t>universal across HEP for detectors requiring high/concentrated data readout bandwidth.</a:t>
            </a:r>
          </a:p>
        </p:txBody>
      </p:sp>
    </p:spTree>
    <p:extLst>
      <p:ext uri="{BB962C8B-B14F-4D97-AF65-F5344CB8AC3E}">
        <p14:creationId xmlns:p14="http://schemas.microsoft.com/office/powerpoint/2010/main" val="6154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67FFB-2C2A-092F-52D3-FDE713F5A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Contributors</a:t>
            </a:r>
            <a:r>
              <a:rPr lang="fr-CH" dirty="0"/>
              <a:t>*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C2453-9EE9-81C2-8524-D1DD24AC6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4707" y="6090124"/>
            <a:ext cx="5035451" cy="68103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CH" sz="1600" dirty="0"/>
              <a:t>*</a:t>
            </a:r>
            <a:r>
              <a:rPr lang="fr-CH" sz="1600" dirty="0" err="1"/>
              <a:t>Some</a:t>
            </a:r>
            <a:r>
              <a:rPr lang="fr-CH" sz="1600" dirty="0"/>
              <a:t> </a:t>
            </a:r>
            <a:r>
              <a:rPr lang="fr-CH" sz="1600" dirty="0" err="1"/>
              <a:t>other</a:t>
            </a:r>
            <a:r>
              <a:rPr lang="fr-CH" sz="1600" dirty="0"/>
              <a:t> institutes </a:t>
            </a:r>
            <a:r>
              <a:rPr lang="fr-CH" sz="1600" dirty="0" err="1"/>
              <a:t>communicated</a:t>
            </a:r>
            <a:r>
              <a:rPr lang="fr-CH" sz="1600" dirty="0"/>
              <a:t> </a:t>
            </a:r>
            <a:r>
              <a:rPr lang="fr-CH" sz="1600" dirty="0" err="1"/>
              <a:t>their</a:t>
            </a:r>
            <a:r>
              <a:rPr lang="fr-CH" sz="1600" dirty="0"/>
              <a:t> </a:t>
            </a:r>
            <a:r>
              <a:rPr lang="fr-CH" sz="1600" dirty="0" err="1"/>
              <a:t>interest</a:t>
            </a:r>
            <a:r>
              <a:rPr lang="fr-CH" sz="1600" dirty="0"/>
              <a:t> to </a:t>
            </a:r>
            <a:r>
              <a:rPr lang="fr-CH" sz="1600" dirty="0" err="1"/>
              <a:t>contribute</a:t>
            </a:r>
            <a:r>
              <a:rPr lang="fr-CH" sz="1600" dirty="0"/>
              <a:t> via the </a:t>
            </a:r>
            <a:r>
              <a:rPr lang="fr-CH" sz="1600" dirty="0" err="1"/>
              <a:t>survey</a:t>
            </a:r>
            <a:r>
              <a:rPr lang="fr-CH" sz="1600" dirty="0"/>
              <a:t> and are </a:t>
            </a:r>
            <a:r>
              <a:rPr lang="fr-CH" sz="1600" dirty="0" err="1"/>
              <a:t>being</a:t>
            </a:r>
            <a:r>
              <a:rPr lang="fr-CH" sz="1600" dirty="0"/>
              <a:t> </a:t>
            </a:r>
            <a:r>
              <a:rPr lang="fr-CH" sz="1600" dirty="0" err="1"/>
              <a:t>contacted</a:t>
            </a:r>
            <a:r>
              <a:rPr lang="fr-CH" sz="1600" dirty="0"/>
              <a:t> for consolidation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4F05F-CA46-E84E-E4AD-48EA15255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D25BD-C588-7E48-CD08-E6222516A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7D0F3-BD91-D058-21EC-E30B6C5CC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8</a:t>
            </a:fld>
            <a:endParaRPr lang="en-US"/>
          </a:p>
        </p:txBody>
      </p:sp>
      <p:pic>
        <p:nvPicPr>
          <p:cNvPr id="1028" name="Picture 4" descr="Site Web du CPPM : Page d'accueil">
            <a:extLst>
              <a:ext uri="{FF2B5EF4-FFF2-40B4-BE49-F238E27FC236}">
                <a16:creationId xmlns:a16="http://schemas.microsoft.com/office/drawing/2014/main" id="{AA0B2FF8-DFE6-BA26-3722-8C9DCD5D7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127" y="3635278"/>
            <a:ext cx="1011377" cy="124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C2A422-6961-B7AF-506C-C54E87A379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61512" y="2445511"/>
            <a:ext cx="900118" cy="900118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A523BDF-066D-986D-DB89-11D96F6DA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286" y="4527600"/>
            <a:ext cx="1892756" cy="49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356050-DED6-F5F6-464C-DE15D3649D3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/>
          <a:stretch/>
        </p:blipFill>
        <p:spPr>
          <a:xfrm>
            <a:off x="622512" y="4612916"/>
            <a:ext cx="1465034" cy="7280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A9B8EE-0334-F7B7-B431-6026D694AE5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2351734" y="4609581"/>
            <a:ext cx="1680742" cy="7311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1BE8DA-AAE9-DD05-695A-2A0F9378B3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1733" y="5626770"/>
            <a:ext cx="2454519" cy="6463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45D74E-78ED-2E0C-0C64-7BF217DF70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8281" y="3882356"/>
            <a:ext cx="1662769" cy="5842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B10049D-7E75-0AE1-CC42-BA6C81506E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336" y="5573464"/>
            <a:ext cx="1096755" cy="731170"/>
          </a:xfrm>
          <a:prstGeom prst="rect">
            <a:avLst/>
          </a:prstGeom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1700F569-B1BE-EBF2-CE48-F8F051E4C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12" y="3859528"/>
            <a:ext cx="2325284" cy="59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2E406A-FF85-D62D-2B9B-FDFAE18DCE33}"/>
              </a:ext>
            </a:extLst>
          </p:cNvPr>
          <p:cNvSpPr txBox="1"/>
          <p:nvPr/>
        </p:nvSpPr>
        <p:spPr>
          <a:xfrm>
            <a:off x="5619695" y="2081668"/>
            <a:ext cx="2430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Arial Nova Light" panose="020B0304020202020204" pitchFamily="34" charset="0"/>
              </a:rPr>
              <a:t>No Backend </a:t>
            </a:r>
            <a:r>
              <a:rPr lang="fr-CH" dirty="0" err="1">
                <a:latin typeface="Arial Nova Light" panose="020B0304020202020204" pitchFamily="34" charset="0"/>
              </a:rPr>
              <a:t>Approach</a:t>
            </a:r>
            <a:endParaRPr lang="en-US" dirty="0">
              <a:latin typeface="Arial Nova Light" panose="020B03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8CB1D9-7A54-0B2E-B4B8-B46C3C0A937E}"/>
              </a:ext>
            </a:extLst>
          </p:cNvPr>
          <p:cNvSpPr txBox="1"/>
          <p:nvPr/>
        </p:nvSpPr>
        <p:spPr>
          <a:xfrm>
            <a:off x="5576963" y="3949276"/>
            <a:ext cx="253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Arial Nova Light" panose="020B0304020202020204" pitchFamily="34" charset="0"/>
              </a:rPr>
              <a:t>Smart Switch </a:t>
            </a:r>
            <a:r>
              <a:rPr lang="fr-CH" dirty="0" err="1">
                <a:latin typeface="Arial Nova Light" panose="020B0304020202020204" pitchFamily="34" charset="0"/>
              </a:rPr>
              <a:t>Approach</a:t>
            </a:r>
            <a:endParaRPr lang="en-US" dirty="0">
              <a:latin typeface="Arial Nova Light" panose="020B03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7258C2-2BE8-E4C0-C344-655B4378CD11}"/>
              </a:ext>
            </a:extLst>
          </p:cNvPr>
          <p:cNvSpPr txBox="1"/>
          <p:nvPr/>
        </p:nvSpPr>
        <p:spPr>
          <a:xfrm>
            <a:off x="8765405" y="2742045"/>
            <a:ext cx="3078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 Nova Light" panose="020B0304020202020204" pitchFamily="34" charset="0"/>
              </a:rPr>
              <a:t>Backend board adaptation to explored DAQ topologies </a:t>
            </a:r>
            <a:endParaRPr lang="en-US" dirty="0">
              <a:latin typeface="Arial Nova Light" panose="020B03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9E223A-5BCC-4055-7942-B1C8E92E6103}"/>
              </a:ext>
            </a:extLst>
          </p:cNvPr>
          <p:cNvSpPr txBox="1"/>
          <p:nvPr/>
        </p:nvSpPr>
        <p:spPr>
          <a:xfrm>
            <a:off x="289027" y="2927178"/>
            <a:ext cx="45869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 Nova Light" panose="020B0304020202020204" pitchFamily="34" charset="0"/>
              </a:rPr>
              <a:t>Building blocks IPs necessary for 100Gb Ethernet cores implementation in future FE ASICs.</a:t>
            </a:r>
            <a:endParaRPr lang="en-US" dirty="0">
              <a:latin typeface="Arial Nova Light" panose="020B0304020202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9FDA29E-FDF3-CCC9-4F16-E77BF9DCFD08}"/>
              </a:ext>
            </a:extLst>
          </p:cNvPr>
          <p:cNvSpPr/>
          <p:nvPr/>
        </p:nvSpPr>
        <p:spPr>
          <a:xfrm>
            <a:off x="5503747" y="1986448"/>
            <a:ext cx="2589325" cy="144809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548A6D3-80B9-087B-6063-FF014E5DC769}"/>
              </a:ext>
            </a:extLst>
          </p:cNvPr>
          <p:cNvSpPr/>
          <p:nvPr/>
        </p:nvSpPr>
        <p:spPr>
          <a:xfrm>
            <a:off x="5503747" y="3770986"/>
            <a:ext cx="2661920" cy="167718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0924A10-4E76-BC85-C1DE-42B430C02A6E}"/>
              </a:ext>
            </a:extLst>
          </p:cNvPr>
          <p:cNvSpPr/>
          <p:nvPr/>
        </p:nvSpPr>
        <p:spPr>
          <a:xfrm>
            <a:off x="129107" y="2742045"/>
            <a:ext cx="5035451" cy="372012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4016A70-49BA-A4F6-660A-38FA62B96096}"/>
              </a:ext>
            </a:extLst>
          </p:cNvPr>
          <p:cNvSpPr/>
          <p:nvPr/>
        </p:nvSpPr>
        <p:spPr>
          <a:xfrm>
            <a:off x="8682298" y="2607480"/>
            <a:ext cx="3380595" cy="250409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Photos, videos and illustrations - Nikhef">
            <a:extLst>
              <a:ext uri="{FF2B5EF4-FFF2-40B4-BE49-F238E27FC236}">
                <a16:creationId xmlns:a16="http://schemas.microsoft.com/office/drawing/2014/main" id="{538ED6A0-5FB5-F79F-2F4C-BCA578F4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026" y="3379284"/>
            <a:ext cx="1726627" cy="78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BNL | Brand Center | Logo">
            <a:extLst>
              <a:ext uri="{FF2B5EF4-FFF2-40B4-BE49-F238E27FC236}">
                <a16:creationId xmlns:a16="http://schemas.microsoft.com/office/drawing/2014/main" id="{92F70773-5FD5-EF9B-0C00-AB172D5BD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040" y="4315260"/>
            <a:ext cx="1645623" cy="41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E8545B-15C2-4512-3660-AF78E79130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0347" y="814833"/>
            <a:ext cx="2126294" cy="210377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FD2E27-FA4D-F35A-7CEA-0846CE03E9B0}"/>
              </a:ext>
            </a:extLst>
          </p:cNvPr>
          <p:cNvSpPr/>
          <p:nvPr/>
        </p:nvSpPr>
        <p:spPr>
          <a:xfrm>
            <a:off x="200347" y="2164080"/>
            <a:ext cx="2126294" cy="2032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A black square device with many ports&#10;&#10;Description automatically generated">
            <a:extLst>
              <a:ext uri="{FF2B5EF4-FFF2-40B4-BE49-F238E27FC236}">
                <a16:creationId xmlns:a16="http://schemas.microsoft.com/office/drawing/2014/main" id="{8C6DFAF6-48D2-536A-F569-F425F73C439A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42"/>
          <a:stretch/>
        </p:blipFill>
        <p:spPr>
          <a:xfrm>
            <a:off x="5825524" y="1188948"/>
            <a:ext cx="1789075" cy="667136"/>
          </a:xfrm>
          <a:prstGeom prst="rect">
            <a:avLst/>
          </a:prstGeom>
        </p:spPr>
      </p:pic>
      <p:pic>
        <p:nvPicPr>
          <p:cNvPr id="34" name="Picture 33" descr="A circular object with many wires&#10;&#10;Description automatically generated">
            <a:extLst>
              <a:ext uri="{FF2B5EF4-FFF2-40B4-BE49-F238E27FC236}">
                <a16:creationId xmlns:a16="http://schemas.microsoft.com/office/drawing/2014/main" id="{5D21DBEE-F273-407B-8CDE-B37FEC23206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42589" y="1105369"/>
            <a:ext cx="1409753" cy="1000924"/>
          </a:xfrm>
          <a:prstGeom prst="rect">
            <a:avLst/>
          </a:prstGeom>
        </p:spPr>
      </p:pic>
      <p:pic>
        <p:nvPicPr>
          <p:cNvPr id="35" name="Picture 34" descr="A long hallway with rows of computer servers&#10;&#10;Description automatically generated">
            <a:extLst>
              <a:ext uri="{FF2B5EF4-FFF2-40B4-BE49-F238E27FC236}">
                <a16:creationId xmlns:a16="http://schemas.microsoft.com/office/drawing/2014/main" id="{DCEAACBC-C84E-6566-12A4-97C543B3508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338" y="1117875"/>
            <a:ext cx="1777982" cy="100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593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09EC5-54BE-324D-024F-904A59E9B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Resources</a:t>
            </a:r>
            <a:r>
              <a:rPr lang="fr-CH" dirty="0"/>
              <a:t> and </a:t>
            </a:r>
            <a:r>
              <a:rPr lang="fr-CH" dirty="0" err="1"/>
              <a:t>Organization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A7261-42CC-000C-527F-AEEA482CC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8118" y="1007078"/>
            <a:ext cx="9583882" cy="5169885"/>
          </a:xfrm>
        </p:spPr>
        <p:txBody>
          <a:bodyPr>
            <a:normAutofit/>
          </a:bodyPr>
          <a:lstStyle/>
          <a:p>
            <a:r>
              <a:rPr lang="fr-CH" dirty="0" err="1"/>
              <a:t>Resources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Manpower and </a:t>
            </a:r>
            <a:r>
              <a:rPr lang="fr-CH" dirty="0" err="1"/>
              <a:t>Funding</a:t>
            </a:r>
            <a:r>
              <a:rPr lang="fr-CH" dirty="0"/>
              <a:t> </a:t>
            </a:r>
            <a:r>
              <a:rPr lang="fr-CH" dirty="0" err="1"/>
              <a:t>currently</a:t>
            </a:r>
            <a:r>
              <a:rPr lang="fr-CH" dirty="0"/>
              <a:t> </a:t>
            </a:r>
            <a:r>
              <a:rPr lang="fr-CH" dirty="0" err="1"/>
              <a:t>being</a:t>
            </a:r>
            <a:r>
              <a:rPr lang="fr-CH" dirty="0"/>
              <a:t> </a:t>
            </a:r>
            <a:r>
              <a:rPr lang="fr-CH" dirty="0" err="1"/>
              <a:t>consolidated</a:t>
            </a:r>
            <a:endParaRPr lang="fr-CH" dirty="0"/>
          </a:p>
          <a:p>
            <a:pPr lvl="1"/>
            <a:r>
              <a:rPr lang="fr-CH" dirty="0"/>
              <a:t>«no backend» </a:t>
            </a:r>
            <a:r>
              <a:rPr lang="fr-CH" dirty="0" err="1"/>
              <a:t>approach</a:t>
            </a:r>
            <a:r>
              <a:rPr lang="fr-CH" dirty="0"/>
              <a:t> </a:t>
            </a:r>
            <a:r>
              <a:rPr lang="fr-CH" dirty="0" err="1"/>
              <a:t>funded</a:t>
            </a:r>
            <a:r>
              <a:rPr lang="fr-CH" dirty="0"/>
              <a:t> by CERN (EP </a:t>
            </a:r>
            <a:r>
              <a:rPr lang="fr-CH" dirty="0" err="1"/>
              <a:t>RnD</a:t>
            </a:r>
            <a:r>
              <a:rPr lang="fr-CH" dirty="0"/>
              <a:t> Programme WP6 &amp; </a:t>
            </a:r>
            <a:r>
              <a:rPr lang="fr-CH" dirty="0" err="1"/>
              <a:t>Gentner</a:t>
            </a:r>
            <a:r>
              <a:rPr lang="fr-CH" dirty="0"/>
              <a:t> Grant)</a:t>
            </a:r>
          </a:p>
          <a:p>
            <a:pPr lvl="1"/>
            <a:r>
              <a:rPr lang="fr-CH" dirty="0"/>
              <a:t>UK, US and NL </a:t>
            </a:r>
            <a:r>
              <a:rPr lang="fr-CH" dirty="0" err="1"/>
              <a:t>requests</a:t>
            </a:r>
            <a:r>
              <a:rPr lang="fr-CH" dirty="0"/>
              <a:t> for </a:t>
            </a:r>
            <a:r>
              <a:rPr lang="fr-CH" dirty="0" err="1"/>
              <a:t>funds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submitted</a:t>
            </a:r>
            <a:r>
              <a:rPr lang="fr-CH" dirty="0"/>
              <a:t> end of 2023</a:t>
            </a:r>
          </a:p>
          <a:p>
            <a:r>
              <a:rPr lang="fr-CH" dirty="0" err="1"/>
              <a:t>Organized</a:t>
            </a:r>
            <a:r>
              <a:rPr lang="fr-CH" dirty="0"/>
              <a:t> as </a:t>
            </a:r>
          </a:p>
          <a:p>
            <a:pPr lvl="1"/>
            <a:r>
              <a:rPr lang="fr-CH" dirty="0"/>
              <a:t>A Forum</a:t>
            </a:r>
          </a:p>
          <a:p>
            <a:pPr lvl="1"/>
            <a:r>
              <a:rPr lang="fr-CH" dirty="0" err="1"/>
              <a:t>Rotating</a:t>
            </a:r>
            <a:r>
              <a:rPr lang="fr-CH" dirty="0"/>
              <a:t> Chair </a:t>
            </a:r>
          </a:p>
          <a:p>
            <a:r>
              <a:rPr lang="fr-CH" dirty="0"/>
              <a:t>Strong </a:t>
            </a:r>
            <a:r>
              <a:rPr lang="fr-CH" dirty="0" err="1"/>
              <a:t>link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WG 7.2 and 7.1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6EBCA-6859-598E-C488-768AC5DF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DRD7 Workshop II – WG7.5 - 26 Sept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5592B8-CF72-2AAB-AA1F-0157433F2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sophie.baron@cern.ch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3689A-AB73-E324-5C85-E23E40EC2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27559-686D-4612-8415-AA656FD81839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A0AE47-2351-CC97-674A-DE130F698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47" y="814833"/>
            <a:ext cx="2126294" cy="21037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D68B3BE-DADC-872F-498F-0BF172ABA853}"/>
              </a:ext>
            </a:extLst>
          </p:cNvPr>
          <p:cNvSpPr/>
          <p:nvPr/>
        </p:nvSpPr>
        <p:spPr>
          <a:xfrm>
            <a:off x="200347" y="2369863"/>
            <a:ext cx="2126294" cy="5487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9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19752</TotalTime>
  <Words>830</Words>
  <Application>Microsoft Office PowerPoint</Application>
  <PresentationFormat>Widescreen</PresentationFormat>
  <Paragraphs>116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Nova Light</vt:lpstr>
      <vt:lpstr>Calibri</vt:lpstr>
      <vt:lpstr>Symbol</vt:lpstr>
      <vt:lpstr>Office Theme</vt:lpstr>
      <vt:lpstr>7.5.b      </vt:lpstr>
      <vt:lpstr>Proto Project ID Card</vt:lpstr>
      <vt:lpstr>Innovative / Strategic Vision</vt:lpstr>
      <vt:lpstr>Project Description</vt:lpstr>
      <vt:lpstr>An Example: the No Backend Approach</vt:lpstr>
      <vt:lpstr>Another Example: the Smart Switch Approach</vt:lpstr>
      <vt:lpstr>Performance Target, deliverables and timeline</vt:lpstr>
      <vt:lpstr>Contributors*</vt:lpstr>
      <vt:lpstr>Resources and Organization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Baron</dc:creator>
  <cp:lastModifiedBy>Sophie Baron</cp:lastModifiedBy>
  <cp:revision>97</cp:revision>
  <dcterms:created xsi:type="dcterms:W3CDTF">2023-02-27T16:41:48Z</dcterms:created>
  <dcterms:modified xsi:type="dcterms:W3CDTF">2023-09-25T10:50:50Z</dcterms:modified>
</cp:coreProperties>
</file>