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" ContentType="image/ti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6"/>
  </p:notesMasterIdLst>
  <p:sldIdLst>
    <p:sldId id="815" r:id="rId2"/>
    <p:sldId id="778" r:id="rId3"/>
    <p:sldId id="908" r:id="rId4"/>
    <p:sldId id="856" r:id="rId5"/>
    <p:sldId id="918" r:id="rId6"/>
    <p:sldId id="864" r:id="rId7"/>
    <p:sldId id="877" r:id="rId8"/>
    <p:sldId id="878" r:id="rId9"/>
    <p:sldId id="837" r:id="rId10"/>
    <p:sldId id="835" r:id="rId11"/>
    <p:sldId id="879" r:id="rId12"/>
    <p:sldId id="881" r:id="rId13"/>
    <p:sldId id="867" r:id="rId14"/>
    <p:sldId id="868" r:id="rId15"/>
    <p:sldId id="919" r:id="rId16"/>
    <p:sldId id="817" r:id="rId17"/>
    <p:sldId id="930" r:id="rId18"/>
    <p:sldId id="882" r:id="rId19"/>
    <p:sldId id="929" r:id="rId20"/>
    <p:sldId id="889" r:id="rId21"/>
    <p:sldId id="890" r:id="rId22"/>
    <p:sldId id="927" r:id="rId23"/>
    <p:sldId id="891" r:id="rId24"/>
    <p:sldId id="928" r:id="rId25"/>
    <p:sldId id="888" r:id="rId26"/>
    <p:sldId id="893" r:id="rId27"/>
    <p:sldId id="894" r:id="rId28"/>
    <p:sldId id="896" r:id="rId29"/>
    <p:sldId id="920" r:id="rId30"/>
    <p:sldId id="883" r:id="rId31"/>
    <p:sldId id="884" r:id="rId32"/>
    <p:sldId id="886" r:id="rId33"/>
    <p:sldId id="923" r:id="rId34"/>
    <p:sldId id="898" r:id="rId35"/>
    <p:sldId id="899" r:id="rId36"/>
    <p:sldId id="897" r:id="rId37"/>
    <p:sldId id="901" r:id="rId38"/>
    <p:sldId id="902" r:id="rId39"/>
    <p:sldId id="924" r:id="rId40"/>
    <p:sldId id="903" r:id="rId41"/>
    <p:sldId id="904" r:id="rId42"/>
    <p:sldId id="907" r:id="rId43"/>
    <p:sldId id="905" r:id="rId44"/>
    <p:sldId id="906" r:id="rId45"/>
  </p:sldIdLst>
  <p:sldSz cx="13004800" cy="9753600"/>
  <p:notesSz cx="6858000" cy="9144000"/>
  <p:defaultTextStyle>
    <a:lvl1pPr algn="ctr" defTabSz="584200">
      <a:defRPr sz="4200">
        <a:latin typeface="+mn-lt"/>
        <a:ea typeface="+mn-ea"/>
        <a:cs typeface="+mn-cs"/>
        <a:sym typeface="Helvetica Neue Light"/>
      </a:defRPr>
    </a:lvl1pPr>
    <a:lvl2pPr indent="342900" algn="ctr" defTabSz="584200">
      <a:defRPr sz="4200">
        <a:latin typeface="+mn-lt"/>
        <a:ea typeface="+mn-ea"/>
        <a:cs typeface="+mn-cs"/>
        <a:sym typeface="Helvetica Neue Light"/>
      </a:defRPr>
    </a:lvl2pPr>
    <a:lvl3pPr indent="685800" algn="ctr" defTabSz="584200">
      <a:defRPr sz="4200">
        <a:latin typeface="+mn-lt"/>
        <a:ea typeface="+mn-ea"/>
        <a:cs typeface="+mn-cs"/>
        <a:sym typeface="Helvetica Neue Light"/>
      </a:defRPr>
    </a:lvl3pPr>
    <a:lvl4pPr indent="1028700" algn="ctr" defTabSz="584200">
      <a:defRPr sz="4200">
        <a:latin typeface="+mn-lt"/>
        <a:ea typeface="+mn-ea"/>
        <a:cs typeface="+mn-cs"/>
        <a:sym typeface="Helvetica Neue Light"/>
      </a:defRPr>
    </a:lvl4pPr>
    <a:lvl5pPr indent="1371600" algn="ctr" defTabSz="584200">
      <a:defRPr sz="4200">
        <a:latin typeface="+mn-lt"/>
        <a:ea typeface="+mn-ea"/>
        <a:cs typeface="+mn-cs"/>
        <a:sym typeface="Helvetica Neue Light"/>
      </a:defRPr>
    </a:lvl5pPr>
    <a:lvl6pPr indent="1714500" algn="ctr" defTabSz="584200">
      <a:defRPr sz="4200">
        <a:latin typeface="+mn-lt"/>
        <a:ea typeface="+mn-ea"/>
        <a:cs typeface="+mn-cs"/>
        <a:sym typeface="Helvetica Neue Light"/>
      </a:defRPr>
    </a:lvl6pPr>
    <a:lvl7pPr indent="2057400" algn="ctr" defTabSz="584200">
      <a:defRPr sz="4200">
        <a:latin typeface="+mn-lt"/>
        <a:ea typeface="+mn-ea"/>
        <a:cs typeface="+mn-cs"/>
        <a:sym typeface="Helvetica Neue Light"/>
      </a:defRPr>
    </a:lvl7pPr>
    <a:lvl8pPr indent="2400300" algn="ctr" defTabSz="584200">
      <a:defRPr sz="4200">
        <a:latin typeface="+mn-lt"/>
        <a:ea typeface="+mn-ea"/>
        <a:cs typeface="+mn-cs"/>
        <a:sym typeface="Helvetica Neue Light"/>
      </a:defRPr>
    </a:lvl8pPr>
    <a:lvl9pPr indent="2743200" algn="ctr" defTabSz="584200">
      <a:defRPr sz="4200">
        <a:latin typeface="+mn-lt"/>
        <a:ea typeface="+mn-ea"/>
        <a:cs typeface="+mn-cs"/>
        <a:sym typeface="Helvetica Neue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43DE"/>
    <a:srgbClr val="009900"/>
    <a:srgbClr val="FF99FF"/>
    <a:srgbClr val="FED8FB"/>
    <a:srgbClr val="FEE5D8"/>
    <a:srgbClr val="E4F3E3"/>
    <a:srgbClr val="CCECFF"/>
    <a:srgbClr val="0033CC"/>
    <a:srgbClr val="FF9900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Ref idx="major">
          <a:srgbClr val="444444"/>
        </a:fontRef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2F2F2"/>
          </a:solidFill>
        </a:fill>
      </a:tcStyle>
    </a:band2H>
    <a:firstCol>
      <a:tcTxStyle>
        <a:fontRef idx="major">
          <a:srgbClr val="444444"/>
        </a:fontRef>
        <a:srgbClr val="44444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C4C6C6"/>
              </a:solidFill>
              <a:prstDash val="solid"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9E8"/>
          </a:solidFill>
        </a:fill>
      </a:tcStyle>
    </a:firstCol>
    <a:lastRow>
      <a:tcTxStyle>
        <a:fontRef idx="major">
          <a:srgbClr val="444444"/>
        </a:fontRef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25D6B"/>
          </a:solidFill>
        </a:fill>
      </a:tcStyle>
    </a:firstRow>
  </a:tblStyle>
  <a:tblStyle styleId="{C7B018BB-80A7-4F77-B60F-C8B233D01FF8}" styleName="">
    <a:tblBg/>
    <a:wholeTbl>
      <a:tcTxStyle>
        <a:fontRef idx="major">
          <a:srgbClr val="444444"/>
        </a:fontRef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FF8FA"/>
          </a:solidFill>
        </a:fill>
      </a:tcStyle>
    </a:band2H>
    <a:firstCol>
      <a:tcTxStyle>
        <a:fontRef idx="major">
          <a:srgbClr val="444444"/>
        </a:fontRef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4F728F"/>
              </a:solidFill>
              <a:prstDash val="solid"/>
              <a:miter lim="400000"/>
            </a:ln>
          </a:top>
          <a:bottom>
            <a:ln w="12700" cap="flat">
              <a:solidFill>
                <a:srgbClr val="4F728F"/>
              </a:solidFill>
              <a:prstDash val="solid"/>
              <a:miter lim="400000"/>
            </a:ln>
          </a:bottom>
          <a:insideH>
            <a:ln w="12700" cap="flat">
              <a:solidFill>
                <a:srgbClr val="4F728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4DADF"/>
          </a:solidFill>
        </a:fill>
      </a:tcStyle>
    </a:firstCol>
    <a:lastRow>
      <a:tcTxStyle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38EB0"/>
          </a:solidFill>
        </a:fill>
      </a:tcStyle>
    </a:lastRow>
    <a:firstRow>
      <a:tcTxStyle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73D59"/>
          </a:solidFill>
        </a:fill>
      </a:tcStyle>
    </a:firstRow>
  </a:tblStyle>
  <a:tblStyle styleId="{EEE7283C-3CF3-47DC-8721-378D4A62B228}" styleName="">
    <a:tblBg/>
    <a:wholeTbl>
      <a:tcTxStyle>
        <a:fontRef idx="major">
          <a:srgbClr val="444444"/>
        </a:fontRef>
        <a:srgbClr val="444444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2F2F2"/>
          </a:solidFill>
        </a:fill>
      </a:tcStyle>
    </a:band2H>
    <a:firstCol>
      <a:tcTxStyle>
        <a:fontRef idx="major">
          <a:srgbClr val="444444"/>
        </a:fontRef>
        <a:srgbClr val="444444"/>
      </a:tcTxStyle>
      <a:tcStyle>
        <a:tcBdr>
          <a:left>
            <a:ln w="12700" cap="flat">
              <a:solidFill>
                <a:srgbClr val="3C3C1D"/>
              </a:solidFill>
              <a:prstDash val="solid"/>
              <a:miter lim="400000"/>
            </a:ln>
          </a:left>
          <a:right>
            <a:ln w="12700" cap="flat">
              <a:solidFill>
                <a:srgbClr val="A9A584"/>
              </a:solidFill>
              <a:prstDash val="solid"/>
              <a:miter lim="400000"/>
            </a:ln>
          </a:right>
          <a:top>
            <a:ln w="12700" cap="flat">
              <a:solidFill>
                <a:srgbClr val="A9A584"/>
              </a:solidFill>
              <a:prstDash val="solid"/>
              <a:miter lim="400000"/>
            </a:ln>
          </a:top>
          <a:bottom>
            <a:ln w="12700" cap="flat">
              <a:solidFill>
                <a:srgbClr val="A9A584"/>
              </a:solidFill>
              <a:prstDash val="solid"/>
              <a:miter lim="400000"/>
            </a:ln>
          </a:bottom>
          <a:insideH>
            <a:ln w="12700" cap="flat">
              <a:solidFill>
                <a:srgbClr val="A9A584"/>
              </a:solidFill>
              <a:prstDash val="solid"/>
              <a:miter lim="400000"/>
            </a:ln>
          </a:insideH>
          <a:insideV>
            <a:ln w="12700" cap="flat">
              <a:solidFill>
                <a:srgbClr val="A9A584"/>
              </a:solidFill>
              <a:prstDash val="solid"/>
              <a:miter lim="400000"/>
            </a:ln>
          </a:insideV>
        </a:tcBdr>
        <a:fill>
          <a:solidFill>
            <a:srgbClr val="CFCDBB"/>
          </a:solidFill>
        </a:fill>
      </a:tcStyle>
    </a:firstCol>
    <a:lastRow>
      <a:tcTxStyle>
        <a:fontRef idx="major">
          <a:srgbClr val="444444"/>
        </a:fontRef>
        <a:srgbClr val="444444"/>
      </a:tcTxStyle>
      <a:tcStyle>
        <a:tcBdr>
          <a:left>
            <a:ln w="12700" cap="flat">
              <a:solidFill>
                <a:srgbClr val="C6C6C6"/>
              </a:solidFill>
              <a:prstDash val="solid"/>
              <a:miter lim="400000"/>
            </a:ln>
          </a:left>
          <a:right>
            <a:ln w="12700" cap="flat">
              <a:solidFill>
                <a:srgbClr val="C6C6C6"/>
              </a:solidFill>
              <a:prstDash val="solid"/>
              <a:miter lim="400000"/>
            </a:ln>
          </a:right>
          <a:top>
            <a:ln w="12700" cap="flat">
              <a:solidFill>
                <a:srgbClr val="656839"/>
              </a:solidFill>
              <a:prstDash val="solid"/>
              <a:miter lim="400000"/>
            </a:ln>
          </a:top>
          <a:bottom>
            <a:ln w="12700" cap="flat">
              <a:solidFill>
                <a:srgbClr val="3C3C1D"/>
              </a:solidFill>
              <a:prstDash val="solid"/>
              <a:miter lim="400000"/>
            </a:ln>
          </a:bottom>
          <a:insideH>
            <a:ln w="12700" cap="flat">
              <a:solidFill>
                <a:srgbClr val="C6C6C6"/>
              </a:solidFill>
              <a:prstDash val="solid"/>
              <a:miter lim="400000"/>
            </a:ln>
          </a:insideH>
          <a:insideV>
            <a:ln w="12700" cap="flat">
              <a:solidFill>
                <a:srgbClr val="C6C6C6"/>
              </a:solidFill>
              <a:prstDash val="solid"/>
              <a:miter lim="400000"/>
            </a:ln>
          </a:insideV>
        </a:tcBdr>
        <a:fill>
          <a:solidFill>
            <a:srgbClr val="E8E9E8"/>
          </a:solidFill>
        </a:fill>
      </a:tcStyle>
    </a:lastRow>
    <a:firstRow>
      <a:tcTxStyle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A9A584"/>
              </a:solidFill>
              <a:prstDash val="solid"/>
              <a:miter lim="400000"/>
            </a:ln>
          </a:left>
          <a:right>
            <a:ln w="12700" cap="flat">
              <a:solidFill>
                <a:srgbClr val="A9A584"/>
              </a:solidFill>
              <a:prstDash val="solid"/>
              <a:miter lim="400000"/>
            </a:ln>
          </a:right>
          <a:top>
            <a:ln w="12700" cap="flat">
              <a:solidFill>
                <a:srgbClr val="3C3C1D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AAA485"/>
              </a:solidFill>
              <a:prstDash val="solid"/>
              <a:miter lim="400000"/>
            </a:ln>
          </a:insideH>
          <a:insideV>
            <a:ln w="12700" cap="flat">
              <a:solidFill>
                <a:srgbClr val="A9A584"/>
              </a:solidFill>
              <a:prstDash val="solid"/>
              <a:miter lim="400000"/>
            </a:ln>
          </a:insideV>
        </a:tcBdr>
        <a:fill>
          <a:solidFill>
            <a:srgbClr val="656839"/>
          </a:solidFill>
        </a:fill>
      </a:tcStyle>
    </a:firstRow>
  </a:tblStyle>
  <a:tblStyle styleId="{CF821DB8-F4EB-4A41-A1BA-3FCAFE7338EE}" styleName="">
    <a:tblBg/>
    <a:wholeTbl>
      <a:tcTxStyle>
        <a:fontRef idx="major">
          <a:srgbClr val="444444"/>
        </a:fontRef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1F1F1"/>
          </a:solidFill>
        </a:fill>
      </a:tcStyle>
    </a:wholeTbl>
    <a:band2H>
      <a:tcTxStyle/>
      <a:tcStyle>
        <a:tcBdr/>
        <a:fill>
          <a:solidFill>
            <a:srgbClr val="E4E4E0"/>
          </a:solidFill>
        </a:fill>
      </a:tcStyle>
    </a:band2H>
    <a:firstCol>
      <a:tcTxStyle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15151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D7766"/>
              </a:solidFill>
              <a:prstDash val="solid"/>
              <a:miter lim="400000"/>
            </a:ln>
          </a:top>
          <a:bottom>
            <a:ln w="12700" cap="flat">
              <a:solidFill>
                <a:srgbClr val="7D7766"/>
              </a:solidFill>
              <a:prstDash val="solid"/>
              <a:miter lim="400000"/>
            </a:ln>
          </a:bottom>
          <a:insideH>
            <a:ln w="12700" cap="flat">
              <a:solidFill>
                <a:srgbClr val="7D776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F8B7E"/>
          </a:solidFill>
        </a:fill>
      </a:tcStyle>
    </a:firstCol>
    <a:lastRow>
      <a:tcTxStyle>
        <a:fontRef idx="major">
          <a:srgbClr val="444444"/>
        </a:fontRef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515151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1F1F1"/>
          </a:solidFill>
        </a:fill>
      </a:tcStyle>
    </a:lastRow>
    <a:firstRow>
      <a:tcTxStyle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15151"/>
              </a:solidFill>
              <a:prstDash val="solid"/>
              <a:miter lim="400000"/>
            </a:ln>
          </a:top>
          <a:bottom>
            <a:ln w="25400" cap="flat">
              <a:solidFill>
                <a:srgbClr val="A9A58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E5A4C"/>
          </a:solidFill>
        </a:fill>
      </a:tcStyle>
    </a:firstRow>
  </a:tblStyle>
  <a:tblStyle styleId="{33BA23B1-9221-436E-865A-0063620EA4FD}" styleName="">
    <a:tblBg/>
    <a:wholeTbl>
      <a:tcTxStyle>
        <a:fontRef idx="major">
          <a:srgbClr val="444444"/>
        </a:fontRef>
        <a:srgbClr val="444444"/>
      </a:tcTxStyle>
      <a:tcStyle>
        <a:tcBdr>
          <a:left>
            <a:ln w="12700" cap="flat">
              <a:solidFill>
                <a:srgbClr val="747474"/>
              </a:solidFill>
              <a:prstDash val="solid"/>
              <a:miter lim="400000"/>
            </a:ln>
          </a:left>
          <a:right>
            <a:ln w="12700" cap="flat">
              <a:solidFill>
                <a:srgbClr val="747474"/>
              </a:solidFill>
              <a:prstDash val="solid"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solidFill>
                <a:srgbClr val="747474"/>
              </a:solidFill>
              <a:prstDash val="solid"/>
              <a:miter lim="400000"/>
            </a:ln>
          </a:insideH>
          <a:insideV>
            <a:ln w="12700" cap="flat">
              <a:solidFill>
                <a:srgbClr val="74747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2F2F2"/>
          </a:solidFill>
        </a:fill>
      </a:tcStyle>
    </a:band2H>
    <a:firstCol>
      <a:tcTxStyle>
        <a:fontRef idx="major">
          <a:srgbClr val="444444"/>
        </a:fontRef>
        <a:srgbClr val="444444"/>
      </a:tcTxStyle>
      <a:tcStyle>
        <a:tcBdr>
          <a:left>
            <a:ln w="12700" cap="flat">
              <a:solidFill>
                <a:srgbClr val="747474"/>
              </a:solidFill>
              <a:prstDash val="solid"/>
              <a:miter lim="400000"/>
            </a:ln>
          </a:left>
          <a:right>
            <a:ln w="12700" cap="flat">
              <a:solidFill>
                <a:srgbClr val="747474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firstCol>
    <a:lastRow>
      <a:tcTxStyle>
        <a:fontRef idx="major">
          <a:srgbClr val="444444"/>
        </a:fontRef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/>
          </a:solidFill>
        </a:fill>
      </a:tcStyle>
    </a:lastRow>
    <a:firstRow>
      <a:tcTxStyle>
        <a:fontRef idx="major">
          <a:srgbClr val="444444"/>
        </a:fontRef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/>
          </a:solidFill>
        </a:fill>
      </a:tcStyle>
    </a:firstRow>
  </a:tblStyle>
  <a:tblStyle styleId="{2708684C-4D16-4618-839F-0558EEFCDFE6}" styleName="">
    <a:tblBg/>
    <a:wholeTbl>
      <a:tcTxStyle>
        <a:fontRef idx="major">
          <a:srgbClr val="777777"/>
        </a:fontRef>
        <a:srgbClr val="777777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2D2D2">
              <a:alpha val="30000"/>
            </a:srgbClr>
          </a:solidFill>
        </a:fill>
      </a:tcStyle>
    </a:band2H>
    <a:firstCol>
      <a:tcTxStyle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C9C9C9"/>
              </a:solidFill>
              <a:prstDash val="solid"/>
              <a:miter lim="400000"/>
            </a:ln>
          </a:top>
          <a:bottom>
            <a:ln w="12700" cap="flat">
              <a:solidFill>
                <a:srgbClr val="C9C9C9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2D2D2">
              <a:alpha val="30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CBCBCB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CBCBCB"/>
          </a:solidFill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CBCBCB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3979" autoAdjust="0"/>
  </p:normalViewPr>
  <p:slideViewPr>
    <p:cSldViewPr snapToGrid="0">
      <p:cViewPr varScale="1">
        <p:scale>
          <a:sx n="48" d="100"/>
          <a:sy n="48" d="100"/>
        </p:scale>
        <p:origin x="680" y="56"/>
      </p:cViewPr>
      <p:guideLst/>
    </p:cSldViewPr>
  </p:slideViewPr>
  <p:outlineViewPr>
    <p:cViewPr>
      <p:scale>
        <a:sx n="33" d="100"/>
        <a:sy n="33" d="100"/>
      </p:scale>
      <p:origin x="0" y="-284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65" name="Shape 6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99773027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9226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7133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200"/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numCol="2" spcCol="593090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2 Up Portrait &amp;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 flipH="1">
            <a:off x="4432299" y="1778000"/>
            <a:ext cx="1" cy="5054600"/>
          </a:xfrm>
          <a:prstGeom prst="line">
            <a:avLst/>
          </a:prstGeom>
          <a:ln w="12700">
            <a:solidFill>
              <a:srgbClr val="ABABAB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xfrm>
            <a:off x="431800" y="8813800"/>
            <a:ext cx="8255000" cy="812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1pPr>
            <a:lvl2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2pPr>
            <a:lvl3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3pPr>
            <a:lvl4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4pPr>
            <a:lvl5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2 Up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 flipH="1">
            <a:off x="6489699" y="508000"/>
            <a:ext cx="1" cy="8013731"/>
          </a:xfrm>
          <a:prstGeom prst="line">
            <a:avLst/>
          </a:prstGeom>
          <a:ln w="12700">
            <a:solidFill>
              <a:srgbClr val="ABABAB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2" name="Shape 42"/>
          <p:cNvSpPr>
            <a:spLocks noGrp="1"/>
          </p:cNvSpPr>
          <p:nvPr>
            <p:ph type="body" idx="1"/>
          </p:nvPr>
        </p:nvSpPr>
        <p:spPr>
          <a:xfrm>
            <a:off x="431800" y="8813800"/>
            <a:ext cx="8255000" cy="812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1pPr>
            <a:lvl2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2pPr>
            <a:lvl3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3pPr>
            <a:lvl4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4pPr>
            <a:lvl5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 flipH="1">
            <a:off x="4444998" y="1777968"/>
            <a:ext cx="1" cy="5067381"/>
          </a:xfrm>
          <a:prstGeom prst="line">
            <a:avLst/>
          </a:prstGeom>
          <a:ln w="12700">
            <a:solidFill>
              <a:srgbClr val="ABABAB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5" name="Shape 45"/>
          <p:cNvSpPr/>
          <p:nvPr/>
        </p:nvSpPr>
        <p:spPr>
          <a:xfrm flipH="1">
            <a:off x="8547098" y="1777968"/>
            <a:ext cx="1" cy="5067381"/>
          </a:xfrm>
          <a:prstGeom prst="line">
            <a:avLst/>
          </a:prstGeom>
          <a:ln w="12700">
            <a:solidFill>
              <a:srgbClr val="ABABAB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6" name="Shape 46"/>
          <p:cNvSpPr>
            <a:spLocks noGrp="1"/>
          </p:cNvSpPr>
          <p:nvPr>
            <p:ph type="body" idx="1"/>
          </p:nvPr>
        </p:nvSpPr>
        <p:spPr>
          <a:xfrm>
            <a:off x="431800" y="8813800"/>
            <a:ext cx="8255000" cy="812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1pPr>
            <a:lvl2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2pPr>
            <a:lvl3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3pPr>
            <a:lvl4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4pPr>
            <a:lvl5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body" idx="1"/>
          </p:nvPr>
        </p:nvSpPr>
        <p:spPr>
          <a:xfrm>
            <a:off x="431800" y="8813800"/>
            <a:ext cx="8255000" cy="812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1pPr>
            <a:lvl2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2pPr>
            <a:lvl3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3pPr>
            <a:lvl4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4pPr>
            <a:lvl5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/>
        </p:nvSpPr>
        <p:spPr>
          <a:xfrm flipH="1">
            <a:off x="6489698" y="520668"/>
            <a:ext cx="1" cy="7962963"/>
          </a:xfrm>
          <a:prstGeom prst="line">
            <a:avLst/>
          </a:prstGeom>
          <a:ln w="12700">
            <a:solidFill>
              <a:srgbClr val="ABABAB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1" name="Shape 51"/>
          <p:cNvSpPr/>
          <p:nvPr/>
        </p:nvSpPr>
        <p:spPr>
          <a:xfrm>
            <a:off x="6489696" y="4476750"/>
            <a:ext cx="5994408" cy="127"/>
          </a:xfrm>
          <a:prstGeom prst="line">
            <a:avLst/>
          </a:prstGeom>
          <a:ln w="12700">
            <a:solidFill>
              <a:srgbClr val="ABABAB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2" name="Shape 52"/>
          <p:cNvSpPr>
            <a:spLocks noGrp="1"/>
          </p:cNvSpPr>
          <p:nvPr>
            <p:ph type="body" idx="1"/>
          </p:nvPr>
        </p:nvSpPr>
        <p:spPr>
          <a:xfrm>
            <a:off x="431800" y="8813800"/>
            <a:ext cx="8255000" cy="812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1pPr>
            <a:lvl2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2pPr>
            <a:lvl3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3pPr>
            <a:lvl4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4pPr>
            <a:lvl5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4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 flipH="1">
            <a:off x="9067798" y="520668"/>
            <a:ext cx="1" cy="7962963"/>
          </a:xfrm>
          <a:prstGeom prst="line">
            <a:avLst/>
          </a:prstGeom>
          <a:ln w="12700">
            <a:solidFill>
              <a:srgbClr val="ABABAB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5" name="Shape 55"/>
          <p:cNvSpPr/>
          <p:nvPr/>
        </p:nvSpPr>
        <p:spPr>
          <a:xfrm>
            <a:off x="9067796" y="3092450"/>
            <a:ext cx="3429023" cy="127"/>
          </a:xfrm>
          <a:prstGeom prst="line">
            <a:avLst/>
          </a:prstGeom>
          <a:ln w="12700">
            <a:solidFill>
              <a:srgbClr val="ABABAB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9067796" y="5873750"/>
            <a:ext cx="3429023" cy="127"/>
          </a:xfrm>
          <a:prstGeom prst="line">
            <a:avLst/>
          </a:prstGeom>
          <a:ln w="12700">
            <a:solidFill>
              <a:srgbClr val="ABABAB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xfrm>
            <a:off x="431800" y="8813800"/>
            <a:ext cx="8255000" cy="812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1pPr>
            <a:lvl2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2pPr>
            <a:lvl3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3pPr>
            <a:lvl4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4pPr>
            <a:lvl5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200"/>
              <a:t>Title Text</a:t>
            </a:r>
          </a:p>
        </p:txBody>
      </p:sp>
      <p:sp>
        <p:nvSpPr>
          <p:cNvPr id="60" name="Shape 60"/>
          <p:cNvSpPr>
            <a:spLocks noGrp="1"/>
          </p:cNvSpPr>
          <p:nvPr>
            <p:ph type="body" idx="1"/>
          </p:nvPr>
        </p:nvSpPr>
        <p:spPr>
          <a:xfrm>
            <a:off x="571500" y="2324100"/>
            <a:ext cx="5080000" cy="65659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200"/>
              <a:t>Title Text</a:t>
            </a:r>
          </a:p>
        </p:txBody>
      </p:sp>
      <p:sp>
        <p:nvSpPr>
          <p:cNvPr id="63" name="Shape 63"/>
          <p:cNvSpPr>
            <a:spLocks noGrp="1"/>
          </p:cNvSpPr>
          <p:nvPr>
            <p:ph type="body" idx="1"/>
          </p:nvPr>
        </p:nvSpPr>
        <p:spPr>
          <a:xfrm>
            <a:off x="8369300" y="2324100"/>
            <a:ext cx="4064000" cy="65659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body" idx="1"/>
          </p:nvPr>
        </p:nvSpPr>
        <p:spPr>
          <a:xfrm>
            <a:off x="571500" y="863600"/>
            <a:ext cx="11861800" cy="8026400"/>
          </a:xfrm>
          <a:prstGeom prst="rect">
            <a:avLst/>
          </a:prstGeom>
        </p:spPr>
        <p:txBody>
          <a:bodyPr/>
          <a:lstStyle>
            <a:lvl1pPr>
              <a:spcBef>
                <a:spcPts val="7200"/>
              </a:spcBef>
            </a:lvl1pPr>
            <a:lvl2pPr>
              <a:spcBef>
                <a:spcPts val="7200"/>
              </a:spcBef>
            </a:lvl2pPr>
            <a:lvl3pPr>
              <a:spcBef>
                <a:spcPts val="7200"/>
              </a:spcBef>
            </a:lvl3pPr>
            <a:lvl4pPr>
              <a:spcBef>
                <a:spcPts val="7200"/>
              </a:spcBef>
            </a:lvl4pPr>
            <a:lvl5pPr>
              <a:spcBef>
                <a:spcPts val="7200"/>
              </a:spcBef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2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571500" y="3708400"/>
            <a:ext cx="11861800" cy="2336800"/>
          </a:xfrm>
          <a:prstGeom prst="rect">
            <a:avLst/>
          </a:prstGeom>
        </p:spPr>
        <p:txBody>
          <a:bodyPr anchor="ctr"/>
          <a:lstStyle/>
          <a:p>
            <a:pPr lvl="0">
              <a:defRPr sz="1800"/>
            </a:pPr>
            <a:r>
              <a:rPr sz="42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7543800" y="7975599"/>
            <a:ext cx="1" cy="1422529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xfrm>
            <a:off x="1409700" y="7785100"/>
            <a:ext cx="5791200" cy="1701800"/>
          </a:xfrm>
          <a:prstGeom prst="rect">
            <a:avLst/>
          </a:prstGeom>
        </p:spPr>
        <p:txBody>
          <a:bodyPr anchor="ctr"/>
          <a:lstStyle>
            <a:lvl1pPr algn="r"/>
          </a:lstStyle>
          <a:p>
            <a:pPr lvl="0">
              <a:defRPr sz="1800"/>
            </a:pPr>
            <a:r>
              <a:rPr sz="4200"/>
              <a:t>Title Text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idx="1"/>
          </p:nvPr>
        </p:nvSpPr>
        <p:spPr>
          <a:xfrm>
            <a:off x="7848600" y="8470900"/>
            <a:ext cx="4953000" cy="508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>
                <a:solidFill>
                  <a:srgbClr val="A9A9A9"/>
                </a:solidFill>
              </a:defRPr>
            </a:lvl1pPr>
            <a:lvl2pPr marL="0" indent="0">
              <a:spcBef>
                <a:spcPts val="0"/>
              </a:spcBef>
              <a:buSzTx/>
              <a:buNone/>
              <a:defRPr>
                <a:solidFill>
                  <a:srgbClr val="A9A9A9"/>
                </a:solidFill>
              </a:defRPr>
            </a:lvl2pPr>
            <a:lvl3pPr marL="0" indent="0">
              <a:spcBef>
                <a:spcPts val="0"/>
              </a:spcBef>
              <a:buSzTx/>
              <a:buNone/>
              <a:defRPr>
                <a:solidFill>
                  <a:srgbClr val="A9A9A9"/>
                </a:solidFill>
              </a:defRPr>
            </a:lvl3pPr>
            <a:lvl4pPr marL="0" indent="0">
              <a:spcBef>
                <a:spcPts val="0"/>
              </a:spcBef>
              <a:buSzTx/>
              <a:buNone/>
              <a:defRPr>
                <a:solidFill>
                  <a:srgbClr val="A9A9A9"/>
                </a:solidFill>
              </a:defRPr>
            </a:lvl4pPr>
            <a:lvl5pPr marL="0" indent="0">
              <a:spcBef>
                <a:spcPts val="0"/>
              </a:spcBef>
              <a:buSzTx/>
              <a:buNone/>
              <a:defRPr>
                <a:solidFill>
                  <a:srgbClr val="A9A9A9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A9A9A9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A9A9A9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A9A9A9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A9A9A9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A9A9A9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/>
        </p:nvSpPr>
        <p:spPr>
          <a:xfrm>
            <a:off x="647700" y="4749800"/>
            <a:ext cx="4882122" cy="127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xfrm>
            <a:off x="571500" y="1320800"/>
            <a:ext cx="5080000" cy="3175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200"/>
              <a:t>Title Text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idx="1"/>
          </p:nvPr>
        </p:nvSpPr>
        <p:spPr>
          <a:xfrm>
            <a:off x="571500" y="5016500"/>
            <a:ext cx="5080000" cy="3175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</a:lvl1pPr>
            <a:lvl2pPr marL="0" indent="0">
              <a:spcBef>
                <a:spcPts val="0"/>
              </a:spcBef>
              <a:buSzTx/>
              <a:buNone/>
            </a:lvl2pPr>
            <a:lvl3pPr marL="0" indent="0">
              <a:spcBef>
                <a:spcPts val="0"/>
              </a:spcBef>
              <a:buSzTx/>
              <a:buNone/>
            </a:lvl3pPr>
            <a:lvl4pPr marL="0" indent="0">
              <a:spcBef>
                <a:spcPts val="0"/>
              </a:spcBef>
              <a:buSzTx/>
              <a:buNone/>
            </a:lvl4pPr>
            <a:lvl5pPr marL="0" indent="0">
              <a:spcBef>
                <a:spcPts val="0"/>
              </a:spcBef>
              <a:buSzTx/>
              <a:buNone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>
            <a:off x="647700" y="1968500"/>
            <a:ext cx="4876867" cy="127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571500" y="330200"/>
            <a:ext cx="5080000" cy="1397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200"/>
              <a:t>Title Text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571500" y="2324100"/>
            <a:ext cx="5080000" cy="65659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2 Up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 flipH="1">
            <a:off x="6502399" y="1803400"/>
            <a:ext cx="1" cy="4318000"/>
          </a:xfrm>
          <a:prstGeom prst="line">
            <a:avLst/>
          </a:prstGeom>
          <a:ln w="12700">
            <a:solidFill>
              <a:srgbClr val="ABABAB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431800" y="8813800"/>
            <a:ext cx="8255000" cy="812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1pPr>
            <a:lvl2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2pPr>
            <a:lvl3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3pPr>
            <a:lvl4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4pPr>
            <a:lvl5pPr marL="0" indent="0">
              <a:spcBef>
                <a:spcPts val="0"/>
              </a:spcBef>
              <a:buSzTx/>
              <a:buNone/>
              <a:defRPr sz="2000">
                <a:solidFill>
                  <a:srgbClr val="868686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68686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647700" y="1968500"/>
            <a:ext cx="11709400" cy="127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571500" y="330200"/>
            <a:ext cx="11861800" cy="139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/>
          <a:p>
            <a:pPr lvl="0">
              <a:defRPr sz="1800"/>
            </a:pPr>
            <a:r>
              <a:rPr sz="4200"/>
              <a:t>Title Text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571500" y="2324100"/>
            <a:ext cx="11861800" cy="656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747474"/>
                </a:solidFill>
              </a:rP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</p:sldLayoutIdLst>
  <p:transition spd="med"/>
  <p:txStyles>
    <p:titleStyle>
      <a:lvl1pPr defTabSz="584200">
        <a:defRPr sz="4200">
          <a:latin typeface="+mn-lt"/>
          <a:ea typeface="+mn-ea"/>
          <a:cs typeface="+mn-cs"/>
          <a:sym typeface="Helvetica Neue Light"/>
        </a:defRPr>
      </a:lvl1pPr>
      <a:lvl2pPr indent="228600" defTabSz="584200">
        <a:defRPr sz="4200">
          <a:latin typeface="+mn-lt"/>
          <a:ea typeface="+mn-ea"/>
          <a:cs typeface="+mn-cs"/>
          <a:sym typeface="Helvetica Neue Light"/>
        </a:defRPr>
      </a:lvl2pPr>
      <a:lvl3pPr indent="457200" defTabSz="584200">
        <a:defRPr sz="4200">
          <a:latin typeface="+mn-lt"/>
          <a:ea typeface="+mn-ea"/>
          <a:cs typeface="+mn-cs"/>
          <a:sym typeface="Helvetica Neue Light"/>
        </a:defRPr>
      </a:lvl3pPr>
      <a:lvl4pPr indent="685800" defTabSz="584200">
        <a:defRPr sz="4200">
          <a:latin typeface="+mn-lt"/>
          <a:ea typeface="+mn-ea"/>
          <a:cs typeface="+mn-cs"/>
          <a:sym typeface="Helvetica Neue Light"/>
        </a:defRPr>
      </a:lvl4pPr>
      <a:lvl5pPr indent="914400" defTabSz="584200">
        <a:defRPr sz="4200">
          <a:latin typeface="+mn-lt"/>
          <a:ea typeface="+mn-ea"/>
          <a:cs typeface="+mn-cs"/>
          <a:sym typeface="Helvetica Neue Light"/>
        </a:defRPr>
      </a:lvl5pPr>
      <a:lvl6pPr indent="1143000" defTabSz="584200">
        <a:defRPr sz="4200">
          <a:latin typeface="+mn-lt"/>
          <a:ea typeface="+mn-ea"/>
          <a:cs typeface="+mn-cs"/>
          <a:sym typeface="Helvetica Neue Light"/>
        </a:defRPr>
      </a:lvl6pPr>
      <a:lvl7pPr indent="1371600" defTabSz="584200">
        <a:defRPr sz="4200">
          <a:latin typeface="+mn-lt"/>
          <a:ea typeface="+mn-ea"/>
          <a:cs typeface="+mn-cs"/>
          <a:sym typeface="Helvetica Neue Light"/>
        </a:defRPr>
      </a:lvl7pPr>
      <a:lvl8pPr indent="1600200" defTabSz="584200">
        <a:defRPr sz="4200">
          <a:latin typeface="+mn-lt"/>
          <a:ea typeface="+mn-ea"/>
          <a:cs typeface="+mn-cs"/>
          <a:sym typeface="Helvetica Neue Light"/>
        </a:defRPr>
      </a:lvl8pPr>
      <a:lvl9pPr indent="1828800" defTabSz="584200">
        <a:defRPr sz="4200">
          <a:latin typeface="+mn-lt"/>
          <a:ea typeface="+mn-ea"/>
          <a:cs typeface="+mn-cs"/>
          <a:sym typeface="Helvetica Neue Light"/>
        </a:defRPr>
      </a:lvl9pPr>
    </p:titleStyle>
    <p:bodyStyle>
      <a:lvl1pPr marL="266700" indent="-266700" defTabSz="584200">
        <a:spcBef>
          <a:spcPts val="4800"/>
        </a:spcBef>
        <a:buSzPct val="100000"/>
        <a:buChar char="•"/>
        <a:defRPr sz="2600">
          <a:solidFill>
            <a:srgbClr val="747474"/>
          </a:solidFill>
          <a:latin typeface="+mj-lt"/>
          <a:ea typeface="+mj-ea"/>
          <a:cs typeface="+mj-cs"/>
          <a:sym typeface="Helvetica Neue"/>
        </a:defRPr>
      </a:lvl1pPr>
      <a:lvl2pPr marL="711200" indent="-266700" defTabSz="584200">
        <a:spcBef>
          <a:spcPts val="4800"/>
        </a:spcBef>
        <a:buSzPct val="100000"/>
        <a:buChar char="•"/>
        <a:defRPr sz="2600">
          <a:solidFill>
            <a:srgbClr val="747474"/>
          </a:solidFill>
          <a:latin typeface="+mj-lt"/>
          <a:ea typeface="+mj-ea"/>
          <a:cs typeface="+mj-cs"/>
          <a:sym typeface="Helvetica Neue"/>
        </a:defRPr>
      </a:lvl2pPr>
      <a:lvl3pPr marL="1155700" indent="-266700" defTabSz="584200">
        <a:spcBef>
          <a:spcPts val="4800"/>
        </a:spcBef>
        <a:buSzPct val="100000"/>
        <a:buChar char="•"/>
        <a:defRPr sz="2600">
          <a:solidFill>
            <a:srgbClr val="747474"/>
          </a:solidFill>
          <a:latin typeface="+mj-lt"/>
          <a:ea typeface="+mj-ea"/>
          <a:cs typeface="+mj-cs"/>
          <a:sym typeface="Helvetica Neue"/>
        </a:defRPr>
      </a:lvl3pPr>
      <a:lvl4pPr marL="1600200" indent="-266700" defTabSz="584200">
        <a:spcBef>
          <a:spcPts val="4800"/>
        </a:spcBef>
        <a:buSzPct val="100000"/>
        <a:buChar char="•"/>
        <a:defRPr sz="2600">
          <a:solidFill>
            <a:srgbClr val="747474"/>
          </a:solidFill>
          <a:latin typeface="+mj-lt"/>
          <a:ea typeface="+mj-ea"/>
          <a:cs typeface="+mj-cs"/>
          <a:sym typeface="Helvetica Neue"/>
        </a:defRPr>
      </a:lvl4pPr>
      <a:lvl5pPr marL="2044700" indent="-266700" defTabSz="584200">
        <a:spcBef>
          <a:spcPts val="4800"/>
        </a:spcBef>
        <a:buSzPct val="100000"/>
        <a:buChar char="•"/>
        <a:defRPr sz="2600">
          <a:solidFill>
            <a:srgbClr val="747474"/>
          </a:solidFill>
          <a:latin typeface="+mj-lt"/>
          <a:ea typeface="+mj-ea"/>
          <a:cs typeface="+mj-cs"/>
          <a:sym typeface="Helvetica Neue"/>
        </a:defRPr>
      </a:lvl5pPr>
      <a:lvl6pPr marL="2489200" indent="-266700" defTabSz="584200">
        <a:spcBef>
          <a:spcPts val="4800"/>
        </a:spcBef>
        <a:buSzPct val="100000"/>
        <a:buChar char="•"/>
        <a:defRPr sz="2600">
          <a:solidFill>
            <a:srgbClr val="747474"/>
          </a:solidFill>
          <a:latin typeface="+mj-lt"/>
          <a:ea typeface="+mj-ea"/>
          <a:cs typeface="+mj-cs"/>
          <a:sym typeface="Helvetica Neue"/>
        </a:defRPr>
      </a:lvl6pPr>
      <a:lvl7pPr marL="2933700" indent="-266700" defTabSz="584200">
        <a:spcBef>
          <a:spcPts val="4800"/>
        </a:spcBef>
        <a:buSzPct val="100000"/>
        <a:buChar char="•"/>
        <a:defRPr sz="2600">
          <a:solidFill>
            <a:srgbClr val="747474"/>
          </a:solidFill>
          <a:latin typeface="+mj-lt"/>
          <a:ea typeface="+mj-ea"/>
          <a:cs typeface="+mj-cs"/>
          <a:sym typeface="Helvetica Neue"/>
        </a:defRPr>
      </a:lvl7pPr>
      <a:lvl8pPr marL="3378200" indent="-266700" defTabSz="584200">
        <a:spcBef>
          <a:spcPts val="4800"/>
        </a:spcBef>
        <a:buSzPct val="100000"/>
        <a:buChar char="•"/>
        <a:defRPr sz="2600">
          <a:solidFill>
            <a:srgbClr val="747474"/>
          </a:solidFill>
          <a:latin typeface="+mj-lt"/>
          <a:ea typeface="+mj-ea"/>
          <a:cs typeface="+mj-cs"/>
          <a:sym typeface="Helvetica Neue"/>
        </a:defRPr>
      </a:lvl8pPr>
      <a:lvl9pPr marL="3822700" indent="-266700" defTabSz="584200">
        <a:spcBef>
          <a:spcPts val="4800"/>
        </a:spcBef>
        <a:buSzPct val="100000"/>
        <a:buChar char="•"/>
        <a:defRPr sz="2600">
          <a:solidFill>
            <a:srgbClr val="747474"/>
          </a:solidFill>
          <a:latin typeface="+mj-lt"/>
          <a:ea typeface="+mj-ea"/>
          <a:cs typeface="+mj-cs"/>
          <a:sym typeface="Helvetica Neue"/>
        </a:defRPr>
      </a:lvl9pPr>
    </p:bodyStyle>
    <p:otherStyle>
      <a:lvl1pPr algn="r" defTabSz="584200">
        <a:defRPr sz="14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1pPr>
      <a:lvl2pPr indent="228600" algn="r" defTabSz="584200">
        <a:defRPr sz="14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2pPr>
      <a:lvl3pPr indent="457200" algn="r" defTabSz="584200">
        <a:defRPr sz="14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3pPr>
      <a:lvl4pPr indent="685800" algn="r" defTabSz="584200">
        <a:defRPr sz="14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4pPr>
      <a:lvl5pPr indent="914400" algn="r" defTabSz="584200">
        <a:defRPr sz="14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5pPr>
      <a:lvl6pPr indent="1143000" algn="r" defTabSz="584200">
        <a:defRPr sz="14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6pPr>
      <a:lvl7pPr indent="1371600" algn="r" defTabSz="584200">
        <a:defRPr sz="14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7pPr>
      <a:lvl8pPr indent="1600200" algn="r" defTabSz="584200">
        <a:defRPr sz="14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8pPr>
      <a:lvl9pPr indent="1828800" algn="r" defTabSz="584200">
        <a:defRPr sz="14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openxmlformats.org/officeDocument/2006/relationships/image" Target="../media/image3.t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13" Type="http://schemas.openxmlformats.org/officeDocument/2006/relationships/image" Target="../media/image34.emf"/><Relationship Id="rId3" Type="http://schemas.openxmlformats.org/officeDocument/2006/relationships/image" Target="../media/image41.emf"/><Relationship Id="rId7" Type="http://schemas.openxmlformats.org/officeDocument/2006/relationships/image" Target="../media/image27.emf"/><Relationship Id="rId12" Type="http://schemas.openxmlformats.org/officeDocument/2006/relationships/image" Target="../media/image29.emf"/><Relationship Id="rId2" Type="http://schemas.openxmlformats.org/officeDocument/2006/relationships/image" Target="../media/image40.emf"/><Relationship Id="rId16" Type="http://schemas.openxmlformats.org/officeDocument/2006/relationships/image" Target="../media/image28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emf"/><Relationship Id="rId11" Type="http://schemas.openxmlformats.org/officeDocument/2006/relationships/image" Target="../media/image31.emf"/><Relationship Id="rId5" Type="http://schemas.openxmlformats.org/officeDocument/2006/relationships/image" Target="../media/image32.emf"/><Relationship Id="rId15" Type="http://schemas.openxmlformats.org/officeDocument/2006/relationships/image" Target="../media/image43.emf"/><Relationship Id="rId10" Type="http://schemas.openxmlformats.org/officeDocument/2006/relationships/image" Target="../media/image30.emf"/><Relationship Id="rId4" Type="http://schemas.openxmlformats.org/officeDocument/2006/relationships/image" Target="../media/image39.emf"/><Relationship Id="rId9" Type="http://schemas.openxmlformats.org/officeDocument/2006/relationships/image" Target="../media/image36.emf"/><Relationship Id="rId14" Type="http://schemas.openxmlformats.org/officeDocument/2006/relationships/image" Target="../media/image42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13" Type="http://schemas.openxmlformats.org/officeDocument/2006/relationships/image" Target="../media/image28.emf"/><Relationship Id="rId18" Type="http://schemas.openxmlformats.org/officeDocument/2006/relationships/image" Target="../media/image49.emf"/><Relationship Id="rId3" Type="http://schemas.openxmlformats.org/officeDocument/2006/relationships/image" Target="../media/image39.emf"/><Relationship Id="rId7" Type="http://schemas.openxmlformats.org/officeDocument/2006/relationships/image" Target="../media/image35.emf"/><Relationship Id="rId12" Type="http://schemas.openxmlformats.org/officeDocument/2006/relationships/image" Target="../media/image34.emf"/><Relationship Id="rId17" Type="http://schemas.openxmlformats.org/officeDocument/2006/relationships/image" Target="../media/image48.emf"/><Relationship Id="rId2" Type="http://schemas.openxmlformats.org/officeDocument/2006/relationships/image" Target="../media/image44.emf"/><Relationship Id="rId16" Type="http://schemas.openxmlformats.org/officeDocument/2006/relationships/image" Target="../media/image47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emf"/><Relationship Id="rId11" Type="http://schemas.openxmlformats.org/officeDocument/2006/relationships/image" Target="../media/image29.emf"/><Relationship Id="rId5" Type="http://schemas.openxmlformats.org/officeDocument/2006/relationships/image" Target="../media/image33.emf"/><Relationship Id="rId15" Type="http://schemas.openxmlformats.org/officeDocument/2006/relationships/image" Target="../media/image46.emf"/><Relationship Id="rId10" Type="http://schemas.openxmlformats.org/officeDocument/2006/relationships/image" Target="../media/image31.emf"/><Relationship Id="rId4" Type="http://schemas.openxmlformats.org/officeDocument/2006/relationships/image" Target="../media/image32.emf"/><Relationship Id="rId9" Type="http://schemas.openxmlformats.org/officeDocument/2006/relationships/image" Target="../media/image30.emf"/><Relationship Id="rId14" Type="http://schemas.openxmlformats.org/officeDocument/2006/relationships/image" Target="../media/image45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13" Type="http://schemas.openxmlformats.org/officeDocument/2006/relationships/image" Target="../media/image50.emf"/><Relationship Id="rId3" Type="http://schemas.openxmlformats.org/officeDocument/2006/relationships/image" Target="../media/image32.emf"/><Relationship Id="rId7" Type="http://schemas.openxmlformats.org/officeDocument/2006/relationships/image" Target="../media/image36.emf"/><Relationship Id="rId12" Type="http://schemas.openxmlformats.org/officeDocument/2006/relationships/image" Target="../media/image28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emf"/><Relationship Id="rId11" Type="http://schemas.openxmlformats.org/officeDocument/2006/relationships/image" Target="../media/image34.emf"/><Relationship Id="rId5" Type="http://schemas.openxmlformats.org/officeDocument/2006/relationships/image" Target="../media/image27.emf"/><Relationship Id="rId10" Type="http://schemas.openxmlformats.org/officeDocument/2006/relationships/image" Target="../media/image29.emf"/><Relationship Id="rId4" Type="http://schemas.openxmlformats.org/officeDocument/2006/relationships/image" Target="../media/image33.emf"/><Relationship Id="rId9" Type="http://schemas.openxmlformats.org/officeDocument/2006/relationships/image" Target="../media/image31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tags" Target="../tags/tag4.xml"/><Relationship Id="rId7" Type="http://schemas.openxmlformats.org/officeDocument/2006/relationships/image" Target="../media/image52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7" Type="http://schemas.openxmlformats.org/officeDocument/2006/relationships/image" Target="../media/image59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8.emf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gif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emf"/><Relationship Id="rId3" Type="http://schemas.openxmlformats.org/officeDocument/2006/relationships/image" Target="../media/image63.emf"/><Relationship Id="rId7" Type="http://schemas.openxmlformats.org/officeDocument/2006/relationships/image" Target="../media/image67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6.emf"/><Relationship Id="rId5" Type="http://schemas.openxmlformats.org/officeDocument/2006/relationships/image" Target="../media/image65.emf"/><Relationship Id="rId10" Type="http://schemas.openxmlformats.org/officeDocument/2006/relationships/image" Target="../media/image70.emf"/><Relationship Id="rId4" Type="http://schemas.openxmlformats.org/officeDocument/2006/relationships/image" Target="../media/image64.emf"/><Relationship Id="rId9" Type="http://schemas.openxmlformats.org/officeDocument/2006/relationships/image" Target="../media/image69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emf"/><Relationship Id="rId3" Type="http://schemas.openxmlformats.org/officeDocument/2006/relationships/image" Target="../media/image69.emf"/><Relationship Id="rId7" Type="http://schemas.openxmlformats.org/officeDocument/2006/relationships/image" Target="../media/image75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4.emf"/><Relationship Id="rId5" Type="http://schemas.openxmlformats.org/officeDocument/2006/relationships/image" Target="../media/image73.emf"/><Relationship Id="rId4" Type="http://schemas.openxmlformats.org/officeDocument/2006/relationships/image" Target="../media/image72.emf"/><Relationship Id="rId9" Type="http://schemas.openxmlformats.org/officeDocument/2006/relationships/image" Target="../media/image77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5.emf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0.emf"/><Relationship Id="rId4" Type="http://schemas.openxmlformats.org/officeDocument/2006/relationships/image" Target="../media/image89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9.emf"/><Relationship Id="rId4" Type="http://schemas.openxmlformats.org/officeDocument/2006/relationships/image" Target="../media/image88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21.png"/><Relationship Id="rId21" Type="http://schemas.openxmlformats.org/officeDocument/2006/relationships/image" Target="../media/image27.emf"/><Relationship Id="rId7" Type="http://schemas.openxmlformats.org/officeDocument/2006/relationships/image" Target="../media/image23.emf"/><Relationship Id="rId2" Type="http://schemas.openxmlformats.org/officeDocument/2006/relationships/slideLayout" Target="../slideLayouts/slideLayout3.xml"/><Relationship Id="rId20" Type="http://schemas.openxmlformats.org/officeDocument/2006/relationships/image" Target="../media/image35.svg"/><Relationship Id="rId1" Type="http://schemas.openxmlformats.org/officeDocument/2006/relationships/tags" Target="../tags/tag1.xml"/><Relationship Id="rId6" Type="http://schemas.microsoft.com/office/2007/relationships/hdphoto" Target="../media/hdphoto2.wdp"/><Relationship Id="rId11" Type="http://schemas.openxmlformats.org/officeDocument/2006/relationships/image" Target="../media/image26.png"/><Relationship Id="rId5" Type="http://schemas.openxmlformats.org/officeDocument/2006/relationships/image" Target="../media/image22.png"/><Relationship Id="rId10" Type="http://schemas.microsoft.com/office/2007/relationships/hdphoto" Target="../media/hdphoto3.wdp"/><Relationship Id="rId4" Type="http://schemas.microsoft.com/office/2007/relationships/hdphoto" Target="../media/hdphoto1.wdp"/><Relationship Id="rId9" Type="http://schemas.openxmlformats.org/officeDocument/2006/relationships/image" Target="../media/image25.png"/><Relationship Id="rId22" Type="http://schemas.openxmlformats.org/officeDocument/2006/relationships/image" Target="../media/image28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12" Type="http://schemas.openxmlformats.org/officeDocument/2006/relationships/image" Target="../media/image28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emf"/><Relationship Id="rId11" Type="http://schemas.openxmlformats.org/officeDocument/2006/relationships/image" Target="../media/image37.emf"/><Relationship Id="rId5" Type="http://schemas.openxmlformats.org/officeDocument/2006/relationships/image" Target="../media/image32.emf"/><Relationship Id="rId10" Type="http://schemas.openxmlformats.org/officeDocument/2006/relationships/image" Target="../media/image36.emf"/><Relationship Id="rId4" Type="http://schemas.openxmlformats.org/officeDocument/2006/relationships/image" Target="../media/image31.emf"/><Relationship Id="rId9" Type="http://schemas.openxmlformats.org/officeDocument/2006/relationships/image" Target="../media/image35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29.emf"/><Relationship Id="rId7" Type="http://schemas.openxmlformats.org/officeDocument/2006/relationships/image" Target="../media/image33.emf"/><Relationship Id="rId12" Type="http://schemas.openxmlformats.org/officeDocument/2006/relationships/image" Target="../media/image28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emf"/><Relationship Id="rId11" Type="http://schemas.openxmlformats.org/officeDocument/2006/relationships/image" Target="../media/image36.emf"/><Relationship Id="rId5" Type="http://schemas.openxmlformats.org/officeDocument/2006/relationships/image" Target="../media/image31.emf"/><Relationship Id="rId10" Type="http://schemas.openxmlformats.org/officeDocument/2006/relationships/image" Target="../media/image35.emf"/><Relationship Id="rId4" Type="http://schemas.openxmlformats.org/officeDocument/2006/relationships/image" Target="../media/image30.emf"/><Relationship Id="rId9" Type="http://schemas.openxmlformats.org/officeDocument/2006/relationships/image" Target="../media/image27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32.emf"/><Relationship Id="rId7" Type="http://schemas.openxmlformats.org/officeDocument/2006/relationships/image" Target="../media/image36.emf"/><Relationship Id="rId12" Type="http://schemas.openxmlformats.org/officeDocument/2006/relationships/image" Target="../media/image28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emf"/><Relationship Id="rId11" Type="http://schemas.openxmlformats.org/officeDocument/2006/relationships/image" Target="../media/image34.emf"/><Relationship Id="rId5" Type="http://schemas.openxmlformats.org/officeDocument/2006/relationships/image" Target="../media/image27.emf"/><Relationship Id="rId10" Type="http://schemas.openxmlformats.org/officeDocument/2006/relationships/image" Target="../media/image29.emf"/><Relationship Id="rId4" Type="http://schemas.openxmlformats.org/officeDocument/2006/relationships/image" Target="../media/image33.emf"/><Relationship Id="rId9" Type="http://schemas.openxmlformats.org/officeDocument/2006/relationships/image" Target="../media/image3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13" y="1250424"/>
            <a:ext cx="12899285" cy="6083058"/>
          </a:xfrm>
          <a:prstGeom prst="rect">
            <a:avLst/>
          </a:prstGeom>
        </p:spPr>
      </p:pic>
      <p:sp>
        <p:nvSpPr>
          <p:cNvPr id="71" name="Shape 71"/>
          <p:cNvSpPr/>
          <p:nvPr/>
        </p:nvSpPr>
        <p:spPr>
          <a:xfrm flipV="1">
            <a:off x="633277" y="1212207"/>
            <a:ext cx="11738247" cy="1"/>
          </a:xfrm>
          <a:prstGeom prst="line">
            <a:avLst/>
          </a:prstGeom>
          <a:ln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788" y="8812134"/>
            <a:ext cx="2014732" cy="719329"/>
          </a:xfrm>
          <a:prstGeom prst="rect">
            <a:avLst/>
          </a:prstGeom>
        </p:spPr>
      </p:pic>
      <p:sp>
        <p:nvSpPr>
          <p:cNvPr id="14" name="Shape 73"/>
          <p:cNvSpPr/>
          <p:nvPr/>
        </p:nvSpPr>
        <p:spPr>
          <a:xfrm flipV="1">
            <a:off x="662845" y="8537659"/>
            <a:ext cx="11738247" cy="2"/>
          </a:xfrm>
          <a:prstGeom prst="line">
            <a:avLst/>
          </a:prstGeom>
          <a:ln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9" name="Shape 69"/>
          <p:cNvSpPr/>
          <p:nvPr/>
        </p:nvSpPr>
        <p:spPr>
          <a:xfrm>
            <a:off x="5476981" y="8554610"/>
            <a:ext cx="6556818" cy="116955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>
              <a:defRPr sz="1800"/>
            </a:pPr>
            <a:r>
              <a:rPr sz="2800" b="1" dirty="0" smtClean="0">
                <a:solidFill>
                  <a:srgbClr val="363636"/>
                </a:solidFill>
                <a:latin typeface="Palatino"/>
                <a:ea typeface="Palatino"/>
                <a:cs typeface="Palatino"/>
                <a:sym typeface="Palatino"/>
              </a:rPr>
              <a:t>Thomas </a:t>
            </a:r>
            <a:r>
              <a:rPr lang="fr-FR" sz="2800" b="1" dirty="0" smtClean="0">
                <a:solidFill>
                  <a:srgbClr val="363636"/>
                </a:solidFill>
                <a:latin typeface="Palatino"/>
                <a:ea typeface="Palatino"/>
                <a:cs typeface="Palatino"/>
                <a:sym typeface="Palatino"/>
              </a:rPr>
              <a:t>DUGUET</a:t>
            </a:r>
          </a:p>
          <a:p>
            <a:pPr lvl="0">
              <a:defRPr sz="1800"/>
            </a:pPr>
            <a:r>
              <a:rPr lang="fr-FR" sz="2400" b="1" dirty="0" err="1">
                <a:solidFill>
                  <a:srgbClr val="363636"/>
                </a:solidFill>
                <a:latin typeface="Palatino"/>
                <a:ea typeface="Palatino"/>
                <a:cs typeface="Palatino"/>
                <a:sym typeface="Palatino"/>
              </a:rPr>
              <a:t>DPhN</a:t>
            </a:r>
            <a:r>
              <a:rPr lang="fr-FR" sz="2400" b="1" dirty="0">
                <a:solidFill>
                  <a:srgbClr val="363636"/>
                </a:solidFill>
                <a:latin typeface="Palatino"/>
                <a:ea typeface="Palatino"/>
                <a:cs typeface="Palatino"/>
                <a:sym typeface="Palatino"/>
              </a:rPr>
              <a:t>, CEA-Saclay, France</a:t>
            </a:r>
          </a:p>
          <a:p>
            <a:pPr lvl="0">
              <a:defRPr sz="1800"/>
            </a:pPr>
            <a:r>
              <a:rPr lang="fr-FR" sz="2400" b="1" dirty="0">
                <a:solidFill>
                  <a:srgbClr val="363636"/>
                </a:solidFill>
                <a:latin typeface="Palatino"/>
                <a:ea typeface="Palatino"/>
                <a:cs typeface="Palatino"/>
                <a:sym typeface="Palatino"/>
              </a:rPr>
              <a:t>IKS, KU Leuven, </a:t>
            </a:r>
            <a:r>
              <a:rPr lang="fr-FR" sz="2400" b="1" dirty="0" err="1" smtClean="0">
                <a:solidFill>
                  <a:srgbClr val="363636"/>
                </a:solidFill>
                <a:latin typeface="Palatino"/>
                <a:ea typeface="Palatino"/>
                <a:cs typeface="Palatino"/>
                <a:sym typeface="Palatino"/>
              </a:rPr>
              <a:t>Belgium</a:t>
            </a:r>
            <a:endParaRPr lang="fr-FR" sz="2400" b="1" dirty="0">
              <a:solidFill>
                <a:srgbClr val="363636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24" name="208Pb"/>
          <p:cNvSpPr txBox="1"/>
          <p:nvPr/>
        </p:nvSpPr>
        <p:spPr>
          <a:xfrm>
            <a:off x="4924242" y="1414586"/>
            <a:ext cx="73503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200" b="1">
                <a:latin typeface="Palatino"/>
                <a:ea typeface="Palatino"/>
                <a:cs typeface="Palatino"/>
                <a:sym typeface="Palatino"/>
              </a:defRPr>
            </a:pPr>
            <a:r>
              <a:rPr baseline="31999"/>
              <a:t>208</a:t>
            </a:r>
            <a:r>
              <a:t>Pb</a:t>
            </a:r>
          </a:p>
        </p:txBody>
      </p:sp>
      <p:sp>
        <p:nvSpPr>
          <p:cNvPr id="26" name="2023"/>
          <p:cNvSpPr txBox="1"/>
          <p:nvPr/>
        </p:nvSpPr>
        <p:spPr>
          <a:xfrm>
            <a:off x="1516918" y="2012389"/>
            <a:ext cx="1359346" cy="77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1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rPr sz="4400" dirty="0" smtClean="0"/>
              <a:t>202</a:t>
            </a:r>
            <a:r>
              <a:rPr lang="fr-FR" sz="4400" dirty="0" smtClean="0"/>
              <a:t>4</a:t>
            </a:r>
            <a:endParaRPr sz="4400" dirty="0"/>
          </a:p>
        </p:txBody>
      </p:sp>
      <p:sp>
        <p:nvSpPr>
          <p:cNvPr id="27" name="[Figure: B. Bally]"/>
          <p:cNvSpPr txBox="1"/>
          <p:nvPr/>
        </p:nvSpPr>
        <p:spPr>
          <a:xfrm>
            <a:off x="5844590" y="5723080"/>
            <a:ext cx="1909635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b">
            <a:spAutoFit/>
          </a:bodyPr>
          <a:lstStyle/>
          <a:p>
            <a:pPr>
              <a:defRPr sz="1500">
                <a:latin typeface="Palatino"/>
                <a:ea typeface="Palatino"/>
                <a:cs typeface="Palatino"/>
                <a:sym typeface="Palatino"/>
              </a:defRPr>
            </a:pPr>
            <a:r>
              <a:rPr sz="1600" b="1" i="1" dirty="0" smtClean="0"/>
              <a:t>Figure</a:t>
            </a:r>
            <a:r>
              <a:rPr sz="1600" b="1" dirty="0"/>
              <a:t>: B. </a:t>
            </a:r>
            <a:r>
              <a:rPr sz="1600" b="1" dirty="0" smtClean="0"/>
              <a:t>Bally</a:t>
            </a:r>
            <a:endParaRPr sz="1600" b="1" dirty="0"/>
          </a:p>
        </p:txBody>
      </p:sp>
      <p:pic>
        <p:nvPicPr>
          <p:cNvPr id="28" name="pasted-image.tiff" descr="pasted-image.tif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40152" y="2975134"/>
            <a:ext cx="1451090" cy="145109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Rectangle 29"/>
          <p:cNvSpPr/>
          <p:nvPr/>
        </p:nvSpPr>
        <p:spPr>
          <a:xfrm>
            <a:off x="4571998" y="1504914"/>
            <a:ext cx="1809967" cy="829859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53" y="8637225"/>
            <a:ext cx="1086936" cy="1086936"/>
          </a:xfrm>
          <a:prstGeom prst="rect">
            <a:avLst/>
          </a:prstGeom>
        </p:spPr>
      </p:pic>
      <p:sp>
        <p:nvSpPr>
          <p:cNvPr id="18" name="Shape 68"/>
          <p:cNvSpPr/>
          <p:nvPr/>
        </p:nvSpPr>
        <p:spPr>
          <a:xfrm>
            <a:off x="599665" y="7606929"/>
            <a:ext cx="8994908" cy="831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algn="l">
              <a:defRPr sz="1800"/>
            </a:pPr>
            <a:r>
              <a:rPr lang="en-US" sz="2500" b="1" dirty="0">
                <a:solidFill>
                  <a:srgbClr val="5F5F5F"/>
                </a:solidFill>
                <a:latin typeface="Palatino"/>
                <a:ea typeface="Palatino"/>
                <a:cs typeface="Palatino"/>
                <a:sym typeface="Palatino"/>
              </a:rPr>
              <a:t>HaloWeek'24 - </a:t>
            </a:r>
            <a:r>
              <a:rPr lang="en-US" sz="2500" b="1" dirty="0" smtClean="0">
                <a:solidFill>
                  <a:srgbClr val="5F5F5F"/>
                </a:solidFill>
                <a:latin typeface="Palatino"/>
                <a:ea typeface="Palatino"/>
                <a:cs typeface="Palatino"/>
                <a:sym typeface="Palatino"/>
              </a:rPr>
              <a:t>Nuclei </a:t>
            </a:r>
            <a:r>
              <a:rPr lang="en-US" sz="2500" b="1" dirty="0">
                <a:solidFill>
                  <a:srgbClr val="5F5F5F"/>
                </a:solidFill>
                <a:latin typeface="Palatino"/>
                <a:ea typeface="Palatino"/>
                <a:cs typeface="Palatino"/>
                <a:sym typeface="Palatino"/>
              </a:rPr>
              <a:t>at and beyond the driplines</a:t>
            </a:r>
            <a:endParaRPr lang="en-US" sz="2500" b="1" dirty="0" smtClean="0">
              <a:solidFill>
                <a:srgbClr val="5F5F5F"/>
              </a:solidFill>
              <a:latin typeface="Palatino"/>
              <a:ea typeface="Palatino"/>
              <a:cs typeface="Palatino"/>
              <a:sym typeface="Palatino"/>
            </a:endParaRPr>
          </a:p>
          <a:p>
            <a:pPr lvl="0" algn="l">
              <a:defRPr sz="1800"/>
            </a:pPr>
            <a:r>
              <a:rPr lang="en-US" sz="2500" b="1" dirty="0">
                <a:solidFill>
                  <a:srgbClr val="5F5F5F"/>
                </a:solidFill>
                <a:latin typeface="Palatino"/>
                <a:ea typeface="Palatino"/>
                <a:cs typeface="Palatino"/>
                <a:sym typeface="Palatino"/>
              </a:rPr>
              <a:t>9–14 </a:t>
            </a:r>
            <a:r>
              <a:rPr lang="en-US" sz="2500" b="1" dirty="0" err="1">
                <a:solidFill>
                  <a:srgbClr val="5F5F5F"/>
                </a:solidFill>
                <a:latin typeface="Palatino"/>
                <a:ea typeface="Palatino"/>
                <a:cs typeface="Palatino"/>
                <a:sym typeface="Palatino"/>
              </a:rPr>
              <a:t>juin</a:t>
            </a:r>
            <a:r>
              <a:rPr lang="en-US" sz="2500" b="1" dirty="0">
                <a:solidFill>
                  <a:srgbClr val="5F5F5F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en-US" sz="2500" b="1" dirty="0" smtClean="0">
                <a:solidFill>
                  <a:srgbClr val="5F5F5F"/>
                </a:solidFill>
                <a:latin typeface="Palatino"/>
                <a:ea typeface="Palatino"/>
                <a:cs typeface="Palatino"/>
                <a:sym typeface="Palatino"/>
              </a:rPr>
              <a:t>2024 Chalmers </a:t>
            </a:r>
            <a:r>
              <a:rPr lang="en-US" sz="2500" b="1" dirty="0">
                <a:solidFill>
                  <a:srgbClr val="5F5F5F"/>
                </a:solidFill>
                <a:latin typeface="Palatino"/>
                <a:ea typeface="Palatino"/>
                <a:cs typeface="Palatino"/>
                <a:sym typeface="Palatino"/>
              </a:rPr>
              <a:t>University of Technology</a:t>
            </a:r>
            <a:endParaRPr lang="fr-FR" sz="2500" b="1" dirty="0">
              <a:solidFill>
                <a:srgbClr val="5F5F5F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20" name="Shape 67"/>
          <p:cNvSpPr/>
          <p:nvPr/>
        </p:nvSpPr>
        <p:spPr>
          <a:xfrm>
            <a:off x="0" y="450577"/>
            <a:ext cx="13004800" cy="6519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b"/>
          <a:lstStyle>
            <a:lvl1pPr defTabSz="457200">
              <a:defRPr sz="4000">
                <a:solidFill>
                  <a:srgbClr val="063C9E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en-US" sz="2600" b="1" dirty="0">
                <a:solidFill>
                  <a:srgbClr val="0033CC"/>
                </a:solidFill>
              </a:rPr>
              <a:t>Ab initio description of singly and doubly open-shell nuclei at polynomial </a:t>
            </a:r>
            <a:r>
              <a:rPr lang="en-US" sz="2600" b="1" dirty="0" smtClean="0">
                <a:solidFill>
                  <a:srgbClr val="0033CC"/>
                </a:solidFill>
              </a:rPr>
              <a:t>cost</a:t>
            </a:r>
          </a:p>
          <a:p>
            <a:pPr lv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0033CC"/>
                </a:solidFill>
              </a:rPr>
              <a:t>P</a:t>
            </a:r>
            <a:r>
              <a:rPr lang="en-US" sz="2000" dirty="0" smtClean="0">
                <a:solidFill>
                  <a:srgbClr val="0033CC"/>
                </a:solidFill>
              </a:rPr>
              <a:t>airing and deformation versus dynamical correlations + going heavier and more neutron rich</a:t>
            </a:r>
            <a:endParaRPr lang="en-US" sz="2000" dirty="0" smtClean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6445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987" y="6759389"/>
            <a:ext cx="2071675" cy="929349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8289" y="7961836"/>
            <a:ext cx="3273648" cy="1096268"/>
          </a:xfrm>
          <a:prstGeom prst="rect">
            <a:avLst/>
          </a:prstGeom>
        </p:spPr>
      </p:pic>
      <p:pic>
        <p:nvPicPr>
          <p:cNvPr id="111" name="Image 1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23869" y="4855133"/>
            <a:ext cx="2203373" cy="572877"/>
          </a:xfrm>
          <a:prstGeom prst="rect">
            <a:avLst/>
          </a:prstGeom>
        </p:spPr>
      </p:pic>
      <p:sp>
        <p:nvSpPr>
          <p:cNvPr id="1200" name="Line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6" name="ZoneTexte 15"/>
          <p:cNvSpPr txBox="1"/>
          <p:nvPr/>
        </p:nvSpPr>
        <p:spPr>
          <a:xfrm>
            <a:off x="11622899" y="1982880"/>
            <a:ext cx="102657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sym typeface="Helvetica Neue Light"/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5311" y="2095389"/>
            <a:ext cx="762250" cy="368806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3949" y="2621858"/>
            <a:ext cx="2357610" cy="446183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5786232" y="1551054"/>
            <a:ext cx="2693045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 dirty="0" smtClean="0">
                <a:solidFill>
                  <a:schemeClr val="tx1"/>
                </a:solidFill>
              </a:rPr>
              <a:t>One-body Hilbert </a:t>
            </a:r>
            <a:r>
              <a:rPr lang="fr-FR" sz="1800" b="1" dirty="0" err="1" smtClean="0">
                <a:solidFill>
                  <a:schemeClr val="tx1"/>
                </a:solidFill>
              </a:rPr>
              <a:t>space</a:t>
            </a:r>
            <a:endParaRPr kumimoji="0" lang="fr-FR" sz="18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27" name="Flèche droite 26"/>
          <p:cNvSpPr/>
          <p:nvPr/>
        </p:nvSpPr>
        <p:spPr>
          <a:xfrm>
            <a:off x="8752178" y="2015940"/>
            <a:ext cx="438727" cy="860125"/>
          </a:xfrm>
          <a:prstGeom prst="rightArrow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" name="Rectangle à coins arrondis 1"/>
          <p:cNvSpPr/>
          <p:nvPr/>
        </p:nvSpPr>
        <p:spPr>
          <a:xfrm>
            <a:off x="5744667" y="1551054"/>
            <a:ext cx="2813820" cy="1516987"/>
          </a:xfrm>
          <a:prstGeom prst="roundRect">
            <a:avLst/>
          </a:prstGeom>
          <a:noFill/>
          <a:ln w="381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97334" y="3215207"/>
            <a:ext cx="3980257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smtClean="0">
                <a:solidFill>
                  <a:schemeClr val="tx1"/>
                </a:solidFill>
              </a:rPr>
              <a:t>Expansion </a:t>
            </a:r>
            <a:r>
              <a:rPr lang="fr-FR" sz="2000" b="1" dirty="0" err="1" smtClean="0">
                <a:solidFill>
                  <a:schemeClr val="tx1"/>
                </a:solidFill>
              </a:rPr>
              <a:t>many</a:t>
            </a:r>
            <a:r>
              <a:rPr lang="fr-FR" sz="2000" b="1" dirty="0" smtClean="0">
                <a:solidFill>
                  <a:schemeClr val="tx1"/>
                </a:solidFill>
              </a:rPr>
              <a:t>-body </a:t>
            </a:r>
            <a:r>
              <a:rPr lang="fr-FR" sz="2000" b="1" dirty="0" err="1" smtClean="0">
                <a:solidFill>
                  <a:schemeClr val="tx1"/>
                </a:solidFill>
              </a:rPr>
              <a:t>methods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57" name="Evolution of ab initio nuclear chart"/>
          <p:cNvSpPr txBox="1"/>
          <p:nvPr/>
        </p:nvSpPr>
        <p:spPr>
          <a:xfrm>
            <a:off x="444500" y="127000"/>
            <a:ext cx="12115800" cy="99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defTabSz="457200">
              <a:defRPr sz="3600">
                <a:solidFill>
                  <a:srgbClr val="565656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rPr lang="fr-FR" dirty="0" smtClean="0"/>
              <a:t>Expansion </a:t>
            </a:r>
            <a:r>
              <a:rPr lang="fr-FR" dirty="0" err="1" smtClean="0"/>
              <a:t>many</a:t>
            </a:r>
            <a:r>
              <a:rPr lang="fr-FR" dirty="0" smtClean="0"/>
              <a:t>-body </a:t>
            </a:r>
            <a:r>
              <a:rPr lang="fr-FR" dirty="0" err="1" smtClean="0"/>
              <a:t>methods</a:t>
            </a:r>
            <a:endParaRPr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82314" y="1675738"/>
            <a:ext cx="2432612" cy="30647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31951" y="2290502"/>
            <a:ext cx="3106757" cy="429658"/>
          </a:xfrm>
          <a:prstGeom prst="rect">
            <a:avLst/>
          </a:prstGeom>
        </p:spPr>
      </p:pic>
      <p:sp>
        <p:nvSpPr>
          <p:cNvPr id="77" name="Shape 111"/>
          <p:cNvSpPr/>
          <p:nvPr/>
        </p:nvSpPr>
        <p:spPr>
          <a:xfrm>
            <a:off x="2507203" y="1654958"/>
            <a:ext cx="55348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with</a:t>
            </a:r>
            <a:endParaRPr sz="2200" b="1" dirty="0">
              <a:solidFill>
                <a:schemeClr val="tx1"/>
              </a:solidFill>
            </a:endParaRPr>
          </a:p>
        </p:txBody>
      </p:sp>
      <p:sp>
        <p:nvSpPr>
          <p:cNvPr id="78" name="Shape 111"/>
          <p:cNvSpPr/>
          <p:nvPr/>
        </p:nvSpPr>
        <p:spPr>
          <a:xfrm>
            <a:off x="1924338" y="2322961"/>
            <a:ext cx="55348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with</a:t>
            </a:r>
            <a:endParaRPr sz="2200" b="1" dirty="0">
              <a:solidFill>
                <a:schemeClr val="tx1"/>
              </a:solidFill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524" y="2330646"/>
            <a:ext cx="1806766" cy="352540"/>
          </a:xfrm>
          <a:prstGeom prst="rect">
            <a:avLst/>
          </a:prstGeom>
        </p:spPr>
      </p:pic>
      <p:pic>
        <p:nvPicPr>
          <p:cNvPr id="65" name="Image 6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836375" y="2637798"/>
            <a:ext cx="2423711" cy="523301"/>
          </a:xfrm>
          <a:prstGeom prst="rect">
            <a:avLst/>
          </a:prstGeom>
        </p:spPr>
      </p:pic>
      <p:sp>
        <p:nvSpPr>
          <p:cNvPr id="67" name="ZoneTexte 66"/>
          <p:cNvSpPr txBox="1"/>
          <p:nvPr/>
        </p:nvSpPr>
        <p:spPr>
          <a:xfrm>
            <a:off x="11622899" y="2526219"/>
            <a:ext cx="102657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sym typeface="Helvetica Neue Light"/>
            </a:endParaRPr>
          </a:p>
        </p:txBody>
      </p:sp>
      <p:pic>
        <p:nvPicPr>
          <p:cNvPr id="68" name="Image 6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81120" y="2090122"/>
            <a:ext cx="3429634" cy="399694"/>
          </a:xfrm>
          <a:prstGeom prst="rect">
            <a:avLst/>
          </a:prstGeom>
        </p:spPr>
      </p:pic>
      <p:sp>
        <p:nvSpPr>
          <p:cNvPr id="69" name="ZoneTexte 68"/>
          <p:cNvSpPr txBox="1"/>
          <p:nvPr/>
        </p:nvSpPr>
        <p:spPr>
          <a:xfrm>
            <a:off x="9847361" y="1551054"/>
            <a:ext cx="2410916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 dirty="0" smtClean="0">
                <a:solidFill>
                  <a:schemeClr val="tx1"/>
                </a:solidFill>
              </a:rPr>
              <a:t>A-body Hilbert </a:t>
            </a:r>
            <a:r>
              <a:rPr lang="fr-FR" sz="1800" b="1" dirty="0" err="1" smtClean="0">
                <a:solidFill>
                  <a:schemeClr val="tx1"/>
                </a:solidFill>
              </a:rPr>
              <a:t>space</a:t>
            </a:r>
            <a:endParaRPr kumimoji="0" lang="fr-FR" sz="18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70" name="Flèche droite 69"/>
          <p:cNvSpPr/>
          <p:nvPr/>
        </p:nvSpPr>
        <p:spPr>
          <a:xfrm>
            <a:off x="8752178" y="2015940"/>
            <a:ext cx="438727" cy="860125"/>
          </a:xfrm>
          <a:prstGeom prst="rightArrow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71" name="Rectangle à coins arrondis 70"/>
          <p:cNvSpPr/>
          <p:nvPr/>
        </p:nvSpPr>
        <p:spPr>
          <a:xfrm>
            <a:off x="9394114" y="1521298"/>
            <a:ext cx="3416639" cy="1822180"/>
          </a:xfrm>
          <a:prstGeom prst="roundRect">
            <a:avLst/>
          </a:prstGeom>
          <a:noFill/>
          <a:ln w="381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58" name="Shape 436"/>
          <p:cNvSpPr/>
          <p:nvPr/>
        </p:nvSpPr>
        <p:spPr>
          <a:xfrm>
            <a:off x="8455509" y="6440664"/>
            <a:ext cx="4104791" cy="1357688"/>
          </a:xfrm>
          <a:prstGeom prst="roundRect">
            <a:avLst>
              <a:gd name="adj" fmla="val 15864"/>
            </a:avLst>
          </a:prstGeom>
          <a:solidFill>
            <a:srgbClr val="0053FD">
              <a:alpha val="1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600"/>
            </a:pPr>
            <a:endParaRPr/>
          </a:p>
        </p:txBody>
      </p:sp>
      <p:pic>
        <p:nvPicPr>
          <p:cNvPr id="72" name="Image 7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7860" y="4994549"/>
            <a:ext cx="1850834" cy="402116"/>
          </a:xfrm>
          <a:prstGeom prst="rect">
            <a:avLst/>
          </a:prstGeom>
        </p:spPr>
      </p:pic>
      <p:sp>
        <p:nvSpPr>
          <p:cNvPr id="73" name="Shape 111"/>
          <p:cNvSpPr/>
          <p:nvPr/>
        </p:nvSpPr>
        <p:spPr>
          <a:xfrm>
            <a:off x="292100" y="4209746"/>
            <a:ext cx="3115109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Hamiltonian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partitioning</a:t>
            </a:r>
            <a:endParaRPr sz="2200" b="1" dirty="0">
              <a:solidFill>
                <a:schemeClr val="tx1"/>
              </a:solidFill>
            </a:endParaRPr>
          </a:p>
        </p:txBody>
      </p:sp>
      <p:cxnSp>
        <p:nvCxnSpPr>
          <p:cNvPr id="74" name="Connecteur droit avec flèche 73"/>
          <p:cNvCxnSpPr/>
          <p:nvPr/>
        </p:nvCxnSpPr>
        <p:spPr>
          <a:xfrm>
            <a:off x="2575630" y="5195607"/>
            <a:ext cx="2362840" cy="0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75" name="Groupe 74"/>
          <p:cNvGrpSpPr/>
          <p:nvPr/>
        </p:nvGrpSpPr>
        <p:grpSpPr>
          <a:xfrm>
            <a:off x="2786386" y="4718389"/>
            <a:ext cx="1925782" cy="954436"/>
            <a:chOff x="5583382" y="3424683"/>
            <a:chExt cx="1925782" cy="954436"/>
          </a:xfrm>
        </p:grpSpPr>
        <p:sp>
          <p:nvSpPr>
            <p:cNvPr id="76" name="Ellipse 75"/>
            <p:cNvSpPr/>
            <p:nvPr/>
          </p:nvSpPr>
          <p:spPr>
            <a:xfrm>
              <a:off x="5583382" y="3424683"/>
              <a:ext cx="1925782" cy="954436"/>
            </a:xfrm>
            <a:prstGeom prst="ellipse">
              <a:avLst/>
            </a:prstGeom>
            <a:solidFill>
              <a:schemeClr val="bg1"/>
            </a:solidFill>
            <a:ln w="38100" cap="flat">
              <a:solidFill>
                <a:srgbClr val="000000"/>
              </a:solidFill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endParaRPr>
            </a:p>
          </p:txBody>
        </p:sp>
        <p:sp>
          <p:nvSpPr>
            <p:cNvPr id="79" name="Shape 111"/>
            <p:cNvSpPr/>
            <p:nvPr/>
          </p:nvSpPr>
          <p:spPr>
            <a:xfrm>
              <a:off x="5680120" y="3523042"/>
              <a:ext cx="1732306" cy="61555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anchor="b">
              <a:spAutoFit/>
            </a:bodyPr>
            <a:lstStyle>
              <a:lvl1pPr algn="l"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 lvl="0" algn="ctr">
                <a:defRPr sz="1800"/>
              </a:pPr>
              <a:r>
                <a:rPr lang="fr-FR" sz="2000" b="1" dirty="0" smtClean="0">
                  <a:solidFill>
                    <a:schemeClr val="tx1"/>
                  </a:solidFill>
                </a:rPr>
                <a:t>« </a:t>
              </a:r>
              <a:r>
                <a:rPr lang="fr-FR" sz="2000" b="1" dirty="0" err="1" smtClean="0">
                  <a:solidFill>
                    <a:schemeClr val="tx1"/>
                  </a:solidFill>
                </a:rPr>
                <a:t>Easy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 »</a:t>
              </a:r>
            </a:p>
            <a:p>
              <a:pPr lvl="0" algn="ctr">
                <a:defRPr sz="1800"/>
              </a:pPr>
              <a:r>
                <a:rPr lang="fr-FR" sz="2000" b="1" dirty="0">
                  <a:solidFill>
                    <a:schemeClr val="tx1"/>
                  </a:solidFill>
                </a:rPr>
                <a:t>t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o </a:t>
              </a:r>
              <a:r>
                <a:rPr lang="fr-FR" sz="2000" b="1" dirty="0" err="1" smtClean="0">
                  <a:solidFill>
                    <a:schemeClr val="tx1"/>
                  </a:solidFill>
                </a:rPr>
                <a:t>solve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80" name="Shape 111"/>
          <p:cNvSpPr/>
          <p:nvPr/>
        </p:nvSpPr>
        <p:spPr>
          <a:xfrm>
            <a:off x="5101252" y="4207847"/>
            <a:ext cx="248825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 algn="ctr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Unperturbed</a:t>
            </a:r>
            <a:r>
              <a:rPr lang="fr-FR" b="1" dirty="0" smtClean="0">
                <a:solidFill>
                  <a:schemeClr val="tx1"/>
                </a:solidFill>
              </a:rPr>
              <a:t> state</a:t>
            </a:r>
            <a:endParaRPr sz="2200" b="1" dirty="0">
              <a:solidFill>
                <a:schemeClr val="tx1"/>
              </a:solidFill>
            </a:endParaRPr>
          </a:p>
        </p:txBody>
      </p:sp>
      <p:cxnSp>
        <p:nvCxnSpPr>
          <p:cNvPr id="81" name="Connecteur droit avec flèche 80"/>
          <p:cNvCxnSpPr/>
          <p:nvPr/>
        </p:nvCxnSpPr>
        <p:spPr>
          <a:xfrm>
            <a:off x="8065756" y="5195607"/>
            <a:ext cx="2362840" cy="0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82" name="Groupe 81"/>
          <p:cNvGrpSpPr/>
          <p:nvPr/>
        </p:nvGrpSpPr>
        <p:grpSpPr>
          <a:xfrm>
            <a:off x="8228865" y="4716349"/>
            <a:ext cx="1925782" cy="954436"/>
            <a:chOff x="6774873" y="6735539"/>
            <a:chExt cx="1925782" cy="954436"/>
          </a:xfrm>
        </p:grpSpPr>
        <p:sp>
          <p:nvSpPr>
            <p:cNvPr id="83" name="Ellipse 82"/>
            <p:cNvSpPr/>
            <p:nvPr/>
          </p:nvSpPr>
          <p:spPr>
            <a:xfrm>
              <a:off x="6774873" y="6735539"/>
              <a:ext cx="1925782" cy="954436"/>
            </a:xfrm>
            <a:prstGeom prst="ellipse">
              <a:avLst/>
            </a:prstGeom>
            <a:solidFill>
              <a:schemeClr val="bg1"/>
            </a:solidFill>
            <a:ln w="38100" cap="flat">
              <a:solidFill>
                <a:srgbClr val="000000"/>
              </a:solidFill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endParaRPr>
            </a:p>
          </p:txBody>
        </p:sp>
        <p:sp>
          <p:nvSpPr>
            <p:cNvPr id="84" name="Shape 111"/>
            <p:cNvSpPr/>
            <p:nvPr/>
          </p:nvSpPr>
          <p:spPr>
            <a:xfrm>
              <a:off x="6885466" y="6903173"/>
              <a:ext cx="1732306" cy="61555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anchor="b">
              <a:spAutoFit/>
            </a:bodyPr>
            <a:lstStyle>
              <a:lvl1pPr algn="l"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 lvl="0" algn="ctr">
                <a:defRPr sz="1800"/>
              </a:pPr>
              <a:r>
                <a:rPr lang="fr-FR" sz="2000" b="1" dirty="0" smtClean="0">
                  <a:solidFill>
                    <a:schemeClr val="tx1"/>
                  </a:solidFill>
                </a:rPr>
                <a:t>Expansion </a:t>
              </a:r>
              <a:r>
                <a:rPr lang="fr-FR" sz="2000" b="1" dirty="0" err="1" smtClean="0">
                  <a:solidFill>
                    <a:schemeClr val="tx1"/>
                  </a:solidFill>
                </a:rPr>
                <a:t>series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85" name="Shape 111"/>
          <p:cNvSpPr/>
          <p:nvPr/>
        </p:nvSpPr>
        <p:spPr>
          <a:xfrm>
            <a:off x="10593331" y="4178345"/>
            <a:ext cx="231928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 algn="ctr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Fully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correlated</a:t>
            </a:r>
            <a:r>
              <a:rPr lang="fr-FR" b="1" dirty="0" smtClean="0">
                <a:solidFill>
                  <a:schemeClr val="tx1"/>
                </a:solidFill>
              </a:rPr>
              <a:t> state</a:t>
            </a:r>
            <a:endParaRPr sz="2200" b="1" dirty="0">
              <a:solidFill>
                <a:schemeClr val="tx1"/>
              </a:solidFill>
            </a:endParaRPr>
          </a:p>
        </p:txBody>
      </p:sp>
      <p:sp>
        <p:nvSpPr>
          <p:cNvPr id="86" name="Shape 111"/>
          <p:cNvSpPr/>
          <p:nvPr/>
        </p:nvSpPr>
        <p:spPr>
          <a:xfrm>
            <a:off x="292100" y="6167941"/>
            <a:ext cx="4284887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>
                <a:solidFill>
                  <a:schemeClr val="tx1"/>
                </a:solidFill>
              </a:rPr>
              <a:t>W</a:t>
            </a:r>
            <a:r>
              <a:rPr lang="fr-FR" b="1" dirty="0" err="1" smtClean="0">
                <a:solidFill>
                  <a:schemeClr val="tx1"/>
                </a:solidFill>
              </a:rPr>
              <a:t>ave-operator</a:t>
            </a:r>
            <a:r>
              <a:rPr lang="fr-FR" b="1" dirty="0" smtClean="0">
                <a:solidFill>
                  <a:schemeClr val="tx1"/>
                </a:solidFill>
              </a:rPr>
              <a:t> expansion nature </a:t>
            </a:r>
            <a:endParaRPr sz="2200" b="1" dirty="0">
              <a:solidFill>
                <a:schemeClr val="tx1"/>
              </a:solidFill>
            </a:endParaRPr>
          </a:p>
        </p:txBody>
      </p:sp>
      <p:sp>
        <p:nvSpPr>
          <p:cNvPr id="87" name="Rectangle à coins arrondis 86"/>
          <p:cNvSpPr/>
          <p:nvPr/>
        </p:nvSpPr>
        <p:spPr>
          <a:xfrm>
            <a:off x="11593375" y="4966589"/>
            <a:ext cx="460080" cy="416386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pic>
        <p:nvPicPr>
          <p:cNvPr id="88" name="Image 8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16877" y="4870470"/>
            <a:ext cx="2758955" cy="596391"/>
          </a:xfrm>
          <a:prstGeom prst="rect">
            <a:avLst/>
          </a:prstGeom>
        </p:spPr>
      </p:pic>
      <p:sp>
        <p:nvSpPr>
          <p:cNvPr id="89" name="Shape 111"/>
          <p:cNvSpPr/>
          <p:nvPr/>
        </p:nvSpPr>
        <p:spPr>
          <a:xfrm>
            <a:off x="10640268" y="4542664"/>
            <a:ext cx="231928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 algn="ctr">
              <a:defRPr sz="1800"/>
            </a:pPr>
            <a:r>
              <a:rPr lang="fr-FR" b="1" dirty="0" err="1" smtClean="0">
                <a:solidFill>
                  <a:srgbClr val="FF0000"/>
                </a:solidFill>
              </a:rPr>
              <a:t>Wave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operator</a:t>
            </a:r>
            <a:endParaRPr sz="2200" b="1" dirty="0">
              <a:solidFill>
                <a:srgbClr val="FF0000"/>
              </a:solidFill>
            </a:endParaRPr>
          </a:p>
        </p:txBody>
      </p:sp>
      <p:pic>
        <p:nvPicPr>
          <p:cNvPr id="90" name="Image 8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2524" y="6837701"/>
            <a:ext cx="2010992" cy="925853"/>
          </a:xfrm>
          <a:prstGeom prst="rect">
            <a:avLst/>
          </a:prstGeom>
        </p:spPr>
      </p:pic>
      <p:pic>
        <p:nvPicPr>
          <p:cNvPr id="91" name="Image 9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9080" y="7961836"/>
            <a:ext cx="2136840" cy="990622"/>
          </a:xfrm>
          <a:prstGeom prst="rect">
            <a:avLst/>
          </a:prstGeom>
        </p:spPr>
      </p:pic>
      <p:sp>
        <p:nvSpPr>
          <p:cNvPr id="92" name="Shape 111"/>
          <p:cNvSpPr/>
          <p:nvPr/>
        </p:nvSpPr>
        <p:spPr>
          <a:xfrm>
            <a:off x="2342198" y="7083373"/>
            <a:ext cx="170832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rgbClr val="FF0000"/>
                </a:solidFill>
              </a:rPr>
              <a:t>Perturbative</a:t>
            </a:r>
            <a:endParaRPr sz="2200" b="1" dirty="0">
              <a:solidFill>
                <a:srgbClr val="FF0000"/>
              </a:solidFill>
            </a:endParaRPr>
          </a:p>
        </p:txBody>
      </p:sp>
      <p:sp>
        <p:nvSpPr>
          <p:cNvPr id="93" name="Shape 111"/>
          <p:cNvSpPr/>
          <p:nvPr/>
        </p:nvSpPr>
        <p:spPr>
          <a:xfrm>
            <a:off x="2342198" y="8241997"/>
            <a:ext cx="197624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smtClean="0">
                <a:solidFill>
                  <a:srgbClr val="FF0000"/>
                </a:solidFill>
              </a:rPr>
              <a:t>Non-</a:t>
            </a:r>
            <a:r>
              <a:rPr lang="fr-FR" b="1" dirty="0" err="1" smtClean="0">
                <a:solidFill>
                  <a:srgbClr val="FF0000"/>
                </a:solidFill>
              </a:rPr>
              <a:t>perturbative</a:t>
            </a:r>
            <a:endParaRPr sz="2200" b="1" dirty="0">
              <a:solidFill>
                <a:srgbClr val="FF0000"/>
              </a:solidFill>
            </a:endParaRPr>
          </a:p>
        </p:txBody>
      </p:sp>
      <p:sp>
        <p:nvSpPr>
          <p:cNvPr id="96" name="Shape 111"/>
          <p:cNvSpPr/>
          <p:nvPr/>
        </p:nvSpPr>
        <p:spPr>
          <a:xfrm>
            <a:off x="5454396" y="7693629"/>
            <a:ext cx="733701" cy="2818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with</a:t>
            </a:r>
            <a:endParaRPr sz="2200" b="1" dirty="0">
              <a:solidFill>
                <a:schemeClr val="tx1"/>
              </a:solidFill>
            </a:endParaRPr>
          </a:p>
        </p:txBody>
      </p:sp>
      <p:sp>
        <p:nvSpPr>
          <p:cNvPr id="97" name="Accolade ouvrante 96"/>
          <p:cNvSpPr/>
          <p:nvPr/>
        </p:nvSpPr>
        <p:spPr>
          <a:xfrm>
            <a:off x="4989593" y="6683683"/>
            <a:ext cx="464803" cy="2301718"/>
          </a:xfrm>
          <a:prstGeom prst="leftBrace">
            <a:avLst/>
          </a:prstGeom>
          <a:noFill/>
          <a:ln w="57150" cap="flat">
            <a:solidFill>
              <a:schemeClr val="tx1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98" name="Flèche droite 97"/>
          <p:cNvSpPr/>
          <p:nvPr/>
        </p:nvSpPr>
        <p:spPr>
          <a:xfrm>
            <a:off x="4215289" y="7414887"/>
            <a:ext cx="438727" cy="860125"/>
          </a:xfrm>
          <a:prstGeom prst="rightArrow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99" name="Rectangle à coins arrondis 98"/>
          <p:cNvSpPr/>
          <p:nvPr/>
        </p:nvSpPr>
        <p:spPr>
          <a:xfrm>
            <a:off x="7434193" y="8267355"/>
            <a:ext cx="599218" cy="498034"/>
          </a:xfrm>
          <a:prstGeom prst="roundRect">
            <a:avLst/>
          </a:prstGeom>
          <a:noFill/>
          <a:ln w="38100" cap="flat">
            <a:solidFill>
              <a:srgbClr val="0033CC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100" name="ZoneTexte 99"/>
          <p:cNvSpPr txBox="1"/>
          <p:nvPr/>
        </p:nvSpPr>
        <p:spPr>
          <a:xfrm>
            <a:off x="4454462" y="9168884"/>
            <a:ext cx="4554132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smtClean="0">
                <a:solidFill>
                  <a:srgbClr val="0033CC"/>
                </a:solidFill>
                <a:sym typeface="Wingdings" panose="05000000000000000000" pitchFamily="2" charset="2"/>
              </a:rPr>
              <a:t>Coefficients </a:t>
            </a:r>
            <a:r>
              <a:rPr lang="fr-FR" sz="2000" b="1" dirty="0" err="1" smtClean="0">
                <a:solidFill>
                  <a:srgbClr val="0033CC"/>
                </a:solidFill>
                <a:sym typeface="Wingdings" panose="05000000000000000000" pitchFamily="2" charset="2"/>
              </a:rPr>
              <a:t>calculated</a:t>
            </a:r>
            <a:r>
              <a:rPr lang="fr-FR" sz="2000" b="1" dirty="0" smtClean="0">
                <a:solidFill>
                  <a:srgbClr val="0033CC"/>
                </a:solidFill>
                <a:sym typeface="Wingdings" panose="05000000000000000000" pitchFamily="2" charset="2"/>
              </a:rPr>
              <a:t> at </a:t>
            </a:r>
            <a:r>
              <a:rPr lang="fr-FR" sz="2000" b="1" dirty="0" err="1" smtClean="0">
                <a:solidFill>
                  <a:srgbClr val="0033CC"/>
                </a:solidFill>
                <a:sym typeface="Wingdings" panose="05000000000000000000" pitchFamily="2" charset="2"/>
              </a:rPr>
              <a:t>n</a:t>
            </a:r>
            <a:r>
              <a:rPr lang="fr-FR" sz="2000" b="1" baseline="-25000" dirty="0" err="1" smtClean="0">
                <a:solidFill>
                  <a:srgbClr val="0033CC"/>
                </a:solidFill>
                <a:sym typeface="Wingdings" panose="05000000000000000000" pitchFamily="2" charset="2"/>
              </a:rPr>
              <a:t>dim</a:t>
            </a:r>
            <a:r>
              <a:rPr lang="fr-FR" sz="2000" b="1" baseline="30000" dirty="0" err="1" smtClean="0">
                <a:solidFill>
                  <a:srgbClr val="0033CC"/>
                </a:solidFill>
                <a:sym typeface="Wingdings" panose="05000000000000000000" pitchFamily="2" charset="2"/>
              </a:rPr>
              <a:t>p</a:t>
            </a:r>
            <a:r>
              <a:rPr lang="fr-FR" sz="2000" b="1" baseline="30000" dirty="0" smtClean="0">
                <a:solidFill>
                  <a:srgbClr val="0033CC"/>
                </a:solidFill>
                <a:sym typeface="Wingdings" panose="05000000000000000000" pitchFamily="2" charset="2"/>
              </a:rPr>
              <a:t> </a:t>
            </a:r>
            <a:r>
              <a:rPr lang="fr-FR" sz="2000" b="1" dirty="0" err="1" smtClean="0">
                <a:solidFill>
                  <a:srgbClr val="0033CC"/>
                </a:solidFill>
                <a:sym typeface="Wingdings" panose="05000000000000000000" pitchFamily="2" charset="2"/>
              </a:rPr>
              <a:t>cost</a:t>
            </a:r>
            <a:endParaRPr kumimoji="0" lang="fr-FR" sz="2000" b="1" i="0" u="none" cap="none" spc="0" normalizeH="0" dirty="0">
              <a:ln>
                <a:noFill/>
              </a:ln>
              <a:solidFill>
                <a:srgbClr val="0033CC"/>
              </a:solidFill>
              <a:effectLst/>
              <a:uFillTx/>
              <a:sym typeface="Helvetica Neue Light"/>
            </a:endParaRPr>
          </a:p>
        </p:txBody>
      </p:sp>
      <p:sp>
        <p:nvSpPr>
          <p:cNvPr id="101" name="Multiplier 4"/>
          <p:cNvSpPr/>
          <p:nvPr/>
        </p:nvSpPr>
        <p:spPr>
          <a:xfrm>
            <a:off x="866549" y="6735210"/>
            <a:ext cx="276516" cy="232996"/>
          </a:xfrm>
          <a:prstGeom prst="mathMultiply">
            <a:avLst/>
          </a:prstGeom>
          <a:solidFill>
            <a:srgbClr val="0033CC"/>
          </a:solidFill>
          <a:ln w="12700" cap="flat">
            <a:solidFill>
              <a:srgbClr val="0033CC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102" name="ZoneTexte 101"/>
          <p:cNvSpPr txBox="1"/>
          <p:nvPr/>
        </p:nvSpPr>
        <p:spPr>
          <a:xfrm>
            <a:off x="1095968" y="6522150"/>
            <a:ext cx="601127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err="1" smtClean="0">
                <a:solidFill>
                  <a:srgbClr val="0033CC"/>
                </a:solidFill>
                <a:sym typeface="Wingdings" panose="05000000000000000000" pitchFamily="2" charset="2"/>
              </a:rPr>
              <a:t>q</a:t>
            </a:r>
            <a:r>
              <a:rPr lang="fr-FR" sz="2000" b="1" baseline="-25000" dirty="0" err="1" smtClean="0">
                <a:solidFill>
                  <a:srgbClr val="0033CC"/>
                </a:solidFill>
                <a:sym typeface="Wingdings" panose="05000000000000000000" pitchFamily="2" charset="2"/>
              </a:rPr>
              <a:t>max</a:t>
            </a:r>
            <a:endParaRPr kumimoji="0" lang="fr-FR" sz="2000" b="1" i="0" u="none" strike="noStrike" cap="none" spc="0" normalizeH="0" baseline="-25000" dirty="0">
              <a:ln>
                <a:noFill/>
              </a:ln>
              <a:solidFill>
                <a:srgbClr val="0033CC"/>
              </a:solidFill>
              <a:effectLst/>
              <a:uFillTx/>
              <a:sym typeface="Helvetica Neue Light"/>
            </a:endParaRPr>
          </a:p>
        </p:txBody>
      </p:sp>
      <p:sp>
        <p:nvSpPr>
          <p:cNvPr id="103" name="Multiplier 4"/>
          <p:cNvSpPr/>
          <p:nvPr/>
        </p:nvSpPr>
        <p:spPr>
          <a:xfrm>
            <a:off x="913646" y="7906689"/>
            <a:ext cx="276516" cy="232996"/>
          </a:xfrm>
          <a:prstGeom prst="mathMultiply">
            <a:avLst/>
          </a:prstGeom>
          <a:solidFill>
            <a:srgbClr val="0033CC"/>
          </a:solidFill>
          <a:ln w="12700" cap="flat">
            <a:solidFill>
              <a:srgbClr val="0033CC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104" name="ZoneTexte 103"/>
          <p:cNvSpPr txBox="1"/>
          <p:nvPr/>
        </p:nvSpPr>
        <p:spPr>
          <a:xfrm>
            <a:off x="1143065" y="7693629"/>
            <a:ext cx="601127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err="1" smtClean="0">
                <a:solidFill>
                  <a:srgbClr val="0033CC"/>
                </a:solidFill>
                <a:sym typeface="Wingdings" panose="05000000000000000000" pitchFamily="2" charset="2"/>
              </a:rPr>
              <a:t>q</a:t>
            </a:r>
            <a:r>
              <a:rPr lang="fr-FR" sz="2000" b="1" baseline="-25000" dirty="0" err="1" smtClean="0">
                <a:solidFill>
                  <a:srgbClr val="0033CC"/>
                </a:solidFill>
                <a:sym typeface="Wingdings" panose="05000000000000000000" pitchFamily="2" charset="2"/>
              </a:rPr>
              <a:t>max</a:t>
            </a:r>
            <a:endParaRPr kumimoji="0" lang="fr-FR" sz="2000" b="1" i="0" u="none" strike="noStrike" cap="none" spc="0" normalizeH="0" baseline="-25000" dirty="0">
              <a:ln>
                <a:noFill/>
              </a:ln>
              <a:solidFill>
                <a:srgbClr val="0033CC"/>
              </a:solidFill>
              <a:effectLst/>
              <a:uFillTx/>
              <a:sym typeface="Helvetica Neue Light"/>
            </a:endParaRPr>
          </a:p>
        </p:txBody>
      </p:sp>
      <p:sp>
        <p:nvSpPr>
          <p:cNvPr id="105" name="Multiplier 4"/>
          <p:cNvSpPr/>
          <p:nvPr/>
        </p:nvSpPr>
        <p:spPr>
          <a:xfrm>
            <a:off x="6416230" y="6636041"/>
            <a:ext cx="276516" cy="232996"/>
          </a:xfrm>
          <a:prstGeom prst="mathMultiply">
            <a:avLst/>
          </a:prstGeom>
          <a:solidFill>
            <a:srgbClr val="0033CC"/>
          </a:solidFill>
          <a:ln w="12700" cap="flat">
            <a:solidFill>
              <a:srgbClr val="0033CC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106" name="ZoneTexte 105"/>
          <p:cNvSpPr txBox="1"/>
          <p:nvPr/>
        </p:nvSpPr>
        <p:spPr>
          <a:xfrm>
            <a:off x="6645649" y="6422981"/>
            <a:ext cx="601127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err="1" smtClean="0">
                <a:solidFill>
                  <a:srgbClr val="0033CC"/>
                </a:solidFill>
                <a:sym typeface="Wingdings" panose="05000000000000000000" pitchFamily="2" charset="2"/>
              </a:rPr>
              <a:t>q</a:t>
            </a:r>
            <a:r>
              <a:rPr lang="fr-FR" sz="2000" b="1" baseline="-25000" dirty="0" err="1" smtClean="0">
                <a:solidFill>
                  <a:srgbClr val="0033CC"/>
                </a:solidFill>
                <a:sym typeface="Wingdings" panose="05000000000000000000" pitchFamily="2" charset="2"/>
              </a:rPr>
              <a:t>max</a:t>
            </a:r>
            <a:endParaRPr kumimoji="0" lang="fr-FR" sz="2000" b="1" i="0" u="none" strike="noStrike" cap="none" spc="0" normalizeH="0" baseline="-25000" dirty="0">
              <a:ln>
                <a:noFill/>
              </a:ln>
              <a:solidFill>
                <a:srgbClr val="0033CC"/>
              </a:solidFill>
              <a:effectLst/>
              <a:uFillTx/>
              <a:sym typeface="Helvetica Neue Light"/>
            </a:endParaRPr>
          </a:p>
        </p:txBody>
      </p:sp>
      <p:sp>
        <p:nvSpPr>
          <p:cNvPr id="107" name="Google Shape;1165;p43"/>
          <p:cNvSpPr txBox="1"/>
          <p:nvPr/>
        </p:nvSpPr>
        <p:spPr>
          <a:xfrm>
            <a:off x="8283233" y="6382619"/>
            <a:ext cx="4277067" cy="1415732"/>
          </a:xfrm>
          <a:prstGeom prst="rect">
            <a:avLst/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184150" lvl="0" algn="l" rtl="0">
              <a:spcBef>
                <a:spcPts val="0"/>
              </a:spcBef>
              <a:spcAft>
                <a:spcPts val="0"/>
              </a:spcAft>
              <a:buSzPts val="1900"/>
            </a:pPr>
            <a:r>
              <a:rPr lang="fr-FR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►</a:t>
            </a:r>
            <a:r>
              <a:rPr lang="fr-FR" sz="1900" dirty="0" err="1" smtClean="0"/>
              <a:t>Tuncated</a:t>
            </a:r>
            <a:r>
              <a:rPr lang="fr-FR" sz="1900" dirty="0" smtClean="0"/>
              <a:t> expansion = </a:t>
            </a:r>
            <a:r>
              <a:rPr lang="fr-FR" sz="1900" b="1" dirty="0" err="1" smtClean="0"/>
              <a:t>n</a:t>
            </a:r>
            <a:r>
              <a:rPr lang="fr-FR" sz="1900" b="1" baseline="-25000" dirty="0" err="1" smtClean="0"/>
              <a:t>dim</a:t>
            </a:r>
            <a:r>
              <a:rPr lang="fr-FR" sz="1900" b="1" baseline="30000" dirty="0" err="1" smtClean="0"/>
              <a:t>p</a:t>
            </a:r>
            <a:r>
              <a:rPr lang="fr-FR" sz="1900" b="1" dirty="0" smtClean="0"/>
              <a:t> </a:t>
            </a:r>
            <a:r>
              <a:rPr lang="fr-FR" sz="1900" b="1" dirty="0" err="1" smtClean="0"/>
              <a:t>cost</a:t>
            </a:r>
            <a:endParaRPr lang="fr-FR" sz="1900" b="1" dirty="0" smtClean="0"/>
          </a:p>
          <a:p>
            <a:pPr marL="184150" lvl="0" algn="l" rtl="0">
              <a:spcBef>
                <a:spcPts val="0"/>
              </a:spcBef>
              <a:spcAft>
                <a:spcPts val="0"/>
              </a:spcAft>
              <a:buSzPts val="1900"/>
            </a:pPr>
            <a:r>
              <a:rPr lang="fr-FR" sz="1900" b="1" dirty="0" smtClean="0"/>
              <a:t>	</a:t>
            </a:r>
            <a:r>
              <a:rPr lang="fr-FR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fr-FR" sz="1900" b="1" dirty="0" err="1" smtClean="0"/>
              <a:t>Systematically</a:t>
            </a:r>
            <a:r>
              <a:rPr lang="fr-FR" sz="1900" b="1" dirty="0" smtClean="0"/>
              <a:t> </a:t>
            </a:r>
            <a:r>
              <a:rPr lang="fr-FR" sz="1900" b="1" dirty="0" err="1" smtClean="0"/>
              <a:t>improvable</a:t>
            </a:r>
            <a:endParaRPr lang="fr-FR" sz="1900" b="1" dirty="0"/>
          </a:p>
          <a:p>
            <a:pPr marL="184150" lvl="0" algn="l" rtl="0">
              <a:spcBef>
                <a:spcPts val="0"/>
              </a:spcBef>
              <a:spcAft>
                <a:spcPts val="0"/>
              </a:spcAft>
              <a:buSzPts val="1900"/>
            </a:pPr>
            <a:r>
              <a:rPr lang="fr-FR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►</a:t>
            </a:r>
            <a:r>
              <a:rPr lang="fr-FR" sz="1900" dirty="0" err="1" smtClean="0"/>
              <a:t>Become</a:t>
            </a:r>
            <a:r>
              <a:rPr lang="fr-FR" sz="1900" dirty="0" smtClean="0"/>
              <a:t> </a:t>
            </a:r>
            <a:r>
              <a:rPr lang="fr-FR" sz="1900" dirty="0" err="1" smtClean="0"/>
              <a:t>quickly</a:t>
            </a:r>
            <a:r>
              <a:rPr lang="fr-FR" sz="1900" dirty="0" smtClean="0"/>
              <a:t> expansive as q </a:t>
            </a:r>
            <a:r>
              <a:rPr lang="fr-FR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⸕</a:t>
            </a:r>
          </a:p>
          <a:p>
            <a:pPr marL="184150" lvl="0" algn="l" rtl="0">
              <a:spcBef>
                <a:spcPts val="0"/>
              </a:spcBef>
              <a:spcAft>
                <a:spcPts val="0"/>
              </a:spcAft>
              <a:buSzPts val="1900"/>
            </a:pPr>
            <a:r>
              <a:rPr lang="fr-FR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FR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fr-FR" sz="1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FR" sz="1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ypically</a:t>
            </a:r>
            <a:r>
              <a:rPr lang="fr-FR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fr-FR" sz="1900" b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fr-FR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≤ 3</a:t>
            </a:r>
          </a:p>
        </p:txBody>
      </p:sp>
      <p:pic>
        <p:nvPicPr>
          <p:cNvPr id="110" name="Image 10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20211" y="1566596"/>
            <a:ext cx="2357610" cy="495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7910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3" grpId="0" animBg="1"/>
      <p:bldP spid="96" grpId="0" animBg="1"/>
      <p:bldP spid="97" grpId="0" animBg="1"/>
      <p:bldP spid="98" grpId="0" animBg="1"/>
      <p:bldP spid="99" grpId="0" animBg="1"/>
      <p:bldP spid="100" grpId="0"/>
      <p:bldP spid="101" grpId="0" animBg="1"/>
      <p:bldP spid="102" grpId="0"/>
      <p:bldP spid="103" grpId="0" animBg="1"/>
      <p:bldP spid="104" grpId="0"/>
      <p:bldP spid="105" grpId="0" animBg="1"/>
      <p:bldP spid="10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9323" y="5929276"/>
            <a:ext cx="3108759" cy="348395"/>
          </a:xfrm>
          <a:prstGeom prst="rect">
            <a:avLst/>
          </a:prstGeom>
        </p:spPr>
      </p:pic>
      <p:pic>
        <p:nvPicPr>
          <p:cNvPr id="111" name="Image 1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3869" y="4855133"/>
            <a:ext cx="2203373" cy="572877"/>
          </a:xfrm>
          <a:prstGeom prst="rect">
            <a:avLst/>
          </a:prstGeom>
        </p:spPr>
      </p:pic>
      <p:sp>
        <p:nvSpPr>
          <p:cNvPr id="1200" name="Line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6" name="ZoneTexte 15"/>
          <p:cNvSpPr txBox="1"/>
          <p:nvPr/>
        </p:nvSpPr>
        <p:spPr>
          <a:xfrm>
            <a:off x="11622899" y="1982880"/>
            <a:ext cx="102657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sym typeface="Helvetica Neue Light"/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5311" y="2095389"/>
            <a:ext cx="762250" cy="368806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3949" y="2621858"/>
            <a:ext cx="2357610" cy="446183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5786232" y="1551054"/>
            <a:ext cx="2693045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 dirty="0" smtClean="0">
                <a:solidFill>
                  <a:schemeClr val="tx1"/>
                </a:solidFill>
              </a:rPr>
              <a:t>One-body Hilbert </a:t>
            </a:r>
            <a:r>
              <a:rPr lang="fr-FR" sz="1800" b="1" dirty="0" err="1" smtClean="0">
                <a:solidFill>
                  <a:schemeClr val="tx1"/>
                </a:solidFill>
              </a:rPr>
              <a:t>space</a:t>
            </a:r>
            <a:endParaRPr kumimoji="0" lang="fr-FR" sz="18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27" name="Flèche droite 26"/>
          <p:cNvSpPr/>
          <p:nvPr/>
        </p:nvSpPr>
        <p:spPr>
          <a:xfrm>
            <a:off x="8752178" y="2015940"/>
            <a:ext cx="438727" cy="860125"/>
          </a:xfrm>
          <a:prstGeom prst="rightArrow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" name="Rectangle à coins arrondis 1"/>
          <p:cNvSpPr/>
          <p:nvPr/>
        </p:nvSpPr>
        <p:spPr>
          <a:xfrm>
            <a:off x="5744667" y="1551054"/>
            <a:ext cx="2813820" cy="1516987"/>
          </a:xfrm>
          <a:prstGeom prst="roundRect">
            <a:avLst/>
          </a:prstGeom>
          <a:noFill/>
          <a:ln w="381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97334" y="3215207"/>
            <a:ext cx="3980257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smtClean="0">
                <a:solidFill>
                  <a:schemeClr val="tx1"/>
                </a:solidFill>
              </a:rPr>
              <a:t>Expansion </a:t>
            </a:r>
            <a:r>
              <a:rPr lang="fr-FR" sz="2000" b="1" dirty="0" err="1" smtClean="0">
                <a:solidFill>
                  <a:schemeClr val="tx1"/>
                </a:solidFill>
              </a:rPr>
              <a:t>many</a:t>
            </a:r>
            <a:r>
              <a:rPr lang="fr-FR" sz="2000" b="1" dirty="0" smtClean="0">
                <a:solidFill>
                  <a:schemeClr val="tx1"/>
                </a:solidFill>
              </a:rPr>
              <a:t>-body </a:t>
            </a:r>
            <a:r>
              <a:rPr lang="fr-FR" sz="2000" b="1" dirty="0" err="1" smtClean="0">
                <a:solidFill>
                  <a:schemeClr val="tx1"/>
                </a:solidFill>
              </a:rPr>
              <a:t>methods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57" name="Evolution of ab initio nuclear chart"/>
          <p:cNvSpPr txBox="1"/>
          <p:nvPr/>
        </p:nvSpPr>
        <p:spPr>
          <a:xfrm>
            <a:off x="444500" y="127000"/>
            <a:ext cx="12115800" cy="99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defTabSz="457200">
              <a:defRPr sz="3600">
                <a:solidFill>
                  <a:srgbClr val="565656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rPr lang="fr-FR" dirty="0" smtClean="0"/>
              <a:t>Expansion </a:t>
            </a:r>
            <a:r>
              <a:rPr lang="fr-FR" dirty="0" err="1" smtClean="0"/>
              <a:t>many</a:t>
            </a:r>
            <a:r>
              <a:rPr lang="fr-FR" dirty="0" smtClean="0"/>
              <a:t>-body </a:t>
            </a:r>
            <a:r>
              <a:rPr lang="fr-FR" dirty="0" err="1" smtClean="0"/>
              <a:t>methods</a:t>
            </a:r>
            <a:endParaRPr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82314" y="1675738"/>
            <a:ext cx="2432612" cy="30647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31951" y="2290502"/>
            <a:ext cx="3106757" cy="429658"/>
          </a:xfrm>
          <a:prstGeom prst="rect">
            <a:avLst/>
          </a:prstGeom>
        </p:spPr>
      </p:pic>
      <p:sp>
        <p:nvSpPr>
          <p:cNvPr id="77" name="Shape 111"/>
          <p:cNvSpPr/>
          <p:nvPr/>
        </p:nvSpPr>
        <p:spPr>
          <a:xfrm>
            <a:off x="2507203" y="1654958"/>
            <a:ext cx="55348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with</a:t>
            </a:r>
            <a:endParaRPr sz="2200" b="1" dirty="0">
              <a:solidFill>
                <a:schemeClr val="tx1"/>
              </a:solidFill>
            </a:endParaRPr>
          </a:p>
        </p:txBody>
      </p:sp>
      <p:sp>
        <p:nvSpPr>
          <p:cNvPr id="78" name="Shape 111"/>
          <p:cNvSpPr/>
          <p:nvPr/>
        </p:nvSpPr>
        <p:spPr>
          <a:xfrm>
            <a:off x="1924338" y="2322961"/>
            <a:ext cx="55348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with</a:t>
            </a:r>
            <a:endParaRPr sz="2200" b="1" dirty="0">
              <a:solidFill>
                <a:schemeClr val="tx1"/>
              </a:solidFill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524" y="2330646"/>
            <a:ext cx="1806766" cy="352540"/>
          </a:xfrm>
          <a:prstGeom prst="rect">
            <a:avLst/>
          </a:prstGeom>
        </p:spPr>
      </p:pic>
      <p:pic>
        <p:nvPicPr>
          <p:cNvPr id="65" name="Image 6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36375" y="2637798"/>
            <a:ext cx="2423711" cy="523301"/>
          </a:xfrm>
          <a:prstGeom prst="rect">
            <a:avLst/>
          </a:prstGeom>
        </p:spPr>
      </p:pic>
      <p:sp>
        <p:nvSpPr>
          <p:cNvPr id="67" name="ZoneTexte 66"/>
          <p:cNvSpPr txBox="1"/>
          <p:nvPr/>
        </p:nvSpPr>
        <p:spPr>
          <a:xfrm>
            <a:off x="11622899" y="2526219"/>
            <a:ext cx="102657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sym typeface="Helvetica Neue Light"/>
            </a:endParaRPr>
          </a:p>
        </p:txBody>
      </p:sp>
      <p:pic>
        <p:nvPicPr>
          <p:cNvPr id="68" name="Image 6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81120" y="2090122"/>
            <a:ext cx="3429634" cy="399694"/>
          </a:xfrm>
          <a:prstGeom prst="rect">
            <a:avLst/>
          </a:prstGeom>
        </p:spPr>
      </p:pic>
      <p:sp>
        <p:nvSpPr>
          <p:cNvPr id="69" name="ZoneTexte 68"/>
          <p:cNvSpPr txBox="1"/>
          <p:nvPr/>
        </p:nvSpPr>
        <p:spPr>
          <a:xfrm>
            <a:off x="9847361" y="1551054"/>
            <a:ext cx="2410916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 dirty="0" smtClean="0">
                <a:solidFill>
                  <a:schemeClr val="tx1"/>
                </a:solidFill>
              </a:rPr>
              <a:t>A-body Hilbert </a:t>
            </a:r>
            <a:r>
              <a:rPr lang="fr-FR" sz="1800" b="1" dirty="0" err="1" smtClean="0">
                <a:solidFill>
                  <a:schemeClr val="tx1"/>
                </a:solidFill>
              </a:rPr>
              <a:t>space</a:t>
            </a:r>
            <a:endParaRPr kumimoji="0" lang="fr-FR" sz="18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70" name="Flèche droite 69"/>
          <p:cNvSpPr/>
          <p:nvPr/>
        </p:nvSpPr>
        <p:spPr>
          <a:xfrm>
            <a:off x="8752178" y="2015940"/>
            <a:ext cx="438727" cy="860125"/>
          </a:xfrm>
          <a:prstGeom prst="rightArrow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71" name="Rectangle à coins arrondis 70"/>
          <p:cNvSpPr/>
          <p:nvPr/>
        </p:nvSpPr>
        <p:spPr>
          <a:xfrm>
            <a:off x="9394114" y="1521298"/>
            <a:ext cx="3416639" cy="1822180"/>
          </a:xfrm>
          <a:prstGeom prst="roundRect">
            <a:avLst/>
          </a:prstGeom>
          <a:noFill/>
          <a:ln w="381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pic>
        <p:nvPicPr>
          <p:cNvPr id="72" name="Image 7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7860" y="4994549"/>
            <a:ext cx="1850834" cy="402116"/>
          </a:xfrm>
          <a:prstGeom prst="rect">
            <a:avLst/>
          </a:prstGeom>
        </p:spPr>
      </p:pic>
      <p:sp>
        <p:nvSpPr>
          <p:cNvPr id="73" name="Shape 111"/>
          <p:cNvSpPr/>
          <p:nvPr/>
        </p:nvSpPr>
        <p:spPr>
          <a:xfrm>
            <a:off x="292100" y="4209746"/>
            <a:ext cx="3115109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Hamiltonian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partitioning</a:t>
            </a:r>
            <a:endParaRPr sz="2200" b="1" dirty="0">
              <a:solidFill>
                <a:schemeClr val="tx1"/>
              </a:solidFill>
            </a:endParaRPr>
          </a:p>
        </p:txBody>
      </p:sp>
      <p:cxnSp>
        <p:nvCxnSpPr>
          <p:cNvPr id="74" name="Connecteur droit avec flèche 73"/>
          <p:cNvCxnSpPr/>
          <p:nvPr/>
        </p:nvCxnSpPr>
        <p:spPr>
          <a:xfrm>
            <a:off x="2575630" y="5195607"/>
            <a:ext cx="2362840" cy="0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75" name="Groupe 74"/>
          <p:cNvGrpSpPr/>
          <p:nvPr/>
        </p:nvGrpSpPr>
        <p:grpSpPr>
          <a:xfrm>
            <a:off x="2786386" y="4718389"/>
            <a:ext cx="1925782" cy="954436"/>
            <a:chOff x="5583382" y="3424683"/>
            <a:chExt cx="1925782" cy="954436"/>
          </a:xfrm>
        </p:grpSpPr>
        <p:sp>
          <p:nvSpPr>
            <p:cNvPr id="76" name="Ellipse 75"/>
            <p:cNvSpPr/>
            <p:nvPr/>
          </p:nvSpPr>
          <p:spPr>
            <a:xfrm>
              <a:off x="5583382" y="3424683"/>
              <a:ext cx="1925782" cy="954436"/>
            </a:xfrm>
            <a:prstGeom prst="ellipse">
              <a:avLst/>
            </a:prstGeom>
            <a:solidFill>
              <a:schemeClr val="bg1"/>
            </a:solidFill>
            <a:ln w="38100" cap="flat">
              <a:solidFill>
                <a:srgbClr val="000000"/>
              </a:solidFill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endParaRPr>
            </a:p>
          </p:txBody>
        </p:sp>
        <p:sp>
          <p:nvSpPr>
            <p:cNvPr id="79" name="Shape 111"/>
            <p:cNvSpPr/>
            <p:nvPr/>
          </p:nvSpPr>
          <p:spPr>
            <a:xfrm>
              <a:off x="5680120" y="3523042"/>
              <a:ext cx="1732306" cy="61555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anchor="b">
              <a:spAutoFit/>
            </a:bodyPr>
            <a:lstStyle>
              <a:lvl1pPr algn="l"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 lvl="0" algn="ctr">
                <a:defRPr sz="1800"/>
              </a:pPr>
              <a:r>
                <a:rPr lang="fr-FR" sz="2000" b="1" dirty="0" smtClean="0">
                  <a:solidFill>
                    <a:schemeClr val="tx1"/>
                  </a:solidFill>
                </a:rPr>
                <a:t>« </a:t>
              </a:r>
              <a:r>
                <a:rPr lang="fr-FR" sz="2000" b="1" dirty="0" err="1" smtClean="0">
                  <a:solidFill>
                    <a:schemeClr val="tx1"/>
                  </a:solidFill>
                </a:rPr>
                <a:t>Easy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 »</a:t>
              </a:r>
            </a:p>
            <a:p>
              <a:pPr lvl="0" algn="ctr">
                <a:defRPr sz="1800"/>
              </a:pPr>
              <a:r>
                <a:rPr lang="fr-FR" sz="2000" b="1" dirty="0">
                  <a:solidFill>
                    <a:schemeClr val="tx1"/>
                  </a:solidFill>
                </a:rPr>
                <a:t>t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o </a:t>
              </a:r>
              <a:r>
                <a:rPr lang="fr-FR" sz="2000" b="1" dirty="0" err="1" smtClean="0">
                  <a:solidFill>
                    <a:schemeClr val="tx1"/>
                  </a:solidFill>
                </a:rPr>
                <a:t>solve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80" name="Shape 111"/>
          <p:cNvSpPr/>
          <p:nvPr/>
        </p:nvSpPr>
        <p:spPr>
          <a:xfrm>
            <a:off x="5101252" y="4207847"/>
            <a:ext cx="248825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 algn="ctr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Unperturbed</a:t>
            </a:r>
            <a:r>
              <a:rPr lang="fr-FR" b="1" dirty="0" smtClean="0">
                <a:solidFill>
                  <a:schemeClr val="tx1"/>
                </a:solidFill>
              </a:rPr>
              <a:t> state</a:t>
            </a:r>
            <a:endParaRPr sz="2200" b="1" dirty="0">
              <a:solidFill>
                <a:schemeClr val="tx1"/>
              </a:solidFill>
            </a:endParaRPr>
          </a:p>
        </p:txBody>
      </p:sp>
      <p:cxnSp>
        <p:nvCxnSpPr>
          <p:cNvPr id="81" name="Connecteur droit avec flèche 80"/>
          <p:cNvCxnSpPr/>
          <p:nvPr/>
        </p:nvCxnSpPr>
        <p:spPr>
          <a:xfrm>
            <a:off x="8065756" y="5195607"/>
            <a:ext cx="2362840" cy="0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82" name="Groupe 81"/>
          <p:cNvGrpSpPr/>
          <p:nvPr/>
        </p:nvGrpSpPr>
        <p:grpSpPr>
          <a:xfrm>
            <a:off x="8228865" y="4716349"/>
            <a:ext cx="1925782" cy="954436"/>
            <a:chOff x="6774873" y="6735539"/>
            <a:chExt cx="1925782" cy="954436"/>
          </a:xfrm>
        </p:grpSpPr>
        <p:sp>
          <p:nvSpPr>
            <p:cNvPr id="83" name="Ellipse 82"/>
            <p:cNvSpPr/>
            <p:nvPr/>
          </p:nvSpPr>
          <p:spPr>
            <a:xfrm>
              <a:off x="6774873" y="6735539"/>
              <a:ext cx="1925782" cy="954436"/>
            </a:xfrm>
            <a:prstGeom prst="ellipse">
              <a:avLst/>
            </a:prstGeom>
            <a:solidFill>
              <a:schemeClr val="bg1"/>
            </a:solidFill>
            <a:ln w="38100" cap="flat">
              <a:solidFill>
                <a:srgbClr val="000000"/>
              </a:solidFill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endParaRPr>
            </a:p>
          </p:txBody>
        </p:sp>
        <p:sp>
          <p:nvSpPr>
            <p:cNvPr id="84" name="Shape 111"/>
            <p:cNvSpPr/>
            <p:nvPr/>
          </p:nvSpPr>
          <p:spPr>
            <a:xfrm>
              <a:off x="6885466" y="6903173"/>
              <a:ext cx="1732306" cy="61555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anchor="b">
              <a:spAutoFit/>
            </a:bodyPr>
            <a:lstStyle>
              <a:lvl1pPr algn="l"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 lvl="0" algn="ctr">
                <a:defRPr sz="1800"/>
              </a:pPr>
              <a:r>
                <a:rPr lang="fr-FR" sz="2000" b="1" dirty="0" smtClean="0">
                  <a:solidFill>
                    <a:schemeClr val="tx1"/>
                  </a:solidFill>
                </a:rPr>
                <a:t>Expansion </a:t>
              </a:r>
              <a:r>
                <a:rPr lang="fr-FR" sz="2000" b="1" dirty="0" err="1" smtClean="0">
                  <a:solidFill>
                    <a:schemeClr val="tx1"/>
                  </a:solidFill>
                </a:rPr>
                <a:t>series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85" name="Shape 111"/>
          <p:cNvSpPr/>
          <p:nvPr/>
        </p:nvSpPr>
        <p:spPr>
          <a:xfrm>
            <a:off x="10593331" y="4178345"/>
            <a:ext cx="231928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 algn="ctr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Fully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correlated</a:t>
            </a:r>
            <a:r>
              <a:rPr lang="fr-FR" b="1" dirty="0" smtClean="0">
                <a:solidFill>
                  <a:schemeClr val="tx1"/>
                </a:solidFill>
              </a:rPr>
              <a:t> state</a:t>
            </a:r>
            <a:endParaRPr sz="2200" b="1" dirty="0">
              <a:solidFill>
                <a:schemeClr val="tx1"/>
              </a:solidFill>
            </a:endParaRPr>
          </a:p>
        </p:txBody>
      </p:sp>
      <p:pic>
        <p:nvPicPr>
          <p:cNvPr id="88" name="Image 8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16877" y="4870470"/>
            <a:ext cx="2758955" cy="596391"/>
          </a:xfrm>
          <a:prstGeom prst="rect">
            <a:avLst/>
          </a:prstGeom>
        </p:spPr>
      </p:pic>
      <p:pic>
        <p:nvPicPr>
          <p:cNvPr id="110" name="Image 10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20211" y="1566596"/>
            <a:ext cx="2357610" cy="495759"/>
          </a:xfrm>
          <a:prstGeom prst="rect">
            <a:avLst/>
          </a:prstGeom>
        </p:spPr>
      </p:pic>
      <p:sp>
        <p:nvSpPr>
          <p:cNvPr id="60" name="Rectangle à coins arrondis 59"/>
          <p:cNvSpPr/>
          <p:nvPr/>
        </p:nvSpPr>
        <p:spPr>
          <a:xfrm>
            <a:off x="8661055" y="5836010"/>
            <a:ext cx="403433" cy="468601"/>
          </a:xfrm>
          <a:prstGeom prst="roundRect">
            <a:avLst/>
          </a:prstGeom>
          <a:noFill/>
          <a:ln w="57150" cap="flat">
            <a:solidFill>
              <a:srgbClr val="0033CC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94" name="Shape 111"/>
          <p:cNvSpPr/>
          <p:nvPr/>
        </p:nvSpPr>
        <p:spPr>
          <a:xfrm>
            <a:off x="80064" y="5863268"/>
            <a:ext cx="3997527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Example</a:t>
            </a:r>
            <a:r>
              <a:rPr lang="fr-FR" b="1" dirty="0" smtClean="0">
                <a:solidFill>
                  <a:schemeClr val="tx1"/>
                </a:solidFill>
              </a:rPr>
              <a:t>: </a:t>
            </a:r>
            <a:r>
              <a:rPr lang="fr-FR" b="1" dirty="0" err="1" smtClean="0">
                <a:solidFill>
                  <a:schemeClr val="tx1"/>
                </a:solidFill>
              </a:rPr>
              <a:t>coupled</a:t>
            </a:r>
            <a:r>
              <a:rPr lang="fr-FR" b="1" dirty="0" smtClean="0">
                <a:solidFill>
                  <a:schemeClr val="tx1"/>
                </a:solidFill>
              </a:rPr>
              <a:t> cluster </a:t>
            </a:r>
            <a:r>
              <a:rPr lang="fr-FR" b="1" dirty="0" err="1" smtClean="0">
                <a:solidFill>
                  <a:schemeClr val="tx1"/>
                </a:solidFill>
              </a:rPr>
              <a:t>theories</a:t>
            </a:r>
            <a:endParaRPr sz="2200" b="1" dirty="0">
              <a:solidFill>
                <a:schemeClr val="tx1"/>
              </a:solidFill>
            </a:endParaRPr>
          </a:p>
        </p:txBody>
      </p:sp>
      <p:sp>
        <p:nvSpPr>
          <p:cNvPr id="131" name="global mass predictions of ~700 nuclei…"/>
          <p:cNvSpPr txBox="1"/>
          <p:nvPr/>
        </p:nvSpPr>
        <p:spPr>
          <a:xfrm>
            <a:off x="9976261" y="6913403"/>
            <a:ext cx="2840522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0033CC"/>
                </a:solidFill>
              </a:rPr>
              <a:t>Signoracci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smtClean="0">
                <a:solidFill>
                  <a:srgbClr val="0033CC"/>
                </a:solidFill>
              </a:rPr>
              <a:t>PRC 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dirty="0">
                <a:solidFill>
                  <a:srgbClr val="0033CC"/>
                </a:solidFill>
              </a:rPr>
              <a:t>(</a:t>
            </a:r>
            <a:r>
              <a:rPr dirty="0" smtClean="0">
                <a:solidFill>
                  <a:srgbClr val="0033CC"/>
                </a:solidFill>
              </a:rPr>
              <a:t>20</a:t>
            </a:r>
            <a:r>
              <a:rPr lang="fr-FR" dirty="0" smtClean="0">
                <a:solidFill>
                  <a:srgbClr val="0033CC"/>
                </a:solidFill>
              </a:rPr>
              <a:t>15</a:t>
            </a:r>
            <a:r>
              <a:rPr dirty="0" smtClean="0">
                <a:solidFill>
                  <a:srgbClr val="0033CC"/>
                </a:solidFill>
              </a:rPr>
              <a:t>)</a:t>
            </a:r>
            <a:endParaRPr dirty="0">
              <a:solidFill>
                <a:srgbClr val="0033CC"/>
              </a:solidFill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6202017" y="6924735"/>
            <a:ext cx="0" cy="2643335"/>
          </a:xfrm>
          <a:prstGeom prst="line">
            <a:avLst/>
          </a:prstGeom>
          <a:noFill/>
          <a:ln w="57150" cap="flat">
            <a:solidFill>
              <a:schemeClr val="tx1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32" name="Shape 111"/>
          <p:cNvSpPr/>
          <p:nvPr/>
        </p:nvSpPr>
        <p:spPr>
          <a:xfrm>
            <a:off x="292099" y="6637153"/>
            <a:ext cx="5661849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Closed-shell</a:t>
            </a:r>
            <a:r>
              <a:rPr lang="fr-FR" b="1" dirty="0" smtClean="0">
                <a:solidFill>
                  <a:schemeClr val="tx1"/>
                </a:solidFill>
              </a:rPr>
              <a:t> (</a:t>
            </a:r>
            <a:r>
              <a:rPr lang="fr-FR" b="1" dirty="0" err="1" smtClean="0">
                <a:solidFill>
                  <a:schemeClr val="tx1"/>
                </a:solidFill>
              </a:rPr>
              <a:t>unpaired</a:t>
            </a:r>
            <a:r>
              <a:rPr lang="fr-FR" b="1" dirty="0" smtClean="0">
                <a:solidFill>
                  <a:schemeClr val="tx1"/>
                </a:solidFill>
              </a:rPr>
              <a:t>) </a:t>
            </a:r>
            <a:r>
              <a:rPr lang="fr-FR" b="1" dirty="0" err="1" smtClean="0">
                <a:solidFill>
                  <a:schemeClr val="tx1"/>
                </a:solidFill>
              </a:rPr>
              <a:t>nuclei</a:t>
            </a:r>
            <a:r>
              <a:rPr lang="fr-FR" b="1" dirty="0" smtClean="0">
                <a:solidFill>
                  <a:schemeClr val="tx1"/>
                </a:solidFill>
              </a:rPr>
              <a:t>: standard CC</a:t>
            </a:r>
            <a:endParaRPr sz="2200" b="1" dirty="0">
              <a:solidFill>
                <a:schemeClr val="tx1"/>
              </a:solidFill>
            </a:endParaRPr>
          </a:p>
        </p:txBody>
      </p:sp>
      <p:sp>
        <p:nvSpPr>
          <p:cNvPr id="133" name="Shape 111"/>
          <p:cNvSpPr/>
          <p:nvPr/>
        </p:nvSpPr>
        <p:spPr>
          <a:xfrm>
            <a:off x="6694178" y="6630276"/>
            <a:ext cx="582863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smtClean="0">
                <a:solidFill>
                  <a:schemeClr val="tx1"/>
                </a:solidFill>
              </a:rPr>
              <a:t>Open-</a:t>
            </a:r>
            <a:r>
              <a:rPr lang="fr-FR" b="1" dirty="0" err="1" smtClean="0">
                <a:solidFill>
                  <a:schemeClr val="tx1"/>
                </a:solidFill>
              </a:rPr>
              <a:t>shell</a:t>
            </a:r>
            <a:r>
              <a:rPr lang="fr-FR" b="1" dirty="0" smtClean="0">
                <a:solidFill>
                  <a:schemeClr val="tx1"/>
                </a:solidFill>
              </a:rPr>
              <a:t> (</a:t>
            </a:r>
            <a:r>
              <a:rPr lang="fr-FR" b="1" dirty="0" err="1" smtClean="0">
                <a:solidFill>
                  <a:schemeClr val="tx1"/>
                </a:solidFill>
              </a:rPr>
              <a:t>paired</a:t>
            </a:r>
            <a:r>
              <a:rPr lang="fr-FR" b="1" dirty="0" smtClean="0">
                <a:solidFill>
                  <a:schemeClr val="tx1"/>
                </a:solidFill>
              </a:rPr>
              <a:t>) </a:t>
            </a:r>
            <a:r>
              <a:rPr lang="fr-FR" b="1" dirty="0" err="1" smtClean="0">
                <a:solidFill>
                  <a:schemeClr val="tx1"/>
                </a:solidFill>
              </a:rPr>
              <a:t>nuclei</a:t>
            </a:r>
            <a:r>
              <a:rPr lang="fr-FR" b="1" dirty="0" smtClean="0">
                <a:solidFill>
                  <a:schemeClr val="tx1"/>
                </a:solidFill>
              </a:rPr>
              <a:t>: </a:t>
            </a:r>
            <a:r>
              <a:rPr lang="fr-FR" b="1" dirty="0" err="1" smtClean="0">
                <a:solidFill>
                  <a:schemeClr val="tx1"/>
                </a:solidFill>
              </a:rPr>
              <a:t>Bogoliubov</a:t>
            </a:r>
            <a:r>
              <a:rPr lang="fr-FR" b="1" dirty="0" smtClean="0">
                <a:solidFill>
                  <a:schemeClr val="tx1"/>
                </a:solidFill>
              </a:rPr>
              <a:t> CC extension</a:t>
            </a:r>
            <a:endParaRPr sz="2200" b="1" dirty="0">
              <a:solidFill>
                <a:schemeClr val="tx1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902202" y="5771396"/>
            <a:ext cx="1233889" cy="473725"/>
          </a:xfrm>
          <a:prstGeom prst="rect">
            <a:avLst/>
          </a:prstGeom>
        </p:spPr>
      </p:pic>
      <p:sp>
        <p:nvSpPr>
          <p:cNvPr id="136" name="TextBox 10">
            <a:extLst>
              <a:ext uri="{FF2B5EF4-FFF2-40B4-BE49-F238E27FC236}">
                <a16:creationId xmlns:a16="http://schemas.microsoft.com/office/drawing/2014/main" id="{6914E857-A50A-7E2D-B24B-174C2034F876}"/>
              </a:ext>
            </a:extLst>
          </p:cNvPr>
          <p:cNvSpPr txBox="1"/>
          <p:nvPr/>
        </p:nvSpPr>
        <p:spPr>
          <a:xfrm>
            <a:off x="5052419" y="5885581"/>
            <a:ext cx="31454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/>
              <a:t>with cluster </a:t>
            </a:r>
            <a:r>
              <a:rPr lang="en-US" sz="1600" dirty="0" smtClean="0"/>
              <a:t>excitation operator </a:t>
            </a:r>
            <a:endParaRPr lang="en-US" sz="1600" dirty="0"/>
          </a:p>
        </p:txBody>
      </p:sp>
      <p:sp>
        <p:nvSpPr>
          <p:cNvPr id="137" name="global mass predictions of ~700 nuclei…"/>
          <p:cNvSpPr txBox="1"/>
          <p:nvPr/>
        </p:nvSpPr>
        <p:spPr>
          <a:xfrm>
            <a:off x="8487984" y="6315438"/>
            <a:ext cx="738985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singles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138" name="Rectangle à coins arrondis 137"/>
          <p:cNvSpPr/>
          <p:nvPr/>
        </p:nvSpPr>
        <p:spPr>
          <a:xfrm>
            <a:off x="9342325" y="5855749"/>
            <a:ext cx="403433" cy="468601"/>
          </a:xfrm>
          <a:prstGeom prst="roundRect">
            <a:avLst/>
          </a:prstGeom>
          <a:noFill/>
          <a:ln w="57150" cap="flat">
            <a:solidFill>
              <a:srgbClr val="0033CC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139" name="global mass predictions of ~700 nuclei…"/>
          <p:cNvSpPr txBox="1"/>
          <p:nvPr/>
        </p:nvSpPr>
        <p:spPr>
          <a:xfrm>
            <a:off x="9155684" y="6321925"/>
            <a:ext cx="819135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doubles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140" name="Rectangle à coins arrondis 139"/>
          <p:cNvSpPr/>
          <p:nvPr/>
        </p:nvSpPr>
        <p:spPr>
          <a:xfrm>
            <a:off x="10024763" y="5869001"/>
            <a:ext cx="403433" cy="468601"/>
          </a:xfrm>
          <a:prstGeom prst="roundRect">
            <a:avLst/>
          </a:prstGeom>
          <a:noFill/>
          <a:ln w="57150" cap="flat">
            <a:solidFill>
              <a:srgbClr val="0033CC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141" name="global mass predictions of ~700 nuclei…"/>
          <p:cNvSpPr txBox="1"/>
          <p:nvPr/>
        </p:nvSpPr>
        <p:spPr>
          <a:xfrm>
            <a:off x="9936333" y="6335177"/>
            <a:ext cx="649217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triples</a:t>
            </a:r>
            <a:endParaRPr dirty="0">
              <a:solidFill>
                <a:srgbClr val="0033CC"/>
              </a:solidFill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1553" y="7992158"/>
            <a:ext cx="4365329" cy="977755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539861" y="8038725"/>
            <a:ext cx="4832114" cy="88462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26566" y="7132581"/>
            <a:ext cx="1944900" cy="859577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638880" y="7278443"/>
            <a:ext cx="2086867" cy="545431"/>
          </a:xfrm>
          <a:prstGeom prst="rect">
            <a:avLst/>
          </a:prstGeom>
        </p:spPr>
      </p:pic>
      <p:sp>
        <p:nvSpPr>
          <p:cNvPr id="142" name="global mass predictions of ~700 nuclei…"/>
          <p:cNvSpPr txBox="1"/>
          <p:nvPr/>
        </p:nvSpPr>
        <p:spPr>
          <a:xfrm>
            <a:off x="2348974" y="7344778"/>
            <a:ext cx="1779333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Slater </a:t>
            </a:r>
            <a:r>
              <a:rPr lang="fr-FR" dirty="0" err="1" smtClean="0">
                <a:solidFill>
                  <a:srgbClr val="0033CC"/>
                </a:solidFill>
              </a:rPr>
              <a:t>determinant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143" name="global mass predictions of ~700 nuclei…"/>
          <p:cNvSpPr txBox="1"/>
          <p:nvPr/>
        </p:nvSpPr>
        <p:spPr>
          <a:xfrm>
            <a:off x="3332736" y="7755180"/>
            <a:ext cx="2475037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0033CC"/>
                </a:solidFill>
              </a:rPr>
              <a:t>np-nh</a:t>
            </a:r>
            <a:r>
              <a:rPr lang="fr-FR" dirty="0" smtClean="0">
                <a:solidFill>
                  <a:srgbClr val="0033CC"/>
                </a:solidFill>
              </a:rPr>
              <a:t> excitations </a:t>
            </a:r>
            <a:r>
              <a:rPr lang="fr-FR" dirty="0" err="1" smtClean="0">
                <a:solidFill>
                  <a:srgbClr val="0033CC"/>
                </a:solidFill>
              </a:rPr>
              <a:t>operator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144" name="Rectangle à coins arrondis 143"/>
          <p:cNvSpPr/>
          <p:nvPr/>
        </p:nvSpPr>
        <p:spPr>
          <a:xfrm>
            <a:off x="2479691" y="8124217"/>
            <a:ext cx="693546" cy="539765"/>
          </a:xfrm>
          <a:prstGeom prst="roundRect">
            <a:avLst/>
          </a:prstGeom>
          <a:noFill/>
          <a:ln w="57150" cap="flat">
            <a:solidFill>
              <a:srgbClr val="0033CC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145" name="global mass predictions of ~700 nuclei…"/>
          <p:cNvSpPr txBox="1"/>
          <p:nvPr/>
        </p:nvSpPr>
        <p:spPr>
          <a:xfrm>
            <a:off x="262631" y="8927565"/>
            <a:ext cx="5639365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0033CC"/>
                </a:solidFill>
              </a:rPr>
              <a:t>Unknowns</a:t>
            </a:r>
            <a:r>
              <a:rPr lang="fr-FR" dirty="0" smtClean="0">
                <a:solidFill>
                  <a:srgbClr val="0033CC"/>
                </a:solidFill>
              </a:rPr>
              <a:t> </a:t>
            </a:r>
            <a:r>
              <a:rPr lang="fr-FR" dirty="0" err="1" smtClean="0">
                <a:solidFill>
                  <a:srgbClr val="0033CC"/>
                </a:solidFill>
              </a:rPr>
              <a:t>found</a:t>
            </a:r>
            <a:r>
              <a:rPr lang="fr-FR" dirty="0" smtClean="0">
                <a:solidFill>
                  <a:srgbClr val="0033CC"/>
                </a:solidFill>
              </a:rPr>
              <a:t> via </a:t>
            </a:r>
            <a:r>
              <a:rPr lang="fr-FR" dirty="0" err="1" smtClean="0">
                <a:solidFill>
                  <a:srgbClr val="0033CC"/>
                </a:solidFill>
              </a:rPr>
              <a:t>coupled</a:t>
            </a:r>
            <a:r>
              <a:rPr lang="fr-FR" dirty="0" smtClean="0">
                <a:solidFill>
                  <a:srgbClr val="0033CC"/>
                </a:solidFill>
              </a:rPr>
              <a:t> </a:t>
            </a:r>
            <a:r>
              <a:rPr lang="fr-FR" dirty="0" err="1" smtClean="0">
                <a:solidFill>
                  <a:srgbClr val="0033CC"/>
                </a:solidFill>
              </a:rPr>
              <a:t>algebraic</a:t>
            </a:r>
            <a:r>
              <a:rPr lang="fr-FR" dirty="0" smtClean="0">
                <a:solidFill>
                  <a:srgbClr val="0033CC"/>
                </a:solidFill>
              </a:rPr>
              <a:t> non-</a:t>
            </a:r>
            <a:r>
              <a:rPr lang="fr-FR" dirty="0" err="1" smtClean="0">
                <a:solidFill>
                  <a:srgbClr val="0033CC"/>
                </a:solidFill>
              </a:rPr>
              <a:t>linear</a:t>
            </a:r>
            <a:r>
              <a:rPr lang="fr-FR" dirty="0" smtClean="0">
                <a:solidFill>
                  <a:srgbClr val="0033CC"/>
                </a:solidFill>
              </a:rPr>
              <a:t> </a:t>
            </a:r>
            <a:r>
              <a:rPr lang="fr-FR" dirty="0" err="1" smtClean="0">
                <a:solidFill>
                  <a:srgbClr val="0033CC"/>
                </a:solidFill>
              </a:rPr>
              <a:t>equations</a:t>
            </a:r>
            <a:r>
              <a:rPr lang="fr-FR" dirty="0" smtClean="0">
                <a:solidFill>
                  <a:srgbClr val="0033CC"/>
                </a:solidFill>
              </a:rPr>
              <a:t>  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146" name="global mass predictions of ~700 nuclei…"/>
          <p:cNvSpPr txBox="1"/>
          <p:nvPr/>
        </p:nvSpPr>
        <p:spPr>
          <a:xfrm>
            <a:off x="295049" y="9313147"/>
            <a:ext cx="3977050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fr-FR" dirty="0" smtClean="0">
                <a:solidFill>
                  <a:srgbClr val="0033CC"/>
                </a:solidFill>
              </a:rPr>
              <a:t>Ex: CCSD = A</a:t>
            </a:r>
            <a:r>
              <a:rPr lang="fr-FR" baseline="30000" dirty="0" smtClean="0">
                <a:solidFill>
                  <a:srgbClr val="0033CC"/>
                </a:solidFill>
              </a:rPr>
              <a:t>2</a:t>
            </a:r>
            <a:r>
              <a:rPr lang="fr-FR" dirty="0" smtClean="0">
                <a:solidFill>
                  <a:srgbClr val="0033CC"/>
                </a:solidFill>
              </a:rPr>
              <a:t>n</a:t>
            </a:r>
            <a:r>
              <a:rPr lang="fr-FR" baseline="-25000" dirty="0" smtClean="0">
                <a:solidFill>
                  <a:srgbClr val="0033CC"/>
                </a:solidFill>
              </a:rPr>
              <a:t>dim</a:t>
            </a:r>
            <a:r>
              <a:rPr lang="fr-FR" baseline="30000" dirty="0" smtClean="0">
                <a:solidFill>
                  <a:srgbClr val="0033CC"/>
                </a:solidFill>
              </a:rPr>
              <a:t>4 </a:t>
            </a:r>
            <a:r>
              <a:rPr lang="fr-FR" dirty="0" smtClean="0">
                <a:solidFill>
                  <a:srgbClr val="0033CC"/>
                </a:solidFill>
              </a:rPr>
              <a:t>; CCSDT = </a:t>
            </a:r>
            <a:r>
              <a:rPr lang="fr-FR" dirty="0" smtClean="0">
                <a:solidFill>
                  <a:srgbClr val="0033CC"/>
                </a:solidFill>
                <a:latin typeface="Helvetica Neue Light"/>
              </a:rPr>
              <a:t>A</a:t>
            </a:r>
            <a:r>
              <a:rPr lang="fr-FR" baseline="30000" dirty="0" smtClean="0">
                <a:solidFill>
                  <a:srgbClr val="0033CC"/>
                </a:solidFill>
                <a:latin typeface="Helvetica Neue Light"/>
              </a:rPr>
              <a:t>3</a:t>
            </a:r>
            <a:r>
              <a:rPr lang="fr-FR" dirty="0" smtClean="0">
                <a:solidFill>
                  <a:srgbClr val="0033CC"/>
                </a:solidFill>
                <a:latin typeface="Helvetica Neue Light"/>
              </a:rPr>
              <a:t>n</a:t>
            </a:r>
            <a:r>
              <a:rPr lang="fr-FR" baseline="-25000" dirty="0" smtClean="0">
                <a:solidFill>
                  <a:srgbClr val="0033CC"/>
                </a:solidFill>
                <a:latin typeface="Helvetica Neue Light"/>
              </a:rPr>
              <a:t>dim</a:t>
            </a:r>
            <a:r>
              <a:rPr lang="fr-FR" baseline="30000" dirty="0">
                <a:solidFill>
                  <a:srgbClr val="0033CC"/>
                </a:solidFill>
                <a:latin typeface="Helvetica Neue Light"/>
              </a:rPr>
              <a:t>5</a:t>
            </a:r>
            <a:r>
              <a:rPr lang="fr-FR" dirty="0" smtClean="0">
                <a:solidFill>
                  <a:srgbClr val="0033CC"/>
                </a:solidFill>
              </a:rPr>
              <a:t> 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150" name="global mass predictions of ~700 nuclei…"/>
          <p:cNvSpPr txBox="1"/>
          <p:nvPr/>
        </p:nvSpPr>
        <p:spPr>
          <a:xfrm>
            <a:off x="8963804" y="7338152"/>
            <a:ext cx="1947649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0033CC"/>
                </a:solidFill>
              </a:rPr>
              <a:t>Bogoliubov</a:t>
            </a:r>
            <a:r>
              <a:rPr lang="fr-FR" dirty="0" smtClean="0">
                <a:solidFill>
                  <a:srgbClr val="0033CC"/>
                </a:solidFill>
              </a:rPr>
              <a:t> vacuum 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151" name="global mass predictions of ~700 nuclei…"/>
          <p:cNvSpPr txBox="1"/>
          <p:nvPr/>
        </p:nvSpPr>
        <p:spPr>
          <a:xfrm>
            <a:off x="9117936" y="7748554"/>
            <a:ext cx="3454472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2n quasi-</a:t>
            </a:r>
            <a:r>
              <a:rPr lang="fr-FR" dirty="0" err="1" smtClean="0">
                <a:solidFill>
                  <a:srgbClr val="0033CC"/>
                </a:solidFill>
              </a:rPr>
              <a:t>particle</a:t>
            </a:r>
            <a:r>
              <a:rPr lang="fr-FR" dirty="0" smtClean="0">
                <a:solidFill>
                  <a:srgbClr val="0033CC"/>
                </a:solidFill>
              </a:rPr>
              <a:t> excitations </a:t>
            </a:r>
            <a:r>
              <a:rPr lang="fr-FR" dirty="0" err="1" smtClean="0">
                <a:solidFill>
                  <a:srgbClr val="0033CC"/>
                </a:solidFill>
              </a:rPr>
              <a:t>operator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152" name="Rectangle à coins arrondis 151"/>
          <p:cNvSpPr/>
          <p:nvPr/>
        </p:nvSpPr>
        <p:spPr>
          <a:xfrm>
            <a:off x="8754604" y="8117591"/>
            <a:ext cx="693546" cy="539765"/>
          </a:xfrm>
          <a:prstGeom prst="roundRect">
            <a:avLst/>
          </a:prstGeom>
          <a:noFill/>
          <a:ln w="57150" cap="flat">
            <a:solidFill>
              <a:srgbClr val="0033CC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153" name="global mass predictions of ~700 nuclei…"/>
          <p:cNvSpPr txBox="1"/>
          <p:nvPr/>
        </p:nvSpPr>
        <p:spPr>
          <a:xfrm>
            <a:off x="6452239" y="8922613"/>
            <a:ext cx="5639365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0033CC"/>
                </a:solidFill>
              </a:rPr>
              <a:t>Unknowns</a:t>
            </a:r>
            <a:r>
              <a:rPr lang="fr-FR" dirty="0" smtClean="0">
                <a:solidFill>
                  <a:srgbClr val="0033CC"/>
                </a:solidFill>
              </a:rPr>
              <a:t> </a:t>
            </a:r>
            <a:r>
              <a:rPr lang="fr-FR" dirty="0" err="1" smtClean="0">
                <a:solidFill>
                  <a:srgbClr val="0033CC"/>
                </a:solidFill>
              </a:rPr>
              <a:t>found</a:t>
            </a:r>
            <a:r>
              <a:rPr lang="fr-FR" dirty="0" smtClean="0">
                <a:solidFill>
                  <a:srgbClr val="0033CC"/>
                </a:solidFill>
              </a:rPr>
              <a:t> via </a:t>
            </a:r>
            <a:r>
              <a:rPr lang="fr-FR" dirty="0" err="1" smtClean="0">
                <a:solidFill>
                  <a:srgbClr val="0033CC"/>
                </a:solidFill>
              </a:rPr>
              <a:t>coupled</a:t>
            </a:r>
            <a:r>
              <a:rPr lang="fr-FR" dirty="0" smtClean="0">
                <a:solidFill>
                  <a:srgbClr val="0033CC"/>
                </a:solidFill>
              </a:rPr>
              <a:t> </a:t>
            </a:r>
            <a:r>
              <a:rPr lang="fr-FR" dirty="0" err="1" smtClean="0">
                <a:solidFill>
                  <a:srgbClr val="0033CC"/>
                </a:solidFill>
              </a:rPr>
              <a:t>algebraic</a:t>
            </a:r>
            <a:r>
              <a:rPr lang="fr-FR" dirty="0" smtClean="0">
                <a:solidFill>
                  <a:srgbClr val="0033CC"/>
                </a:solidFill>
              </a:rPr>
              <a:t> non-</a:t>
            </a:r>
            <a:r>
              <a:rPr lang="fr-FR" dirty="0" err="1" smtClean="0">
                <a:solidFill>
                  <a:srgbClr val="0033CC"/>
                </a:solidFill>
              </a:rPr>
              <a:t>linear</a:t>
            </a:r>
            <a:r>
              <a:rPr lang="fr-FR" dirty="0" smtClean="0">
                <a:solidFill>
                  <a:srgbClr val="0033CC"/>
                </a:solidFill>
              </a:rPr>
              <a:t> </a:t>
            </a:r>
            <a:r>
              <a:rPr lang="fr-FR" dirty="0" err="1" smtClean="0">
                <a:solidFill>
                  <a:srgbClr val="0033CC"/>
                </a:solidFill>
              </a:rPr>
              <a:t>equations</a:t>
            </a:r>
            <a:r>
              <a:rPr lang="fr-FR" dirty="0" smtClean="0">
                <a:solidFill>
                  <a:srgbClr val="0033CC"/>
                </a:solidFill>
              </a:rPr>
              <a:t>  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154" name="global mass predictions of ~700 nuclei…"/>
          <p:cNvSpPr txBox="1"/>
          <p:nvPr/>
        </p:nvSpPr>
        <p:spPr>
          <a:xfrm>
            <a:off x="6498297" y="9313195"/>
            <a:ext cx="3768660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fr-FR" dirty="0" smtClean="0">
                <a:solidFill>
                  <a:srgbClr val="0033CC"/>
                </a:solidFill>
              </a:rPr>
              <a:t>Ex: BCCSD = n</a:t>
            </a:r>
            <a:r>
              <a:rPr lang="fr-FR" baseline="-25000" dirty="0" smtClean="0">
                <a:solidFill>
                  <a:srgbClr val="0033CC"/>
                </a:solidFill>
              </a:rPr>
              <a:t>dim</a:t>
            </a:r>
            <a:r>
              <a:rPr lang="fr-FR" baseline="30000" dirty="0" smtClean="0">
                <a:solidFill>
                  <a:srgbClr val="0033CC"/>
                </a:solidFill>
              </a:rPr>
              <a:t>6 </a:t>
            </a:r>
            <a:r>
              <a:rPr lang="fr-FR" dirty="0" smtClean="0">
                <a:solidFill>
                  <a:srgbClr val="0033CC"/>
                </a:solidFill>
              </a:rPr>
              <a:t>; BCCSDT = </a:t>
            </a:r>
            <a:r>
              <a:rPr lang="fr-FR" dirty="0" smtClean="0">
                <a:solidFill>
                  <a:srgbClr val="0033CC"/>
                </a:solidFill>
                <a:latin typeface="Helvetica Neue Light"/>
              </a:rPr>
              <a:t>n</a:t>
            </a:r>
            <a:r>
              <a:rPr lang="fr-FR" baseline="-25000" dirty="0" smtClean="0">
                <a:solidFill>
                  <a:srgbClr val="0033CC"/>
                </a:solidFill>
                <a:latin typeface="Helvetica Neue Light"/>
              </a:rPr>
              <a:t>dim</a:t>
            </a:r>
            <a:r>
              <a:rPr lang="fr-FR" baseline="30000" dirty="0" smtClean="0">
                <a:solidFill>
                  <a:srgbClr val="0033CC"/>
                </a:solidFill>
                <a:latin typeface="Helvetica Neue Light"/>
              </a:rPr>
              <a:t>8</a:t>
            </a:r>
            <a:r>
              <a:rPr lang="fr-FR" dirty="0" smtClean="0">
                <a:solidFill>
                  <a:srgbClr val="0033CC"/>
                </a:solidFill>
              </a:rPr>
              <a:t> 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155" name="global mass predictions of ~700 nuclei…"/>
          <p:cNvSpPr txBox="1"/>
          <p:nvPr/>
        </p:nvSpPr>
        <p:spPr>
          <a:xfrm>
            <a:off x="2757451" y="6898857"/>
            <a:ext cx="2418932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Hagen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smtClean="0">
                <a:solidFill>
                  <a:srgbClr val="0033CC"/>
                </a:solidFill>
              </a:rPr>
              <a:t>RPP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dirty="0">
                <a:solidFill>
                  <a:srgbClr val="0033CC"/>
                </a:solidFill>
              </a:rPr>
              <a:t>(</a:t>
            </a:r>
            <a:r>
              <a:rPr dirty="0" smtClean="0">
                <a:solidFill>
                  <a:srgbClr val="0033CC"/>
                </a:solidFill>
              </a:rPr>
              <a:t>20</a:t>
            </a:r>
            <a:r>
              <a:rPr lang="fr-FR" dirty="0" smtClean="0">
                <a:solidFill>
                  <a:srgbClr val="0033CC"/>
                </a:solidFill>
              </a:rPr>
              <a:t>14</a:t>
            </a:r>
            <a:r>
              <a:rPr dirty="0" smtClean="0">
                <a:solidFill>
                  <a:srgbClr val="0033CC"/>
                </a:solidFill>
              </a:rPr>
              <a:t>)</a:t>
            </a:r>
            <a:endParaRPr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174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131" grpId="0" animBg="1"/>
      <p:bldP spid="132" grpId="0" animBg="1"/>
      <p:bldP spid="133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Image 1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3869" y="4855133"/>
            <a:ext cx="2203373" cy="572877"/>
          </a:xfrm>
          <a:prstGeom prst="rect">
            <a:avLst/>
          </a:prstGeom>
        </p:spPr>
      </p:pic>
      <p:sp>
        <p:nvSpPr>
          <p:cNvPr id="1200" name="Line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6" name="ZoneTexte 15"/>
          <p:cNvSpPr txBox="1"/>
          <p:nvPr/>
        </p:nvSpPr>
        <p:spPr>
          <a:xfrm>
            <a:off x="11622899" y="1982880"/>
            <a:ext cx="102657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sym typeface="Helvetica Neue Light"/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5311" y="2095389"/>
            <a:ext cx="762250" cy="368806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3949" y="2621858"/>
            <a:ext cx="2357610" cy="446183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5786232" y="1551054"/>
            <a:ext cx="2693045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 dirty="0" smtClean="0">
                <a:solidFill>
                  <a:schemeClr val="tx1"/>
                </a:solidFill>
              </a:rPr>
              <a:t>One-body Hilbert </a:t>
            </a:r>
            <a:r>
              <a:rPr lang="fr-FR" sz="1800" b="1" dirty="0" err="1" smtClean="0">
                <a:solidFill>
                  <a:schemeClr val="tx1"/>
                </a:solidFill>
              </a:rPr>
              <a:t>space</a:t>
            </a:r>
            <a:endParaRPr kumimoji="0" lang="fr-FR" sz="18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27" name="Flèche droite 26"/>
          <p:cNvSpPr/>
          <p:nvPr/>
        </p:nvSpPr>
        <p:spPr>
          <a:xfrm>
            <a:off x="8752178" y="2015940"/>
            <a:ext cx="438727" cy="860125"/>
          </a:xfrm>
          <a:prstGeom prst="rightArrow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" name="Rectangle à coins arrondis 1"/>
          <p:cNvSpPr/>
          <p:nvPr/>
        </p:nvSpPr>
        <p:spPr>
          <a:xfrm>
            <a:off x="5744667" y="1551054"/>
            <a:ext cx="2813820" cy="1516987"/>
          </a:xfrm>
          <a:prstGeom prst="roundRect">
            <a:avLst/>
          </a:prstGeom>
          <a:noFill/>
          <a:ln w="381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97334" y="3215207"/>
            <a:ext cx="3980257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smtClean="0">
                <a:solidFill>
                  <a:schemeClr val="tx1"/>
                </a:solidFill>
              </a:rPr>
              <a:t>Expansion </a:t>
            </a:r>
            <a:r>
              <a:rPr lang="fr-FR" sz="2000" b="1" dirty="0" err="1" smtClean="0">
                <a:solidFill>
                  <a:schemeClr val="tx1"/>
                </a:solidFill>
              </a:rPr>
              <a:t>many</a:t>
            </a:r>
            <a:r>
              <a:rPr lang="fr-FR" sz="2000" b="1" dirty="0" smtClean="0">
                <a:solidFill>
                  <a:schemeClr val="tx1"/>
                </a:solidFill>
              </a:rPr>
              <a:t>-body </a:t>
            </a:r>
            <a:r>
              <a:rPr lang="fr-FR" sz="2000" b="1" dirty="0" err="1" smtClean="0">
                <a:solidFill>
                  <a:schemeClr val="tx1"/>
                </a:solidFill>
              </a:rPr>
              <a:t>methods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57" name="Evolution of ab initio nuclear chart"/>
          <p:cNvSpPr txBox="1"/>
          <p:nvPr/>
        </p:nvSpPr>
        <p:spPr>
          <a:xfrm>
            <a:off x="444500" y="127000"/>
            <a:ext cx="12115800" cy="99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defTabSz="457200">
              <a:defRPr sz="3600">
                <a:solidFill>
                  <a:srgbClr val="565656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rPr lang="fr-FR" dirty="0" smtClean="0"/>
              <a:t>Expansion </a:t>
            </a:r>
            <a:r>
              <a:rPr lang="fr-FR" dirty="0" err="1" smtClean="0"/>
              <a:t>many</a:t>
            </a:r>
            <a:r>
              <a:rPr lang="fr-FR" dirty="0" smtClean="0"/>
              <a:t>-body </a:t>
            </a:r>
            <a:r>
              <a:rPr lang="fr-FR" dirty="0" err="1" smtClean="0"/>
              <a:t>methods</a:t>
            </a:r>
            <a:endParaRPr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2314" y="1675738"/>
            <a:ext cx="2432612" cy="30647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31951" y="2290502"/>
            <a:ext cx="3106757" cy="429658"/>
          </a:xfrm>
          <a:prstGeom prst="rect">
            <a:avLst/>
          </a:prstGeom>
        </p:spPr>
      </p:pic>
      <p:sp>
        <p:nvSpPr>
          <p:cNvPr id="77" name="Shape 111"/>
          <p:cNvSpPr/>
          <p:nvPr/>
        </p:nvSpPr>
        <p:spPr>
          <a:xfrm>
            <a:off x="2507203" y="1654958"/>
            <a:ext cx="55348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with</a:t>
            </a:r>
            <a:endParaRPr sz="2200" b="1" dirty="0">
              <a:solidFill>
                <a:schemeClr val="tx1"/>
              </a:solidFill>
            </a:endParaRPr>
          </a:p>
        </p:txBody>
      </p:sp>
      <p:sp>
        <p:nvSpPr>
          <p:cNvPr id="78" name="Shape 111"/>
          <p:cNvSpPr/>
          <p:nvPr/>
        </p:nvSpPr>
        <p:spPr>
          <a:xfrm>
            <a:off x="1924338" y="2322961"/>
            <a:ext cx="55348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with</a:t>
            </a:r>
            <a:endParaRPr sz="2200" b="1" dirty="0">
              <a:solidFill>
                <a:schemeClr val="tx1"/>
              </a:solidFill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524" y="2330646"/>
            <a:ext cx="1806766" cy="352540"/>
          </a:xfrm>
          <a:prstGeom prst="rect">
            <a:avLst/>
          </a:prstGeom>
        </p:spPr>
      </p:pic>
      <p:pic>
        <p:nvPicPr>
          <p:cNvPr id="65" name="Image 6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36375" y="2637798"/>
            <a:ext cx="2423711" cy="523301"/>
          </a:xfrm>
          <a:prstGeom prst="rect">
            <a:avLst/>
          </a:prstGeom>
        </p:spPr>
      </p:pic>
      <p:sp>
        <p:nvSpPr>
          <p:cNvPr id="67" name="ZoneTexte 66"/>
          <p:cNvSpPr txBox="1"/>
          <p:nvPr/>
        </p:nvSpPr>
        <p:spPr>
          <a:xfrm>
            <a:off x="11622899" y="2526219"/>
            <a:ext cx="102657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sym typeface="Helvetica Neue Light"/>
            </a:endParaRPr>
          </a:p>
        </p:txBody>
      </p:sp>
      <p:pic>
        <p:nvPicPr>
          <p:cNvPr id="68" name="Image 6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81120" y="2090122"/>
            <a:ext cx="3429634" cy="399694"/>
          </a:xfrm>
          <a:prstGeom prst="rect">
            <a:avLst/>
          </a:prstGeom>
        </p:spPr>
      </p:pic>
      <p:sp>
        <p:nvSpPr>
          <p:cNvPr id="69" name="ZoneTexte 68"/>
          <p:cNvSpPr txBox="1"/>
          <p:nvPr/>
        </p:nvSpPr>
        <p:spPr>
          <a:xfrm>
            <a:off x="9847361" y="1551054"/>
            <a:ext cx="2410916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 dirty="0" smtClean="0">
                <a:solidFill>
                  <a:schemeClr val="tx1"/>
                </a:solidFill>
              </a:rPr>
              <a:t>A-body Hilbert </a:t>
            </a:r>
            <a:r>
              <a:rPr lang="fr-FR" sz="1800" b="1" dirty="0" err="1" smtClean="0">
                <a:solidFill>
                  <a:schemeClr val="tx1"/>
                </a:solidFill>
              </a:rPr>
              <a:t>space</a:t>
            </a:r>
            <a:endParaRPr kumimoji="0" lang="fr-FR" sz="18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70" name="Flèche droite 69"/>
          <p:cNvSpPr/>
          <p:nvPr/>
        </p:nvSpPr>
        <p:spPr>
          <a:xfrm>
            <a:off x="8752178" y="2015940"/>
            <a:ext cx="438727" cy="860125"/>
          </a:xfrm>
          <a:prstGeom prst="rightArrow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71" name="Rectangle à coins arrondis 70"/>
          <p:cNvSpPr/>
          <p:nvPr/>
        </p:nvSpPr>
        <p:spPr>
          <a:xfrm>
            <a:off x="9394114" y="1521298"/>
            <a:ext cx="3416639" cy="1822180"/>
          </a:xfrm>
          <a:prstGeom prst="roundRect">
            <a:avLst/>
          </a:prstGeom>
          <a:noFill/>
          <a:ln w="381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pic>
        <p:nvPicPr>
          <p:cNvPr id="72" name="Image 7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7860" y="4994549"/>
            <a:ext cx="1850834" cy="402116"/>
          </a:xfrm>
          <a:prstGeom prst="rect">
            <a:avLst/>
          </a:prstGeom>
        </p:spPr>
      </p:pic>
      <p:sp>
        <p:nvSpPr>
          <p:cNvPr id="73" name="Shape 111"/>
          <p:cNvSpPr/>
          <p:nvPr/>
        </p:nvSpPr>
        <p:spPr>
          <a:xfrm>
            <a:off x="292100" y="4209746"/>
            <a:ext cx="3115109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Hamiltonian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partitioning</a:t>
            </a:r>
            <a:endParaRPr sz="2200" b="1" dirty="0">
              <a:solidFill>
                <a:schemeClr val="tx1"/>
              </a:solidFill>
            </a:endParaRPr>
          </a:p>
        </p:txBody>
      </p:sp>
      <p:cxnSp>
        <p:nvCxnSpPr>
          <p:cNvPr id="74" name="Connecteur droit avec flèche 73"/>
          <p:cNvCxnSpPr/>
          <p:nvPr/>
        </p:nvCxnSpPr>
        <p:spPr>
          <a:xfrm>
            <a:off x="2575630" y="5195607"/>
            <a:ext cx="2362840" cy="0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75" name="Groupe 74"/>
          <p:cNvGrpSpPr/>
          <p:nvPr/>
        </p:nvGrpSpPr>
        <p:grpSpPr>
          <a:xfrm>
            <a:off x="2786386" y="4718389"/>
            <a:ext cx="1925782" cy="954436"/>
            <a:chOff x="5583382" y="3424683"/>
            <a:chExt cx="1925782" cy="954436"/>
          </a:xfrm>
        </p:grpSpPr>
        <p:sp>
          <p:nvSpPr>
            <p:cNvPr id="76" name="Ellipse 75"/>
            <p:cNvSpPr/>
            <p:nvPr/>
          </p:nvSpPr>
          <p:spPr>
            <a:xfrm>
              <a:off x="5583382" y="3424683"/>
              <a:ext cx="1925782" cy="954436"/>
            </a:xfrm>
            <a:prstGeom prst="ellipse">
              <a:avLst/>
            </a:prstGeom>
            <a:solidFill>
              <a:schemeClr val="bg1"/>
            </a:solidFill>
            <a:ln w="38100" cap="flat">
              <a:solidFill>
                <a:srgbClr val="000000"/>
              </a:solidFill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endParaRPr>
            </a:p>
          </p:txBody>
        </p:sp>
        <p:sp>
          <p:nvSpPr>
            <p:cNvPr id="79" name="Shape 111"/>
            <p:cNvSpPr/>
            <p:nvPr/>
          </p:nvSpPr>
          <p:spPr>
            <a:xfrm>
              <a:off x="5680120" y="3523042"/>
              <a:ext cx="1732306" cy="61555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anchor="b">
              <a:spAutoFit/>
            </a:bodyPr>
            <a:lstStyle>
              <a:lvl1pPr algn="l"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 lvl="0" algn="ctr">
                <a:defRPr sz="1800"/>
              </a:pPr>
              <a:r>
                <a:rPr lang="fr-FR" sz="2000" b="1" dirty="0" smtClean="0">
                  <a:solidFill>
                    <a:schemeClr val="tx1"/>
                  </a:solidFill>
                </a:rPr>
                <a:t>« </a:t>
              </a:r>
              <a:r>
                <a:rPr lang="fr-FR" sz="2000" b="1" dirty="0" err="1" smtClean="0">
                  <a:solidFill>
                    <a:schemeClr val="tx1"/>
                  </a:solidFill>
                </a:rPr>
                <a:t>Easy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 »</a:t>
              </a:r>
            </a:p>
            <a:p>
              <a:pPr lvl="0" algn="ctr">
                <a:defRPr sz="1800"/>
              </a:pPr>
              <a:r>
                <a:rPr lang="fr-FR" sz="2000" b="1" dirty="0">
                  <a:solidFill>
                    <a:schemeClr val="tx1"/>
                  </a:solidFill>
                </a:rPr>
                <a:t>t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o </a:t>
              </a:r>
              <a:r>
                <a:rPr lang="fr-FR" sz="2000" b="1" dirty="0" err="1" smtClean="0">
                  <a:solidFill>
                    <a:schemeClr val="tx1"/>
                  </a:solidFill>
                </a:rPr>
                <a:t>solve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80" name="Shape 111"/>
          <p:cNvSpPr/>
          <p:nvPr/>
        </p:nvSpPr>
        <p:spPr>
          <a:xfrm>
            <a:off x="5101252" y="4207847"/>
            <a:ext cx="248825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 algn="ctr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Unperturbed</a:t>
            </a:r>
            <a:r>
              <a:rPr lang="fr-FR" b="1" dirty="0" smtClean="0">
                <a:solidFill>
                  <a:schemeClr val="tx1"/>
                </a:solidFill>
              </a:rPr>
              <a:t> state</a:t>
            </a:r>
            <a:endParaRPr sz="2200" b="1" dirty="0">
              <a:solidFill>
                <a:schemeClr val="tx1"/>
              </a:solidFill>
            </a:endParaRPr>
          </a:p>
        </p:txBody>
      </p:sp>
      <p:cxnSp>
        <p:nvCxnSpPr>
          <p:cNvPr id="81" name="Connecteur droit avec flèche 80"/>
          <p:cNvCxnSpPr/>
          <p:nvPr/>
        </p:nvCxnSpPr>
        <p:spPr>
          <a:xfrm>
            <a:off x="8065756" y="5195607"/>
            <a:ext cx="2362840" cy="0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82" name="Groupe 81"/>
          <p:cNvGrpSpPr/>
          <p:nvPr/>
        </p:nvGrpSpPr>
        <p:grpSpPr>
          <a:xfrm>
            <a:off x="8228865" y="4716349"/>
            <a:ext cx="1925782" cy="954436"/>
            <a:chOff x="6774873" y="6735539"/>
            <a:chExt cx="1925782" cy="954436"/>
          </a:xfrm>
        </p:grpSpPr>
        <p:sp>
          <p:nvSpPr>
            <p:cNvPr id="83" name="Ellipse 82"/>
            <p:cNvSpPr/>
            <p:nvPr/>
          </p:nvSpPr>
          <p:spPr>
            <a:xfrm>
              <a:off x="6774873" y="6735539"/>
              <a:ext cx="1925782" cy="954436"/>
            </a:xfrm>
            <a:prstGeom prst="ellipse">
              <a:avLst/>
            </a:prstGeom>
            <a:solidFill>
              <a:schemeClr val="bg1"/>
            </a:solidFill>
            <a:ln w="38100" cap="flat">
              <a:solidFill>
                <a:srgbClr val="000000"/>
              </a:solidFill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endParaRPr>
            </a:p>
          </p:txBody>
        </p:sp>
        <p:sp>
          <p:nvSpPr>
            <p:cNvPr id="84" name="Shape 111"/>
            <p:cNvSpPr/>
            <p:nvPr/>
          </p:nvSpPr>
          <p:spPr>
            <a:xfrm>
              <a:off x="6885466" y="6903173"/>
              <a:ext cx="1732306" cy="61555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anchor="b">
              <a:spAutoFit/>
            </a:bodyPr>
            <a:lstStyle>
              <a:lvl1pPr algn="l"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 lvl="0" algn="ctr">
                <a:defRPr sz="1800"/>
              </a:pPr>
              <a:r>
                <a:rPr lang="fr-FR" sz="2000" b="1" dirty="0" smtClean="0">
                  <a:solidFill>
                    <a:schemeClr val="tx1"/>
                  </a:solidFill>
                </a:rPr>
                <a:t>Expansion </a:t>
              </a:r>
              <a:r>
                <a:rPr lang="fr-FR" sz="2000" b="1" dirty="0" err="1" smtClean="0">
                  <a:solidFill>
                    <a:schemeClr val="tx1"/>
                  </a:solidFill>
                </a:rPr>
                <a:t>series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85" name="Shape 111"/>
          <p:cNvSpPr/>
          <p:nvPr/>
        </p:nvSpPr>
        <p:spPr>
          <a:xfrm>
            <a:off x="10593331" y="4178345"/>
            <a:ext cx="231928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 algn="ctr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Fully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correlated</a:t>
            </a:r>
            <a:r>
              <a:rPr lang="fr-FR" b="1" dirty="0" smtClean="0">
                <a:solidFill>
                  <a:schemeClr val="tx1"/>
                </a:solidFill>
              </a:rPr>
              <a:t> state</a:t>
            </a:r>
            <a:endParaRPr sz="2200" b="1" dirty="0">
              <a:solidFill>
                <a:schemeClr val="tx1"/>
              </a:solidFill>
            </a:endParaRPr>
          </a:p>
        </p:txBody>
      </p:sp>
      <p:pic>
        <p:nvPicPr>
          <p:cNvPr id="88" name="Image 8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16877" y="4870470"/>
            <a:ext cx="2758955" cy="596391"/>
          </a:xfrm>
          <a:prstGeom prst="rect">
            <a:avLst/>
          </a:prstGeom>
        </p:spPr>
      </p:pic>
      <p:pic>
        <p:nvPicPr>
          <p:cNvPr id="110" name="Image 10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0211" y="1566596"/>
            <a:ext cx="2357610" cy="495759"/>
          </a:xfrm>
          <a:prstGeom prst="rect">
            <a:avLst/>
          </a:prstGeom>
        </p:spPr>
      </p:pic>
      <p:sp>
        <p:nvSpPr>
          <p:cNvPr id="61" name="ZoneTexte 60"/>
          <p:cNvSpPr txBox="1"/>
          <p:nvPr/>
        </p:nvSpPr>
        <p:spPr>
          <a:xfrm>
            <a:off x="5756871" y="9225257"/>
            <a:ext cx="5009385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</a:t>
            </a:r>
            <a:r>
              <a:rPr lang="fr-FR" sz="2000" b="1" dirty="0" err="1" smtClean="0">
                <a:solidFill>
                  <a:srgbClr val="0033CC"/>
                </a:solidFill>
              </a:rPr>
              <a:t>Numerical</a:t>
            </a:r>
            <a:r>
              <a:rPr lang="fr-FR" sz="2000" b="1" dirty="0" smtClean="0">
                <a:solidFill>
                  <a:srgbClr val="0033CC"/>
                </a:solidFill>
              </a:rPr>
              <a:t> </a:t>
            </a:r>
            <a:r>
              <a:rPr lang="fr-FR" sz="2000" b="1" dirty="0" err="1" smtClean="0">
                <a:solidFill>
                  <a:srgbClr val="0033CC"/>
                </a:solidFill>
              </a:rPr>
              <a:t>results</a:t>
            </a:r>
            <a:r>
              <a:rPr lang="fr-FR" sz="2000" b="1" dirty="0" smtClean="0">
                <a:solidFill>
                  <a:srgbClr val="0033CC"/>
                </a:solidFill>
              </a:rPr>
              <a:t> </a:t>
            </a:r>
            <a:r>
              <a:rPr lang="fr-FR" sz="2000" b="1" dirty="0" err="1" smtClean="0">
                <a:solidFill>
                  <a:srgbClr val="0033CC"/>
                </a:solidFill>
              </a:rPr>
              <a:t>shown</a:t>
            </a:r>
            <a:r>
              <a:rPr lang="fr-FR" sz="2000" b="1" dirty="0" smtClean="0">
                <a:solidFill>
                  <a:srgbClr val="0033CC"/>
                </a:solidFill>
              </a:rPr>
              <a:t> in the </a:t>
            </a:r>
            <a:r>
              <a:rPr lang="fr-FR" sz="2000" b="1" dirty="0" err="1" smtClean="0">
                <a:solidFill>
                  <a:srgbClr val="0033CC"/>
                </a:solidFill>
              </a:rPr>
              <a:t>below</a:t>
            </a:r>
            <a:r>
              <a:rPr lang="fr-FR" sz="2000" b="1" dirty="0" smtClean="0">
                <a:solidFill>
                  <a:srgbClr val="0033CC"/>
                </a:solidFill>
              </a:rPr>
              <a:t> 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rgbClr val="0033CC"/>
              </a:solidFill>
              <a:effectLst/>
              <a:uFillTx/>
              <a:sym typeface="Helvetica Neue Light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310072" y="5913179"/>
            <a:ext cx="10399923" cy="3277518"/>
          </a:xfrm>
          <a:prstGeom prst="rect">
            <a:avLst/>
          </a:prstGeom>
        </p:spPr>
      </p:pic>
      <p:sp>
        <p:nvSpPr>
          <p:cNvPr id="63" name="Rectangle à coins arrondis 62"/>
          <p:cNvSpPr/>
          <p:nvPr/>
        </p:nvSpPr>
        <p:spPr>
          <a:xfrm>
            <a:off x="6522859" y="7466394"/>
            <a:ext cx="1481454" cy="405397"/>
          </a:xfrm>
          <a:prstGeom prst="roundRect">
            <a:avLst/>
          </a:prstGeom>
          <a:noFill/>
          <a:ln w="38100" cap="flat">
            <a:solidFill>
              <a:srgbClr val="0033CC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64" name="Rectangle à coins arrondis 63"/>
          <p:cNvSpPr/>
          <p:nvPr/>
        </p:nvSpPr>
        <p:spPr>
          <a:xfrm>
            <a:off x="6747411" y="8240486"/>
            <a:ext cx="991859" cy="419394"/>
          </a:xfrm>
          <a:prstGeom prst="roundRect">
            <a:avLst/>
          </a:prstGeom>
          <a:noFill/>
          <a:ln w="38100" cap="flat">
            <a:solidFill>
              <a:srgbClr val="0033CC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66" name="Rectangle à coins arrondis 65"/>
          <p:cNvSpPr/>
          <p:nvPr/>
        </p:nvSpPr>
        <p:spPr>
          <a:xfrm>
            <a:off x="9413919" y="7491921"/>
            <a:ext cx="1492619" cy="748565"/>
          </a:xfrm>
          <a:prstGeom prst="roundRect">
            <a:avLst/>
          </a:prstGeom>
          <a:noFill/>
          <a:ln w="38100" cap="flat">
            <a:solidFill>
              <a:srgbClr val="0033CC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39117883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3" grpId="0" animBg="1"/>
      <p:bldP spid="64" grpId="0" animBg="1"/>
      <p:bldP spid="6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" name="nuclearchart_abinitio_2010_07022023.pdf" descr="nuclearchart_abinitio_2010_07022023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415" y="3034951"/>
            <a:ext cx="12700000" cy="5994400"/>
          </a:xfrm>
          <a:prstGeom prst="rect">
            <a:avLst/>
          </a:prstGeom>
          <a:ln w="12700">
            <a:miter lim="400000"/>
          </a:ln>
        </p:spPr>
      </p:pic>
      <p:sp>
        <p:nvSpPr>
          <p:cNvPr id="528" name="Line"/>
          <p:cNvSpPr/>
          <p:nvPr/>
        </p:nvSpPr>
        <p:spPr>
          <a:xfrm flipV="1">
            <a:off x="469900" y="965199"/>
            <a:ext cx="12052911" cy="2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29" name="Ab initio nuclear chart"/>
          <p:cNvSpPr txBox="1"/>
          <p:nvPr/>
        </p:nvSpPr>
        <p:spPr>
          <a:xfrm>
            <a:off x="444500" y="127000"/>
            <a:ext cx="12115800" cy="76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defTabSz="457200">
              <a:defRPr sz="3600">
                <a:solidFill>
                  <a:srgbClr val="204DAA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rPr lang="fr-FR" dirty="0" smtClean="0"/>
              <a:t>Ground-state </a:t>
            </a:r>
            <a:r>
              <a:rPr lang="fr-FR" i="1" dirty="0" smtClean="0"/>
              <a:t>a</a:t>
            </a:r>
            <a:r>
              <a:rPr i="1" dirty="0" smtClean="0"/>
              <a:t>b </a:t>
            </a:r>
            <a:r>
              <a:rPr i="1" dirty="0"/>
              <a:t>initio </a:t>
            </a:r>
            <a:r>
              <a:rPr dirty="0"/>
              <a:t>nuclear </a:t>
            </a:r>
            <a:r>
              <a:rPr dirty="0" smtClean="0"/>
              <a:t>chart</a:t>
            </a:r>
            <a:r>
              <a:rPr lang="fr-FR" dirty="0" smtClean="0"/>
              <a:t>… </a:t>
            </a:r>
            <a:r>
              <a:rPr lang="fr-FR" dirty="0" err="1" smtClean="0"/>
              <a:t>then</a:t>
            </a:r>
            <a:endParaRPr dirty="0"/>
          </a:p>
        </p:txBody>
      </p:sp>
      <p:sp>
        <p:nvSpPr>
          <p:cNvPr id="46" name="2023"/>
          <p:cNvSpPr txBox="1"/>
          <p:nvPr/>
        </p:nvSpPr>
        <p:spPr>
          <a:xfrm>
            <a:off x="4244964" y="8994125"/>
            <a:ext cx="904094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1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rPr dirty="0" smtClean="0"/>
              <a:t>20</a:t>
            </a:r>
            <a:r>
              <a:rPr lang="fr-FR" dirty="0" smtClean="0"/>
              <a:t>10</a:t>
            </a:r>
            <a:endParaRPr dirty="0"/>
          </a:p>
        </p:txBody>
      </p:sp>
      <p:sp>
        <p:nvSpPr>
          <p:cNvPr id="93" name="[Figure: B. Bally]"/>
          <p:cNvSpPr txBox="1"/>
          <p:nvPr/>
        </p:nvSpPr>
        <p:spPr>
          <a:xfrm>
            <a:off x="10695709" y="9175615"/>
            <a:ext cx="1909635" cy="3334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b">
            <a:spAutoFit/>
          </a:bodyPr>
          <a:lstStyle/>
          <a:p>
            <a:pPr>
              <a:defRPr sz="1500">
                <a:latin typeface="Palatino"/>
                <a:ea typeface="Palatino"/>
                <a:cs typeface="Palatino"/>
                <a:sym typeface="Palatino"/>
              </a:defRPr>
            </a:pPr>
            <a:r>
              <a:rPr dirty="0"/>
              <a:t>[</a:t>
            </a:r>
            <a:r>
              <a:rPr i="1" dirty="0"/>
              <a:t>Figure</a:t>
            </a:r>
            <a:r>
              <a:rPr dirty="0"/>
              <a:t>: B. Bally]</a:t>
            </a:r>
          </a:p>
        </p:txBody>
      </p:sp>
      <p:sp>
        <p:nvSpPr>
          <p:cNvPr id="34" name="Rectangle: Rounded Corners 19">
            <a:extLst>
              <a:ext uri="{FF2B5EF4-FFF2-40B4-BE49-F238E27FC236}">
                <a16:creationId xmlns:a16="http://schemas.microsoft.com/office/drawing/2014/main" id="{5B56332E-16D3-4D84-B5E1-066AC9335EC1}"/>
              </a:ext>
            </a:extLst>
          </p:cNvPr>
          <p:cNvSpPr/>
          <p:nvPr/>
        </p:nvSpPr>
        <p:spPr>
          <a:xfrm>
            <a:off x="469900" y="1173802"/>
            <a:ext cx="4359255" cy="1158581"/>
          </a:xfrm>
          <a:prstGeom prst="roundRect">
            <a:avLst>
              <a:gd name="adj" fmla="val 11996"/>
            </a:avLst>
          </a:prstGeom>
          <a:solidFill>
            <a:srgbClr val="FFC5C5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extBox 20">
            <a:extLst>
              <a:ext uri="{FF2B5EF4-FFF2-40B4-BE49-F238E27FC236}">
                <a16:creationId xmlns:a16="http://schemas.microsoft.com/office/drawing/2014/main" id="{C5494C79-9C3D-4C3F-B5CD-1A22E1484FCE}"/>
              </a:ext>
            </a:extLst>
          </p:cNvPr>
          <p:cNvSpPr txBox="1"/>
          <p:nvPr/>
        </p:nvSpPr>
        <p:spPr>
          <a:xfrm>
            <a:off x="550564" y="1201941"/>
            <a:ext cx="427859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b="1" dirty="0"/>
              <a:t>Quasi-exact methods </a:t>
            </a:r>
            <a:r>
              <a:rPr lang="en-US" sz="2000" b="1" dirty="0" smtClean="0"/>
              <a:t>(&gt;1990)</a:t>
            </a:r>
            <a:endParaRPr lang="en-US" sz="2000" b="1" dirty="0"/>
          </a:p>
          <a:p>
            <a:pPr algn="l">
              <a:spcAft>
                <a:spcPts val="1200"/>
              </a:spcAft>
              <a:tabLst>
                <a:tab pos="1076325" algn="l"/>
              </a:tabLst>
            </a:pPr>
            <a:r>
              <a:rPr lang="en-US" sz="1400" dirty="0"/>
              <a:t>Examples</a:t>
            </a:r>
            <a:r>
              <a:rPr lang="en-US" sz="1400" i="1" dirty="0"/>
              <a:t>:	</a:t>
            </a:r>
            <a:r>
              <a:rPr lang="en-US" sz="1400" dirty="0" smtClean="0"/>
              <a:t>No core shell-model (NCSM)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	</a:t>
            </a:r>
            <a:r>
              <a:rPr lang="en-US" sz="1400" dirty="0" smtClean="0"/>
              <a:t>Green’s function </a:t>
            </a:r>
            <a:r>
              <a:rPr lang="en-US" sz="1400" dirty="0" err="1" smtClean="0"/>
              <a:t>monte</a:t>
            </a:r>
            <a:r>
              <a:rPr lang="en-US" sz="1400" dirty="0" smtClean="0"/>
              <a:t> </a:t>
            </a:r>
            <a:r>
              <a:rPr lang="en-US" sz="1400" dirty="0" err="1" smtClean="0"/>
              <a:t>carlo</a:t>
            </a:r>
            <a:r>
              <a:rPr lang="en-US" sz="1400" dirty="0" smtClean="0"/>
              <a:t> (GFMC)</a:t>
            </a:r>
            <a:endParaRPr lang="en-US" sz="14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864181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Image 6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000" y="3013132"/>
            <a:ext cx="12899285" cy="6083058"/>
          </a:xfrm>
          <a:prstGeom prst="rect">
            <a:avLst/>
          </a:prstGeom>
        </p:spPr>
      </p:pic>
      <p:sp>
        <p:nvSpPr>
          <p:cNvPr id="538" name="Line"/>
          <p:cNvSpPr/>
          <p:nvPr/>
        </p:nvSpPr>
        <p:spPr>
          <a:xfrm flipV="1">
            <a:off x="469900" y="965199"/>
            <a:ext cx="12052911" cy="2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41" name="2023"/>
          <p:cNvSpPr txBox="1"/>
          <p:nvPr/>
        </p:nvSpPr>
        <p:spPr>
          <a:xfrm>
            <a:off x="4244964" y="8994125"/>
            <a:ext cx="904094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1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rPr dirty="0" smtClean="0"/>
              <a:t>202</a:t>
            </a:r>
            <a:r>
              <a:rPr lang="fr-FR" dirty="0" smtClean="0"/>
              <a:t>4</a:t>
            </a:r>
            <a:endParaRPr dirty="0"/>
          </a:p>
        </p:txBody>
      </p:sp>
      <p:sp>
        <p:nvSpPr>
          <p:cNvPr id="10" name="[Figure: B. Bally]"/>
          <p:cNvSpPr txBox="1"/>
          <p:nvPr/>
        </p:nvSpPr>
        <p:spPr>
          <a:xfrm>
            <a:off x="10695709" y="9175615"/>
            <a:ext cx="1909635" cy="3334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b">
            <a:spAutoFit/>
          </a:bodyPr>
          <a:lstStyle/>
          <a:p>
            <a:pPr>
              <a:defRPr sz="1500">
                <a:latin typeface="Palatino"/>
                <a:ea typeface="Palatino"/>
                <a:cs typeface="Palatino"/>
                <a:sym typeface="Palatino"/>
              </a:defRPr>
            </a:pPr>
            <a:r>
              <a:rPr dirty="0"/>
              <a:t>[</a:t>
            </a:r>
            <a:r>
              <a:rPr i="1" dirty="0"/>
              <a:t>Figure</a:t>
            </a:r>
            <a:r>
              <a:rPr dirty="0"/>
              <a:t>: B. Bally]</a:t>
            </a:r>
          </a:p>
        </p:txBody>
      </p:sp>
      <p:sp>
        <p:nvSpPr>
          <p:cNvPr id="20" name="detailed structure of 100Sn…"/>
          <p:cNvSpPr txBox="1"/>
          <p:nvPr/>
        </p:nvSpPr>
        <p:spPr>
          <a:xfrm>
            <a:off x="542912" y="5426225"/>
            <a:ext cx="2947923" cy="625812"/>
          </a:xfrm>
          <a:prstGeom prst="rect">
            <a:avLst/>
          </a:prstGeom>
          <a:solidFill>
            <a:schemeClr val="bg1">
              <a:alpha val="30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/>
            </a:pPr>
            <a:r>
              <a:rPr lang="fr-FR" b="1" dirty="0"/>
              <a:t>D</a:t>
            </a:r>
            <a:r>
              <a:rPr b="1" dirty="0" err="1" smtClean="0"/>
              <a:t>etailed</a:t>
            </a:r>
            <a:r>
              <a:rPr b="1" dirty="0" smtClean="0"/>
              <a:t> structure of </a:t>
            </a:r>
            <a:r>
              <a:rPr b="1" baseline="31999" dirty="0" smtClean="0"/>
              <a:t>100</a:t>
            </a:r>
            <a:r>
              <a:rPr dirty="0" smtClean="0"/>
              <a:t>Sn</a:t>
            </a:r>
            <a:endParaRPr dirty="0"/>
          </a:p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dirty="0" smtClean="0">
                <a:solidFill>
                  <a:srgbClr val="0033CC"/>
                </a:solidFill>
              </a:rPr>
              <a:t>Morris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PRL (2018)</a:t>
            </a:r>
          </a:p>
        </p:txBody>
      </p:sp>
      <p:sp>
        <p:nvSpPr>
          <p:cNvPr id="21" name="charge radii in 138Xe…"/>
          <p:cNvSpPr txBox="1"/>
          <p:nvPr/>
        </p:nvSpPr>
        <p:spPr>
          <a:xfrm>
            <a:off x="3994743" y="5212049"/>
            <a:ext cx="2407710" cy="625812"/>
          </a:xfrm>
          <a:prstGeom prst="rect">
            <a:avLst/>
          </a:prstGeom>
          <a:solidFill>
            <a:schemeClr val="bg1">
              <a:alpha val="71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/>
            </a:pPr>
            <a:r>
              <a:rPr lang="fr-FR" b="1" dirty="0" smtClean="0"/>
              <a:t>C</a:t>
            </a:r>
            <a:r>
              <a:rPr b="1" dirty="0" err="1" smtClean="0"/>
              <a:t>harge</a:t>
            </a:r>
            <a:r>
              <a:rPr b="1" dirty="0" smtClean="0"/>
              <a:t> </a:t>
            </a:r>
            <a:r>
              <a:rPr b="1" dirty="0"/>
              <a:t>radii in </a:t>
            </a:r>
            <a:r>
              <a:rPr b="1" baseline="31999" dirty="0"/>
              <a:t>138</a:t>
            </a:r>
            <a:r>
              <a:rPr b="1" dirty="0"/>
              <a:t>Xe</a:t>
            </a:r>
          </a:p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dirty="0" smtClean="0">
                <a:solidFill>
                  <a:srgbClr val="0033CC"/>
                </a:solidFill>
              </a:rPr>
              <a:t>Arthuis</a:t>
            </a:r>
            <a:r>
              <a:rPr lang="fr-FR" dirty="0" smtClean="0">
                <a:solidFill>
                  <a:srgbClr val="0033CC"/>
                </a:solidFill>
              </a:rPr>
              <a:t> </a:t>
            </a:r>
            <a:r>
              <a:rPr lang="fr-FR" i="1" dirty="0" smtClean="0">
                <a:solidFill>
                  <a:srgbClr val="0033CC"/>
                </a:solidFill>
                <a:sym typeface="Gill Sans"/>
              </a:rPr>
              <a:t>et </a:t>
            </a:r>
            <a:r>
              <a:rPr lang="fr-FR" i="1" dirty="0">
                <a:solidFill>
                  <a:srgbClr val="0033CC"/>
                </a:solidFill>
                <a:sym typeface="Gill Sans"/>
              </a:rPr>
              <a:t>al</a:t>
            </a:r>
            <a:r>
              <a:rPr i="1" dirty="0" smtClean="0">
                <a:solidFill>
                  <a:srgbClr val="0033CC"/>
                </a:solidFill>
                <a:sym typeface="Gill Sans"/>
              </a:rPr>
              <a:t>.</a:t>
            </a:r>
            <a:r>
              <a:rPr dirty="0" smtClean="0">
                <a:solidFill>
                  <a:srgbClr val="0033CC"/>
                </a:solidFill>
              </a:rPr>
              <a:t>, </a:t>
            </a:r>
            <a:r>
              <a:rPr dirty="0">
                <a:solidFill>
                  <a:srgbClr val="0033CC"/>
                </a:solidFill>
              </a:rPr>
              <a:t>PRL (2020)</a:t>
            </a:r>
          </a:p>
        </p:txBody>
      </p:sp>
      <p:sp>
        <p:nvSpPr>
          <p:cNvPr id="22" name="global mass predictions of ~700 nuclei…"/>
          <p:cNvSpPr txBox="1"/>
          <p:nvPr/>
        </p:nvSpPr>
        <p:spPr>
          <a:xfrm>
            <a:off x="1937944" y="7551309"/>
            <a:ext cx="4379404" cy="625812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/>
            </a:pPr>
            <a:r>
              <a:rPr lang="fr-FR" b="1" dirty="0" smtClean="0"/>
              <a:t>G</a:t>
            </a:r>
            <a:r>
              <a:rPr b="1" dirty="0" err="1" smtClean="0"/>
              <a:t>lobal</a:t>
            </a:r>
            <a:r>
              <a:rPr b="1" dirty="0" smtClean="0"/>
              <a:t> </a:t>
            </a:r>
            <a:r>
              <a:rPr b="1" dirty="0"/>
              <a:t>mass predictions of ~700 nuclei</a:t>
            </a:r>
          </a:p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dirty="0" err="1">
                <a:solidFill>
                  <a:srgbClr val="0033CC"/>
                </a:solidFill>
              </a:rPr>
              <a:t>Stroberg</a:t>
            </a:r>
            <a:r>
              <a:rPr dirty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PRL (2021)</a:t>
            </a:r>
          </a:p>
        </p:txBody>
      </p:sp>
      <p:sp>
        <p:nvSpPr>
          <p:cNvPr id="23" name="extension to heavy systems…"/>
          <p:cNvSpPr txBox="1"/>
          <p:nvPr/>
        </p:nvSpPr>
        <p:spPr>
          <a:xfrm>
            <a:off x="2691695" y="6650190"/>
            <a:ext cx="3597140" cy="625812"/>
          </a:xfrm>
          <a:prstGeom prst="rect">
            <a:avLst/>
          </a:prstGeom>
          <a:solidFill>
            <a:schemeClr val="bg1">
              <a:alpha val="6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/>
            </a:pPr>
            <a:r>
              <a:rPr lang="fr-FR" b="1" dirty="0" smtClean="0"/>
              <a:t>Mass and </a:t>
            </a:r>
            <a:r>
              <a:rPr lang="fr-FR" b="1" dirty="0" err="1" smtClean="0"/>
              <a:t>spectroscopy</a:t>
            </a:r>
            <a:r>
              <a:rPr lang="fr-FR" b="1" dirty="0" smtClean="0"/>
              <a:t> ~</a:t>
            </a:r>
            <a:r>
              <a:rPr lang="fr-FR" b="1" baseline="30000" dirty="0" smtClean="0"/>
              <a:t>132</a:t>
            </a:r>
            <a:r>
              <a:rPr lang="fr-FR" b="1" dirty="0" smtClean="0"/>
              <a:t>Sn</a:t>
            </a:r>
            <a:endParaRPr b="1" dirty="0"/>
          </a:p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dirty="0">
                <a:solidFill>
                  <a:srgbClr val="0033CC"/>
                </a:solidFill>
              </a:rPr>
              <a:t>Miyagi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PRC (2022)</a:t>
            </a:r>
          </a:p>
        </p:txBody>
      </p:sp>
      <p:sp>
        <p:nvSpPr>
          <p:cNvPr id="25" name="Star"/>
          <p:cNvSpPr/>
          <p:nvPr/>
        </p:nvSpPr>
        <p:spPr>
          <a:xfrm>
            <a:off x="4157530" y="6039571"/>
            <a:ext cx="301962" cy="285274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2600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5000"/>
            </a:pPr>
            <a:endParaRPr/>
          </a:p>
        </p:txBody>
      </p:sp>
      <p:sp>
        <p:nvSpPr>
          <p:cNvPr id="26" name="Star"/>
          <p:cNvSpPr/>
          <p:nvPr/>
        </p:nvSpPr>
        <p:spPr>
          <a:xfrm>
            <a:off x="6284029" y="4663248"/>
            <a:ext cx="301961" cy="285274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2600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5000"/>
            </a:pPr>
            <a:endParaRPr/>
          </a:p>
        </p:txBody>
      </p:sp>
      <p:sp>
        <p:nvSpPr>
          <p:cNvPr id="27" name="uncertainty quantification in 208Pb…"/>
          <p:cNvSpPr txBox="1"/>
          <p:nvPr/>
        </p:nvSpPr>
        <p:spPr>
          <a:xfrm>
            <a:off x="2200950" y="4328532"/>
            <a:ext cx="3832781" cy="625812"/>
          </a:xfrm>
          <a:prstGeom prst="rect">
            <a:avLst/>
          </a:prstGeom>
          <a:solidFill>
            <a:schemeClr val="bg1">
              <a:alpha val="59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/>
            </a:pPr>
            <a:r>
              <a:rPr lang="fr-FR" b="1" dirty="0" smtClean="0"/>
              <a:t>U</a:t>
            </a:r>
            <a:r>
              <a:rPr b="1" dirty="0" err="1" smtClean="0"/>
              <a:t>ncertainty</a:t>
            </a:r>
            <a:r>
              <a:rPr b="1" dirty="0" smtClean="0"/>
              <a:t> </a:t>
            </a:r>
            <a:r>
              <a:rPr b="1" dirty="0"/>
              <a:t>quantification in </a:t>
            </a:r>
            <a:r>
              <a:rPr b="1" baseline="31999" dirty="0"/>
              <a:t>208</a:t>
            </a:r>
            <a:r>
              <a:rPr b="1" dirty="0"/>
              <a:t>Pb</a:t>
            </a:r>
          </a:p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dirty="0">
                <a:solidFill>
                  <a:srgbClr val="0033CC"/>
                </a:solidFill>
              </a:rPr>
              <a:t>Hu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Nature Physics (2022) </a:t>
            </a:r>
          </a:p>
        </p:txBody>
      </p:sp>
      <p:sp>
        <p:nvSpPr>
          <p:cNvPr id="28" name="deformation physics…"/>
          <p:cNvSpPr txBox="1"/>
          <p:nvPr/>
        </p:nvSpPr>
        <p:spPr>
          <a:xfrm>
            <a:off x="43504" y="8604867"/>
            <a:ext cx="3385542" cy="1118255"/>
          </a:xfrm>
          <a:prstGeom prst="rect">
            <a:avLst/>
          </a:prstGeom>
          <a:solidFill>
            <a:schemeClr val="bg1">
              <a:alpha val="72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/>
            </a:pPr>
            <a:r>
              <a:rPr lang="fr-FR" b="1" dirty="0" err="1" smtClean="0"/>
              <a:t>Rotational</a:t>
            </a:r>
            <a:r>
              <a:rPr b="1" dirty="0" smtClean="0"/>
              <a:t> </a:t>
            </a:r>
            <a:r>
              <a:rPr lang="fr-FR" b="1" dirty="0" smtClean="0"/>
              <a:t>excitations in </a:t>
            </a:r>
            <a:r>
              <a:rPr lang="fr-FR" b="1" baseline="30000" dirty="0" smtClean="0"/>
              <a:t>20</a:t>
            </a:r>
            <a:r>
              <a:rPr lang="fr-FR" b="1" dirty="0" smtClean="0"/>
              <a:t>Ne</a:t>
            </a:r>
            <a:endParaRPr b="1" dirty="0"/>
          </a:p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dirty="0" err="1">
                <a:solidFill>
                  <a:srgbClr val="0033CC"/>
                </a:solidFill>
              </a:rPr>
              <a:t>Novario</a:t>
            </a:r>
            <a:r>
              <a:rPr dirty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PRC (</a:t>
            </a:r>
            <a:r>
              <a:rPr dirty="0" smtClean="0">
                <a:solidFill>
                  <a:srgbClr val="0033CC"/>
                </a:solidFill>
              </a:rPr>
              <a:t>2021)</a:t>
            </a:r>
            <a:endParaRPr lang="fr-FR" dirty="0" smtClean="0">
              <a:solidFill>
                <a:srgbClr val="0033CC"/>
              </a:solidFill>
            </a:endParaRPr>
          </a:p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dirty="0" smtClean="0">
                <a:solidFill>
                  <a:srgbClr val="0033CC"/>
                </a:solidFill>
              </a:rPr>
              <a:t>Hagen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PRC (2022)</a:t>
            </a:r>
          </a:p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dirty="0" err="1">
                <a:solidFill>
                  <a:srgbClr val="0033CC"/>
                </a:solidFill>
              </a:rPr>
              <a:t>Frosini</a:t>
            </a:r>
            <a:r>
              <a:rPr dirty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EPJA (2022)</a:t>
            </a:r>
          </a:p>
        </p:txBody>
      </p:sp>
      <p:sp>
        <p:nvSpPr>
          <p:cNvPr id="29" name="Star"/>
          <p:cNvSpPr/>
          <p:nvPr/>
        </p:nvSpPr>
        <p:spPr>
          <a:xfrm>
            <a:off x="4165668" y="6250076"/>
            <a:ext cx="301962" cy="285274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2600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5000"/>
            </a:pPr>
            <a:endParaRPr/>
          </a:p>
        </p:txBody>
      </p:sp>
      <p:sp>
        <p:nvSpPr>
          <p:cNvPr id="30" name="Star"/>
          <p:cNvSpPr/>
          <p:nvPr/>
        </p:nvSpPr>
        <p:spPr>
          <a:xfrm>
            <a:off x="4506734" y="6254488"/>
            <a:ext cx="301962" cy="285274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2600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5000"/>
            </a:pPr>
            <a:endParaRPr/>
          </a:p>
        </p:txBody>
      </p:sp>
      <p:sp>
        <p:nvSpPr>
          <p:cNvPr id="31" name="Star"/>
          <p:cNvSpPr/>
          <p:nvPr/>
        </p:nvSpPr>
        <p:spPr>
          <a:xfrm>
            <a:off x="4836726" y="6257720"/>
            <a:ext cx="301962" cy="285274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2600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5000"/>
            </a:pPr>
            <a:endParaRPr/>
          </a:p>
        </p:txBody>
      </p:sp>
      <p:sp>
        <p:nvSpPr>
          <p:cNvPr id="33" name="Star"/>
          <p:cNvSpPr/>
          <p:nvPr/>
        </p:nvSpPr>
        <p:spPr>
          <a:xfrm>
            <a:off x="951029" y="8152457"/>
            <a:ext cx="301962" cy="285273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2600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5000"/>
            </a:pPr>
            <a:endParaRPr/>
          </a:p>
        </p:txBody>
      </p:sp>
      <p:sp>
        <p:nvSpPr>
          <p:cNvPr id="34" name="Star"/>
          <p:cNvSpPr/>
          <p:nvPr/>
        </p:nvSpPr>
        <p:spPr>
          <a:xfrm>
            <a:off x="3815379" y="6255120"/>
            <a:ext cx="301962" cy="285274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2600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5000"/>
            </a:pPr>
            <a:endParaRPr/>
          </a:p>
        </p:txBody>
      </p:sp>
      <p:sp>
        <p:nvSpPr>
          <p:cNvPr id="35" name="Star"/>
          <p:cNvSpPr/>
          <p:nvPr/>
        </p:nvSpPr>
        <p:spPr>
          <a:xfrm>
            <a:off x="3451397" y="6260717"/>
            <a:ext cx="301962" cy="285274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2600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5000"/>
            </a:pPr>
            <a:endParaRPr/>
          </a:p>
        </p:txBody>
      </p:sp>
      <p:sp>
        <p:nvSpPr>
          <p:cNvPr id="36" name="Star"/>
          <p:cNvSpPr/>
          <p:nvPr/>
        </p:nvSpPr>
        <p:spPr>
          <a:xfrm>
            <a:off x="3072264" y="6255120"/>
            <a:ext cx="301962" cy="285274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2600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5000"/>
            </a:pPr>
            <a:endParaRPr/>
          </a:p>
        </p:txBody>
      </p:sp>
      <p:sp>
        <p:nvSpPr>
          <p:cNvPr id="37" name="Star"/>
          <p:cNvSpPr/>
          <p:nvPr/>
        </p:nvSpPr>
        <p:spPr>
          <a:xfrm>
            <a:off x="2774091" y="6261748"/>
            <a:ext cx="301962" cy="285274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2600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5000"/>
            </a:pPr>
            <a:endParaRPr/>
          </a:p>
        </p:txBody>
      </p:sp>
      <p:sp>
        <p:nvSpPr>
          <p:cNvPr id="38" name="Star"/>
          <p:cNvSpPr/>
          <p:nvPr/>
        </p:nvSpPr>
        <p:spPr>
          <a:xfrm>
            <a:off x="2462667" y="6255124"/>
            <a:ext cx="301962" cy="285274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2600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5000"/>
            </a:pPr>
            <a:endParaRPr/>
          </a:p>
        </p:txBody>
      </p:sp>
      <p:sp>
        <p:nvSpPr>
          <p:cNvPr id="39" name="Star"/>
          <p:cNvSpPr/>
          <p:nvPr/>
        </p:nvSpPr>
        <p:spPr>
          <a:xfrm>
            <a:off x="5108394" y="6251096"/>
            <a:ext cx="301962" cy="285274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2600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5000"/>
            </a:pPr>
            <a:endParaRPr/>
          </a:p>
        </p:txBody>
      </p:sp>
      <p:sp>
        <p:nvSpPr>
          <p:cNvPr id="40" name="Star"/>
          <p:cNvSpPr/>
          <p:nvPr/>
        </p:nvSpPr>
        <p:spPr>
          <a:xfrm>
            <a:off x="5393314" y="6257724"/>
            <a:ext cx="301962" cy="285274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2600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5000"/>
            </a:pPr>
            <a:endParaRPr/>
          </a:p>
        </p:txBody>
      </p:sp>
      <p:sp>
        <p:nvSpPr>
          <p:cNvPr id="41" name="Star"/>
          <p:cNvSpPr/>
          <p:nvPr/>
        </p:nvSpPr>
        <p:spPr>
          <a:xfrm>
            <a:off x="5717990" y="6251100"/>
            <a:ext cx="301962" cy="285274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2600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5000"/>
            </a:pPr>
            <a:endParaRPr/>
          </a:p>
        </p:txBody>
      </p:sp>
      <p:sp>
        <p:nvSpPr>
          <p:cNvPr id="42" name="Star"/>
          <p:cNvSpPr/>
          <p:nvPr/>
        </p:nvSpPr>
        <p:spPr>
          <a:xfrm>
            <a:off x="6108931" y="6257728"/>
            <a:ext cx="301962" cy="285274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2600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5000"/>
            </a:pPr>
            <a:endParaRPr/>
          </a:p>
        </p:txBody>
      </p:sp>
      <p:sp>
        <p:nvSpPr>
          <p:cNvPr id="32" name="extension to heavy systems…"/>
          <p:cNvSpPr txBox="1"/>
          <p:nvPr/>
        </p:nvSpPr>
        <p:spPr>
          <a:xfrm>
            <a:off x="6310439" y="5950422"/>
            <a:ext cx="3340658" cy="625812"/>
          </a:xfrm>
          <a:prstGeom prst="rect">
            <a:avLst/>
          </a:prstGeom>
          <a:solidFill>
            <a:schemeClr val="bg1">
              <a:alpha val="65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/>
            </a:pPr>
            <a:r>
              <a:rPr lang="fr-FR" b="1" dirty="0" smtClean="0"/>
              <a:t>Binding </a:t>
            </a:r>
            <a:r>
              <a:rPr lang="fr-FR" b="1" dirty="0" err="1" smtClean="0"/>
              <a:t>energy</a:t>
            </a:r>
            <a:r>
              <a:rPr lang="fr-FR" b="1" dirty="0" smtClean="0"/>
              <a:t> of </a:t>
            </a:r>
            <a:r>
              <a:rPr lang="fr-FR" b="1" baseline="30000" dirty="0" smtClean="0"/>
              <a:t>100-170</a:t>
            </a:r>
            <a:r>
              <a:rPr lang="fr-FR" b="1" dirty="0" smtClean="0"/>
              <a:t>Sn</a:t>
            </a:r>
            <a:endParaRPr b="1" dirty="0"/>
          </a:p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Tichai, Demol, Duguet, PLB </a:t>
            </a:r>
            <a:r>
              <a:rPr dirty="0" smtClean="0">
                <a:solidFill>
                  <a:srgbClr val="0033CC"/>
                </a:solidFill>
              </a:rPr>
              <a:t>(202</a:t>
            </a:r>
            <a:r>
              <a:rPr lang="fr-FR" dirty="0">
                <a:solidFill>
                  <a:srgbClr val="0033CC"/>
                </a:solidFill>
              </a:rPr>
              <a:t>4</a:t>
            </a:r>
            <a:r>
              <a:rPr dirty="0" smtClean="0">
                <a:solidFill>
                  <a:srgbClr val="0033CC"/>
                </a:solidFill>
              </a:rPr>
              <a:t>)</a:t>
            </a:r>
            <a:r>
              <a:rPr lang="fr-FR" dirty="0" smtClean="0">
                <a:solidFill>
                  <a:srgbClr val="0033CC"/>
                </a:solidFill>
              </a:rPr>
              <a:t> 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43" name="Ab initio nuclear chart"/>
          <p:cNvSpPr txBox="1"/>
          <p:nvPr/>
        </p:nvSpPr>
        <p:spPr>
          <a:xfrm>
            <a:off x="444500" y="127000"/>
            <a:ext cx="12115800" cy="76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defTabSz="457200">
              <a:defRPr sz="3600">
                <a:solidFill>
                  <a:srgbClr val="204DAA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rPr lang="fr-FR" dirty="0" smtClean="0"/>
              <a:t>Ground-state </a:t>
            </a:r>
            <a:r>
              <a:rPr lang="fr-FR" i="1" dirty="0" smtClean="0"/>
              <a:t>a</a:t>
            </a:r>
            <a:r>
              <a:rPr i="1" dirty="0" smtClean="0"/>
              <a:t>b </a:t>
            </a:r>
            <a:r>
              <a:rPr i="1" dirty="0"/>
              <a:t>initio </a:t>
            </a:r>
            <a:r>
              <a:rPr dirty="0"/>
              <a:t>nuclear </a:t>
            </a:r>
            <a:r>
              <a:rPr dirty="0" smtClean="0"/>
              <a:t>chart</a:t>
            </a:r>
            <a:r>
              <a:rPr lang="fr-FR" dirty="0" smtClean="0"/>
              <a:t>… </a:t>
            </a:r>
            <a:r>
              <a:rPr lang="fr-FR" dirty="0" err="1" smtClean="0"/>
              <a:t>now</a:t>
            </a:r>
            <a:r>
              <a:rPr lang="fr-FR" dirty="0" smtClean="0"/>
              <a:t>!</a:t>
            </a:r>
            <a:endParaRPr dirty="0"/>
          </a:p>
        </p:txBody>
      </p:sp>
      <p:sp>
        <p:nvSpPr>
          <p:cNvPr id="44" name="Rectangle: Rounded Corners 19">
            <a:extLst>
              <a:ext uri="{FF2B5EF4-FFF2-40B4-BE49-F238E27FC236}">
                <a16:creationId xmlns:a16="http://schemas.microsoft.com/office/drawing/2014/main" id="{5B56332E-16D3-4D84-B5E1-066AC9335EC1}"/>
              </a:ext>
            </a:extLst>
          </p:cNvPr>
          <p:cNvSpPr/>
          <p:nvPr/>
        </p:nvSpPr>
        <p:spPr>
          <a:xfrm>
            <a:off x="77636" y="1123220"/>
            <a:ext cx="5732658" cy="1093268"/>
          </a:xfrm>
          <a:prstGeom prst="roundRect">
            <a:avLst>
              <a:gd name="adj" fmla="val 11996"/>
            </a:avLst>
          </a:prstGeom>
          <a:solidFill>
            <a:srgbClr val="FFC5C5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Box 20">
            <a:extLst>
              <a:ext uri="{FF2B5EF4-FFF2-40B4-BE49-F238E27FC236}">
                <a16:creationId xmlns:a16="http://schemas.microsoft.com/office/drawing/2014/main" id="{C5494C79-9C3D-4C3F-B5CD-1A22E1484FCE}"/>
              </a:ext>
            </a:extLst>
          </p:cNvPr>
          <p:cNvSpPr txBox="1"/>
          <p:nvPr/>
        </p:nvSpPr>
        <p:spPr>
          <a:xfrm>
            <a:off x="203668" y="1188989"/>
            <a:ext cx="6060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sz="2000" b="1" dirty="0" smtClean="0"/>
              <a:t>Single-reference expansion </a:t>
            </a:r>
            <a:r>
              <a:rPr lang="en-US" sz="2000" b="1" dirty="0"/>
              <a:t>methods </a:t>
            </a:r>
            <a:r>
              <a:rPr lang="en-US" sz="2000" b="1" dirty="0" smtClean="0"/>
              <a:t>(&gt;2010)</a:t>
            </a:r>
            <a:endParaRPr lang="en-US" sz="2000" b="1" dirty="0"/>
          </a:p>
        </p:txBody>
      </p:sp>
      <p:sp>
        <p:nvSpPr>
          <p:cNvPr id="46" name="TextBox 23">
            <a:extLst>
              <a:ext uri="{FF2B5EF4-FFF2-40B4-BE49-F238E27FC236}">
                <a16:creationId xmlns:a16="http://schemas.microsoft.com/office/drawing/2014/main" id="{2AB3CC35-4D4B-4761-802B-FEF41739B819}"/>
              </a:ext>
            </a:extLst>
          </p:cNvPr>
          <p:cNvSpPr txBox="1"/>
          <p:nvPr/>
        </p:nvSpPr>
        <p:spPr>
          <a:xfrm>
            <a:off x="131794" y="1730966"/>
            <a:ext cx="2306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Scaling: </a:t>
            </a:r>
          </a:p>
        </p:txBody>
      </p:sp>
      <p:pic>
        <p:nvPicPr>
          <p:cNvPr id="47" name="Picture 36" descr="\documentclass{article}&#10;\usepackage{amsmath, amssymb, amsfonts}&#10;\usepackage{xcolor}&#10;\usepackage[T1]{fontenc}&#10;\usepackage{txfonts}&#10;&#10;&#10;\definecolor{KULblue}{RGB}{47,77,93}&#10;&#10;\pagestyle{empty}&#10;&#10;\begin{document}&#10;&#10;\color{KULblue}{&#10;\begin{align*}&#10;O(A^n)&#10;\end{align*}&#10;}&#10;\end{document}&#10;" title="IguanaTex Bitmap Display">
            <a:extLst>
              <a:ext uri="{FF2B5EF4-FFF2-40B4-BE49-F238E27FC236}">
                <a16:creationId xmlns:a16="http://schemas.microsoft.com/office/drawing/2014/main" id="{292F4AC0-4D01-4BBC-8185-9DBC27A278B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819" y="1733230"/>
            <a:ext cx="671423" cy="264762"/>
          </a:xfrm>
          <a:prstGeom prst="rect">
            <a:avLst/>
          </a:prstGeom>
        </p:spPr>
      </p:pic>
      <p:sp>
        <p:nvSpPr>
          <p:cNvPr id="48" name="TextBox 26">
            <a:extLst>
              <a:ext uri="{FF2B5EF4-FFF2-40B4-BE49-F238E27FC236}">
                <a16:creationId xmlns:a16="http://schemas.microsoft.com/office/drawing/2014/main" id="{BB0BC2DD-487D-477A-B3A8-5B8FBD3C50F5}"/>
              </a:ext>
            </a:extLst>
          </p:cNvPr>
          <p:cNvSpPr txBox="1"/>
          <p:nvPr/>
        </p:nvSpPr>
        <p:spPr>
          <a:xfrm>
            <a:off x="1579241" y="1680261"/>
            <a:ext cx="4387703" cy="371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indent="-12700" algn="l">
              <a:buFont typeface="Wingdings" panose="05000000000000000000" pitchFamily="2" charset="2"/>
              <a:buChar char="à"/>
            </a:pPr>
            <a:r>
              <a:rPr lang="en-US" sz="1800" b="1" dirty="0">
                <a:solidFill>
                  <a:srgbClr val="2A8923"/>
                </a:solidFill>
                <a:sym typeface="Wingdings" panose="05000000000000000000" pitchFamily="2" charset="2"/>
              </a:rPr>
              <a:t>  </a:t>
            </a:r>
            <a:r>
              <a:rPr lang="en-US" sz="1800" b="1" dirty="0" smtClean="0">
                <a:solidFill>
                  <a:srgbClr val="2A8923"/>
                </a:solidFill>
                <a:sym typeface="Wingdings" panose="05000000000000000000" pitchFamily="2" charset="2"/>
              </a:rPr>
              <a:t>CPU scalable </a:t>
            </a:r>
            <a:r>
              <a:rPr lang="en-US" sz="1400" b="1" dirty="0" smtClean="0">
                <a:solidFill>
                  <a:srgbClr val="2A8923"/>
                </a:solidFill>
                <a:sym typeface="Wingdings" panose="05000000000000000000" pitchFamily="2" charset="2"/>
              </a:rPr>
              <a:t>(memory limitations arise)</a:t>
            </a:r>
            <a:endParaRPr lang="en-US" sz="1800" b="1" dirty="0">
              <a:solidFill>
                <a:srgbClr val="2A8923"/>
              </a:solidFill>
              <a:sym typeface="Wingdings" panose="05000000000000000000" pitchFamily="2" charset="2"/>
            </a:endParaRPr>
          </a:p>
        </p:txBody>
      </p:sp>
      <p:sp>
        <p:nvSpPr>
          <p:cNvPr id="49" name="Rectangle: Rounded Corners 19">
            <a:extLst>
              <a:ext uri="{FF2B5EF4-FFF2-40B4-BE49-F238E27FC236}">
                <a16:creationId xmlns:a16="http://schemas.microsoft.com/office/drawing/2014/main" id="{5B56332E-16D3-4D84-B5E1-066AC9335EC1}"/>
              </a:ext>
            </a:extLst>
          </p:cNvPr>
          <p:cNvSpPr/>
          <p:nvPr/>
        </p:nvSpPr>
        <p:spPr>
          <a:xfrm>
            <a:off x="6037939" y="2763263"/>
            <a:ext cx="6744530" cy="1583866"/>
          </a:xfrm>
          <a:prstGeom prst="roundRect">
            <a:avLst>
              <a:gd name="adj" fmla="val 11996"/>
            </a:avLst>
          </a:prstGeom>
          <a:solidFill>
            <a:srgbClr val="FFC5C5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TextBox 23">
            <a:extLst>
              <a:ext uri="{FF2B5EF4-FFF2-40B4-BE49-F238E27FC236}">
                <a16:creationId xmlns:a16="http://schemas.microsoft.com/office/drawing/2014/main" id="{2AB3CC35-4D4B-4761-802B-FEF41739B819}"/>
              </a:ext>
            </a:extLst>
          </p:cNvPr>
          <p:cNvSpPr txBox="1"/>
          <p:nvPr/>
        </p:nvSpPr>
        <p:spPr>
          <a:xfrm>
            <a:off x="6100344" y="3910931"/>
            <a:ext cx="2306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Scaling: </a:t>
            </a:r>
          </a:p>
        </p:txBody>
      </p:sp>
      <p:pic>
        <p:nvPicPr>
          <p:cNvPr id="51" name="Picture 36" descr="\documentclass{article}&#10;\usepackage{amsmath, amssymb, amsfonts}&#10;\usepackage{xcolor}&#10;\usepackage[T1]{fontenc}&#10;\usepackage{txfonts}&#10;&#10;&#10;\definecolor{KULblue}{RGB}{47,77,93}&#10;&#10;\pagestyle{empty}&#10;&#10;\begin{document}&#10;&#10;\color{KULblue}{&#10;\begin{align*}&#10;O(A^n)&#10;\end{align*}&#10;}&#10;\end{document}&#10;" title="IguanaTex Bitmap Display">
            <a:extLst>
              <a:ext uri="{FF2B5EF4-FFF2-40B4-BE49-F238E27FC236}">
                <a16:creationId xmlns:a16="http://schemas.microsoft.com/office/drawing/2014/main" id="{292F4AC0-4D01-4BBC-8185-9DBC27A278B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0962" y="3963216"/>
            <a:ext cx="671423" cy="264762"/>
          </a:xfrm>
          <a:prstGeom prst="rect">
            <a:avLst/>
          </a:prstGeom>
        </p:spPr>
      </p:pic>
      <p:sp>
        <p:nvSpPr>
          <p:cNvPr id="52" name="TextBox 26">
            <a:extLst>
              <a:ext uri="{FF2B5EF4-FFF2-40B4-BE49-F238E27FC236}">
                <a16:creationId xmlns:a16="http://schemas.microsoft.com/office/drawing/2014/main" id="{BB0BC2DD-487D-477A-B3A8-5B8FBD3C50F5}"/>
              </a:ext>
            </a:extLst>
          </p:cNvPr>
          <p:cNvSpPr txBox="1"/>
          <p:nvPr/>
        </p:nvSpPr>
        <p:spPr>
          <a:xfrm>
            <a:off x="7895299" y="3910930"/>
            <a:ext cx="2370720" cy="382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indent="-12700" algn="l">
              <a:buFont typeface="Wingdings" panose="05000000000000000000" pitchFamily="2" charset="2"/>
              <a:buChar char="à"/>
            </a:pPr>
            <a:r>
              <a:rPr lang="en-US" sz="1800" b="1" dirty="0">
                <a:solidFill>
                  <a:srgbClr val="00B0F0"/>
                </a:solidFill>
                <a:sym typeface="Wingdings" panose="05000000000000000000" pitchFamily="2" charset="2"/>
              </a:rPr>
              <a:t>  </a:t>
            </a:r>
            <a:r>
              <a:rPr lang="en-US" sz="18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CPU scalable</a:t>
            </a:r>
            <a:endParaRPr lang="en-US" sz="1800" b="1" dirty="0">
              <a:solidFill>
                <a:srgbClr val="00B0F0"/>
              </a:solidFill>
              <a:sym typeface="Wingdings" panose="05000000000000000000" pitchFamily="2" charset="2"/>
            </a:endParaRPr>
          </a:p>
        </p:txBody>
      </p:sp>
      <p:sp>
        <p:nvSpPr>
          <p:cNvPr id="53" name="TextBox 20">
            <a:extLst>
              <a:ext uri="{FF2B5EF4-FFF2-40B4-BE49-F238E27FC236}">
                <a16:creationId xmlns:a16="http://schemas.microsoft.com/office/drawing/2014/main" id="{C5494C79-9C3D-4C3F-B5CD-1A22E1484FCE}"/>
              </a:ext>
            </a:extLst>
          </p:cNvPr>
          <p:cNvSpPr txBox="1"/>
          <p:nvPr/>
        </p:nvSpPr>
        <p:spPr>
          <a:xfrm>
            <a:off x="6289337" y="2806185"/>
            <a:ext cx="6378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sz="2000" b="1" dirty="0" smtClean="0"/>
              <a:t>SC expansion </a:t>
            </a:r>
            <a:r>
              <a:rPr lang="en-US" sz="2000" b="1" dirty="0"/>
              <a:t>methods </a:t>
            </a:r>
            <a:r>
              <a:rPr lang="en-US" sz="2000" b="1" dirty="0" smtClean="0"/>
              <a:t>for open shell (&gt;2022)</a:t>
            </a:r>
            <a:endParaRPr lang="en-US" sz="2000" b="1" dirty="0"/>
          </a:p>
        </p:txBody>
      </p:sp>
      <p:sp>
        <p:nvSpPr>
          <p:cNvPr id="54" name="Rectangle: Rounded Corners 19">
            <a:extLst>
              <a:ext uri="{FF2B5EF4-FFF2-40B4-BE49-F238E27FC236}">
                <a16:creationId xmlns:a16="http://schemas.microsoft.com/office/drawing/2014/main" id="{5B56332E-16D3-4D84-B5E1-066AC9335EC1}"/>
              </a:ext>
            </a:extLst>
          </p:cNvPr>
          <p:cNvSpPr/>
          <p:nvPr/>
        </p:nvSpPr>
        <p:spPr>
          <a:xfrm>
            <a:off x="6048717" y="1125416"/>
            <a:ext cx="6816385" cy="1543283"/>
          </a:xfrm>
          <a:prstGeom prst="roundRect">
            <a:avLst>
              <a:gd name="adj" fmla="val 11996"/>
            </a:avLst>
          </a:prstGeom>
          <a:solidFill>
            <a:srgbClr val="FFC5C5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TextBox 23">
            <a:extLst>
              <a:ext uri="{FF2B5EF4-FFF2-40B4-BE49-F238E27FC236}">
                <a16:creationId xmlns:a16="http://schemas.microsoft.com/office/drawing/2014/main" id="{2AB3CC35-4D4B-4761-802B-FEF41739B819}"/>
              </a:ext>
            </a:extLst>
          </p:cNvPr>
          <p:cNvSpPr txBox="1"/>
          <p:nvPr/>
        </p:nvSpPr>
        <p:spPr>
          <a:xfrm>
            <a:off x="6178310" y="2252354"/>
            <a:ext cx="2306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Scaling: </a:t>
            </a:r>
          </a:p>
        </p:txBody>
      </p:sp>
      <p:pic>
        <p:nvPicPr>
          <p:cNvPr id="56" name="Picture 36" descr="\documentclass{article}&#10;\usepackage{amsmath, amssymb, amsfonts}&#10;\usepackage{xcolor}&#10;\usepackage[T1]{fontenc}&#10;\usepackage{txfonts}&#10;&#10;&#10;\definecolor{KULblue}{RGB}{47,77,93}&#10;&#10;\pagestyle{empty}&#10;&#10;\begin{document}&#10;&#10;\color{KULblue}{&#10;\begin{align*}&#10;O(A^n)&#10;\end{align*}&#10;}&#10;\end{document}&#10;" title="IguanaTex Bitmap Display">
            <a:extLst>
              <a:ext uri="{FF2B5EF4-FFF2-40B4-BE49-F238E27FC236}">
                <a16:creationId xmlns:a16="http://schemas.microsoft.com/office/drawing/2014/main" id="{292F4AC0-4D01-4BBC-8185-9DBC27A278B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2200" y="2282127"/>
            <a:ext cx="671423" cy="264762"/>
          </a:xfrm>
          <a:prstGeom prst="rect">
            <a:avLst/>
          </a:prstGeom>
        </p:spPr>
      </p:pic>
      <p:sp>
        <p:nvSpPr>
          <p:cNvPr id="57" name="TextBox 26">
            <a:extLst>
              <a:ext uri="{FF2B5EF4-FFF2-40B4-BE49-F238E27FC236}">
                <a16:creationId xmlns:a16="http://schemas.microsoft.com/office/drawing/2014/main" id="{BB0BC2DD-487D-477A-B3A8-5B8FBD3C50F5}"/>
              </a:ext>
            </a:extLst>
          </p:cNvPr>
          <p:cNvSpPr txBox="1"/>
          <p:nvPr/>
        </p:nvSpPr>
        <p:spPr>
          <a:xfrm>
            <a:off x="9157351" y="2222184"/>
            <a:ext cx="358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indent="-12700" algn="l">
              <a:buFont typeface="Wingdings" panose="05000000000000000000" pitchFamily="2" charset="2"/>
              <a:buChar char="à"/>
            </a:pPr>
            <a:r>
              <a:rPr lang="en-US" sz="1800" b="1" dirty="0">
                <a:solidFill>
                  <a:schemeClr val="tx1"/>
                </a:solidFill>
                <a:sym typeface="Wingdings" panose="05000000000000000000" pitchFamily="2" charset="2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CPU not scalable</a:t>
            </a:r>
            <a:endParaRPr lang="en-US" sz="1800" b="1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58" name="TextBox 20">
            <a:extLst>
              <a:ext uri="{FF2B5EF4-FFF2-40B4-BE49-F238E27FC236}">
                <a16:creationId xmlns:a16="http://schemas.microsoft.com/office/drawing/2014/main" id="{C5494C79-9C3D-4C3F-B5CD-1A22E1484FCE}"/>
              </a:ext>
            </a:extLst>
          </p:cNvPr>
          <p:cNvSpPr txBox="1"/>
          <p:nvPr/>
        </p:nvSpPr>
        <p:spPr>
          <a:xfrm>
            <a:off x="6172754" y="1178361"/>
            <a:ext cx="66923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sz="2000" b="1" dirty="0" smtClean="0"/>
              <a:t>Hybrid </a:t>
            </a:r>
            <a:r>
              <a:rPr lang="en-US" sz="2000" b="1" dirty="0"/>
              <a:t>methods </a:t>
            </a:r>
            <a:r>
              <a:rPr lang="en-US" sz="2000" b="1" dirty="0" smtClean="0"/>
              <a:t>for open shell (&gt;2015)</a:t>
            </a:r>
            <a:endParaRPr lang="en-US" sz="2000" b="1" dirty="0"/>
          </a:p>
        </p:txBody>
      </p:sp>
      <p:sp>
        <p:nvSpPr>
          <p:cNvPr id="59" name="ZoneTexte 58"/>
          <p:cNvSpPr txBox="1"/>
          <p:nvPr/>
        </p:nvSpPr>
        <p:spPr>
          <a:xfrm>
            <a:off x="6211847" y="1665963"/>
            <a:ext cx="6653256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Examples</a:t>
            </a:r>
            <a:r>
              <a:rPr kumimoji="0" lang="fr-FR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:</a:t>
            </a:r>
            <a:r>
              <a:rPr kumimoji="0" lang="fr-FR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 </a:t>
            </a:r>
            <a:r>
              <a:rPr lang="fr-FR" sz="1400" dirty="0" smtClean="0">
                <a:solidFill>
                  <a:srgbClr val="000000"/>
                </a:solidFill>
              </a:rPr>
              <a:t>Valence-</a:t>
            </a:r>
            <a:r>
              <a:rPr lang="fr-FR" sz="1400" dirty="0" err="1" smtClean="0">
                <a:solidFill>
                  <a:srgbClr val="000000"/>
                </a:solidFill>
              </a:rPr>
              <a:t>space</a:t>
            </a:r>
            <a:r>
              <a:rPr lang="fr-FR" sz="1400" dirty="0" smtClean="0">
                <a:solidFill>
                  <a:srgbClr val="000000"/>
                </a:solidFill>
              </a:rPr>
              <a:t> in-medium </a:t>
            </a:r>
            <a:r>
              <a:rPr lang="fr-FR" sz="1400" dirty="0" err="1" smtClean="0">
                <a:solidFill>
                  <a:srgbClr val="000000"/>
                </a:solidFill>
              </a:rPr>
              <a:t>similarity</a:t>
            </a:r>
            <a:r>
              <a:rPr lang="fr-FR" sz="1400" dirty="0" smtClean="0">
                <a:solidFill>
                  <a:srgbClr val="000000"/>
                </a:solidFill>
              </a:rPr>
              <a:t> </a:t>
            </a:r>
            <a:r>
              <a:rPr lang="fr-FR" sz="1400" dirty="0" err="1" smtClean="0">
                <a:solidFill>
                  <a:srgbClr val="000000"/>
                </a:solidFill>
              </a:rPr>
              <a:t>renormalization</a:t>
            </a:r>
            <a:r>
              <a:rPr lang="fr-FR" sz="1400" dirty="0" smtClean="0">
                <a:solidFill>
                  <a:srgbClr val="000000"/>
                </a:solidFill>
              </a:rPr>
              <a:t> group </a:t>
            </a:r>
            <a:r>
              <a:rPr kumimoji="0" lang="fr-FR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(VS-IMSRG)</a:t>
            </a:r>
            <a:endParaRPr kumimoji="0" lang="fr-FR" sz="1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rgbClr val="000000"/>
                </a:solidFill>
              </a:rPr>
              <a:t>	 </a:t>
            </a:r>
            <a:r>
              <a:rPr lang="fr-FR" sz="1400" dirty="0" smtClean="0">
                <a:solidFill>
                  <a:srgbClr val="000000"/>
                </a:solidFill>
              </a:rPr>
              <a:t>     Multi-configuration perturbation </a:t>
            </a:r>
            <a:r>
              <a:rPr lang="fr-FR" sz="1400" dirty="0" err="1" smtClean="0">
                <a:solidFill>
                  <a:srgbClr val="000000"/>
                </a:solidFill>
              </a:rPr>
              <a:t>theory</a:t>
            </a:r>
            <a:r>
              <a:rPr kumimoji="0" lang="fr-FR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 (</a:t>
            </a:r>
            <a:r>
              <a:rPr lang="fr-FR" sz="1400" dirty="0" smtClean="0">
                <a:solidFill>
                  <a:srgbClr val="000000"/>
                </a:solidFill>
              </a:rPr>
              <a:t>MCPT</a:t>
            </a:r>
            <a:r>
              <a:rPr kumimoji="0" lang="fr-FR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)</a:t>
            </a:r>
            <a:r>
              <a:rPr kumimoji="0" lang="fr-FR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 </a:t>
            </a:r>
            <a:endParaRPr kumimoji="0" lang="fr-FR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pic>
        <p:nvPicPr>
          <p:cNvPr id="60" name="Picture 21" descr="\documentclass{article}&#10;\usepackage{amsmath, amssymb, amsfonts}&#10;\usepackage{xcolor}&#10;\usepackage[T1]{fontenc}&#10;\usepackage{txfonts}&#10;&#10;&#10;\definecolor{KULblue}{RGB}{47,77,93}&#10;&#10;\pagestyle{empty}&#10;&#10;\begin{document}&#10;&#10;\color{KULblue}{&#10;\begin{align*}&#10;O(A!)&#10;\end{align*}&#10;}&#10;\end{document}&#10;" title="IguanaTex Bitmap Display">
            <a:extLst>
              <a:ext uri="{FF2B5EF4-FFF2-40B4-BE49-F238E27FC236}">
                <a16:creationId xmlns:a16="http://schemas.microsoft.com/office/drawing/2014/main" id="{3F83E318-1260-4A2E-8FD2-0123A495A44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5126" y="2315027"/>
            <a:ext cx="740095" cy="249464"/>
          </a:xfrm>
          <a:prstGeom prst="rect">
            <a:avLst/>
          </a:prstGeom>
        </p:spPr>
      </p:pic>
      <p:sp>
        <p:nvSpPr>
          <p:cNvPr id="61" name="TextBox 26">
            <a:extLst>
              <a:ext uri="{FF2B5EF4-FFF2-40B4-BE49-F238E27FC236}">
                <a16:creationId xmlns:a16="http://schemas.microsoft.com/office/drawing/2014/main" id="{BB0BC2DD-487D-477A-B3A8-5B8FBD3C50F5}"/>
              </a:ext>
            </a:extLst>
          </p:cNvPr>
          <p:cNvSpPr txBox="1"/>
          <p:nvPr/>
        </p:nvSpPr>
        <p:spPr>
          <a:xfrm>
            <a:off x="7983867" y="2208411"/>
            <a:ext cx="467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>
                <a:solidFill>
                  <a:schemeClr val="tx1"/>
                </a:solidFill>
                <a:sym typeface="Wingdings" panose="05000000000000000000" pitchFamily="2" charset="2"/>
              </a:rPr>
              <a:t>+</a:t>
            </a:r>
          </a:p>
        </p:txBody>
      </p:sp>
      <p:sp>
        <p:nvSpPr>
          <p:cNvPr id="62" name="ZoneTexte 61"/>
          <p:cNvSpPr txBox="1"/>
          <p:nvPr/>
        </p:nvSpPr>
        <p:spPr>
          <a:xfrm>
            <a:off x="6152765" y="3310586"/>
            <a:ext cx="6629704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Examples</a:t>
            </a:r>
            <a:r>
              <a:rPr kumimoji="0" lang="fr-FR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:</a:t>
            </a:r>
            <a:r>
              <a:rPr kumimoji="0" lang="fr-FR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 </a:t>
            </a:r>
            <a:r>
              <a:rPr kumimoji="0" lang="fr-FR" sz="1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Projected</a:t>
            </a:r>
            <a:r>
              <a:rPr kumimoji="0" lang="fr-FR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 </a:t>
            </a:r>
            <a:r>
              <a:rPr kumimoji="0" lang="fr-FR" sz="1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Bogoliubov</a:t>
            </a:r>
            <a:r>
              <a:rPr kumimoji="0" lang="fr-FR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 </a:t>
            </a:r>
            <a:r>
              <a:rPr kumimoji="0" lang="fr-FR" sz="1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coupled</a:t>
            </a:r>
            <a:r>
              <a:rPr kumimoji="0" lang="fr-FR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 cluster </a:t>
            </a:r>
            <a:r>
              <a:rPr kumimoji="0" lang="fr-FR" sz="1400" b="0" i="0" u="none" strike="noStrike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theory</a:t>
            </a:r>
            <a:r>
              <a:rPr kumimoji="0" lang="fr-FR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 (</a:t>
            </a:r>
            <a:r>
              <a:rPr kumimoji="0" lang="fr-FR" sz="1400" b="0" i="0" u="none" strike="noStrike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PdCC</a:t>
            </a:r>
            <a:r>
              <a:rPr kumimoji="0" lang="fr-FR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)</a:t>
            </a:r>
            <a:endParaRPr kumimoji="0" lang="fr-FR" sz="1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rgbClr val="000000"/>
                </a:solidFill>
              </a:rPr>
              <a:t>	 </a:t>
            </a:r>
            <a:r>
              <a:rPr lang="fr-FR" sz="1400" dirty="0" smtClean="0">
                <a:solidFill>
                  <a:srgbClr val="000000"/>
                </a:solidFill>
              </a:rPr>
              <a:t>     </a:t>
            </a:r>
            <a:r>
              <a:rPr lang="fr-FR" sz="1400" dirty="0" err="1" smtClean="0">
                <a:solidFill>
                  <a:srgbClr val="000000"/>
                </a:solidFill>
              </a:rPr>
              <a:t>Projected</a:t>
            </a:r>
            <a:r>
              <a:rPr lang="fr-FR" sz="1400" dirty="0" smtClean="0">
                <a:solidFill>
                  <a:srgbClr val="000000"/>
                </a:solidFill>
              </a:rPr>
              <a:t> </a:t>
            </a:r>
            <a:r>
              <a:rPr lang="fr-FR" sz="1400" dirty="0" err="1" smtClean="0">
                <a:solidFill>
                  <a:srgbClr val="000000"/>
                </a:solidFill>
              </a:rPr>
              <a:t>generator</a:t>
            </a:r>
            <a:r>
              <a:rPr lang="fr-FR" sz="1400" dirty="0" smtClean="0">
                <a:solidFill>
                  <a:srgbClr val="000000"/>
                </a:solidFill>
              </a:rPr>
              <a:t> </a:t>
            </a:r>
            <a:r>
              <a:rPr lang="fr-FR" sz="1400" dirty="0" err="1" smtClean="0">
                <a:solidFill>
                  <a:srgbClr val="000000"/>
                </a:solidFill>
              </a:rPr>
              <a:t>coordinate</a:t>
            </a:r>
            <a:r>
              <a:rPr lang="fr-FR" sz="1400" dirty="0" smtClean="0">
                <a:solidFill>
                  <a:srgbClr val="000000"/>
                </a:solidFill>
              </a:rPr>
              <a:t> </a:t>
            </a:r>
            <a:r>
              <a:rPr lang="fr-FR" sz="1400" dirty="0" err="1" smtClean="0">
                <a:solidFill>
                  <a:srgbClr val="000000"/>
                </a:solidFill>
              </a:rPr>
              <a:t>method</a:t>
            </a:r>
            <a:r>
              <a:rPr lang="fr-FR" sz="1400" dirty="0" smtClean="0">
                <a:solidFill>
                  <a:srgbClr val="000000"/>
                </a:solidFill>
              </a:rPr>
              <a:t> perturbation </a:t>
            </a:r>
            <a:r>
              <a:rPr lang="fr-FR" sz="1400" dirty="0" err="1" smtClean="0">
                <a:solidFill>
                  <a:srgbClr val="000000"/>
                </a:solidFill>
              </a:rPr>
              <a:t>theory</a:t>
            </a:r>
            <a:r>
              <a:rPr kumimoji="0" lang="fr-FR" sz="140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Neue Light"/>
              </a:rPr>
              <a:t> (</a:t>
            </a:r>
            <a:r>
              <a:rPr lang="fr-FR" sz="1400" dirty="0" smtClean="0">
                <a:solidFill>
                  <a:srgbClr val="000000"/>
                </a:solidFill>
              </a:rPr>
              <a:t>PGCM-PT</a:t>
            </a:r>
            <a:r>
              <a:rPr kumimoji="0" lang="fr-FR" sz="140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Neue Light"/>
              </a:rPr>
              <a:t>)</a:t>
            </a:r>
            <a:r>
              <a:rPr kumimoji="0" lang="fr-FR" sz="14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Neue Light"/>
              </a:rPr>
              <a:t> </a:t>
            </a:r>
            <a:endParaRPr kumimoji="0" lang="fr-FR" sz="14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9180281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5" name="Shape 75"/>
          <p:cNvSpPr/>
          <p:nvPr/>
        </p:nvSpPr>
        <p:spPr>
          <a:xfrm>
            <a:off x="444500" y="127000"/>
            <a:ext cx="12115800" cy="99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BDFF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0033CC"/>
                </a:solidFill>
              </a:rPr>
              <a:t>Contents</a:t>
            </a:r>
          </a:p>
        </p:txBody>
      </p:sp>
      <p:sp>
        <p:nvSpPr>
          <p:cNvPr id="81" name="Shape 81"/>
          <p:cNvSpPr/>
          <p:nvPr/>
        </p:nvSpPr>
        <p:spPr>
          <a:xfrm>
            <a:off x="1202239" y="3184140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How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many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-body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correlations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come in at polynomial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cost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=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pedagogical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account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 </a:t>
            </a:r>
            <a:endParaRPr sz="2200" dirty="0">
              <a:solidFill>
                <a:srgbClr val="1243DE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2" name="Shape 81"/>
          <p:cNvSpPr/>
          <p:nvPr/>
        </p:nvSpPr>
        <p:spPr>
          <a:xfrm>
            <a:off x="1202239" y="4011985"/>
            <a:ext cx="11908619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Pushing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to high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accuracy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and to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heavier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open-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shell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nuclei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at polynomial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cost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3" name="Shape 81"/>
          <p:cNvSpPr/>
          <p:nvPr/>
        </p:nvSpPr>
        <p:spPr>
          <a:xfrm>
            <a:off x="1202239" y="2356295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>
                <a:latin typeface="Palatino"/>
                <a:ea typeface="Palatino"/>
                <a:cs typeface="Palatino"/>
                <a:sym typeface="Palatino"/>
              </a:rPr>
              <a:t>A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b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initio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expansion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many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-body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methods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for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closed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- and open-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shell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nuclei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38219361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9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sz="3600" dirty="0" err="1" smtClean="0">
                <a:solidFill>
                  <a:srgbClr val="0033CC"/>
                </a:solidFill>
              </a:rPr>
              <a:t>Numerical</a:t>
            </a:r>
            <a:r>
              <a:rPr lang="fr-FR" sz="3600" dirty="0" smtClean="0">
                <a:solidFill>
                  <a:srgbClr val="0033CC"/>
                </a:solidFill>
              </a:rPr>
              <a:t> applications</a:t>
            </a:r>
            <a:endParaRPr sz="3600" dirty="0">
              <a:solidFill>
                <a:srgbClr val="0033CC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97334" y="1545433"/>
            <a:ext cx="1569340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err="1" smtClean="0">
                <a:solidFill>
                  <a:schemeClr val="tx1"/>
                </a:solidFill>
              </a:rPr>
              <a:t>Hamiltonian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28" name="Shape 111"/>
          <p:cNvSpPr/>
          <p:nvPr/>
        </p:nvSpPr>
        <p:spPr>
          <a:xfrm>
            <a:off x="389908" y="2106380"/>
            <a:ext cx="9164910" cy="8663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lnSpc>
                <a:spcPct val="150000"/>
              </a:lnSpc>
              <a:defRPr sz="1800"/>
            </a:pPr>
            <a:r>
              <a:rPr lang="fr-FR" sz="2000" dirty="0" smtClean="0">
                <a:solidFill>
                  <a:schemeClr val="tx1"/>
                </a:solidFill>
              </a:rPr>
              <a:t>⦿ </a:t>
            </a:r>
            <a:r>
              <a:rPr lang="fr-FR" sz="2000" dirty="0">
                <a:solidFill>
                  <a:schemeClr val="tx1"/>
                </a:solidFill>
              </a:rPr>
              <a:t>Chiral-</a:t>
            </a:r>
            <a:r>
              <a:rPr lang="fr-FR" sz="2000" dirty="0" err="1">
                <a:solidFill>
                  <a:schemeClr val="tx1"/>
                </a:solidFill>
              </a:rPr>
              <a:t>based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Hamiltonian</a:t>
            </a:r>
            <a:r>
              <a:rPr lang="fr-FR" sz="2000" dirty="0" smtClean="0">
                <a:solidFill>
                  <a:schemeClr val="tx1"/>
                </a:solidFill>
              </a:rPr>
              <a:t> EM 1.8/2.0</a:t>
            </a:r>
          </a:p>
          <a:p>
            <a:pPr lvl="0">
              <a:lnSpc>
                <a:spcPct val="150000"/>
              </a:lnSpc>
              <a:defRPr sz="1800"/>
            </a:pPr>
            <a:r>
              <a:rPr lang="fr-FR" sz="2000" dirty="0" smtClean="0"/>
              <a:t>⦿ </a:t>
            </a:r>
            <a:r>
              <a:rPr lang="fr-FR" sz="2000" dirty="0" err="1" smtClean="0">
                <a:solidFill>
                  <a:schemeClr val="tx1"/>
                </a:solidFill>
              </a:rPr>
              <a:t>Three-nucleon</a:t>
            </a:r>
            <a:r>
              <a:rPr lang="fr-FR" sz="2000" dirty="0" smtClean="0">
                <a:solidFill>
                  <a:schemeClr val="tx1"/>
                </a:solidFill>
              </a:rPr>
              <a:t> interaction </a:t>
            </a:r>
            <a:r>
              <a:rPr lang="fr-FR" sz="2000" dirty="0" err="1" smtClean="0">
                <a:solidFill>
                  <a:schemeClr val="tx1"/>
                </a:solidFill>
              </a:rPr>
              <a:t>rank-reduced</a:t>
            </a:r>
            <a:r>
              <a:rPr lang="fr-FR" sz="2000" dirty="0" smtClean="0">
                <a:solidFill>
                  <a:schemeClr val="tx1"/>
                </a:solidFill>
              </a:rPr>
              <a:t> to effective </a:t>
            </a:r>
            <a:r>
              <a:rPr lang="fr-FR" sz="2000" dirty="0" err="1" smtClean="0">
                <a:solidFill>
                  <a:schemeClr val="tx1"/>
                </a:solidFill>
              </a:rPr>
              <a:t>two</a:t>
            </a:r>
            <a:r>
              <a:rPr lang="fr-FR" sz="2000" dirty="0" smtClean="0">
                <a:solidFill>
                  <a:schemeClr val="tx1"/>
                </a:solidFill>
              </a:rPr>
              <a:t>-body interaction </a:t>
            </a:r>
            <a:endParaRPr sz="2400" dirty="0">
              <a:solidFill>
                <a:schemeClr val="tx1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97334" y="4730563"/>
            <a:ext cx="3108223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smtClean="0">
                <a:solidFill>
                  <a:schemeClr val="tx1"/>
                </a:solidFill>
              </a:rPr>
              <a:t>Model-</a:t>
            </a:r>
            <a:r>
              <a:rPr lang="fr-FR" sz="2000" b="1" dirty="0" err="1" smtClean="0">
                <a:solidFill>
                  <a:schemeClr val="tx1"/>
                </a:solidFill>
              </a:rPr>
              <a:t>space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parameters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30" name="global mass predictions of ~700 nuclei…"/>
          <p:cNvSpPr txBox="1"/>
          <p:nvPr/>
        </p:nvSpPr>
        <p:spPr>
          <a:xfrm>
            <a:off x="10584131" y="1678435"/>
            <a:ext cx="2362827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chemeClr val="tx1"/>
                </a:solidFill>
              </a:rPr>
              <a:t>Jiang</a:t>
            </a:r>
            <a:r>
              <a:rPr dirty="0" smtClean="0">
                <a:solidFill>
                  <a:schemeClr val="tx1"/>
                </a:solidFill>
              </a:rPr>
              <a:t> </a:t>
            </a:r>
            <a:r>
              <a:rPr i="1" dirty="0">
                <a:solidFill>
                  <a:schemeClr val="tx1"/>
                </a:solidFill>
                <a:sym typeface="Gill Sans"/>
              </a:rPr>
              <a:t>et al.</a:t>
            </a:r>
            <a:r>
              <a:rPr dirty="0">
                <a:solidFill>
                  <a:schemeClr val="tx1"/>
                </a:solidFill>
              </a:rPr>
              <a:t>, </a:t>
            </a:r>
            <a:r>
              <a:rPr dirty="0" smtClean="0">
                <a:solidFill>
                  <a:schemeClr val="tx1"/>
                </a:solidFill>
              </a:rPr>
              <a:t>PR</a:t>
            </a:r>
            <a:r>
              <a:rPr lang="fr-FR" dirty="0" smtClean="0">
                <a:solidFill>
                  <a:schemeClr val="tx1"/>
                </a:solidFill>
              </a:rPr>
              <a:t>C</a:t>
            </a:r>
            <a:r>
              <a:rPr dirty="0" smtClean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(</a:t>
            </a:r>
            <a:r>
              <a:rPr dirty="0" smtClean="0">
                <a:solidFill>
                  <a:schemeClr val="tx1"/>
                </a:solidFill>
              </a:rPr>
              <a:t>20</a:t>
            </a:r>
            <a:r>
              <a:rPr lang="fr-FR" dirty="0" smtClean="0">
                <a:solidFill>
                  <a:schemeClr val="tx1"/>
                </a:solidFill>
              </a:rPr>
              <a:t>20</a:t>
            </a:r>
            <a:r>
              <a:rPr dirty="0" smtClean="0">
                <a:solidFill>
                  <a:schemeClr val="tx1"/>
                </a:solidFill>
              </a:rPr>
              <a:t>)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1" name="global mass predictions of ~700 nuclei…"/>
          <p:cNvSpPr txBox="1"/>
          <p:nvPr/>
        </p:nvSpPr>
        <p:spPr>
          <a:xfrm>
            <a:off x="8894897" y="2592515"/>
            <a:ext cx="2592056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Frosini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</a:t>
            </a:r>
            <a:r>
              <a:rPr b="1" i="1" dirty="0">
                <a:solidFill>
                  <a:srgbClr val="0033CC"/>
                </a:solidFill>
                <a:latin typeface="+mn-lt"/>
                <a:ea typeface="+mn-ea"/>
                <a:cs typeface="+mn-cs"/>
                <a:sym typeface="Gill Sans"/>
              </a:rPr>
              <a:t>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smtClean="0">
                <a:solidFill>
                  <a:srgbClr val="0033CC"/>
                </a:solidFill>
              </a:rPr>
              <a:t>EPJA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dirty="0">
                <a:solidFill>
                  <a:srgbClr val="0033CC"/>
                </a:solidFill>
              </a:rPr>
              <a:t>(</a:t>
            </a:r>
            <a:r>
              <a:rPr dirty="0" smtClean="0">
                <a:solidFill>
                  <a:srgbClr val="0033CC"/>
                </a:solidFill>
              </a:rPr>
              <a:t>20</a:t>
            </a:r>
            <a:r>
              <a:rPr lang="fr-FR" dirty="0">
                <a:solidFill>
                  <a:srgbClr val="0033CC"/>
                </a:solidFill>
              </a:rPr>
              <a:t>2</a:t>
            </a:r>
            <a:r>
              <a:rPr dirty="0" smtClean="0">
                <a:solidFill>
                  <a:srgbClr val="0033CC"/>
                </a:solidFill>
              </a:rPr>
              <a:t>1</a:t>
            </a:r>
            <a:r>
              <a:rPr dirty="0">
                <a:solidFill>
                  <a:srgbClr val="0033CC"/>
                </a:solidFill>
              </a:rPr>
              <a:t>)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97333" y="6446720"/>
            <a:ext cx="2596865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err="1" smtClean="0">
                <a:solidFill>
                  <a:schemeClr val="tx1"/>
                </a:solidFill>
              </a:rPr>
              <a:t>Many</a:t>
            </a:r>
            <a:r>
              <a:rPr lang="fr-FR" sz="2000" b="1" dirty="0" smtClean="0">
                <a:solidFill>
                  <a:schemeClr val="tx1"/>
                </a:solidFill>
              </a:rPr>
              <a:t>-body </a:t>
            </a:r>
            <a:r>
              <a:rPr lang="fr-FR" sz="2000" b="1" dirty="0" err="1" smtClean="0">
                <a:solidFill>
                  <a:schemeClr val="tx1"/>
                </a:solidFill>
              </a:rPr>
              <a:t>methods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9044516" y="6443734"/>
            <a:ext cx="1641475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smtClean="0">
                <a:solidFill>
                  <a:schemeClr val="tx1"/>
                </a:solidFill>
              </a:rPr>
              <a:t>Observables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35" name="Flèche courbée vers le bas 34"/>
          <p:cNvSpPr/>
          <p:nvPr/>
        </p:nvSpPr>
        <p:spPr>
          <a:xfrm rot="19479655">
            <a:off x="3600887" y="1324568"/>
            <a:ext cx="1259015" cy="468702"/>
          </a:xfrm>
          <a:prstGeom prst="curvedDownArrow">
            <a:avLst/>
          </a:prstGeom>
          <a:solidFill>
            <a:srgbClr val="0033CC"/>
          </a:solidFill>
          <a:ln w="12700" cap="flat">
            <a:solidFill>
              <a:srgbClr val="0033CC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7" name="Shape 111"/>
          <p:cNvSpPr/>
          <p:nvPr/>
        </p:nvSpPr>
        <p:spPr>
          <a:xfrm>
            <a:off x="4859489" y="1279764"/>
            <a:ext cx="5702493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lnSpc>
                <a:spcPct val="150000"/>
              </a:lnSpc>
              <a:defRPr sz="1800"/>
            </a:pPr>
            <a:r>
              <a:rPr lang="fr-FR" sz="1600" dirty="0" err="1" smtClean="0">
                <a:solidFill>
                  <a:srgbClr val="0033CC"/>
                </a:solidFill>
              </a:rPr>
              <a:t>Empirically</a:t>
            </a:r>
            <a:r>
              <a:rPr lang="fr-FR" sz="1600" dirty="0" smtClean="0">
                <a:solidFill>
                  <a:srgbClr val="0033CC"/>
                </a:solidFill>
              </a:rPr>
              <a:t> optimal for </a:t>
            </a:r>
            <a:r>
              <a:rPr lang="fr-FR" sz="1600" dirty="0" err="1" smtClean="0">
                <a:solidFill>
                  <a:srgbClr val="0033CC"/>
                </a:solidFill>
              </a:rPr>
              <a:t>ground</a:t>
            </a:r>
            <a:r>
              <a:rPr lang="fr-FR" sz="1600" dirty="0" smtClean="0">
                <a:solidFill>
                  <a:srgbClr val="0033CC"/>
                </a:solidFill>
              </a:rPr>
              <a:t>-state </a:t>
            </a:r>
            <a:r>
              <a:rPr lang="fr-FR" sz="1600" dirty="0" err="1" smtClean="0">
                <a:solidFill>
                  <a:srgbClr val="0033CC"/>
                </a:solidFill>
              </a:rPr>
              <a:t>energies</a:t>
            </a:r>
            <a:endParaRPr lang="fr-FR" sz="1600" dirty="0" smtClean="0">
              <a:solidFill>
                <a:srgbClr val="0033CC"/>
              </a:solidFill>
            </a:endParaRPr>
          </a:p>
          <a:p>
            <a:pPr lvl="0">
              <a:lnSpc>
                <a:spcPct val="150000"/>
              </a:lnSpc>
              <a:defRPr sz="1800"/>
            </a:pPr>
            <a:r>
              <a:rPr lang="fr-FR" sz="1600" dirty="0" smtClean="0">
                <a:solidFill>
                  <a:srgbClr val="0033CC"/>
                </a:solidFill>
              </a:rPr>
              <a:t>Not optimal for </a:t>
            </a:r>
            <a:r>
              <a:rPr lang="fr-FR" sz="1600" dirty="0" err="1" smtClean="0">
                <a:solidFill>
                  <a:srgbClr val="0033CC"/>
                </a:solidFill>
              </a:rPr>
              <a:t>radii</a:t>
            </a:r>
            <a:r>
              <a:rPr lang="fr-FR" sz="1600" dirty="0" smtClean="0">
                <a:solidFill>
                  <a:srgbClr val="0033CC"/>
                </a:solidFill>
              </a:rPr>
              <a:t> </a:t>
            </a:r>
            <a:r>
              <a:rPr lang="fr-FR" sz="1600" dirty="0" smtClean="0">
                <a:solidFill>
                  <a:srgbClr val="0033CC"/>
                </a:solidFill>
                <a:cs typeface="Times New Roman" panose="02020603050405020304" pitchFamily="18" charset="0"/>
              </a:rPr>
              <a:t>→ Use </a:t>
            </a:r>
            <a:r>
              <a:rPr lang="fr-FR" sz="1600" dirty="0" err="1" smtClean="0">
                <a:solidFill>
                  <a:srgbClr val="0033CC"/>
                </a:solidFill>
                <a:cs typeface="Times New Roman" panose="02020603050405020304" pitchFamily="18" charset="0"/>
              </a:rPr>
              <a:t>also</a:t>
            </a:r>
            <a:r>
              <a:rPr lang="fr-FR" sz="1600" dirty="0" smtClean="0">
                <a:solidFill>
                  <a:srgbClr val="0033CC"/>
                </a:solidFill>
                <a:cs typeface="Times New Roman" panose="02020603050405020304" pitchFamily="18" charset="0"/>
              </a:rPr>
              <a:t> of </a:t>
            </a:r>
            <a:r>
              <a:rPr lang="fr-FR" sz="1600" dirty="0" smtClean="0">
                <a:solidFill>
                  <a:srgbClr val="0033CC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fr-FR" sz="1600" dirty="0" smtClean="0">
                <a:solidFill>
                  <a:srgbClr val="0033CC"/>
                </a:solidFill>
                <a:cs typeface="Times New Roman" panose="02020603050405020304" pitchFamily="18" charset="0"/>
              </a:rPr>
              <a:t>NNLO</a:t>
            </a:r>
            <a:r>
              <a:rPr lang="fr-FR" sz="1600" baseline="-25000" dirty="0" smtClean="0">
                <a:solidFill>
                  <a:srgbClr val="0033CC"/>
                </a:solidFill>
                <a:cs typeface="Times New Roman" panose="02020603050405020304" pitchFamily="18" charset="0"/>
              </a:rPr>
              <a:t>GO</a:t>
            </a:r>
            <a:r>
              <a:rPr lang="fr-FR" sz="1600" dirty="0">
                <a:solidFill>
                  <a:srgbClr val="0033CC"/>
                </a:solidFill>
                <a:cs typeface="Times New Roman" panose="02020603050405020304" pitchFamily="18" charset="0"/>
              </a:rPr>
              <a:t>(394) </a:t>
            </a:r>
            <a:r>
              <a:rPr lang="fr-FR" sz="1600" dirty="0" err="1" smtClean="0">
                <a:solidFill>
                  <a:srgbClr val="0033CC"/>
                </a:solidFill>
                <a:cs typeface="Times New Roman" panose="02020603050405020304" pitchFamily="18" charset="0"/>
              </a:rPr>
              <a:t>Hamiltonian</a:t>
            </a:r>
            <a:endParaRPr sz="1800" dirty="0">
              <a:solidFill>
                <a:srgbClr val="0033CC"/>
              </a:solidFill>
            </a:endParaRPr>
          </a:p>
        </p:txBody>
      </p:sp>
      <p:sp>
        <p:nvSpPr>
          <p:cNvPr id="39" name="Shape 111"/>
          <p:cNvSpPr/>
          <p:nvPr/>
        </p:nvSpPr>
        <p:spPr>
          <a:xfrm>
            <a:off x="389908" y="5318956"/>
            <a:ext cx="9164910" cy="8663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lnSpc>
                <a:spcPct val="150000"/>
              </a:lnSpc>
              <a:defRPr sz="1800"/>
            </a:pPr>
            <a:r>
              <a:rPr lang="fr-FR" sz="2000" dirty="0" smtClean="0">
                <a:solidFill>
                  <a:schemeClr val="tx1"/>
                </a:solidFill>
              </a:rPr>
              <a:t>⦿ </a:t>
            </a:r>
            <a:r>
              <a:rPr lang="fr-FR" sz="2000" dirty="0" err="1" smtClean="0">
                <a:solidFill>
                  <a:schemeClr val="tx1"/>
                </a:solidFill>
              </a:rPr>
              <a:t>Spherical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harmonic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oscillator</a:t>
            </a:r>
            <a:r>
              <a:rPr lang="fr-FR" sz="2000" dirty="0" smtClean="0">
                <a:solidFill>
                  <a:schemeClr val="tx1"/>
                </a:solidFill>
              </a:rPr>
              <a:t> basis (</a:t>
            </a:r>
            <a:r>
              <a:rPr lang="fr-FR" sz="2000" dirty="0" err="1" smtClean="0">
                <a:solidFill>
                  <a:schemeClr val="tx1"/>
                </a:solidFill>
              </a:rPr>
              <a:t>hw</a:t>
            </a:r>
            <a:r>
              <a:rPr lang="fr-FR" sz="2000" dirty="0" smtClean="0">
                <a:solidFill>
                  <a:schemeClr val="tx1"/>
                </a:solidFill>
              </a:rPr>
              <a:t>= 12) </a:t>
            </a:r>
          </a:p>
          <a:p>
            <a:pPr lvl="0">
              <a:lnSpc>
                <a:spcPct val="150000"/>
              </a:lnSpc>
              <a:defRPr sz="1800"/>
            </a:pPr>
            <a:r>
              <a:rPr lang="fr-FR" sz="2000" dirty="0" smtClean="0"/>
              <a:t>⦿ </a:t>
            </a:r>
            <a:r>
              <a:rPr lang="fr-FR" sz="2000" dirty="0" err="1"/>
              <a:t>e</a:t>
            </a:r>
            <a:r>
              <a:rPr lang="fr-FR" sz="2000" baseline="-25000" dirty="0" err="1"/>
              <a:t>max</a:t>
            </a:r>
            <a:r>
              <a:rPr lang="fr-FR" sz="2000" dirty="0"/>
              <a:t> ≡ max(2n + l) = </a:t>
            </a:r>
            <a:r>
              <a:rPr lang="fr-FR" sz="2000" dirty="0" smtClean="0"/>
              <a:t>12 and </a:t>
            </a:r>
            <a:r>
              <a:rPr lang="en-US" sz="2000" dirty="0"/>
              <a:t>e</a:t>
            </a:r>
            <a:r>
              <a:rPr lang="en-US" sz="2000" baseline="-25000" dirty="0"/>
              <a:t>3max</a:t>
            </a:r>
            <a:r>
              <a:rPr lang="en-US" sz="2000" dirty="0"/>
              <a:t> = 18 (24) in Ca and Cr (Sn) isotopes</a:t>
            </a:r>
            <a:endParaRPr sz="2400" dirty="0">
              <a:solidFill>
                <a:schemeClr val="tx1"/>
              </a:solidFill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97333" y="3183363"/>
            <a:ext cx="115736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err="1" smtClean="0">
                <a:solidFill>
                  <a:schemeClr val="tx1"/>
                </a:solidFill>
              </a:rPr>
              <a:t>Systems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41" name="Shape 111"/>
          <p:cNvSpPr/>
          <p:nvPr/>
        </p:nvSpPr>
        <p:spPr>
          <a:xfrm>
            <a:off x="389907" y="3647923"/>
            <a:ext cx="8396283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lnSpc>
                <a:spcPct val="150000"/>
              </a:lnSpc>
              <a:defRPr sz="1800"/>
            </a:pPr>
            <a:r>
              <a:rPr lang="fr-FR" sz="2000" dirty="0" smtClean="0">
                <a:solidFill>
                  <a:schemeClr val="tx1"/>
                </a:solidFill>
              </a:rPr>
              <a:t>⦿ </a:t>
            </a:r>
            <a:r>
              <a:rPr lang="fr-FR" sz="2000" b="1" dirty="0" smtClean="0">
                <a:solidFill>
                  <a:schemeClr val="tx1"/>
                </a:solidFill>
              </a:rPr>
              <a:t>Ca</a:t>
            </a:r>
            <a:r>
              <a:rPr lang="fr-FR" sz="2000" dirty="0" smtClean="0">
                <a:solidFill>
                  <a:schemeClr val="tx1"/>
                </a:solidFill>
              </a:rPr>
              <a:t> (Z=20) and </a:t>
            </a:r>
            <a:r>
              <a:rPr lang="fr-FR" sz="2000" b="1" dirty="0" smtClean="0">
                <a:solidFill>
                  <a:schemeClr val="tx1"/>
                </a:solidFill>
              </a:rPr>
              <a:t>Sn</a:t>
            </a:r>
            <a:r>
              <a:rPr lang="fr-FR" sz="2000" dirty="0" smtClean="0">
                <a:solidFill>
                  <a:schemeClr val="tx1"/>
                </a:solidFill>
              </a:rPr>
              <a:t> (Z=50) </a:t>
            </a:r>
            <a:r>
              <a:rPr lang="fr-FR" sz="2000" dirty="0" err="1" smtClean="0">
                <a:solidFill>
                  <a:schemeClr val="tx1"/>
                </a:solidFill>
              </a:rPr>
              <a:t>even-even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singly</a:t>
            </a:r>
            <a:r>
              <a:rPr lang="fr-FR" sz="2000" b="1" dirty="0" smtClean="0">
                <a:solidFill>
                  <a:schemeClr val="tx1"/>
                </a:solidFill>
              </a:rPr>
              <a:t> open-</a:t>
            </a:r>
            <a:r>
              <a:rPr lang="fr-FR" sz="2000" b="1" dirty="0" err="1" smtClean="0">
                <a:solidFill>
                  <a:schemeClr val="tx1"/>
                </a:solidFill>
              </a:rPr>
              <a:t>shell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dirty="0" smtClean="0">
                <a:solidFill>
                  <a:schemeClr val="tx1"/>
                </a:solidFill>
              </a:rPr>
              <a:t>isotopes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</a:p>
          <a:p>
            <a:pPr lvl="0">
              <a:lnSpc>
                <a:spcPct val="150000"/>
              </a:lnSpc>
              <a:defRPr sz="1800"/>
            </a:pPr>
            <a:r>
              <a:rPr lang="fr-FR" sz="2000" dirty="0" smtClean="0"/>
              <a:t>⦿ </a:t>
            </a:r>
            <a:r>
              <a:rPr lang="fr-FR" sz="2000" b="1" dirty="0" smtClean="0">
                <a:solidFill>
                  <a:schemeClr val="tx1"/>
                </a:solidFill>
              </a:rPr>
              <a:t>Cr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smtClean="0">
                <a:solidFill>
                  <a:schemeClr val="tx1"/>
                </a:solidFill>
              </a:rPr>
              <a:t>(Z=24) </a:t>
            </a:r>
            <a:r>
              <a:rPr lang="fr-FR" sz="2000" dirty="0" smtClean="0">
                <a:solidFill>
                  <a:schemeClr val="tx1"/>
                </a:solidFill>
              </a:rPr>
              <a:t>and </a:t>
            </a:r>
            <a:r>
              <a:rPr lang="fr-FR" sz="2000" b="1" dirty="0">
                <a:latin typeface="Helvetica Neue Light"/>
                <a:sym typeface="Helvetica Neue Light"/>
              </a:rPr>
              <a:t>Ne</a:t>
            </a:r>
            <a:r>
              <a:rPr lang="fr-FR" sz="2000" dirty="0">
                <a:latin typeface="Helvetica Neue Light"/>
                <a:sym typeface="Helvetica Neue Light"/>
              </a:rPr>
              <a:t> (Z=10</a:t>
            </a:r>
            <a:r>
              <a:rPr lang="fr-FR" sz="2000" dirty="0" smtClean="0">
                <a:latin typeface="Helvetica Neue Light"/>
                <a:sym typeface="Helvetica Neue Light"/>
              </a:rPr>
              <a:t>)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even-even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doubly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smtClean="0">
                <a:solidFill>
                  <a:schemeClr val="tx1"/>
                </a:solidFill>
              </a:rPr>
              <a:t>open-</a:t>
            </a:r>
            <a:r>
              <a:rPr lang="fr-FR" sz="2000" b="1" dirty="0" err="1" smtClean="0">
                <a:solidFill>
                  <a:schemeClr val="tx1"/>
                </a:solidFill>
              </a:rPr>
              <a:t>shell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dirty="0" smtClean="0">
                <a:solidFill>
                  <a:schemeClr val="tx1"/>
                </a:solidFill>
              </a:rPr>
              <a:t>isotopes</a:t>
            </a:r>
            <a:endParaRPr sz="2400" dirty="0">
              <a:solidFill>
                <a:schemeClr val="tx1"/>
              </a:solidFill>
            </a:endParaRPr>
          </a:p>
        </p:txBody>
      </p:sp>
      <p:sp>
        <p:nvSpPr>
          <p:cNvPr id="42" name="global mass predictions of ~700 nuclei…"/>
          <p:cNvSpPr txBox="1"/>
          <p:nvPr/>
        </p:nvSpPr>
        <p:spPr>
          <a:xfrm>
            <a:off x="4983267" y="2119632"/>
            <a:ext cx="2579232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Hebeler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smtClean="0">
                <a:solidFill>
                  <a:srgbClr val="0033CC"/>
                </a:solidFill>
              </a:rPr>
              <a:t>PRC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dirty="0">
                <a:solidFill>
                  <a:srgbClr val="0033CC"/>
                </a:solidFill>
              </a:rPr>
              <a:t>(</a:t>
            </a:r>
            <a:r>
              <a:rPr dirty="0" smtClean="0">
                <a:solidFill>
                  <a:srgbClr val="0033CC"/>
                </a:solidFill>
              </a:rPr>
              <a:t>20</a:t>
            </a:r>
            <a:r>
              <a:rPr lang="fr-FR" dirty="0" smtClean="0">
                <a:solidFill>
                  <a:srgbClr val="0033CC"/>
                </a:solidFill>
              </a:rPr>
              <a:t>1</a:t>
            </a:r>
            <a:r>
              <a:rPr dirty="0" smtClean="0">
                <a:solidFill>
                  <a:srgbClr val="0033CC"/>
                </a:solidFill>
              </a:rPr>
              <a:t>1</a:t>
            </a:r>
            <a:r>
              <a:rPr dirty="0">
                <a:solidFill>
                  <a:srgbClr val="0033CC"/>
                </a:solidFill>
              </a:rPr>
              <a:t>)</a:t>
            </a:r>
          </a:p>
        </p:txBody>
      </p:sp>
      <p:sp>
        <p:nvSpPr>
          <p:cNvPr id="46" name="Shape 111"/>
          <p:cNvSpPr/>
          <p:nvPr/>
        </p:nvSpPr>
        <p:spPr>
          <a:xfrm>
            <a:off x="277035" y="7059227"/>
            <a:ext cx="1922826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lnSpc>
                <a:spcPct val="150000"/>
              </a:lnSpc>
              <a:defRPr sz="1800"/>
            </a:pPr>
            <a:r>
              <a:rPr lang="fr-FR" sz="2000" dirty="0" smtClean="0">
                <a:solidFill>
                  <a:schemeClr val="tx1"/>
                </a:solidFill>
              </a:rPr>
              <a:t>⦿ </a:t>
            </a:r>
            <a:r>
              <a:rPr lang="fr-FR" sz="2000" dirty="0" err="1" smtClean="0">
                <a:solidFill>
                  <a:schemeClr val="tx1"/>
                </a:solidFill>
              </a:rPr>
              <a:t>sBMBPT</a:t>
            </a:r>
            <a:r>
              <a:rPr lang="fr-FR" sz="2000" dirty="0" smtClean="0">
                <a:solidFill>
                  <a:schemeClr val="tx1"/>
                </a:solidFill>
              </a:rPr>
              <a:t>(2)</a:t>
            </a:r>
          </a:p>
          <a:p>
            <a:pPr lvl="0">
              <a:lnSpc>
                <a:spcPct val="150000"/>
              </a:lnSpc>
              <a:defRPr sz="1800"/>
            </a:pPr>
            <a:r>
              <a:rPr lang="fr-FR" sz="2000" dirty="0" smtClean="0">
                <a:solidFill>
                  <a:schemeClr val="tx1"/>
                </a:solidFill>
              </a:rPr>
              <a:t>⦿ </a:t>
            </a:r>
            <a:r>
              <a:rPr lang="fr-FR" sz="2000" dirty="0" err="1" smtClean="0">
                <a:solidFill>
                  <a:schemeClr val="tx1"/>
                </a:solidFill>
              </a:rPr>
              <a:t>sBCCSD</a:t>
            </a:r>
            <a:r>
              <a:rPr lang="fr-FR" sz="2000" dirty="0" smtClean="0">
                <a:solidFill>
                  <a:schemeClr val="tx1"/>
                </a:solidFill>
              </a:rPr>
              <a:t>[T]</a:t>
            </a:r>
          </a:p>
          <a:p>
            <a:pPr lvl="0">
              <a:lnSpc>
                <a:spcPct val="150000"/>
              </a:lnSpc>
              <a:defRPr sz="1800"/>
            </a:pPr>
            <a:r>
              <a:rPr lang="fr-FR" sz="2000" dirty="0" smtClean="0"/>
              <a:t>⦿ </a:t>
            </a:r>
            <a:r>
              <a:rPr lang="fr-FR" sz="2000" dirty="0" err="1" smtClean="0"/>
              <a:t>dBMBPT</a:t>
            </a:r>
            <a:r>
              <a:rPr lang="fr-FR" sz="2000" dirty="0" smtClean="0"/>
              <a:t>(2)</a:t>
            </a:r>
          </a:p>
          <a:p>
            <a:pPr lvl="0">
              <a:lnSpc>
                <a:spcPct val="150000"/>
              </a:lnSpc>
              <a:defRPr sz="1800"/>
            </a:pPr>
            <a:r>
              <a:rPr lang="fr-FR" sz="2000" dirty="0">
                <a:solidFill>
                  <a:schemeClr val="tx1"/>
                </a:solidFill>
              </a:rPr>
              <a:t>⦿ </a:t>
            </a:r>
            <a:r>
              <a:rPr lang="fr-FR" sz="2000" dirty="0" err="1">
                <a:solidFill>
                  <a:schemeClr val="tx1"/>
                </a:solidFill>
              </a:rPr>
              <a:t>dDSCGF</a:t>
            </a:r>
            <a:r>
              <a:rPr lang="fr-FR" sz="2000" dirty="0">
                <a:solidFill>
                  <a:schemeClr val="tx1"/>
                </a:solidFill>
              </a:rPr>
              <a:t>[2</a:t>
            </a:r>
            <a:r>
              <a:rPr lang="fr-FR" sz="2000" dirty="0" smtClean="0">
                <a:solidFill>
                  <a:schemeClr val="tx1"/>
                </a:solidFill>
              </a:rPr>
              <a:t>]</a:t>
            </a:r>
            <a:endParaRPr sz="2000" dirty="0">
              <a:solidFill>
                <a:schemeClr val="tx1"/>
              </a:solidFill>
            </a:endParaRPr>
          </a:p>
        </p:txBody>
      </p:sp>
      <p:sp>
        <p:nvSpPr>
          <p:cNvPr id="47" name="Shape 111"/>
          <p:cNvSpPr/>
          <p:nvPr/>
        </p:nvSpPr>
        <p:spPr>
          <a:xfrm>
            <a:off x="861391" y="9225048"/>
            <a:ext cx="303193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lnSpc>
                <a:spcPct val="150000"/>
              </a:lnSpc>
              <a:defRPr sz="1800"/>
            </a:pPr>
            <a:r>
              <a:rPr lang="fr-FR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</a:t>
            </a:r>
            <a:r>
              <a:rPr lang="fr-FR" sz="2000" b="1" dirty="0" err="1" smtClean="0">
                <a:solidFill>
                  <a:schemeClr val="tx1"/>
                </a:solidFill>
              </a:rPr>
              <a:t>against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sVS</a:t>
            </a:r>
            <a:r>
              <a:rPr lang="fr-FR" sz="2000" b="1" dirty="0" smtClean="0">
                <a:solidFill>
                  <a:schemeClr val="tx1"/>
                </a:solidFill>
              </a:rPr>
              <a:t>-IMSRG(2)</a:t>
            </a:r>
            <a:endParaRPr sz="2000" b="1" dirty="0">
              <a:solidFill>
                <a:schemeClr val="tx1"/>
              </a:solidFill>
            </a:endParaRPr>
          </a:p>
        </p:txBody>
      </p:sp>
      <p:sp>
        <p:nvSpPr>
          <p:cNvPr id="48" name="Shape 111"/>
          <p:cNvSpPr/>
          <p:nvPr/>
        </p:nvSpPr>
        <p:spPr>
          <a:xfrm>
            <a:off x="7011641" y="6870707"/>
            <a:ext cx="5856220" cy="27699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lnSpc>
                <a:spcPct val="150000"/>
              </a:lnSpc>
              <a:defRPr sz="1800"/>
            </a:pPr>
            <a:r>
              <a:rPr lang="fr-FR" sz="2000" dirty="0"/>
              <a:t>⦿ </a:t>
            </a:r>
            <a:r>
              <a:rPr lang="fr-FR" sz="2000" dirty="0" err="1" smtClean="0">
                <a:solidFill>
                  <a:schemeClr val="tx1"/>
                </a:solidFill>
              </a:rPr>
              <a:t>Absolute</a:t>
            </a:r>
            <a:r>
              <a:rPr lang="fr-FR" sz="2000" dirty="0" smtClean="0">
                <a:solidFill>
                  <a:schemeClr val="tx1"/>
                </a:solidFill>
              </a:rPr>
              <a:t> binding </a:t>
            </a:r>
            <a:r>
              <a:rPr lang="fr-FR" sz="2000" dirty="0" err="1" smtClean="0">
                <a:solidFill>
                  <a:schemeClr val="tx1"/>
                </a:solidFill>
              </a:rPr>
              <a:t>energy</a:t>
            </a:r>
            <a:endParaRPr lang="fr-FR" sz="2000" dirty="0">
              <a:solidFill>
                <a:schemeClr val="tx1"/>
              </a:solidFill>
            </a:endParaRPr>
          </a:p>
          <a:p>
            <a:pPr lvl="0">
              <a:lnSpc>
                <a:spcPct val="150000"/>
              </a:lnSpc>
              <a:defRPr sz="1800"/>
            </a:pPr>
            <a:r>
              <a:rPr lang="fr-FR" sz="2000" dirty="0"/>
              <a:t>⦿ </a:t>
            </a:r>
            <a:r>
              <a:rPr lang="fr-FR" sz="2000" dirty="0" err="1" smtClean="0">
                <a:solidFill>
                  <a:schemeClr val="tx1"/>
                </a:solidFill>
              </a:rPr>
              <a:t>Two</a:t>
            </a:r>
            <a:r>
              <a:rPr lang="fr-FR" sz="2000" dirty="0" smtClean="0">
                <a:solidFill>
                  <a:schemeClr val="tx1"/>
                </a:solidFill>
              </a:rPr>
              <a:t>-neutron </a:t>
            </a:r>
            <a:r>
              <a:rPr lang="fr-FR" sz="2000" dirty="0" err="1" smtClean="0">
                <a:solidFill>
                  <a:schemeClr val="tx1"/>
                </a:solidFill>
              </a:rPr>
              <a:t>separation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energy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0">
              <a:lnSpc>
                <a:spcPct val="150000"/>
              </a:lnSpc>
              <a:defRPr sz="1800"/>
            </a:pPr>
            <a:r>
              <a:rPr lang="fr-FR" sz="2000" dirty="0" smtClean="0"/>
              <a:t>⦿ </a:t>
            </a:r>
            <a:r>
              <a:rPr lang="fr-FR" sz="2000" dirty="0" err="1" smtClean="0"/>
              <a:t>Two</a:t>
            </a:r>
            <a:r>
              <a:rPr lang="fr-FR" sz="2000" dirty="0" smtClean="0"/>
              <a:t>-neutron </a:t>
            </a:r>
            <a:r>
              <a:rPr lang="fr-FR" sz="2000" dirty="0" err="1" smtClean="0"/>
              <a:t>shell</a:t>
            </a:r>
            <a:r>
              <a:rPr lang="fr-FR" sz="2000" dirty="0" smtClean="0"/>
              <a:t> gap</a:t>
            </a:r>
          </a:p>
          <a:p>
            <a:pPr lvl="0">
              <a:lnSpc>
                <a:spcPct val="150000"/>
              </a:lnSpc>
              <a:defRPr sz="1800"/>
            </a:pPr>
            <a:r>
              <a:rPr lang="fr-FR" sz="2000" dirty="0">
                <a:solidFill>
                  <a:schemeClr val="tx1"/>
                </a:solidFill>
              </a:rPr>
              <a:t>⦿ </a:t>
            </a:r>
            <a:r>
              <a:rPr lang="fr-FR" sz="2000" dirty="0" smtClean="0">
                <a:solidFill>
                  <a:schemeClr val="tx1"/>
                </a:solidFill>
              </a:rPr>
              <a:t>Neutron </a:t>
            </a:r>
            <a:r>
              <a:rPr lang="fr-FR" sz="2000" dirty="0" err="1">
                <a:solidFill>
                  <a:schemeClr val="tx1"/>
                </a:solidFill>
              </a:rPr>
              <a:t>t</a:t>
            </a:r>
            <a:r>
              <a:rPr lang="fr-FR" sz="2000" dirty="0" err="1" smtClean="0">
                <a:solidFill>
                  <a:schemeClr val="tx1"/>
                </a:solidFill>
              </a:rPr>
              <a:t>hree</a:t>
            </a:r>
            <a:r>
              <a:rPr lang="fr-FR" sz="2000" dirty="0" smtClean="0">
                <a:solidFill>
                  <a:schemeClr val="tx1"/>
                </a:solidFill>
              </a:rPr>
              <a:t>-point mass </a:t>
            </a:r>
            <a:r>
              <a:rPr lang="fr-FR" sz="2000" dirty="0" err="1" smtClean="0">
                <a:solidFill>
                  <a:schemeClr val="tx1"/>
                </a:solidFill>
              </a:rPr>
              <a:t>difference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0">
              <a:lnSpc>
                <a:spcPct val="150000"/>
              </a:lnSpc>
              <a:defRPr sz="1800"/>
            </a:pPr>
            <a:r>
              <a:rPr lang="fr-FR" sz="2000" dirty="0" smtClean="0"/>
              <a:t>⦿ Charge radius</a:t>
            </a:r>
          </a:p>
          <a:p>
            <a:pPr lvl="0">
              <a:lnSpc>
                <a:spcPct val="150000"/>
              </a:lnSpc>
              <a:defRPr sz="1800"/>
            </a:pPr>
            <a:r>
              <a:rPr lang="fr-FR" sz="2000" dirty="0" smtClean="0"/>
              <a:t>⦿ Neutron skin</a:t>
            </a:r>
            <a:endParaRPr sz="2000" dirty="0">
              <a:solidFill>
                <a:schemeClr val="tx1"/>
              </a:solidFill>
            </a:endParaRPr>
          </a:p>
        </p:txBody>
      </p:sp>
      <p:sp>
        <p:nvSpPr>
          <p:cNvPr id="49" name="global mass predictions of ~700 nuclei…"/>
          <p:cNvSpPr txBox="1"/>
          <p:nvPr/>
        </p:nvSpPr>
        <p:spPr>
          <a:xfrm>
            <a:off x="3822598" y="9301716"/>
            <a:ext cx="2556790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0033CC"/>
                </a:solidFill>
              </a:rPr>
              <a:t>Stroberg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smtClean="0">
                <a:solidFill>
                  <a:srgbClr val="0033CC"/>
                </a:solidFill>
              </a:rPr>
              <a:t>PRL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dirty="0">
                <a:solidFill>
                  <a:srgbClr val="0033CC"/>
                </a:solidFill>
              </a:rPr>
              <a:t>(</a:t>
            </a:r>
            <a:r>
              <a:rPr dirty="0" smtClean="0">
                <a:solidFill>
                  <a:srgbClr val="0033CC"/>
                </a:solidFill>
              </a:rPr>
              <a:t>20</a:t>
            </a:r>
            <a:r>
              <a:rPr lang="fr-FR" dirty="0">
                <a:solidFill>
                  <a:srgbClr val="0033CC"/>
                </a:solidFill>
              </a:rPr>
              <a:t>2</a:t>
            </a:r>
            <a:r>
              <a:rPr dirty="0" smtClean="0">
                <a:solidFill>
                  <a:srgbClr val="0033CC"/>
                </a:solidFill>
              </a:rPr>
              <a:t>1</a:t>
            </a:r>
            <a:r>
              <a:rPr dirty="0">
                <a:solidFill>
                  <a:srgbClr val="0033CC"/>
                </a:solidFill>
              </a:rPr>
              <a:t>)</a:t>
            </a:r>
          </a:p>
        </p:txBody>
      </p:sp>
      <p:sp>
        <p:nvSpPr>
          <p:cNvPr id="50" name="global mass predictions of ~700 nuclei…"/>
          <p:cNvSpPr txBox="1"/>
          <p:nvPr/>
        </p:nvSpPr>
        <p:spPr>
          <a:xfrm>
            <a:off x="2093556" y="7609948"/>
            <a:ext cx="2303516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Tichai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smtClean="0">
                <a:solidFill>
                  <a:srgbClr val="0033CC"/>
                </a:solidFill>
              </a:rPr>
              <a:t>PLB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dirty="0">
                <a:solidFill>
                  <a:srgbClr val="0033CC"/>
                </a:solidFill>
              </a:rPr>
              <a:t>(</a:t>
            </a:r>
            <a:r>
              <a:rPr dirty="0" smtClean="0">
                <a:solidFill>
                  <a:srgbClr val="0033CC"/>
                </a:solidFill>
              </a:rPr>
              <a:t>20</a:t>
            </a:r>
            <a:r>
              <a:rPr lang="fr-FR" dirty="0" smtClean="0">
                <a:solidFill>
                  <a:srgbClr val="0033CC"/>
                </a:solidFill>
              </a:rPr>
              <a:t>24</a:t>
            </a:r>
            <a:r>
              <a:rPr dirty="0" smtClean="0">
                <a:solidFill>
                  <a:srgbClr val="0033CC"/>
                </a:solidFill>
              </a:rPr>
              <a:t>)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51" name="global mass predictions of ~700 nuclei…"/>
          <p:cNvSpPr txBox="1"/>
          <p:nvPr/>
        </p:nvSpPr>
        <p:spPr>
          <a:xfrm>
            <a:off x="2100622" y="8056278"/>
            <a:ext cx="2497479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Frosini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smtClean="0">
                <a:solidFill>
                  <a:srgbClr val="0033CC"/>
                </a:solidFill>
              </a:rPr>
              <a:t>EPJA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dirty="0">
                <a:solidFill>
                  <a:srgbClr val="0033CC"/>
                </a:solidFill>
              </a:rPr>
              <a:t>(</a:t>
            </a:r>
            <a:r>
              <a:rPr dirty="0" smtClean="0">
                <a:solidFill>
                  <a:srgbClr val="0033CC"/>
                </a:solidFill>
              </a:rPr>
              <a:t>20</a:t>
            </a:r>
            <a:r>
              <a:rPr lang="fr-FR" dirty="0">
                <a:solidFill>
                  <a:srgbClr val="0033CC"/>
                </a:solidFill>
              </a:rPr>
              <a:t>2</a:t>
            </a:r>
            <a:r>
              <a:rPr dirty="0" smtClean="0">
                <a:solidFill>
                  <a:srgbClr val="0033CC"/>
                </a:solidFill>
              </a:rPr>
              <a:t>1</a:t>
            </a:r>
            <a:r>
              <a:rPr dirty="0">
                <a:solidFill>
                  <a:srgbClr val="0033CC"/>
                </a:solidFill>
              </a:rPr>
              <a:t>)</a:t>
            </a:r>
          </a:p>
        </p:txBody>
      </p:sp>
      <p:sp>
        <p:nvSpPr>
          <p:cNvPr id="52" name="global mass predictions of ~700 nuclei…"/>
          <p:cNvSpPr txBox="1"/>
          <p:nvPr/>
        </p:nvSpPr>
        <p:spPr>
          <a:xfrm>
            <a:off x="2093557" y="8506699"/>
            <a:ext cx="2483052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0033CC"/>
                </a:solidFill>
              </a:rPr>
              <a:t>Scalesi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err="1" smtClean="0">
                <a:solidFill>
                  <a:srgbClr val="0033CC"/>
                </a:solidFill>
              </a:rPr>
              <a:t>unpublished</a:t>
            </a:r>
            <a:endParaRPr dirty="0">
              <a:solidFill>
                <a:srgbClr val="0033CC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3062" y="7024281"/>
            <a:ext cx="906523" cy="29413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052" y="7458740"/>
            <a:ext cx="1217550" cy="30438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1172" y="7875025"/>
            <a:ext cx="1301177" cy="35195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7007" y="8255701"/>
            <a:ext cx="1280410" cy="46745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23567" y="8809128"/>
            <a:ext cx="528810" cy="35254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79412" y="9274593"/>
            <a:ext cx="683046" cy="347031"/>
          </a:xfrm>
          <a:prstGeom prst="rect">
            <a:avLst/>
          </a:prstGeom>
        </p:spPr>
      </p:pic>
      <p:sp>
        <p:nvSpPr>
          <p:cNvPr id="53" name="Flèche courbée vers le bas 52"/>
          <p:cNvSpPr/>
          <p:nvPr/>
        </p:nvSpPr>
        <p:spPr>
          <a:xfrm rot="13511851" flipV="1">
            <a:off x="2730982" y="4035424"/>
            <a:ext cx="3316142" cy="806094"/>
          </a:xfrm>
          <a:prstGeom prst="curvedDownArrow">
            <a:avLst/>
          </a:prstGeom>
          <a:solidFill>
            <a:srgbClr val="0033CC"/>
          </a:solidFill>
          <a:ln w="12700" cap="flat">
            <a:solidFill>
              <a:srgbClr val="0033CC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5027404" y="5832693"/>
            <a:ext cx="516433" cy="352590"/>
          </a:xfrm>
          <a:prstGeom prst="roundRect">
            <a:avLst/>
          </a:prstGeom>
          <a:noFill/>
          <a:ln w="38100" cap="flat">
            <a:solidFill>
              <a:srgbClr val="0033CC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55" name="Rectangle à coins arrondis 54"/>
          <p:cNvSpPr/>
          <p:nvPr/>
        </p:nvSpPr>
        <p:spPr>
          <a:xfrm>
            <a:off x="2391753" y="3734705"/>
            <a:ext cx="1212838" cy="353555"/>
          </a:xfrm>
          <a:prstGeom prst="roundRect">
            <a:avLst/>
          </a:prstGeom>
          <a:noFill/>
          <a:ln w="38100" cap="flat">
            <a:solidFill>
              <a:srgbClr val="0033CC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61" name="global mass predictions of ~700 nuclei…"/>
          <p:cNvSpPr txBox="1"/>
          <p:nvPr/>
        </p:nvSpPr>
        <p:spPr>
          <a:xfrm>
            <a:off x="5054655" y="6247097"/>
            <a:ext cx="2467022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Miyagi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smtClean="0">
                <a:solidFill>
                  <a:srgbClr val="0033CC"/>
                </a:solidFill>
              </a:rPr>
              <a:t>PRC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dirty="0">
                <a:solidFill>
                  <a:srgbClr val="0033CC"/>
                </a:solidFill>
              </a:rPr>
              <a:t>(</a:t>
            </a:r>
            <a:r>
              <a:rPr dirty="0" smtClean="0">
                <a:solidFill>
                  <a:srgbClr val="0033CC"/>
                </a:solidFill>
              </a:rPr>
              <a:t>20</a:t>
            </a:r>
            <a:r>
              <a:rPr lang="fr-FR" dirty="0" smtClean="0">
                <a:solidFill>
                  <a:srgbClr val="0033CC"/>
                </a:solidFill>
              </a:rPr>
              <a:t>2</a:t>
            </a:r>
            <a:r>
              <a:rPr lang="fr-FR" dirty="0">
                <a:solidFill>
                  <a:srgbClr val="0033CC"/>
                </a:solidFill>
              </a:rPr>
              <a:t>2</a:t>
            </a:r>
            <a:r>
              <a:rPr dirty="0" smtClean="0">
                <a:solidFill>
                  <a:srgbClr val="0033CC"/>
                </a:solidFill>
              </a:rPr>
              <a:t>)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63" name="Shape 111"/>
          <p:cNvSpPr/>
          <p:nvPr/>
        </p:nvSpPr>
        <p:spPr>
          <a:xfrm>
            <a:off x="3893323" y="3199314"/>
            <a:ext cx="5702493" cy="3236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lnSpc>
                <a:spcPct val="150000"/>
              </a:lnSpc>
              <a:defRPr sz="1800"/>
            </a:pPr>
            <a:r>
              <a:rPr lang="fr-FR" sz="1600" dirty="0" err="1" smtClean="0">
                <a:solidFill>
                  <a:srgbClr val="0033CC"/>
                </a:solidFill>
              </a:rPr>
              <a:t>Heaviest</a:t>
            </a:r>
            <a:r>
              <a:rPr lang="fr-FR" sz="1600" dirty="0" smtClean="0">
                <a:solidFill>
                  <a:srgbClr val="0033CC"/>
                </a:solidFill>
              </a:rPr>
              <a:t> open-</a:t>
            </a:r>
            <a:r>
              <a:rPr lang="fr-FR" sz="1600" dirty="0" err="1" smtClean="0">
                <a:solidFill>
                  <a:srgbClr val="0033CC"/>
                </a:solidFill>
              </a:rPr>
              <a:t>shell</a:t>
            </a:r>
            <a:r>
              <a:rPr lang="fr-FR" sz="1600" dirty="0" smtClean="0">
                <a:solidFill>
                  <a:srgbClr val="0033CC"/>
                </a:solidFill>
              </a:rPr>
              <a:t> </a:t>
            </a:r>
            <a:r>
              <a:rPr lang="fr-FR" sz="1600" dirty="0" err="1" smtClean="0">
                <a:solidFill>
                  <a:srgbClr val="0033CC"/>
                </a:solidFill>
              </a:rPr>
              <a:t>nuclei</a:t>
            </a:r>
            <a:r>
              <a:rPr lang="fr-FR" sz="1600" dirty="0" smtClean="0">
                <a:solidFill>
                  <a:srgbClr val="0033CC"/>
                </a:solidFill>
              </a:rPr>
              <a:t> </a:t>
            </a:r>
            <a:r>
              <a:rPr lang="fr-FR" sz="1600" dirty="0" err="1" smtClean="0">
                <a:solidFill>
                  <a:srgbClr val="0033CC"/>
                </a:solidFill>
              </a:rPr>
              <a:t>ever</a:t>
            </a:r>
            <a:r>
              <a:rPr lang="fr-FR" sz="1600" dirty="0" smtClean="0">
                <a:solidFill>
                  <a:srgbClr val="0033CC"/>
                </a:solidFill>
              </a:rPr>
              <a:t> </a:t>
            </a:r>
            <a:r>
              <a:rPr lang="fr-FR" sz="1600" dirty="0" err="1" smtClean="0">
                <a:solidFill>
                  <a:srgbClr val="0033CC"/>
                </a:solidFill>
              </a:rPr>
              <a:t>computed</a:t>
            </a:r>
            <a:r>
              <a:rPr lang="fr-FR" sz="1600" dirty="0" smtClean="0">
                <a:solidFill>
                  <a:srgbClr val="0033CC"/>
                </a:solidFill>
              </a:rPr>
              <a:t> ab </a:t>
            </a:r>
            <a:r>
              <a:rPr lang="fr-FR" sz="1600" dirty="0" err="1" smtClean="0">
                <a:solidFill>
                  <a:srgbClr val="0033CC"/>
                </a:solidFill>
              </a:rPr>
              <a:t>initio</a:t>
            </a:r>
            <a:r>
              <a:rPr lang="fr-FR" sz="1600" dirty="0" smtClean="0">
                <a:solidFill>
                  <a:srgbClr val="0033CC"/>
                </a:solidFill>
              </a:rPr>
              <a:t> </a:t>
            </a:r>
            <a:r>
              <a:rPr lang="fr-FR" sz="1600" dirty="0" err="1" smtClean="0">
                <a:solidFill>
                  <a:srgbClr val="0033CC"/>
                </a:solidFill>
              </a:rPr>
              <a:t>so</a:t>
            </a:r>
            <a:r>
              <a:rPr lang="fr-FR" sz="1600" dirty="0" smtClean="0">
                <a:solidFill>
                  <a:srgbClr val="0033CC"/>
                </a:solidFill>
              </a:rPr>
              <a:t> far</a:t>
            </a:r>
          </a:p>
        </p:txBody>
      </p:sp>
      <p:sp>
        <p:nvSpPr>
          <p:cNvPr id="64" name="global mass predictions of ~700 nuclei…"/>
          <p:cNvSpPr txBox="1"/>
          <p:nvPr/>
        </p:nvSpPr>
        <p:spPr>
          <a:xfrm>
            <a:off x="9048439" y="3188289"/>
            <a:ext cx="3340658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chemeClr val="tx1"/>
                </a:solidFill>
              </a:rPr>
              <a:t>Tichai, Demol; Duguet</a:t>
            </a:r>
            <a:r>
              <a:rPr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/>
              </a:rPr>
              <a:t>.</a:t>
            </a:r>
            <a:r>
              <a:rPr dirty="0" smtClean="0">
                <a:solidFill>
                  <a:schemeClr val="tx1"/>
                </a:solidFill>
              </a:rPr>
              <a:t>, </a:t>
            </a:r>
            <a:r>
              <a:rPr lang="fr-FR" dirty="0" smtClean="0">
                <a:solidFill>
                  <a:schemeClr val="tx1"/>
                </a:solidFill>
              </a:rPr>
              <a:t>PLB</a:t>
            </a:r>
            <a:r>
              <a:rPr dirty="0" smtClean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(</a:t>
            </a:r>
            <a:r>
              <a:rPr dirty="0" smtClean="0">
                <a:solidFill>
                  <a:schemeClr val="tx1"/>
                </a:solidFill>
              </a:rPr>
              <a:t>20</a:t>
            </a:r>
            <a:r>
              <a:rPr lang="fr-FR" dirty="0" smtClean="0">
                <a:solidFill>
                  <a:schemeClr val="tx1"/>
                </a:solidFill>
              </a:rPr>
              <a:t>24</a:t>
            </a:r>
            <a:r>
              <a:rPr dirty="0" smtClean="0">
                <a:solidFill>
                  <a:schemeClr val="tx1"/>
                </a:solidFill>
              </a:rPr>
              <a:t>)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70" name="global mass predictions of ~700 nuclei…"/>
          <p:cNvSpPr txBox="1"/>
          <p:nvPr/>
        </p:nvSpPr>
        <p:spPr>
          <a:xfrm>
            <a:off x="8954677" y="1316364"/>
            <a:ext cx="2648162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chemeClr val="tx1"/>
                </a:solidFill>
              </a:rPr>
              <a:t>Stroberg</a:t>
            </a:r>
            <a:r>
              <a:rPr dirty="0" smtClean="0">
                <a:solidFill>
                  <a:schemeClr val="tx1"/>
                </a:solidFill>
              </a:rPr>
              <a:t> </a:t>
            </a:r>
            <a:r>
              <a:rPr i="1" dirty="0">
                <a:solidFill>
                  <a:schemeClr val="tx1"/>
                </a:solidFill>
                <a:sym typeface="Gill Sans"/>
              </a:rPr>
              <a:t>et al</a:t>
            </a:r>
            <a:r>
              <a:rPr b="1" i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/>
              </a:rPr>
              <a:t>.</a:t>
            </a:r>
            <a:r>
              <a:rPr dirty="0">
                <a:solidFill>
                  <a:schemeClr val="tx1"/>
                </a:solidFill>
              </a:rPr>
              <a:t>, </a:t>
            </a:r>
            <a:r>
              <a:rPr lang="fr-FR" dirty="0" smtClean="0">
                <a:solidFill>
                  <a:schemeClr val="tx1"/>
                </a:solidFill>
              </a:rPr>
              <a:t>PRL</a:t>
            </a:r>
            <a:r>
              <a:rPr dirty="0" smtClean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(</a:t>
            </a:r>
            <a:r>
              <a:rPr dirty="0" smtClean="0">
                <a:solidFill>
                  <a:schemeClr val="tx1"/>
                </a:solidFill>
              </a:rPr>
              <a:t>20</a:t>
            </a:r>
            <a:r>
              <a:rPr lang="fr-FR" dirty="0">
                <a:solidFill>
                  <a:schemeClr val="tx1"/>
                </a:solidFill>
              </a:rPr>
              <a:t>2</a:t>
            </a:r>
            <a:r>
              <a:rPr dirty="0" smtClean="0">
                <a:solidFill>
                  <a:schemeClr val="tx1"/>
                </a:solidFill>
              </a:rPr>
              <a:t>1</a:t>
            </a:r>
            <a:r>
              <a:rPr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71" name="global mass predictions of ~700 nuclei…"/>
          <p:cNvSpPr txBox="1"/>
          <p:nvPr/>
        </p:nvSpPr>
        <p:spPr>
          <a:xfrm>
            <a:off x="2102557" y="7128548"/>
            <a:ext cx="2303516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Tichai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smtClean="0">
                <a:solidFill>
                  <a:srgbClr val="0033CC"/>
                </a:solidFill>
              </a:rPr>
              <a:t>PLB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dirty="0">
                <a:solidFill>
                  <a:srgbClr val="0033CC"/>
                </a:solidFill>
              </a:rPr>
              <a:t>(</a:t>
            </a:r>
            <a:r>
              <a:rPr dirty="0" smtClean="0">
                <a:solidFill>
                  <a:srgbClr val="0033CC"/>
                </a:solidFill>
              </a:rPr>
              <a:t>20</a:t>
            </a:r>
            <a:r>
              <a:rPr lang="fr-FR" dirty="0" smtClean="0">
                <a:solidFill>
                  <a:srgbClr val="0033CC"/>
                </a:solidFill>
              </a:rPr>
              <a:t>1</a:t>
            </a:r>
            <a:r>
              <a:rPr lang="fr-FR" dirty="0">
                <a:solidFill>
                  <a:srgbClr val="0033CC"/>
                </a:solidFill>
              </a:rPr>
              <a:t>8</a:t>
            </a:r>
            <a:r>
              <a:rPr dirty="0" smtClean="0">
                <a:solidFill>
                  <a:srgbClr val="0033CC"/>
                </a:solidFill>
              </a:rPr>
              <a:t>)</a:t>
            </a:r>
            <a:endParaRPr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482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0" grpId="0" animBg="1"/>
      <p:bldP spid="31" grpId="0" animBg="1"/>
      <p:bldP spid="32" grpId="0"/>
      <p:bldP spid="34" grpId="0"/>
      <p:bldP spid="35" grpId="0" animBg="1"/>
      <p:bldP spid="37" grpId="0" animBg="1"/>
      <p:bldP spid="39" grpId="0" animBg="1"/>
      <p:bldP spid="40" grpId="0"/>
      <p:bldP spid="41" grpId="0" animBg="1"/>
      <p:bldP spid="42" grpId="0" animBg="1"/>
      <p:bldP spid="46" grpId="0" animBg="1"/>
      <p:bldP spid="47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11" grpId="0" animBg="1"/>
      <p:bldP spid="55" grpId="0" animBg="1"/>
      <p:bldP spid="61" grpId="0" animBg="1"/>
      <p:bldP spid="63" grpId="0" animBg="1"/>
      <p:bldP spid="64" grpId="0" animBg="1"/>
      <p:bldP spid="70" grpId="0" animBg="1"/>
      <p:bldP spid="7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5" name="Shape 75"/>
          <p:cNvSpPr/>
          <p:nvPr/>
        </p:nvSpPr>
        <p:spPr>
          <a:xfrm>
            <a:off x="444500" y="127000"/>
            <a:ext cx="12115800" cy="99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BDFF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0033CC"/>
                </a:solidFill>
              </a:rPr>
              <a:t>Contents</a:t>
            </a:r>
          </a:p>
        </p:txBody>
      </p:sp>
      <p:sp>
        <p:nvSpPr>
          <p:cNvPr id="81" name="Shape 81"/>
          <p:cNvSpPr/>
          <p:nvPr/>
        </p:nvSpPr>
        <p:spPr>
          <a:xfrm>
            <a:off x="1202239" y="3184140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How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many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-body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correlations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come in at polynomial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cost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=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pedagogical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account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 </a:t>
            </a:r>
            <a:endParaRPr sz="2200" dirty="0">
              <a:solidFill>
                <a:srgbClr val="1243DE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2" name="Shape 81"/>
          <p:cNvSpPr/>
          <p:nvPr/>
        </p:nvSpPr>
        <p:spPr>
          <a:xfrm>
            <a:off x="1202240" y="6772740"/>
            <a:ext cx="11908619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Pushing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to high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accuracy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and to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heavier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open-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shell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nuclei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at polynomial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cost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3" name="Shape 81"/>
          <p:cNvSpPr/>
          <p:nvPr/>
        </p:nvSpPr>
        <p:spPr>
          <a:xfrm>
            <a:off x="1202239" y="2356295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>
                <a:latin typeface="Palatino"/>
                <a:ea typeface="Palatino"/>
                <a:cs typeface="Palatino"/>
                <a:sym typeface="Palatino"/>
              </a:rPr>
              <a:t>A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b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initio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expansion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many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-body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methods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for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closed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- and open-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shell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nuclei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8" name="Shape 81"/>
          <p:cNvSpPr/>
          <p:nvPr/>
        </p:nvSpPr>
        <p:spPr>
          <a:xfrm>
            <a:off x="2269039" y="3922473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How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does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the ab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initio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spherical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mean-field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looks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like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along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the Ca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chain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?</a:t>
            </a:r>
            <a:endParaRPr sz="2200" dirty="0">
              <a:solidFill>
                <a:srgbClr val="1243DE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0" name="Shape 81"/>
          <p:cNvSpPr/>
          <p:nvPr/>
        </p:nvSpPr>
        <p:spPr>
          <a:xfrm>
            <a:off x="2269039" y="4560605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How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dynamical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correlations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improve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the ab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initio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spherical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mean-field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?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1" name="Shape 81"/>
          <p:cNvSpPr/>
          <p:nvPr/>
        </p:nvSpPr>
        <p:spPr>
          <a:xfrm>
            <a:off x="2269039" y="5242532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What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happens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to the ab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initio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mean-field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when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going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to the Cr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chain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?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4" name="Shape 81"/>
          <p:cNvSpPr/>
          <p:nvPr/>
        </p:nvSpPr>
        <p:spPr>
          <a:xfrm>
            <a:off x="2269039" y="5946015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Where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is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the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pairing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gone?</a:t>
            </a:r>
            <a:endParaRPr sz="2200" dirty="0">
              <a:solidFill>
                <a:schemeClr val="tx1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26190374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756" y="2181773"/>
            <a:ext cx="5922759" cy="6471897"/>
          </a:xfrm>
          <a:prstGeom prst="rect">
            <a:avLst/>
          </a:prstGeom>
        </p:spPr>
      </p:pic>
      <p:sp>
        <p:nvSpPr>
          <p:cNvPr id="80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5883002" y="7902980"/>
            <a:ext cx="6955241" cy="1156827"/>
          </a:xfrm>
          <a:prstGeom prst="roundRect">
            <a:avLst>
              <a:gd name="adj" fmla="val 11996"/>
            </a:avLst>
          </a:prstGeom>
          <a:solidFill>
            <a:srgbClr val="FEE5D8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5843247" y="3772615"/>
            <a:ext cx="6994995" cy="745271"/>
          </a:xfrm>
          <a:prstGeom prst="roundRect">
            <a:avLst>
              <a:gd name="adj" fmla="val 11996"/>
            </a:avLst>
          </a:prstGeom>
          <a:solidFill>
            <a:schemeClr val="accent5">
              <a:lumMod val="20000"/>
              <a:lumOff val="80000"/>
            </a:schemeClr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: Rounded Corners 13">
            <a:extLst>
              <a:ext uri="{FF2B5EF4-FFF2-40B4-BE49-F238E27FC236}">
                <a16:creationId xmlns:a16="http://schemas.microsoft.com/office/drawing/2014/main" id="{848E74D0-56D3-8570-844E-972241AD4E7C}"/>
              </a:ext>
            </a:extLst>
          </p:cNvPr>
          <p:cNvSpPr/>
          <p:nvPr/>
        </p:nvSpPr>
        <p:spPr>
          <a:xfrm>
            <a:off x="5830957" y="2053210"/>
            <a:ext cx="7007287" cy="1345963"/>
          </a:xfrm>
          <a:prstGeom prst="roundRect">
            <a:avLst>
              <a:gd name="adj" fmla="val 11996"/>
            </a:avLst>
          </a:prstGeom>
          <a:solidFill>
            <a:srgbClr val="FFC5C5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08" name="Shape 1908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909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sz="3600" dirty="0" smtClean="0">
                <a:solidFill>
                  <a:srgbClr val="0033CC"/>
                </a:solidFill>
              </a:rPr>
              <a:t>How </a:t>
            </a:r>
            <a:r>
              <a:rPr lang="fr-FR" sz="3600" dirty="0" err="1" smtClean="0">
                <a:solidFill>
                  <a:srgbClr val="0033CC"/>
                </a:solidFill>
              </a:rPr>
              <a:t>does</a:t>
            </a:r>
            <a:r>
              <a:rPr lang="fr-FR" sz="3600" dirty="0" smtClean="0">
                <a:solidFill>
                  <a:srgbClr val="0033CC"/>
                </a:solidFill>
              </a:rPr>
              <a:t> the </a:t>
            </a:r>
            <a:r>
              <a:rPr lang="fr-FR" sz="3600" dirty="0" err="1" smtClean="0">
                <a:solidFill>
                  <a:srgbClr val="0033CC"/>
                </a:solidFill>
              </a:rPr>
              <a:t>spherical</a:t>
            </a:r>
            <a:r>
              <a:rPr lang="fr-FR" sz="3600" dirty="0" smtClean="0">
                <a:solidFill>
                  <a:srgbClr val="0033CC"/>
                </a:solidFill>
              </a:rPr>
              <a:t> ab </a:t>
            </a:r>
            <a:r>
              <a:rPr lang="fr-FR" sz="3600" dirty="0" err="1" smtClean="0">
                <a:solidFill>
                  <a:srgbClr val="0033CC"/>
                </a:solidFill>
              </a:rPr>
              <a:t>initio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mean-field</a:t>
            </a:r>
            <a:r>
              <a:rPr lang="fr-FR" sz="3600" dirty="0" smtClean="0">
                <a:solidFill>
                  <a:srgbClr val="0033CC"/>
                </a:solidFill>
              </a:rPr>
              <a:t> looks </a:t>
            </a:r>
            <a:r>
              <a:rPr lang="fr-FR" sz="3600" dirty="0" err="1" smtClean="0">
                <a:solidFill>
                  <a:srgbClr val="0033CC"/>
                </a:solidFill>
              </a:rPr>
              <a:t>like</a:t>
            </a:r>
            <a:r>
              <a:rPr lang="fr-FR" sz="3600" dirty="0" smtClean="0">
                <a:solidFill>
                  <a:srgbClr val="0033CC"/>
                </a:solidFill>
              </a:rPr>
              <a:t>?</a:t>
            </a:r>
            <a:endParaRPr sz="3600" dirty="0">
              <a:solidFill>
                <a:srgbClr val="0033CC"/>
              </a:solidFill>
            </a:endParaRPr>
          </a:p>
        </p:txBody>
      </p:sp>
      <p:sp>
        <p:nvSpPr>
          <p:cNvPr id="27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30957" y="2089242"/>
            <a:ext cx="717384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/>
              <a:t>sHFB</a:t>
            </a:r>
            <a:r>
              <a:rPr lang="en-US" sz="2000" b="1" dirty="0" smtClean="0"/>
              <a:t> unbound by [80,130] MeV </a:t>
            </a:r>
            <a:r>
              <a:rPr lang="en-US" sz="2000" dirty="0" smtClean="0"/>
              <a:t>(account for ~70% of BE)</a:t>
            </a:r>
          </a:p>
          <a:p>
            <a:pPr algn="l"/>
            <a:r>
              <a:rPr lang="en-US" sz="2000" dirty="0" smtClean="0"/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</a:t>
            </a:r>
            <a:r>
              <a:rPr lang="en-US" sz="2000" dirty="0" smtClean="0"/>
              <a:t> Expected due to missing dynamical correlations</a:t>
            </a:r>
          </a:p>
          <a:p>
            <a:pPr algn="l"/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Would be more pronounced with a “harder” Hamiltonian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Deficit increases with neutron excess</a:t>
            </a:r>
            <a:endParaRPr lang="en-US" sz="2000" dirty="0"/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1325210" y="2610676"/>
            <a:ext cx="1" cy="225287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miter lim="400000"/>
            <a:headEnd type="triangle" w="med" len="med"/>
            <a:tailEnd type="triangle" w="med" len="med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5" name="Connecteur droit avec flèche 34"/>
          <p:cNvCxnSpPr/>
          <p:nvPr/>
        </p:nvCxnSpPr>
        <p:spPr>
          <a:xfrm flipH="1">
            <a:off x="4373217" y="3041368"/>
            <a:ext cx="6621" cy="377693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miter lim="400000"/>
            <a:headEnd type="triangle" w="med" len="med"/>
            <a:tailEnd type="triangle" w="med" len="med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7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43246" y="3772615"/>
            <a:ext cx="686779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/>
              <a:t>sHFB</a:t>
            </a:r>
            <a:r>
              <a:rPr lang="en-US" sz="2000" dirty="0" smtClean="0"/>
              <a:t> </a:t>
            </a:r>
            <a:r>
              <a:rPr lang="en-US" sz="2000" b="1" dirty="0" smtClean="0"/>
              <a:t>E(N,Z) wrongly concave throughout open-shell</a:t>
            </a:r>
            <a:r>
              <a:rPr lang="en-US" sz="2000" dirty="0" smtClean="0"/>
              <a:t>s</a:t>
            </a:r>
          </a:p>
          <a:p>
            <a:pPr algn="l"/>
            <a:r>
              <a:rPr lang="en-US" sz="2000" dirty="0" smtClean="0"/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</a:t>
            </a:r>
            <a:r>
              <a:rPr lang="en-US" sz="2000" dirty="0" smtClean="0"/>
              <a:t> Systematic with (soften) </a:t>
            </a:r>
            <a:r>
              <a:rPr lang="en-US" sz="2000" dirty="0" err="1" smtClean="0">
                <a:latin typeface="Symbol" panose="05050102010706020507" pitchFamily="18" charset="2"/>
              </a:rPr>
              <a:t>c</a:t>
            </a:r>
            <a:r>
              <a:rPr lang="en-US" sz="2000" dirty="0" err="1" smtClean="0"/>
              <a:t>EFT</a:t>
            </a:r>
            <a:r>
              <a:rPr lang="en-US" sz="2000" dirty="0" smtClean="0"/>
              <a:t> </a:t>
            </a:r>
            <a:r>
              <a:rPr lang="en-US" sz="2000" dirty="0" smtClean="0"/>
              <a:t>Hamiltonians</a:t>
            </a:r>
            <a:endParaRPr lang="en-US" sz="2000" dirty="0" smtClean="0"/>
          </a:p>
        </p:txBody>
      </p:sp>
      <p:sp>
        <p:nvSpPr>
          <p:cNvPr id="13" name="Rectangle à coins arrondis 12"/>
          <p:cNvSpPr/>
          <p:nvPr/>
        </p:nvSpPr>
        <p:spPr>
          <a:xfrm>
            <a:off x="2107096" y="2723319"/>
            <a:ext cx="1139687" cy="695742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9" name="Rectangle à coins arrondis 38"/>
          <p:cNvSpPr/>
          <p:nvPr/>
        </p:nvSpPr>
        <p:spPr>
          <a:xfrm>
            <a:off x="2123184" y="4399719"/>
            <a:ext cx="991077" cy="453878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40" name="Rectangle à coins arrondis 39"/>
          <p:cNvSpPr/>
          <p:nvPr/>
        </p:nvSpPr>
        <p:spPr>
          <a:xfrm>
            <a:off x="2082009" y="5993982"/>
            <a:ext cx="820218" cy="300801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41" name="global mass predictions of ~700 nuclei…"/>
          <p:cNvSpPr txBox="1"/>
          <p:nvPr/>
        </p:nvSpPr>
        <p:spPr>
          <a:xfrm>
            <a:off x="768236" y="4504783"/>
            <a:ext cx="1365758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FF0000"/>
                </a:solidFill>
              </a:rPr>
              <a:t>Positive </a:t>
            </a:r>
            <a:r>
              <a:rPr lang="fr-FR" dirty="0" err="1" smtClean="0">
                <a:solidFill>
                  <a:srgbClr val="FF0000"/>
                </a:solidFill>
              </a:rPr>
              <a:t>slope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42" name="global mass predictions of ~700 nuclei…"/>
          <p:cNvSpPr txBox="1"/>
          <p:nvPr/>
        </p:nvSpPr>
        <p:spPr>
          <a:xfrm>
            <a:off x="873106" y="6226611"/>
            <a:ext cx="1457130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FF0000"/>
                </a:solidFill>
              </a:rPr>
              <a:t>Negative</a:t>
            </a:r>
            <a:r>
              <a:rPr lang="fr-FR" dirty="0" smtClean="0">
                <a:solidFill>
                  <a:srgbClr val="FF0000"/>
                </a:solidFill>
              </a:rPr>
              <a:t> value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63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5843248" y="6194477"/>
            <a:ext cx="7161552" cy="1393527"/>
          </a:xfrm>
          <a:prstGeom prst="roundRect">
            <a:avLst>
              <a:gd name="adj" fmla="val 11996"/>
            </a:avLst>
          </a:prstGeom>
          <a:solidFill>
            <a:srgbClr val="CCECFF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Rectangle à coins arrondis 67"/>
          <p:cNvSpPr/>
          <p:nvPr/>
        </p:nvSpPr>
        <p:spPr>
          <a:xfrm>
            <a:off x="820098" y="6762483"/>
            <a:ext cx="3559740" cy="1225711"/>
          </a:xfrm>
          <a:prstGeom prst="roundRect">
            <a:avLst/>
          </a:prstGeom>
          <a:noFill/>
          <a:ln w="57150" cap="flat">
            <a:solidFill>
              <a:srgbClr val="00B0F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70" name="global mass predictions of ~700 nuclei…"/>
          <p:cNvSpPr txBox="1"/>
          <p:nvPr/>
        </p:nvSpPr>
        <p:spPr>
          <a:xfrm>
            <a:off x="274038" y="8379143"/>
            <a:ext cx="4805804" cy="410369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sz="2000" dirty="0" smtClean="0">
                <a:solidFill>
                  <a:srgbClr val="1243DE"/>
                </a:solidFill>
                <a:latin typeface="Symbol" panose="05050102010706020507" pitchFamily="18" charset="2"/>
              </a:rPr>
              <a:t>D</a:t>
            </a:r>
            <a:r>
              <a:rPr lang="fr-FR" dirty="0" smtClean="0">
                <a:solidFill>
                  <a:srgbClr val="1243DE"/>
                </a:solidFill>
              </a:rPr>
              <a:t>N</a:t>
            </a:r>
            <a:r>
              <a:rPr lang="fr-FR" baseline="30000" dirty="0" smtClean="0">
                <a:solidFill>
                  <a:srgbClr val="1243DE"/>
                </a:solidFill>
              </a:rPr>
              <a:t>2</a:t>
            </a:r>
            <a:r>
              <a:rPr lang="fr-FR" dirty="0" smtClean="0">
                <a:solidFill>
                  <a:srgbClr val="1243DE"/>
                </a:solidFill>
              </a:rPr>
              <a:t> close to « </a:t>
            </a:r>
            <a:r>
              <a:rPr lang="fr-FR" dirty="0" err="1" smtClean="0">
                <a:solidFill>
                  <a:srgbClr val="1243DE"/>
                </a:solidFill>
              </a:rPr>
              <a:t>zero-pairing</a:t>
            </a:r>
            <a:r>
              <a:rPr lang="fr-FR" dirty="0" smtClean="0">
                <a:solidFill>
                  <a:srgbClr val="1243DE"/>
                </a:solidFill>
              </a:rPr>
              <a:t> </a:t>
            </a:r>
            <a:r>
              <a:rPr lang="fr-FR" dirty="0" err="1" smtClean="0">
                <a:solidFill>
                  <a:srgbClr val="1243DE"/>
                </a:solidFill>
              </a:rPr>
              <a:t>limit</a:t>
            </a:r>
            <a:r>
              <a:rPr lang="fr-FR" dirty="0" smtClean="0">
                <a:solidFill>
                  <a:srgbClr val="1243DE"/>
                </a:solidFill>
              </a:rPr>
              <a:t> of HFB (HFB-ZP) » </a:t>
            </a:r>
            <a:endParaRPr dirty="0">
              <a:solidFill>
                <a:srgbClr val="1243DE"/>
              </a:solidFill>
            </a:endParaRPr>
          </a:p>
        </p:txBody>
      </p:sp>
      <p:sp>
        <p:nvSpPr>
          <p:cNvPr id="71" name="global mass predictions of ~700 nuclei…"/>
          <p:cNvSpPr txBox="1"/>
          <p:nvPr/>
        </p:nvSpPr>
        <p:spPr>
          <a:xfrm>
            <a:off x="1818953" y="8747199"/>
            <a:ext cx="3236463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Duguet, Bally, Tichai, PRC (2020)</a:t>
            </a:r>
            <a:r>
              <a:rPr dirty="0" smtClean="0">
                <a:solidFill>
                  <a:srgbClr val="0033CC"/>
                </a:solidFill>
              </a:rPr>
              <a:t> 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72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43248" y="6194478"/>
            <a:ext cx="744868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/>
              <a:t>P</a:t>
            </a:r>
            <a:r>
              <a:rPr lang="en-US" sz="2000" b="1" dirty="0" smtClean="0"/>
              <a:t>airing gap ~20</a:t>
            </a:r>
            <a:r>
              <a:rPr lang="en-US" sz="2000" b="1" dirty="0"/>
              <a:t>% of </a:t>
            </a:r>
            <a:r>
              <a:rPr lang="en-US" sz="2000" b="1" dirty="0" err="1"/>
              <a:t>exp</a:t>
            </a:r>
            <a:r>
              <a:rPr lang="en-US" sz="2000" b="1" dirty="0"/>
              <a:t> </a:t>
            </a:r>
            <a:r>
              <a:rPr lang="en-US" sz="2000" b="1" dirty="0">
                <a:latin typeface="Symbol" panose="05050102010706020507" pitchFamily="18" charset="2"/>
              </a:rPr>
              <a:t>D</a:t>
            </a:r>
            <a:r>
              <a:rPr lang="en-US" sz="2000" b="1" baseline="30000" dirty="0"/>
              <a:t>(3</a:t>
            </a:r>
            <a:r>
              <a:rPr lang="en-US" sz="2000" b="1" baseline="30000" dirty="0" smtClean="0"/>
              <a:t>) </a:t>
            </a:r>
            <a:r>
              <a:rPr lang="en-US" sz="2000" b="1" dirty="0" smtClean="0"/>
              <a:t>at </a:t>
            </a:r>
            <a:r>
              <a:rPr lang="en-US" sz="2000" b="1" dirty="0" err="1" smtClean="0"/>
              <a:t>sHFB</a:t>
            </a:r>
            <a:r>
              <a:rPr lang="en-US" sz="2000" b="1" dirty="0" smtClean="0"/>
              <a:t> level</a:t>
            </a:r>
            <a:endParaRPr lang="en-US" sz="2000" dirty="0" smtClean="0"/>
          </a:p>
          <a:p>
            <a:pPr algn="l"/>
            <a:r>
              <a:rPr lang="en-US" sz="2000" dirty="0" smtClean="0"/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</a:t>
            </a:r>
            <a:r>
              <a:rPr lang="en-US" sz="2000" dirty="0" smtClean="0"/>
              <a:t> Systematic with (soften) </a:t>
            </a:r>
            <a:r>
              <a:rPr lang="en-US" sz="2000" dirty="0" err="1" smtClean="0">
                <a:latin typeface="Symbol" panose="05050102010706020507" pitchFamily="18" charset="2"/>
              </a:rPr>
              <a:t>c</a:t>
            </a:r>
            <a:r>
              <a:rPr lang="en-US" sz="2000" dirty="0" err="1" smtClean="0"/>
              <a:t>EFT</a:t>
            </a:r>
            <a:r>
              <a:rPr lang="en-US" sz="2000" dirty="0" smtClean="0"/>
              <a:t> Hamiltonians</a:t>
            </a:r>
            <a:endParaRPr lang="en-US" sz="2000" dirty="0" smtClean="0">
              <a:cs typeface="Times New Roman" panose="02020603050405020304" pitchFamily="18" charset="0"/>
            </a:endParaRP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Despite large </a:t>
            </a:r>
            <a:r>
              <a:rPr lang="en-US" sz="2000" baseline="30000" dirty="0" smtClean="0">
                <a:cs typeface="Times New Roman" panose="02020603050405020304" pitchFamily="18" charset="0"/>
              </a:rPr>
              <a:t>1</a:t>
            </a:r>
            <a:r>
              <a:rPr lang="en-US" sz="2000" dirty="0" smtClean="0">
                <a:cs typeface="Times New Roman" panose="02020603050405020304" pitchFamily="18" charset="0"/>
              </a:rPr>
              <a:t>S</a:t>
            </a:r>
            <a:r>
              <a:rPr lang="en-US" sz="2000" baseline="-25000" dirty="0" smtClean="0">
                <a:cs typeface="Times New Roman" panose="02020603050405020304" pitchFamily="18" charset="0"/>
              </a:rPr>
              <a:t>0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cs typeface="Times New Roman" panose="02020603050405020304" pitchFamily="18" charset="0"/>
              </a:rPr>
              <a:t>a</a:t>
            </a:r>
            <a:r>
              <a:rPr lang="en-US" sz="2000" baseline="-25000" dirty="0" err="1" smtClean="0">
                <a:cs typeface="Times New Roman" panose="02020603050405020304" pitchFamily="18" charset="0"/>
              </a:rPr>
              <a:t>nn</a:t>
            </a:r>
            <a:r>
              <a:rPr lang="en-US" sz="2000" dirty="0" smtClean="0">
                <a:cs typeface="Times New Roman" panose="02020603050405020304" pitchFamily="18" charset="0"/>
              </a:rPr>
              <a:t> inducing Cooper pair instability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Pairing strictly zero in doubly open-shell mid-mass nuclei</a:t>
            </a:r>
            <a:endParaRPr lang="en-US" sz="2000" dirty="0"/>
          </a:p>
        </p:txBody>
      </p:sp>
      <p:sp>
        <p:nvSpPr>
          <p:cNvPr id="73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5830958" y="4853596"/>
            <a:ext cx="5367129" cy="1015664"/>
          </a:xfrm>
          <a:prstGeom prst="roundRect">
            <a:avLst>
              <a:gd name="adj" fmla="val 11996"/>
            </a:avLst>
          </a:prstGeom>
          <a:solidFill>
            <a:srgbClr val="E4F3E3"/>
          </a:solidFill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30958" y="4853596"/>
            <a:ext cx="552615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/>
              <a:t>sHFB</a:t>
            </a:r>
            <a:r>
              <a:rPr lang="en-US" sz="2000" dirty="0" smtClean="0"/>
              <a:t> </a:t>
            </a:r>
            <a:r>
              <a:rPr lang="en-US" sz="2000" b="1" dirty="0" smtClean="0"/>
              <a:t>S</a:t>
            </a:r>
            <a:r>
              <a:rPr lang="en-US" sz="2000" b="1" baseline="-25000" dirty="0" smtClean="0"/>
              <a:t>2n</a:t>
            </a:r>
            <a:r>
              <a:rPr lang="en-US" sz="2000" b="1" dirty="0" smtClean="0"/>
              <a:t>(N,Z)</a:t>
            </a:r>
            <a:endParaRPr lang="en-US" sz="2000" dirty="0" smtClean="0"/>
          </a:p>
          <a:p>
            <a:pPr algn="l"/>
            <a:r>
              <a:rPr lang="en-US" sz="2000" dirty="0" smtClean="0"/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</a:t>
            </a:r>
            <a:r>
              <a:rPr lang="en-US" sz="2000" dirty="0" smtClean="0"/>
              <a:t> Too low at the beginning of the shells</a:t>
            </a:r>
          </a:p>
          <a:p>
            <a:pPr algn="l"/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Exaggerated jumps/</a:t>
            </a:r>
            <a:r>
              <a:rPr lang="en-US" sz="2000" dirty="0" err="1" smtClean="0">
                <a:cs typeface="Times New Roman" panose="02020603050405020304" pitchFamily="18" charset="0"/>
              </a:rPr>
              <a:t>magicity</a:t>
            </a:r>
            <a:r>
              <a:rPr lang="en-US" sz="2000" dirty="0" smtClean="0">
                <a:cs typeface="Times New Roman" panose="02020603050405020304" pitchFamily="18" charset="0"/>
              </a:rPr>
              <a:t> at N=20,28</a:t>
            </a:r>
          </a:p>
        </p:txBody>
      </p:sp>
      <p:sp>
        <p:nvSpPr>
          <p:cNvPr id="75" name="Rectangle à coins arrondis 74"/>
          <p:cNvSpPr/>
          <p:nvPr/>
        </p:nvSpPr>
        <p:spPr>
          <a:xfrm>
            <a:off x="2717474" y="5416369"/>
            <a:ext cx="410040" cy="810242"/>
          </a:xfrm>
          <a:prstGeom prst="roundRect">
            <a:avLst/>
          </a:prstGeom>
          <a:noFill/>
          <a:ln w="57150" cap="flat">
            <a:solidFill>
              <a:srgbClr val="0099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76" name="Rectangle à coins arrondis 75"/>
          <p:cNvSpPr/>
          <p:nvPr/>
        </p:nvSpPr>
        <p:spPr>
          <a:xfrm>
            <a:off x="2825830" y="4509567"/>
            <a:ext cx="447458" cy="459998"/>
          </a:xfrm>
          <a:prstGeom prst="roundRect">
            <a:avLst/>
          </a:prstGeom>
          <a:noFill/>
          <a:ln w="57150" cap="flat">
            <a:solidFill>
              <a:srgbClr val="0099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77" name="Rectangle à coins arrondis 76"/>
          <p:cNvSpPr/>
          <p:nvPr/>
        </p:nvSpPr>
        <p:spPr>
          <a:xfrm>
            <a:off x="1806663" y="5158070"/>
            <a:ext cx="367087" cy="1017606"/>
          </a:xfrm>
          <a:prstGeom prst="roundRect">
            <a:avLst/>
          </a:prstGeom>
          <a:noFill/>
          <a:ln w="57150" cap="flat">
            <a:solidFill>
              <a:srgbClr val="0099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78" name="Rectangle à coins arrondis 77"/>
          <p:cNvSpPr/>
          <p:nvPr/>
        </p:nvSpPr>
        <p:spPr>
          <a:xfrm>
            <a:off x="1867829" y="4293224"/>
            <a:ext cx="495539" cy="540496"/>
          </a:xfrm>
          <a:prstGeom prst="roundRect">
            <a:avLst/>
          </a:prstGeom>
          <a:noFill/>
          <a:ln w="57150" cap="flat">
            <a:solidFill>
              <a:srgbClr val="0099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79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907428" y="7951989"/>
            <a:ext cx="738450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Very different picture from empirical EDF </a:t>
            </a:r>
            <a:r>
              <a:rPr lang="en-US" sz="2000" b="1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effective</a:t>
            </a:r>
            <a:r>
              <a:rPr lang="en-US" sz="20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sHFB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  → m* fitted to be close to empirical value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  → Interaction fitted to match experimental </a:t>
            </a:r>
            <a:r>
              <a:rPr lang="en-US" sz="2400" dirty="0" smtClean="0">
                <a:solidFill>
                  <a:schemeClr val="tx1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US" sz="2000" baseline="30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(3)</a:t>
            </a:r>
            <a:r>
              <a:rPr lang="en-US" sz="2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(N,Z)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0" name="global mass predictions of ~700 nuclei…"/>
          <p:cNvSpPr txBox="1"/>
          <p:nvPr/>
        </p:nvSpPr>
        <p:spPr>
          <a:xfrm>
            <a:off x="738765" y="1752369"/>
            <a:ext cx="3010440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0033CC"/>
                </a:solidFill>
              </a:rPr>
              <a:t>Scalesi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latin typeface="+mn-lt"/>
                <a:ea typeface="+mn-ea"/>
                <a:cs typeface="+mn-cs"/>
                <a:sym typeface="Gill Sans"/>
              </a:rPr>
              <a:t>et al</a:t>
            </a:r>
            <a:r>
              <a:rPr b="1" i="1" dirty="0">
                <a:solidFill>
                  <a:srgbClr val="0033CC"/>
                </a:solidFill>
                <a:latin typeface="+mn-lt"/>
                <a:ea typeface="+mn-ea"/>
                <a:cs typeface="+mn-cs"/>
                <a:sym typeface="Gill Sans"/>
              </a:rPr>
              <a:t>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>
                <a:solidFill>
                  <a:srgbClr val="0033CC"/>
                </a:solidFill>
              </a:rPr>
              <a:t>arXiv:2406.03545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31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0" y="9153957"/>
            <a:ext cx="12977715" cy="530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900" b="1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Superfluidity</a:t>
            </a:r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“fine-tuned” from a many-body </a:t>
            </a:r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standpoint = description </a:t>
            </a:r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at polynomial </a:t>
            </a:r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cost challenging</a:t>
            </a:r>
            <a:r>
              <a:rPr lang="en-US" sz="1600" baseline="30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*see back up slides</a:t>
            </a:r>
            <a:endParaRPr lang="en-US" sz="1600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855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52" grpId="0" animBg="1"/>
      <p:bldP spid="46" grpId="0" animBg="1"/>
      <p:bldP spid="27" grpId="0"/>
      <p:bldP spid="37" grpId="0"/>
      <p:bldP spid="13" grpId="0" animBg="1"/>
      <p:bldP spid="13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63" grpId="0" animBg="1"/>
      <p:bldP spid="68" grpId="0" animBg="1"/>
      <p:bldP spid="70" grpId="0" animBg="1"/>
      <p:bldP spid="71" grpId="0" animBg="1"/>
      <p:bldP spid="72" grpId="0"/>
      <p:bldP spid="73" grpId="0" animBg="1"/>
      <p:bldP spid="74" grpId="0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  <p:bldP spid="79" grpId="0"/>
      <p:bldP spid="30" grpId="0" animBg="1"/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5" name="Shape 75"/>
          <p:cNvSpPr/>
          <p:nvPr/>
        </p:nvSpPr>
        <p:spPr>
          <a:xfrm>
            <a:off x="444500" y="127000"/>
            <a:ext cx="12115800" cy="99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BDFF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0033CC"/>
                </a:solidFill>
              </a:rPr>
              <a:t>Contents</a:t>
            </a:r>
          </a:p>
        </p:txBody>
      </p:sp>
      <p:sp>
        <p:nvSpPr>
          <p:cNvPr id="81" name="Shape 81"/>
          <p:cNvSpPr/>
          <p:nvPr/>
        </p:nvSpPr>
        <p:spPr>
          <a:xfrm>
            <a:off x="1202239" y="3184140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How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many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-body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correlations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come in at polynomial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cost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=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pedagogical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account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 </a:t>
            </a:r>
            <a:endParaRPr sz="2200" dirty="0">
              <a:solidFill>
                <a:srgbClr val="1243DE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2" name="Shape 81"/>
          <p:cNvSpPr/>
          <p:nvPr/>
        </p:nvSpPr>
        <p:spPr>
          <a:xfrm>
            <a:off x="1202240" y="6772740"/>
            <a:ext cx="11908619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Pushing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to high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accuracy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and to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heavier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open-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shell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nuclei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at polynomial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cost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3" name="Shape 81"/>
          <p:cNvSpPr/>
          <p:nvPr/>
        </p:nvSpPr>
        <p:spPr>
          <a:xfrm>
            <a:off x="1202239" y="2356295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>
                <a:latin typeface="Palatino"/>
                <a:ea typeface="Palatino"/>
                <a:cs typeface="Palatino"/>
                <a:sym typeface="Palatino"/>
              </a:rPr>
              <a:t>A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b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initio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expansion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many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-body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methods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for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closed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- and open-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shell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nuclei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8" name="Shape 81"/>
          <p:cNvSpPr/>
          <p:nvPr/>
        </p:nvSpPr>
        <p:spPr>
          <a:xfrm>
            <a:off x="2269039" y="3922473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How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does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the ab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initio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spherical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mean-field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looks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like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along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the Ca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chain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?</a:t>
            </a:r>
            <a:endParaRPr sz="2200" dirty="0">
              <a:solidFill>
                <a:schemeClr val="tx1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0" name="Shape 81"/>
          <p:cNvSpPr/>
          <p:nvPr/>
        </p:nvSpPr>
        <p:spPr>
          <a:xfrm>
            <a:off x="2269039" y="4560605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How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dynamical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correlations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improve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the ab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initio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spherical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mean-field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?</a:t>
            </a:r>
            <a:endParaRPr sz="2200" dirty="0">
              <a:solidFill>
                <a:srgbClr val="1243DE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1" name="Shape 81"/>
          <p:cNvSpPr/>
          <p:nvPr/>
        </p:nvSpPr>
        <p:spPr>
          <a:xfrm>
            <a:off x="2269039" y="5242532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What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happens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to the ab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initio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mean-field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when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going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to the Cr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chain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?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4" name="Shape 81"/>
          <p:cNvSpPr/>
          <p:nvPr/>
        </p:nvSpPr>
        <p:spPr>
          <a:xfrm>
            <a:off x="2269039" y="5946015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Where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is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the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pairing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gone?</a:t>
            </a:r>
            <a:endParaRPr sz="2200" dirty="0">
              <a:solidFill>
                <a:schemeClr val="tx1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560912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Shape 625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26" name="Shape 626"/>
          <p:cNvSpPr/>
          <p:nvPr/>
        </p:nvSpPr>
        <p:spPr>
          <a:xfrm>
            <a:off x="444500" y="238138"/>
            <a:ext cx="12115800" cy="8794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590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sz="3600" dirty="0" err="1" smtClean="0">
                <a:solidFill>
                  <a:srgbClr val="00590C"/>
                </a:solidFill>
              </a:rPr>
              <a:t>Collaborators</a:t>
            </a:r>
            <a:r>
              <a:rPr lang="fr-FR" sz="3600" dirty="0" smtClean="0">
                <a:solidFill>
                  <a:srgbClr val="00590C"/>
                </a:solidFill>
              </a:rPr>
              <a:t> on ab </a:t>
            </a:r>
            <a:r>
              <a:rPr lang="fr-FR" sz="3600" dirty="0" err="1" smtClean="0">
                <a:solidFill>
                  <a:srgbClr val="00590C"/>
                </a:solidFill>
              </a:rPr>
              <a:t>initio</a:t>
            </a:r>
            <a:r>
              <a:rPr lang="fr-FR" sz="3600" dirty="0" smtClean="0">
                <a:solidFill>
                  <a:srgbClr val="00590C"/>
                </a:solidFill>
              </a:rPr>
              <a:t> </a:t>
            </a:r>
            <a:r>
              <a:rPr lang="fr-FR" sz="3600" dirty="0" err="1" smtClean="0">
                <a:solidFill>
                  <a:srgbClr val="00590C"/>
                </a:solidFill>
              </a:rPr>
              <a:t>many</a:t>
            </a:r>
            <a:r>
              <a:rPr lang="fr-FR" sz="3600" dirty="0" smtClean="0">
                <a:solidFill>
                  <a:srgbClr val="00590C"/>
                </a:solidFill>
              </a:rPr>
              <a:t>-body </a:t>
            </a:r>
            <a:r>
              <a:rPr lang="fr-FR" sz="3600" dirty="0" err="1" smtClean="0">
                <a:solidFill>
                  <a:srgbClr val="00590C"/>
                </a:solidFill>
              </a:rPr>
              <a:t>methods</a:t>
            </a:r>
            <a:r>
              <a:rPr lang="fr-FR" sz="3600" dirty="0" smtClean="0">
                <a:solidFill>
                  <a:srgbClr val="00590C"/>
                </a:solidFill>
              </a:rPr>
              <a:t>/</a:t>
            </a:r>
            <a:r>
              <a:rPr lang="fr-FR" sz="3600" dirty="0" err="1" smtClean="0">
                <a:solidFill>
                  <a:srgbClr val="00590C"/>
                </a:solidFill>
              </a:rPr>
              <a:t>calculations</a:t>
            </a:r>
            <a:endParaRPr sz="3600" dirty="0">
              <a:solidFill>
                <a:srgbClr val="00590C"/>
              </a:solidFill>
            </a:endParaRPr>
          </a:p>
        </p:txBody>
      </p:sp>
      <p:pic>
        <p:nvPicPr>
          <p:cNvPr id="23" name="dropped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89457" y="2206178"/>
            <a:ext cx="1824186" cy="1615426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hape 629"/>
          <p:cNvSpPr/>
          <p:nvPr/>
        </p:nvSpPr>
        <p:spPr>
          <a:xfrm>
            <a:off x="4221636" y="1637296"/>
            <a:ext cx="1512707" cy="30469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b="1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B. Bally</a:t>
            </a:r>
          </a:p>
          <a:p>
            <a:pPr lvl="0" algn="l">
              <a:defRPr sz="1800"/>
            </a:pP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J.-P. Ebran</a:t>
            </a:r>
          </a:p>
          <a:p>
            <a:pPr lvl="0" algn="l">
              <a:defRPr sz="1800"/>
            </a:pPr>
            <a:r>
              <a:rPr lang="fr-FR" sz="2200" b="1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M. </a:t>
            </a:r>
            <a:r>
              <a:rPr lang="fr-FR" sz="2200" b="1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Frosini</a:t>
            </a:r>
            <a:endParaRPr lang="fr-FR" sz="2200" b="1" dirty="0" smtClean="0">
              <a:solidFill>
                <a:schemeClr val="tx1"/>
              </a:solidFill>
              <a:latin typeface="Palatino"/>
              <a:ea typeface="Palatino"/>
              <a:cs typeface="Palatino"/>
              <a:sym typeface="Palatino"/>
            </a:endParaRPr>
          </a:p>
          <a:p>
            <a:pPr lvl="0" algn="l">
              <a:defRPr sz="1800"/>
            </a:pP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A.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Porro</a:t>
            </a:r>
            <a:endParaRPr lang="fr-FR" sz="2200" dirty="0" smtClean="0">
              <a:latin typeface="Palatino"/>
              <a:ea typeface="Palatino"/>
              <a:cs typeface="Palatino"/>
              <a:sym typeface="Palatino"/>
            </a:endParaRPr>
          </a:p>
          <a:p>
            <a:pPr lvl="0" algn="l">
              <a:defRPr sz="1800"/>
            </a:pP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A. Roux</a:t>
            </a:r>
          </a:p>
          <a:p>
            <a:pPr lvl="0" algn="l">
              <a:defRPr sz="1800"/>
            </a:pPr>
            <a:r>
              <a:rPr lang="fr-FR" sz="2200" b="1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A. </a:t>
            </a:r>
            <a:r>
              <a:rPr lang="fr-FR" sz="2200" b="1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Scalesi</a:t>
            </a:r>
            <a:endParaRPr lang="fr-FR" sz="2200" b="1" dirty="0" smtClean="0">
              <a:solidFill>
                <a:srgbClr val="1243DE"/>
              </a:solidFill>
              <a:latin typeface="Palatino"/>
              <a:ea typeface="Palatino"/>
              <a:cs typeface="Palatino"/>
              <a:sym typeface="Palatino"/>
            </a:endParaRPr>
          </a:p>
          <a:p>
            <a:pPr lvl="0" algn="l">
              <a:defRPr sz="1800"/>
            </a:pPr>
            <a:r>
              <a:rPr lang="fr-FR" sz="2200" b="1" dirty="0" smtClean="0">
                <a:latin typeface="Palatino"/>
                <a:ea typeface="Palatino"/>
                <a:cs typeface="Palatino"/>
                <a:sym typeface="Palatino"/>
              </a:rPr>
              <a:t>V. </a:t>
            </a:r>
            <a:r>
              <a:rPr lang="fr-FR" sz="2200" b="1" dirty="0" err="1" smtClean="0">
                <a:latin typeface="Palatino"/>
                <a:ea typeface="Palatino"/>
                <a:cs typeface="Palatino"/>
                <a:sym typeface="Palatino"/>
              </a:rPr>
              <a:t>Somà</a:t>
            </a:r>
            <a:endParaRPr lang="fr-FR" sz="2200" b="1" dirty="0" smtClean="0">
              <a:latin typeface="Palatino"/>
              <a:ea typeface="Palatino"/>
              <a:cs typeface="Palatino"/>
              <a:sym typeface="Palatino"/>
            </a:endParaRPr>
          </a:p>
          <a:p>
            <a:pPr lvl="0" algn="l">
              <a:defRPr sz="1800"/>
            </a:pP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G.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Stellin</a:t>
            </a:r>
            <a:endParaRPr lang="fr-FR" sz="2200" dirty="0" smtClean="0">
              <a:latin typeface="Palatino"/>
              <a:ea typeface="Palatino"/>
              <a:cs typeface="Palatino"/>
              <a:sym typeface="Palatino"/>
            </a:endParaRPr>
          </a:p>
          <a:p>
            <a:pPr lvl="0" algn="l">
              <a:defRPr sz="1800"/>
            </a:pPr>
            <a:r>
              <a:rPr lang="fr-FR" sz="2200" b="1" dirty="0" smtClean="0">
                <a:latin typeface="Palatino"/>
                <a:ea typeface="Palatino"/>
                <a:cs typeface="Palatino"/>
                <a:sym typeface="Palatino"/>
              </a:rPr>
              <a:t>L. Zurek</a:t>
            </a:r>
            <a:endParaRPr lang="fr-FR" sz="2200" b="1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28" name="Shape 629"/>
          <p:cNvSpPr/>
          <p:nvPr/>
        </p:nvSpPr>
        <p:spPr>
          <a:xfrm>
            <a:off x="4221637" y="6897130"/>
            <a:ext cx="1512707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>
                <a:latin typeface="Palatino"/>
                <a:ea typeface="Palatino"/>
                <a:cs typeface="Palatino"/>
                <a:sym typeface="Palatino"/>
              </a:rPr>
              <a:t>C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. Barbieri</a:t>
            </a:r>
          </a:p>
        </p:txBody>
      </p:sp>
      <p:sp>
        <p:nvSpPr>
          <p:cNvPr id="29" name="Shape 629"/>
          <p:cNvSpPr/>
          <p:nvPr/>
        </p:nvSpPr>
        <p:spPr>
          <a:xfrm>
            <a:off x="9878168" y="4368342"/>
            <a:ext cx="1512707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P.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Navratil</a:t>
            </a:r>
            <a:endParaRPr lang="fr-FR" sz="2200" dirty="0" smtClean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30" name="Shape 629"/>
          <p:cNvSpPr/>
          <p:nvPr/>
        </p:nvSpPr>
        <p:spPr>
          <a:xfrm>
            <a:off x="4221636" y="8508892"/>
            <a:ext cx="2124583" cy="677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G. Hagen</a:t>
            </a:r>
          </a:p>
          <a:p>
            <a:pPr lvl="0" algn="l">
              <a:defRPr sz="1800"/>
            </a:pP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T.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Papenbrock</a:t>
            </a:r>
            <a:endParaRPr lang="fr-FR" sz="2200" dirty="0" smtClean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32" name="Shape 629"/>
          <p:cNvSpPr/>
          <p:nvPr/>
        </p:nvSpPr>
        <p:spPr>
          <a:xfrm>
            <a:off x="9926414" y="5424882"/>
            <a:ext cx="1385330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b="1" dirty="0" err="1" smtClean="0">
                <a:latin typeface="Palatino"/>
                <a:ea typeface="Palatino"/>
                <a:cs typeface="Palatino"/>
                <a:sym typeface="Palatino"/>
              </a:rPr>
              <a:t>A.Tichai</a:t>
            </a:r>
            <a:endParaRPr lang="fr-FR" sz="2200" b="1" dirty="0" smtClean="0">
              <a:latin typeface="Palatino"/>
              <a:ea typeface="Palatino"/>
              <a:cs typeface="Palatino"/>
              <a:sym typeface="Palatino"/>
            </a:endParaRPr>
          </a:p>
          <a:p>
            <a:pPr lvl="0" algn="l">
              <a:defRPr sz="1800"/>
            </a:pP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P. Arthuis</a:t>
            </a:r>
          </a:p>
          <a:p>
            <a:pPr lvl="0" algn="l">
              <a:defRPr sz="1800"/>
            </a:pP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R. Roth</a:t>
            </a:r>
            <a:endParaRPr lang="fr-FR" sz="2200" dirty="0">
              <a:latin typeface="Palatino"/>
              <a:ea typeface="Palatino"/>
              <a:cs typeface="Palatino"/>
              <a:sym typeface="Palatino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0856" y="5411157"/>
            <a:ext cx="2346722" cy="97095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930" y="6733313"/>
            <a:ext cx="2253714" cy="66907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147" y="4206168"/>
            <a:ext cx="2042028" cy="63468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392" y="8198238"/>
            <a:ext cx="2434251" cy="58623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156" y="8889082"/>
            <a:ext cx="2336487" cy="563009"/>
          </a:xfrm>
          <a:prstGeom prst="rect">
            <a:avLst/>
          </a:prstGeom>
        </p:spPr>
      </p:pic>
      <p:sp>
        <p:nvSpPr>
          <p:cNvPr id="17" name="Shape 629"/>
          <p:cNvSpPr/>
          <p:nvPr/>
        </p:nvSpPr>
        <p:spPr>
          <a:xfrm>
            <a:off x="4221636" y="5118184"/>
            <a:ext cx="2124583" cy="677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b="1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P. Demol</a:t>
            </a:r>
          </a:p>
          <a:p>
            <a:pPr lvl="0" algn="l">
              <a:defRPr sz="1800"/>
            </a:pPr>
            <a:r>
              <a:rPr lang="fr-FR" sz="2200" b="1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U. </a:t>
            </a:r>
            <a:r>
              <a:rPr lang="fr-FR" sz="2200" b="1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Vernik</a:t>
            </a:r>
            <a:endParaRPr lang="fr-FR" sz="2200" b="1" dirty="0" smtClean="0">
              <a:solidFill>
                <a:srgbClr val="1243DE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8" name="Shape 629"/>
          <p:cNvSpPr/>
          <p:nvPr/>
        </p:nvSpPr>
        <p:spPr>
          <a:xfrm>
            <a:off x="9878168" y="2675337"/>
            <a:ext cx="212458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H.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Hergert</a:t>
            </a:r>
            <a:endParaRPr lang="fr-FR" sz="2200" dirty="0" smtClean="0">
              <a:latin typeface="Palatino"/>
              <a:ea typeface="Palatino"/>
              <a:cs typeface="Palatino"/>
              <a:sym typeface="Palatino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1340" y="1962435"/>
            <a:ext cx="1447242" cy="181267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52" y="4984551"/>
            <a:ext cx="2563091" cy="92511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965" y="6499207"/>
            <a:ext cx="1703889" cy="1703889"/>
          </a:xfrm>
          <a:prstGeom prst="rect">
            <a:avLst/>
          </a:prstGeom>
        </p:spPr>
      </p:pic>
      <p:sp>
        <p:nvSpPr>
          <p:cNvPr id="20" name="Shape 629"/>
          <p:cNvSpPr/>
          <p:nvPr/>
        </p:nvSpPr>
        <p:spPr>
          <a:xfrm>
            <a:off x="9872938" y="7148279"/>
            <a:ext cx="2888905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T. R. Rodriguez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614" y="8392947"/>
            <a:ext cx="1208968" cy="1208968"/>
          </a:xfrm>
          <a:prstGeom prst="rect">
            <a:avLst/>
          </a:prstGeom>
        </p:spPr>
      </p:pic>
      <p:sp>
        <p:nvSpPr>
          <p:cNvPr id="22" name="Shape 629"/>
          <p:cNvSpPr/>
          <p:nvPr/>
        </p:nvSpPr>
        <p:spPr>
          <a:xfrm>
            <a:off x="9926414" y="8803270"/>
            <a:ext cx="2888905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J. M. Yao</a:t>
            </a:r>
          </a:p>
        </p:txBody>
      </p:sp>
    </p:spTree>
    <p:extLst>
      <p:ext uri="{BB962C8B-B14F-4D97-AF65-F5344CB8AC3E}">
        <p14:creationId xmlns:p14="http://schemas.microsoft.com/office/powerpoint/2010/main" val="13618924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165" y="4315281"/>
            <a:ext cx="3774592" cy="3484957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756" y="2168520"/>
            <a:ext cx="5947183" cy="6498586"/>
          </a:xfrm>
          <a:prstGeom prst="rect">
            <a:avLst/>
          </a:prstGeom>
        </p:spPr>
      </p:pic>
      <p:sp>
        <p:nvSpPr>
          <p:cNvPr id="52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5843247" y="3242530"/>
            <a:ext cx="6867795" cy="1015664"/>
          </a:xfrm>
          <a:prstGeom prst="roundRect">
            <a:avLst>
              <a:gd name="adj" fmla="val 11996"/>
            </a:avLst>
          </a:prstGeom>
          <a:solidFill>
            <a:schemeClr val="accent5">
              <a:lumMod val="20000"/>
              <a:lumOff val="80000"/>
            </a:schemeClr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: Rounded Corners 13">
            <a:extLst>
              <a:ext uri="{FF2B5EF4-FFF2-40B4-BE49-F238E27FC236}">
                <a16:creationId xmlns:a16="http://schemas.microsoft.com/office/drawing/2014/main" id="{848E74D0-56D3-8570-844E-972241AD4E7C}"/>
              </a:ext>
            </a:extLst>
          </p:cNvPr>
          <p:cNvSpPr/>
          <p:nvPr/>
        </p:nvSpPr>
        <p:spPr>
          <a:xfrm>
            <a:off x="5830957" y="1841175"/>
            <a:ext cx="6334539" cy="1179317"/>
          </a:xfrm>
          <a:prstGeom prst="roundRect">
            <a:avLst>
              <a:gd name="adj" fmla="val 11996"/>
            </a:avLst>
          </a:prstGeom>
          <a:solidFill>
            <a:srgbClr val="FFC5C5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08" name="Shape 1908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30957" y="1877207"/>
            <a:ext cx="717384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/>
              <a:t>sBMBPT</a:t>
            </a:r>
            <a:r>
              <a:rPr lang="en-US" sz="2000" b="1" dirty="0" smtClean="0"/>
              <a:t>(2) adds [80,130] MeV correlation energy</a:t>
            </a:r>
          </a:p>
          <a:p>
            <a:pPr algn="l"/>
            <a:r>
              <a:rPr lang="en-US" sz="2000" b="1" dirty="0"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cs typeface="Times New Roman" panose="02020603050405020304" pitchFamily="18" charset="0"/>
              </a:rPr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Compensates deficit with neutron excess (</a:t>
            </a:r>
            <a:r>
              <a:rPr lang="en-US" sz="2000" dirty="0" err="1" smtClean="0">
                <a:cs typeface="Times New Roman" panose="02020603050405020304" pitchFamily="18" charset="0"/>
              </a:rPr>
              <a:t>a</a:t>
            </a:r>
            <a:r>
              <a:rPr lang="en-US" sz="2000" baseline="-25000" dirty="0" err="1" smtClean="0">
                <a:cs typeface="Times New Roman" panose="02020603050405020304" pitchFamily="18" charset="0"/>
              </a:rPr>
              <a:t>sym</a:t>
            </a:r>
            <a:r>
              <a:rPr lang="en-US" sz="2000" dirty="0" smtClean="0">
                <a:cs typeface="Times New Roman" panose="02020603050405020304" pitchFamily="18" charset="0"/>
              </a:rPr>
              <a:t>)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</a:t>
            </a:r>
            <a:r>
              <a:rPr lang="en-US" sz="2000" dirty="0" err="1" smtClean="0">
                <a:cs typeface="Times New Roman" panose="02020603050405020304" pitchFamily="18" charset="0"/>
              </a:rPr>
              <a:t>rms</a:t>
            </a:r>
            <a:r>
              <a:rPr lang="en-US" sz="2000" dirty="0" smtClean="0">
                <a:cs typeface="Times New Roman" panose="02020603050405020304" pitchFamily="18" charset="0"/>
              </a:rPr>
              <a:t> error to </a:t>
            </a:r>
            <a:r>
              <a:rPr lang="en-US" sz="2000" dirty="0" err="1" smtClean="0">
                <a:cs typeface="Times New Roman" panose="02020603050405020304" pitchFamily="18" charset="0"/>
              </a:rPr>
              <a:t>sVS</a:t>
            </a:r>
            <a:r>
              <a:rPr lang="en-US" sz="2000" dirty="0" smtClean="0">
                <a:cs typeface="Times New Roman" panose="02020603050405020304" pitchFamily="18" charset="0"/>
              </a:rPr>
              <a:t>-IMSRG(2) (</a:t>
            </a:r>
            <a:r>
              <a:rPr lang="en-US" sz="2000" dirty="0" err="1" smtClean="0">
                <a:cs typeface="Times New Roman" panose="02020603050405020304" pitchFamily="18" charset="0"/>
              </a:rPr>
              <a:t>exp</a:t>
            </a:r>
            <a:r>
              <a:rPr lang="en-US" sz="2000" dirty="0" smtClean="0">
                <a:cs typeface="Times New Roman" panose="02020603050405020304" pitchFamily="18" charset="0"/>
              </a:rPr>
              <a:t>) = 6.9 (7.3) MeV</a:t>
            </a:r>
            <a:endParaRPr lang="en-US" sz="2000" dirty="0"/>
          </a:p>
        </p:txBody>
      </p:sp>
      <p:sp>
        <p:nvSpPr>
          <p:cNvPr id="37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43246" y="3242530"/>
            <a:ext cx="686779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/>
              <a:t>sBMBPT</a:t>
            </a:r>
            <a:r>
              <a:rPr lang="en-US" sz="2000" b="1" dirty="0" smtClean="0"/>
              <a:t>(2)</a:t>
            </a:r>
            <a:r>
              <a:rPr lang="en-US" sz="2000" dirty="0" smtClean="0"/>
              <a:t> </a:t>
            </a:r>
            <a:r>
              <a:rPr lang="en-US" sz="2000" b="1" dirty="0" smtClean="0"/>
              <a:t>E(N,Z) correctly convex in open-shell</a:t>
            </a:r>
            <a:r>
              <a:rPr lang="en-US" sz="2000" dirty="0" smtClean="0"/>
              <a:t>s</a:t>
            </a:r>
          </a:p>
          <a:p>
            <a:pPr algn="l"/>
            <a:r>
              <a:rPr lang="en-US" sz="2000" dirty="0" smtClean="0"/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</a:t>
            </a:r>
            <a:r>
              <a:rPr lang="en-US" sz="2000" dirty="0" smtClean="0"/>
              <a:t> Curvature has correct sign but too small</a:t>
            </a:r>
          </a:p>
          <a:p>
            <a:pPr algn="l"/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Similar for </a:t>
            </a:r>
            <a:r>
              <a:rPr lang="en-US" sz="2000" dirty="0" err="1" smtClean="0">
                <a:cs typeface="Times New Roman" panose="02020603050405020304" pitchFamily="18" charset="0"/>
              </a:rPr>
              <a:t>sVS</a:t>
            </a:r>
            <a:r>
              <a:rPr lang="en-US" sz="2000" dirty="0" smtClean="0">
                <a:cs typeface="Times New Roman" panose="02020603050405020304" pitchFamily="18" charset="0"/>
              </a:rPr>
              <a:t>-IMSRG(2) with </a:t>
            </a:r>
            <a:r>
              <a:rPr lang="en-US" sz="2000" baseline="30000" dirty="0" smtClean="0">
                <a:cs typeface="Times New Roman" panose="02020603050405020304" pitchFamily="18" charset="0"/>
              </a:rPr>
              <a:t>40</a:t>
            </a:r>
            <a:r>
              <a:rPr lang="en-US" sz="2000" dirty="0" smtClean="0">
                <a:cs typeface="Times New Roman" panose="02020603050405020304" pitchFamily="18" charset="0"/>
              </a:rPr>
              <a:t>Ca core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2054089" y="3242530"/>
            <a:ext cx="1126434" cy="600600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1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sz="3600" dirty="0" err="1" smtClean="0">
                <a:solidFill>
                  <a:srgbClr val="0033CC"/>
                </a:solidFill>
              </a:rPr>
              <a:t>Effect</a:t>
            </a:r>
            <a:r>
              <a:rPr lang="fr-FR" sz="3600" dirty="0" smtClean="0">
                <a:solidFill>
                  <a:srgbClr val="0033CC"/>
                </a:solidFill>
              </a:rPr>
              <a:t> of </a:t>
            </a:r>
            <a:r>
              <a:rPr lang="fr-FR" sz="3600" dirty="0" err="1" smtClean="0">
                <a:solidFill>
                  <a:srgbClr val="0033CC"/>
                </a:solidFill>
              </a:rPr>
              <a:t>dynamical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correlations</a:t>
            </a:r>
            <a:r>
              <a:rPr lang="fr-FR" sz="3600" dirty="0" smtClean="0">
                <a:solidFill>
                  <a:srgbClr val="0033CC"/>
                </a:solidFill>
              </a:rPr>
              <a:t> in semi-</a:t>
            </a:r>
            <a:r>
              <a:rPr lang="fr-FR" sz="3600" dirty="0" err="1" smtClean="0">
                <a:solidFill>
                  <a:srgbClr val="0033CC"/>
                </a:solidFill>
              </a:rPr>
              <a:t>magic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nuclei</a:t>
            </a:r>
            <a:endParaRPr sz="2000" baseline="-25000" dirty="0">
              <a:solidFill>
                <a:srgbClr val="0033CC"/>
              </a:solidFill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2054089" y="5102087"/>
            <a:ext cx="1126434" cy="556591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2136101" y="7202557"/>
            <a:ext cx="739621" cy="451707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19" name="Flèche courbée vers le bas 18"/>
          <p:cNvSpPr/>
          <p:nvPr/>
        </p:nvSpPr>
        <p:spPr>
          <a:xfrm flipV="1">
            <a:off x="2505910" y="7682338"/>
            <a:ext cx="5524907" cy="984767"/>
          </a:xfrm>
          <a:prstGeom prst="curvedDownArrow">
            <a:avLst/>
          </a:prstGeom>
          <a:solidFill>
            <a:srgbClr val="FF0000"/>
          </a:solidFill>
          <a:ln w="1270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3" name="global mass predictions of ~700 nuclei…"/>
          <p:cNvSpPr txBox="1"/>
          <p:nvPr/>
        </p:nvSpPr>
        <p:spPr>
          <a:xfrm>
            <a:off x="738765" y="1752369"/>
            <a:ext cx="3010440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0033CC"/>
                </a:solidFill>
              </a:rPr>
              <a:t>Scalesi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>
                <a:solidFill>
                  <a:srgbClr val="0033CC"/>
                </a:solidFill>
              </a:rPr>
              <a:t>arXiv:2406.03545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4479235" y="4465983"/>
            <a:ext cx="1232452" cy="371061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0388969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46" grpId="0" animBg="1"/>
      <p:bldP spid="27" grpId="0"/>
      <p:bldP spid="37" grpId="0"/>
      <p:bldP spid="13" grpId="0" animBg="1"/>
      <p:bldP spid="13" grpId="1" animBg="1"/>
      <p:bldP spid="3" grpId="0" animBg="1"/>
      <p:bldP spid="34" grpId="0" animBg="1"/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756" y="2168520"/>
            <a:ext cx="5947183" cy="6498586"/>
          </a:xfrm>
          <a:prstGeom prst="rect">
            <a:avLst/>
          </a:prstGeom>
        </p:spPr>
      </p:pic>
      <p:sp>
        <p:nvSpPr>
          <p:cNvPr id="52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5843247" y="3242530"/>
            <a:ext cx="6867795" cy="1015664"/>
          </a:xfrm>
          <a:prstGeom prst="roundRect">
            <a:avLst>
              <a:gd name="adj" fmla="val 11996"/>
            </a:avLst>
          </a:prstGeom>
          <a:solidFill>
            <a:schemeClr val="accent5">
              <a:lumMod val="20000"/>
              <a:lumOff val="80000"/>
            </a:schemeClr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: Rounded Corners 13">
            <a:extLst>
              <a:ext uri="{FF2B5EF4-FFF2-40B4-BE49-F238E27FC236}">
                <a16:creationId xmlns:a16="http://schemas.microsoft.com/office/drawing/2014/main" id="{848E74D0-56D3-8570-844E-972241AD4E7C}"/>
              </a:ext>
            </a:extLst>
          </p:cNvPr>
          <p:cNvSpPr/>
          <p:nvPr/>
        </p:nvSpPr>
        <p:spPr>
          <a:xfrm>
            <a:off x="5830957" y="1841175"/>
            <a:ext cx="6334539" cy="1179317"/>
          </a:xfrm>
          <a:prstGeom prst="roundRect">
            <a:avLst>
              <a:gd name="adj" fmla="val 11996"/>
            </a:avLst>
          </a:prstGeom>
          <a:solidFill>
            <a:srgbClr val="FFC5C5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08" name="Shape 1908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30957" y="1877207"/>
            <a:ext cx="717384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/>
              <a:t>sBMBPT</a:t>
            </a:r>
            <a:r>
              <a:rPr lang="en-US" sz="2000" b="1" dirty="0" smtClean="0"/>
              <a:t>(2) adds [80,130] MeV correlation energy</a:t>
            </a:r>
          </a:p>
          <a:p>
            <a:pPr algn="l"/>
            <a:r>
              <a:rPr lang="en-US" sz="2000" b="1" dirty="0"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cs typeface="Times New Roman" panose="02020603050405020304" pitchFamily="18" charset="0"/>
              </a:rPr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Compensates deficit with neutron excess (</a:t>
            </a:r>
            <a:r>
              <a:rPr lang="en-US" sz="2000" dirty="0" err="1" smtClean="0">
                <a:cs typeface="Times New Roman" panose="02020603050405020304" pitchFamily="18" charset="0"/>
              </a:rPr>
              <a:t>a</a:t>
            </a:r>
            <a:r>
              <a:rPr lang="en-US" sz="2000" baseline="-25000" dirty="0" err="1" smtClean="0">
                <a:cs typeface="Times New Roman" panose="02020603050405020304" pitchFamily="18" charset="0"/>
              </a:rPr>
              <a:t>sym</a:t>
            </a:r>
            <a:r>
              <a:rPr lang="en-US" sz="2000" dirty="0" smtClean="0">
                <a:cs typeface="Times New Roman" panose="02020603050405020304" pitchFamily="18" charset="0"/>
              </a:rPr>
              <a:t>)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</a:t>
            </a:r>
            <a:r>
              <a:rPr lang="en-US" sz="2000" dirty="0" err="1" smtClean="0">
                <a:cs typeface="Times New Roman" panose="02020603050405020304" pitchFamily="18" charset="0"/>
              </a:rPr>
              <a:t>rms</a:t>
            </a:r>
            <a:r>
              <a:rPr lang="en-US" sz="2000" dirty="0" smtClean="0">
                <a:cs typeface="Times New Roman" panose="02020603050405020304" pitchFamily="18" charset="0"/>
              </a:rPr>
              <a:t> error to </a:t>
            </a:r>
            <a:r>
              <a:rPr lang="en-US" sz="2000" dirty="0" err="1" smtClean="0">
                <a:cs typeface="Times New Roman" panose="02020603050405020304" pitchFamily="18" charset="0"/>
              </a:rPr>
              <a:t>sVS</a:t>
            </a:r>
            <a:r>
              <a:rPr lang="en-US" sz="2000" dirty="0" smtClean="0">
                <a:cs typeface="Times New Roman" panose="02020603050405020304" pitchFamily="18" charset="0"/>
              </a:rPr>
              <a:t>-IMSRG(2) (</a:t>
            </a:r>
            <a:r>
              <a:rPr lang="en-US" sz="2000" dirty="0" err="1" smtClean="0">
                <a:cs typeface="Times New Roman" panose="02020603050405020304" pitchFamily="18" charset="0"/>
              </a:rPr>
              <a:t>exp</a:t>
            </a:r>
            <a:r>
              <a:rPr lang="en-US" sz="2000" dirty="0" smtClean="0">
                <a:cs typeface="Times New Roman" panose="02020603050405020304" pitchFamily="18" charset="0"/>
              </a:rPr>
              <a:t>) = 6.9 (7.3) MeV</a:t>
            </a:r>
            <a:endParaRPr lang="en-US" sz="2000" dirty="0"/>
          </a:p>
        </p:txBody>
      </p:sp>
      <p:sp>
        <p:nvSpPr>
          <p:cNvPr id="37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43246" y="3242530"/>
            <a:ext cx="686779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/>
              <a:t>sBMBPT</a:t>
            </a:r>
            <a:r>
              <a:rPr lang="en-US" sz="2000" b="1" dirty="0" smtClean="0"/>
              <a:t>(2)</a:t>
            </a:r>
            <a:r>
              <a:rPr lang="en-US" sz="2000" dirty="0" smtClean="0"/>
              <a:t> </a:t>
            </a:r>
            <a:r>
              <a:rPr lang="en-US" sz="2000" b="1" dirty="0" smtClean="0"/>
              <a:t>E(N,Z) correctly convex in open-shell</a:t>
            </a:r>
            <a:r>
              <a:rPr lang="en-US" sz="2000" dirty="0" smtClean="0"/>
              <a:t>s</a:t>
            </a:r>
          </a:p>
          <a:p>
            <a:pPr algn="l"/>
            <a:r>
              <a:rPr lang="en-US" sz="2000" dirty="0" smtClean="0"/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</a:t>
            </a:r>
            <a:r>
              <a:rPr lang="en-US" sz="2000" dirty="0" smtClean="0"/>
              <a:t> Curvature has correct sign but too small</a:t>
            </a:r>
          </a:p>
          <a:p>
            <a:pPr algn="l"/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Similar for </a:t>
            </a:r>
            <a:r>
              <a:rPr lang="en-US" sz="2000" dirty="0" err="1" smtClean="0">
                <a:cs typeface="Times New Roman" panose="02020603050405020304" pitchFamily="18" charset="0"/>
              </a:rPr>
              <a:t>sVS</a:t>
            </a:r>
            <a:r>
              <a:rPr lang="en-US" sz="2000" dirty="0" smtClean="0">
                <a:cs typeface="Times New Roman" panose="02020603050405020304" pitchFamily="18" charset="0"/>
              </a:rPr>
              <a:t>-IMSRG(2</a:t>
            </a:r>
            <a:r>
              <a:rPr lang="en-US" sz="2000" dirty="0">
                <a:cs typeface="Times New Roman" panose="02020603050405020304" pitchFamily="18" charset="0"/>
              </a:rPr>
              <a:t>) with </a:t>
            </a:r>
            <a:r>
              <a:rPr lang="en-US" sz="2000" baseline="30000" dirty="0">
                <a:cs typeface="Times New Roman" panose="02020603050405020304" pitchFamily="18" charset="0"/>
              </a:rPr>
              <a:t>40</a:t>
            </a:r>
            <a:r>
              <a:rPr lang="en-US" sz="2000" dirty="0">
                <a:cs typeface="Times New Roman" panose="02020603050405020304" pitchFamily="18" charset="0"/>
              </a:rPr>
              <a:t>Ca </a:t>
            </a:r>
            <a:r>
              <a:rPr lang="en-US" sz="2000" dirty="0" smtClean="0">
                <a:cs typeface="Times New Roman" panose="02020603050405020304" pitchFamily="18" charset="0"/>
              </a:rPr>
              <a:t>core</a:t>
            </a:r>
          </a:p>
        </p:txBody>
      </p:sp>
      <p:sp>
        <p:nvSpPr>
          <p:cNvPr id="34" name="Rectangle à coins arrondis 33"/>
          <p:cNvSpPr/>
          <p:nvPr/>
        </p:nvSpPr>
        <p:spPr>
          <a:xfrm>
            <a:off x="2136101" y="7202557"/>
            <a:ext cx="739621" cy="451707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6541843" y="5646265"/>
            <a:ext cx="5534781" cy="887585"/>
            <a:chOff x="6541843" y="5540249"/>
            <a:chExt cx="5534781" cy="887585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82926" y="5540249"/>
              <a:ext cx="4093698" cy="767568"/>
            </a:xfrm>
            <a:prstGeom prst="rect">
              <a:avLst/>
            </a:prstGeom>
          </p:spPr>
        </p:pic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1843" y="5589580"/>
              <a:ext cx="1441083" cy="838254"/>
            </a:xfrm>
            <a:prstGeom prst="rect">
              <a:avLst/>
            </a:prstGeom>
          </p:spPr>
        </p:pic>
      </p:grpSp>
      <p:sp>
        <p:nvSpPr>
          <p:cNvPr id="17" name="ZoneTexte 16"/>
          <p:cNvSpPr txBox="1"/>
          <p:nvPr/>
        </p:nvSpPr>
        <p:spPr>
          <a:xfrm>
            <a:off x="5843246" y="4495024"/>
            <a:ext cx="305211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err="1" smtClean="0">
                <a:solidFill>
                  <a:schemeClr val="tx1"/>
                </a:solidFill>
              </a:rPr>
              <a:t>Curvature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smtClean="0">
                <a:solidFill>
                  <a:schemeClr val="tx1"/>
                </a:solidFill>
              </a:rPr>
              <a:t>in </a:t>
            </a:r>
            <a:r>
              <a:rPr lang="fr-FR" sz="2000" b="1" dirty="0" err="1" smtClean="0">
                <a:solidFill>
                  <a:schemeClr val="tx1"/>
                </a:solidFill>
              </a:rPr>
              <a:t>sBMBPT</a:t>
            </a:r>
            <a:r>
              <a:rPr lang="fr-FR" sz="2000" b="1" dirty="0" smtClean="0">
                <a:solidFill>
                  <a:schemeClr val="tx1"/>
                </a:solidFill>
              </a:rPr>
              <a:t>(2)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90947" y="5384059"/>
            <a:ext cx="12891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chemeClr val="tx1"/>
                </a:solidFill>
              </a:rPr>
              <a:t>sHFB</a:t>
            </a:r>
            <a:r>
              <a:rPr lang="fr-FR" dirty="0" smtClean="0">
                <a:solidFill>
                  <a:schemeClr val="tx1"/>
                </a:solidFill>
              </a:rPr>
              <a:t> (</a:t>
            </a:r>
            <a:r>
              <a:rPr lang="fr-FR" dirty="0" smtClean="0">
                <a:solidFill>
                  <a:schemeClr val="tx1"/>
                </a:solidFill>
              </a:rPr>
              <a:t>EFA)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817450" y="6781966"/>
            <a:ext cx="18373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chemeClr val="tx1"/>
                </a:solidFill>
              </a:rPr>
              <a:t>sBMBPT</a:t>
            </a:r>
            <a:r>
              <a:rPr lang="fr-FR" dirty="0" smtClean="0">
                <a:solidFill>
                  <a:schemeClr val="tx1"/>
                </a:solidFill>
              </a:rPr>
              <a:t>(2) (EFA)</a:t>
            </a:r>
            <a:endParaRPr lang="fr-FR" dirty="0">
              <a:solidFill>
                <a:schemeClr val="tx1"/>
              </a:solidFill>
            </a:endParaRPr>
          </a:p>
        </p:txBody>
      </p:sp>
      <p:grpSp>
        <p:nvGrpSpPr>
          <p:cNvPr id="10" name="Groupe 9"/>
          <p:cNvGrpSpPr/>
          <p:nvPr/>
        </p:nvGrpSpPr>
        <p:grpSpPr>
          <a:xfrm>
            <a:off x="10472718" y="4476336"/>
            <a:ext cx="2392652" cy="1043643"/>
            <a:chOff x="7031392" y="7329085"/>
            <a:chExt cx="2392652" cy="1043643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31392" y="7371487"/>
              <a:ext cx="1155742" cy="990635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187134" y="7329085"/>
              <a:ext cx="1236910" cy="1043643"/>
            </a:xfrm>
            <a:prstGeom prst="rect">
              <a:avLst/>
            </a:prstGeom>
          </p:spPr>
        </p:pic>
      </p:grpSp>
      <p:grpSp>
        <p:nvGrpSpPr>
          <p:cNvPr id="23" name="Groupe 22"/>
          <p:cNvGrpSpPr/>
          <p:nvPr/>
        </p:nvGrpSpPr>
        <p:grpSpPr>
          <a:xfrm>
            <a:off x="6382504" y="6959807"/>
            <a:ext cx="5245956" cy="1658629"/>
            <a:chOff x="6382504" y="6959807"/>
            <a:chExt cx="5245956" cy="1658629"/>
          </a:xfrm>
        </p:grpSpPr>
        <p:sp>
          <p:nvSpPr>
            <p:cNvPr id="18" name="global mass predictions of ~700 nuclei…"/>
            <p:cNvSpPr txBox="1"/>
            <p:nvPr/>
          </p:nvSpPr>
          <p:spPr>
            <a:xfrm>
              <a:off x="8367880" y="6980272"/>
              <a:ext cx="102656" cy="348813"/>
            </a:xfrm>
            <a:prstGeom prst="rect">
              <a:avLst/>
            </a:prstGeom>
            <a:solidFill>
              <a:schemeClr val="bg1">
                <a:alpha val="46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pPr>
                <a:defRPr sz="1600" b="0">
                  <a:solidFill>
                    <a:schemeClr val="accent1">
                      <a:lumOff val="-13575"/>
                    </a:schemeClr>
                  </a:solidFill>
                  <a:latin typeface="Gill Sans SemiBold"/>
                  <a:ea typeface="Gill Sans SemiBold"/>
                  <a:cs typeface="Gill Sans SemiBold"/>
                  <a:sym typeface="Gill Sans SemiBold"/>
                </a:defRPr>
              </a:pPr>
              <a:endParaRPr dirty="0">
                <a:solidFill>
                  <a:schemeClr val="tx1"/>
                </a:solidFill>
              </a:endParaRPr>
            </a:p>
          </p:txBody>
        </p:sp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748074" y="6959807"/>
              <a:ext cx="3880386" cy="1658629"/>
            </a:xfrm>
            <a:prstGeom prst="rect">
              <a:avLst/>
            </a:prstGeom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382504" y="7444213"/>
              <a:ext cx="1279499" cy="709156"/>
            </a:xfrm>
            <a:prstGeom prst="rect">
              <a:avLst/>
            </a:prstGeom>
          </p:spPr>
        </p:pic>
      </p:grpSp>
      <p:sp>
        <p:nvSpPr>
          <p:cNvPr id="29" name="global mass predictions of ~700 nuclei…"/>
          <p:cNvSpPr txBox="1"/>
          <p:nvPr/>
        </p:nvSpPr>
        <p:spPr>
          <a:xfrm>
            <a:off x="7281393" y="6466068"/>
            <a:ext cx="4342535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>
                <a:solidFill>
                  <a:srgbClr val="1243DE"/>
                </a:solidFill>
              </a:rPr>
              <a:t>M</a:t>
            </a:r>
            <a:r>
              <a:rPr lang="fr-FR" dirty="0" smtClean="0">
                <a:solidFill>
                  <a:srgbClr val="1243DE"/>
                </a:solidFill>
              </a:rPr>
              <a:t>onopole valence-</a:t>
            </a:r>
            <a:r>
              <a:rPr lang="fr-FR" dirty="0" err="1" smtClean="0">
                <a:solidFill>
                  <a:srgbClr val="1243DE"/>
                </a:solidFill>
              </a:rPr>
              <a:t>shell</a:t>
            </a:r>
            <a:r>
              <a:rPr lang="fr-FR" dirty="0" smtClean="0">
                <a:solidFill>
                  <a:srgbClr val="1243DE"/>
                </a:solidFill>
              </a:rPr>
              <a:t> 2-body matrix </a:t>
            </a:r>
            <a:r>
              <a:rPr lang="fr-FR" dirty="0" err="1" smtClean="0">
                <a:solidFill>
                  <a:srgbClr val="1243DE"/>
                </a:solidFill>
              </a:rPr>
              <a:t>element</a:t>
            </a:r>
            <a:endParaRPr dirty="0">
              <a:solidFill>
                <a:srgbClr val="1243DE"/>
              </a:solidFill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160198" y="5957732"/>
            <a:ext cx="550843" cy="313981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722153" y="7568281"/>
            <a:ext cx="572877" cy="286439"/>
          </a:xfrm>
          <a:prstGeom prst="rect">
            <a:avLst/>
          </a:prstGeom>
        </p:spPr>
      </p:pic>
      <p:sp>
        <p:nvSpPr>
          <p:cNvPr id="35" name="global mass predictions of ~700 nuclei…"/>
          <p:cNvSpPr txBox="1"/>
          <p:nvPr/>
        </p:nvSpPr>
        <p:spPr>
          <a:xfrm>
            <a:off x="4340515" y="8675535"/>
            <a:ext cx="8590493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1243DE"/>
                </a:solidFill>
              </a:rPr>
              <a:t>2</a:t>
            </a:r>
            <a:r>
              <a:rPr lang="fr-FR" baseline="30000" dirty="0" smtClean="0">
                <a:solidFill>
                  <a:srgbClr val="1243DE"/>
                </a:solidFill>
              </a:rPr>
              <a:t>nd</a:t>
            </a:r>
            <a:r>
              <a:rPr lang="fr-FR" dirty="0" smtClean="0">
                <a:solidFill>
                  <a:srgbClr val="1243DE"/>
                </a:solidFill>
              </a:rPr>
              <a:t> </a:t>
            </a:r>
            <a:r>
              <a:rPr lang="fr-FR" dirty="0" err="1" smtClean="0">
                <a:solidFill>
                  <a:srgbClr val="1243DE"/>
                </a:solidFill>
              </a:rPr>
              <a:t>order</a:t>
            </a:r>
            <a:r>
              <a:rPr lang="fr-FR" dirty="0" smtClean="0">
                <a:solidFill>
                  <a:srgbClr val="1243DE"/>
                </a:solidFill>
              </a:rPr>
              <a:t> effective valence-</a:t>
            </a:r>
            <a:r>
              <a:rPr lang="fr-FR" dirty="0" err="1" smtClean="0">
                <a:solidFill>
                  <a:srgbClr val="1243DE"/>
                </a:solidFill>
              </a:rPr>
              <a:t>shell</a:t>
            </a:r>
            <a:r>
              <a:rPr lang="fr-FR" dirty="0" smtClean="0">
                <a:solidFill>
                  <a:srgbClr val="1243DE"/>
                </a:solidFill>
              </a:rPr>
              <a:t> monopole 2-body matrix </a:t>
            </a:r>
            <a:r>
              <a:rPr lang="fr-FR" dirty="0" err="1" smtClean="0">
                <a:solidFill>
                  <a:srgbClr val="1243DE"/>
                </a:solidFill>
              </a:rPr>
              <a:t>element</a:t>
            </a:r>
            <a:r>
              <a:rPr lang="fr-FR" dirty="0" smtClean="0">
                <a:solidFill>
                  <a:srgbClr val="1243DE"/>
                </a:solidFill>
              </a:rPr>
              <a:t> due to 2p and 2h excitations</a:t>
            </a:r>
            <a:endParaRPr dirty="0">
              <a:solidFill>
                <a:srgbClr val="1243DE"/>
              </a:solidFill>
            </a:endParaRPr>
          </a:p>
        </p:txBody>
      </p:sp>
      <p:sp>
        <p:nvSpPr>
          <p:cNvPr id="36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sz="3600" dirty="0" err="1" smtClean="0">
                <a:solidFill>
                  <a:srgbClr val="0033CC"/>
                </a:solidFill>
              </a:rPr>
              <a:t>Effect</a:t>
            </a:r>
            <a:r>
              <a:rPr lang="fr-FR" sz="3600" dirty="0" smtClean="0">
                <a:solidFill>
                  <a:srgbClr val="0033CC"/>
                </a:solidFill>
              </a:rPr>
              <a:t> of </a:t>
            </a:r>
            <a:r>
              <a:rPr lang="fr-FR" sz="3600" dirty="0" err="1" smtClean="0">
                <a:solidFill>
                  <a:srgbClr val="0033CC"/>
                </a:solidFill>
              </a:rPr>
              <a:t>dynamical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correlations</a:t>
            </a:r>
            <a:r>
              <a:rPr lang="fr-FR" sz="3600" dirty="0" smtClean="0">
                <a:solidFill>
                  <a:srgbClr val="0033CC"/>
                </a:solidFill>
              </a:rPr>
              <a:t> in semi-</a:t>
            </a:r>
            <a:r>
              <a:rPr lang="fr-FR" sz="3600" dirty="0" err="1" smtClean="0">
                <a:solidFill>
                  <a:srgbClr val="0033CC"/>
                </a:solidFill>
              </a:rPr>
              <a:t>magic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nuclei</a:t>
            </a:r>
            <a:endParaRPr sz="2000" baseline="-25000" dirty="0">
              <a:solidFill>
                <a:srgbClr val="0033CC"/>
              </a:solidFill>
            </a:endParaRPr>
          </a:p>
        </p:txBody>
      </p:sp>
      <p:sp>
        <p:nvSpPr>
          <p:cNvPr id="38" name="global mass predictions of ~700 nuclei…"/>
          <p:cNvSpPr txBox="1"/>
          <p:nvPr/>
        </p:nvSpPr>
        <p:spPr>
          <a:xfrm>
            <a:off x="691477" y="1752369"/>
            <a:ext cx="3105017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0033CC"/>
                </a:solidFill>
              </a:rPr>
              <a:t>Scalesi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>
                <a:solidFill>
                  <a:srgbClr val="0033CC"/>
                </a:solidFill>
              </a:rPr>
              <a:t>arXiv:2406.03545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4479235" y="4465983"/>
            <a:ext cx="1232452" cy="371061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30410795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/>
      <p:bldP spid="29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165" y="4315281"/>
            <a:ext cx="3774592" cy="348495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165" y="4320104"/>
            <a:ext cx="3779898" cy="3489856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756" y="2168520"/>
            <a:ext cx="5947183" cy="6498586"/>
          </a:xfrm>
          <a:prstGeom prst="rect">
            <a:avLst/>
          </a:prstGeom>
        </p:spPr>
      </p:pic>
      <p:sp>
        <p:nvSpPr>
          <p:cNvPr id="52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5843247" y="3242530"/>
            <a:ext cx="6867795" cy="1015664"/>
          </a:xfrm>
          <a:prstGeom prst="roundRect">
            <a:avLst>
              <a:gd name="adj" fmla="val 11996"/>
            </a:avLst>
          </a:prstGeom>
          <a:solidFill>
            <a:schemeClr val="accent5">
              <a:lumMod val="20000"/>
              <a:lumOff val="80000"/>
            </a:schemeClr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: Rounded Corners 13">
            <a:extLst>
              <a:ext uri="{FF2B5EF4-FFF2-40B4-BE49-F238E27FC236}">
                <a16:creationId xmlns:a16="http://schemas.microsoft.com/office/drawing/2014/main" id="{848E74D0-56D3-8570-844E-972241AD4E7C}"/>
              </a:ext>
            </a:extLst>
          </p:cNvPr>
          <p:cNvSpPr/>
          <p:nvPr/>
        </p:nvSpPr>
        <p:spPr>
          <a:xfrm>
            <a:off x="5830957" y="1841175"/>
            <a:ext cx="6334539" cy="1179317"/>
          </a:xfrm>
          <a:prstGeom prst="roundRect">
            <a:avLst>
              <a:gd name="adj" fmla="val 11996"/>
            </a:avLst>
          </a:prstGeom>
          <a:solidFill>
            <a:srgbClr val="FFC5C5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08" name="Shape 1908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30957" y="1877207"/>
            <a:ext cx="717384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/>
              <a:t>sBMBPT</a:t>
            </a:r>
            <a:r>
              <a:rPr lang="en-US" sz="2000" b="1" dirty="0" smtClean="0"/>
              <a:t>(2) adds [80,130] MeV correlation energy</a:t>
            </a:r>
          </a:p>
          <a:p>
            <a:pPr algn="l"/>
            <a:r>
              <a:rPr lang="en-US" sz="2000" b="1" dirty="0"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cs typeface="Times New Roman" panose="02020603050405020304" pitchFamily="18" charset="0"/>
              </a:rPr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Compensates deficit with neutron excess (</a:t>
            </a:r>
            <a:r>
              <a:rPr lang="en-US" sz="2000" dirty="0" err="1" smtClean="0">
                <a:cs typeface="Times New Roman" panose="02020603050405020304" pitchFamily="18" charset="0"/>
              </a:rPr>
              <a:t>a</a:t>
            </a:r>
            <a:r>
              <a:rPr lang="en-US" sz="2000" baseline="-25000" dirty="0" err="1" smtClean="0">
                <a:cs typeface="Times New Roman" panose="02020603050405020304" pitchFamily="18" charset="0"/>
              </a:rPr>
              <a:t>sym</a:t>
            </a:r>
            <a:r>
              <a:rPr lang="en-US" sz="2000" dirty="0" smtClean="0">
                <a:cs typeface="Times New Roman" panose="02020603050405020304" pitchFamily="18" charset="0"/>
              </a:rPr>
              <a:t>)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</a:t>
            </a:r>
            <a:r>
              <a:rPr lang="en-US" sz="2000" dirty="0" err="1" smtClean="0">
                <a:cs typeface="Times New Roman" panose="02020603050405020304" pitchFamily="18" charset="0"/>
              </a:rPr>
              <a:t>rms</a:t>
            </a:r>
            <a:r>
              <a:rPr lang="en-US" sz="2000" dirty="0" smtClean="0">
                <a:cs typeface="Times New Roman" panose="02020603050405020304" pitchFamily="18" charset="0"/>
              </a:rPr>
              <a:t> error to </a:t>
            </a:r>
            <a:r>
              <a:rPr lang="en-US" sz="2000" dirty="0" err="1" smtClean="0">
                <a:cs typeface="Times New Roman" panose="02020603050405020304" pitchFamily="18" charset="0"/>
              </a:rPr>
              <a:t>sVS</a:t>
            </a:r>
            <a:r>
              <a:rPr lang="en-US" sz="2000" dirty="0" smtClean="0">
                <a:cs typeface="Times New Roman" panose="02020603050405020304" pitchFamily="18" charset="0"/>
              </a:rPr>
              <a:t>-IMSRG(2) (</a:t>
            </a:r>
            <a:r>
              <a:rPr lang="en-US" sz="2000" dirty="0" err="1" smtClean="0">
                <a:cs typeface="Times New Roman" panose="02020603050405020304" pitchFamily="18" charset="0"/>
              </a:rPr>
              <a:t>exp</a:t>
            </a:r>
            <a:r>
              <a:rPr lang="en-US" sz="2000" dirty="0" smtClean="0">
                <a:cs typeface="Times New Roman" panose="02020603050405020304" pitchFamily="18" charset="0"/>
              </a:rPr>
              <a:t>) = 6.9 (7.3) MeV</a:t>
            </a:r>
            <a:endParaRPr lang="en-US" sz="2000" dirty="0"/>
          </a:p>
        </p:txBody>
      </p:sp>
      <p:sp>
        <p:nvSpPr>
          <p:cNvPr id="37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43246" y="3242530"/>
            <a:ext cx="686779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/>
              <a:t>sBMBPT</a:t>
            </a:r>
            <a:r>
              <a:rPr lang="en-US" sz="2000" b="1" dirty="0" smtClean="0"/>
              <a:t>(2)</a:t>
            </a:r>
            <a:r>
              <a:rPr lang="en-US" sz="2000" dirty="0" smtClean="0"/>
              <a:t> </a:t>
            </a:r>
            <a:r>
              <a:rPr lang="en-US" sz="2000" b="1" dirty="0" smtClean="0"/>
              <a:t>E(N,Z) correctly convex in open-shell</a:t>
            </a:r>
            <a:r>
              <a:rPr lang="en-US" sz="2000" dirty="0" smtClean="0"/>
              <a:t>s</a:t>
            </a:r>
          </a:p>
          <a:p>
            <a:pPr algn="l"/>
            <a:r>
              <a:rPr lang="en-US" sz="2000" dirty="0" smtClean="0"/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</a:t>
            </a:r>
            <a:r>
              <a:rPr lang="en-US" sz="2000" dirty="0" smtClean="0"/>
              <a:t> Curvature has correct sign but too small</a:t>
            </a:r>
          </a:p>
          <a:p>
            <a:pPr algn="l"/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Similar for </a:t>
            </a:r>
            <a:r>
              <a:rPr lang="en-US" sz="2000" dirty="0" err="1" smtClean="0">
                <a:cs typeface="Times New Roman" panose="02020603050405020304" pitchFamily="18" charset="0"/>
              </a:rPr>
              <a:t>sVS</a:t>
            </a:r>
            <a:r>
              <a:rPr lang="en-US" sz="2000" dirty="0" smtClean="0">
                <a:cs typeface="Times New Roman" panose="02020603050405020304" pitchFamily="18" charset="0"/>
              </a:rPr>
              <a:t>-IMSRG(2) with </a:t>
            </a:r>
            <a:r>
              <a:rPr lang="en-US" sz="2000" baseline="30000" dirty="0" smtClean="0">
                <a:cs typeface="Times New Roman" panose="02020603050405020304" pitchFamily="18" charset="0"/>
              </a:rPr>
              <a:t>40</a:t>
            </a:r>
            <a:r>
              <a:rPr lang="en-US" sz="2000" dirty="0" smtClean="0">
                <a:cs typeface="Times New Roman" panose="02020603050405020304" pitchFamily="18" charset="0"/>
              </a:rPr>
              <a:t>Ca core</a:t>
            </a:r>
          </a:p>
        </p:txBody>
      </p:sp>
      <p:sp>
        <p:nvSpPr>
          <p:cNvPr id="31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sz="3600" dirty="0" err="1" smtClean="0">
                <a:solidFill>
                  <a:srgbClr val="0033CC"/>
                </a:solidFill>
              </a:rPr>
              <a:t>Effect</a:t>
            </a:r>
            <a:r>
              <a:rPr lang="fr-FR" sz="3600" dirty="0" smtClean="0">
                <a:solidFill>
                  <a:srgbClr val="0033CC"/>
                </a:solidFill>
              </a:rPr>
              <a:t> of </a:t>
            </a:r>
            <a:r>
              <a:rPr lang="fr-FR" sz="3600" dirty="0" err="1" smtClean="0">
                <a:solidFill>
                  <a:srgbClr val="0033CC"/>
                </a:solidFill>
              </a:rPr>
              <a:t>dynamical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correlations</a:t>
            </a:r>
            <a:r>
              <a:rPr lang="fr-FR" sz="3600" dirty="0" smtClean="0">
                <a:solidFill>
                  <a:srgbClr val="0033CC"/>
                </a:solidFill>
              </a:rPr>
              <a:t> in semi-</a:t>
            </a:r>
            <a:r>
              <a:rPr lang="fr-FR" sz="3600" dirty="0" err="1" smtClean="0">
                <a:solidFill>
                  <a:srgbClr val="0033CC"/>
                </a:solidFill>
              </a:rPr>
              <a:t>magic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nuclei</a:t>
            </a:r>
            <a:endParaRPr sz="2000" baseline="-25000" dirty="0">
              <a:solidFill>
                <a:srgbClr val="0033CC"/>
              </a:solidFill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2136101" y="7202557"/>
            <a:ext cx="739621" cy="451707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19" name="Flèche courbée vers le bas 18"/>
          <p:cNvSpPr/>
          <p:nvPr/>
        </p:nvSpPr>
        <p:spPr>
          <a:xfrm flipV="1">
            <a:off x="2505910" y="7682338"/>
            <a:ext cx="5524907" cy="984767"/>
          </a:xfrm>
          <a:prstGeom prst="curvedDownArrow">
            <a:avLst/>
          </a:prstGeom>
          <a:solidFill>
            <a:srgbClr val="FF0000"/>
          </a:solidFill>
          <a:ln w="1270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3" name="global mass predictions of ~700 nuclei…"/>
          <p:cNvSpPr txBox="1"/>
          <p:nvPr/>
        </p:nvSpPr>
        <p:spPr>
          <a:xfrm>
            <a:off x="738765" y="1752369"/>
            <a:ext cx="3010440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0033CC"/>
                </a:solidFill>
              </a:rPr>
              <a:t>Scalesi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>
                <a:solidFill>
                  <a:srgbClr val="0033CC"/>
                </a:solidFill>
              </a:rPr>
              <a:t>arXiv:2406.03545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792278" y="8291820"/>
            <a:ext cx="5212523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sVS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-IMSRG(2)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baseline="30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core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gets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right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none" spc="0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     → Collective fluctuations of </a:t>
            </a:r>
            <a:r>
              <a:rPr kumimoji="0" lang="fr-FR" sz="2000" b="1" i="0" u="none" strike="noStrike" cap="none" spc="0" normalizeH="0" baseline="3000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40</a:t>
            </a:r>
            <a:r>
              <a:rPr kumimoji="0" lang="fr-FR" sz="2000" b="1" i="0" u="none" strike="noStrike" cap="none" spc="0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Ca </a:t>
            </a:r>
            <a:r>
              <a:rPr kumimoji="0" lang="fr-FR" sz="2000" b="1" i="0" u="none" strike="noStrike" cap="none" spc="0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core</a:t>
            </a:r>
            <a:r>
              <a:rPr kumimoji="0" lang="fr-FR" sz="2000" b="1" i="0" u="none" strike="noStrike" cap="none" spc="0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 key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FillTx/>
              <a:sym typeface="Helvetica Neue Light"/>
            </a:endParaRPr>
          </a:p>
        </p:txBody>
      </p:sp>
      <p:sp>
        <p:nvSpPr>
          <p:cNvPr id="18" name="global mass predictions of ~700 nuclei…"/>
          <p:cNvSpPr txBox="1"/>
          <p:nvPr/>
        </p:nvSpPr>
        <p:spPr>
          <a:xfrm>
            <a:off x="10823301" y="8051194"/>
            <a:ext cx="1939635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Miyagi, </a:t>
            </a: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P</a:t>
            </a:r>
            <a:r>
              <a:rPr lang="fr-FR" dirty="0" err="1" smtClean="0">
                <a:solidFill>
                  <a:schemeClr val="accent5">
                    <a:lumMod val="75000"/>
                  </a:schemeClr>
                </a:solidFill>
              </a:rPr>
              <a:t>riv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fr-FR" dirty="0" err="1" smtClean="0">
                <a:solidFill>
                  <a:schemeClr val="accent5">
                    <a:lumMod val="75000"/>
                  </a:schemeClr>
                </a:solidFill>
              </a:rPr>
              <a:t>Comm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7792278" y="8986230"/>
            <a:ext cx="5257765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marR="0" indent="-3429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fr-FR" sz="20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nfamous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charge radius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solved</a:t>
            </a:r>
            <a:endParaRPr lang="fr-FR" sz="2000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→ At variance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FillTx/>
              <a:sym typeface="Helvetica Neue Light"/>
            </a:endParaRPr>
          </a:p>
        </p:txBody>
      </p:sp>
      <p:sp>
        <p:nvSpPr>
          <p:cNvPr id="24" name="global mass predictions of ~700 nuclei…"/>
          <p:cNvSpPr txBox="1"/>
          <p:nvPr/>
        </p:nvSpPr>
        <p:spPr>
          <a:xfrm>
            <a:off x="10332784" y="9330673"/>
            <a:ext cx="2430152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chemeClr val="accent5">
                    <a:lumMod val="75000"/>
                  </a:schemeClr>
                </a:solidFill>
              </a:rPr>
              <a:t>Caurier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 et al., PLB (2001)</a:t>
            </a:r>
            <a:endParaRPr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4479235" y="4465983"/>
            <a:ext cx="1232452" cy="371061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1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85865" y="8651513"/>
            <a:ext cx="7146687" cy="387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Curvature</a:t>
            </a:r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improved by low-order dynamical correlations</a:t>
            </a:r>
            <a:endParaRPr lang="en-US" sz="1900" dirty="0">
              <a:solidFill>
                <a:srgbClr val="FF0000"/>
              </a:solidFill>
            </a:endParaRPr>
          </a:p>
        </p:txBody>
      </p:sp>
      <p:sp>
        <p:nvSpPr>
          <p:cNvPr id="22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113611" y="9052359"/>
            <a:ext cx="7665415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Collective </a:t>
            </a:r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fluctuations </a:t>
            </a:r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needed to be quantitative</a:t>
            </a:r>
          </a:p>
          <a:p>
            <a:pPr algn="l"/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 ►At least third order in non-perturbative expansion methods…</a:t>
            </a:r>
            <a:endParaRPr lang="en-US" sz="1900" dirty="0">
              <a:solidFill>
                <a:srgbClr val="FF0000"/>
              </a:solidFill>
            </a:endParaRPr>
          </a:p>
        </p:txBody>
      </p:sp>
      <p:sp>
        <p:nvSpPr>
          <p:cNvPr id="25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8100506" y="7702228"/>
            <a:ext cx="7146687" cy="387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Full </a:t>
            </a:r>
            <a:r>
              <a:rPr lang="en-US" sz="1900" b="1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diago</a:t>
            </a:r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via </a:t>
            </a:r>
            <a:r>
              <a:rPr lang="en-US" sz="1900" b="1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sVS</a:t>
            </a:r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-IMSRG(2) not better </a:t>
            </a:r>
            <a:endParaRPr lang="en-US" sz="19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2776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24" grpId="0" animBg="1"/>
      <p:bldP spid="22" grpId="0"/>
      <p:bldP spid="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756" y="2168520"/>
            <a:ext cx="5947183" cy="6498586"/>
          </a:xfrm>
          <a:prstGeom prst="rect">
            <a:avLst/>
          </a:prstGeom>
        </p:spPr>
      </p:pic>
      <p:sp>
        <p:nvSpPr>
          <p:cNvPr id="52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5843247" y="3242530"/>
            <a:ext cx="6867795" cy="1015664"/>
          </a:xfrm>
          <a:prstGeom prst="roundRect">
            <a:avLst>
              <a:gd name="adj" fmla="val 11996"/>
            </a:avLst>
          </a:prstGeom>
          <a:solidFill>
            <a:schemeClr val="accent5">
              <a:lumMod val="20000"/>
              <a:lumOff val="80000"/>
            </a:schemeClr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: Rounded Corners 13">
            <a:extLst>
              <a:ext uri="{FF2B5EF4-FFF2-40B4-BE49-F238E27FC236}">
                <a16:creationId xmlns:a16="http://schemas.microsoft.com/office/drawing/2014/main" id="{848E74D0-56D3-8570-844E-972241AD4E7C}"/>
              </a:ext>
            </a:extLst>
          </p:cNvPr>
          <p:cNvSpPr/>
          <p:nvPr/>
        </p:nvSpPr>
        <p:spPr>
          <a:xfrm>
            <a:off x="5830957" y="1841175"/>
            <a:ext cx="6334539" cy="1179317"/>
          </a:xfrm>
          <a:prstGeom prst="roundRect">
            <a:avLst>
              <a:gd name="adj" fmla="val 11996"/>
            </a:avLst>
          </a:prstGeom>
          <a:solidFill>
            <a:srgbClr val="FFC5C5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08" name="Shape 1908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30957" y="1877207"/>
            <a:ext cx="717384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/>
              <a:t>sBMBPT</a:t>
            </a:r>
            <a:r>
              <a:rPr lang="en-US" sz="2000" b="1" dirty="0" smtClean="0"/>
              <a:t>(2) adds [80,130] MeV correlation energy</a:t>
            </a:r>
          </a:p>
          <a:p>
            <a:pPr algn="l"/>
            <a:r>
              <a:rPr lang="en-US" sz="2000" b="1" dirty="0"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cs typeface="Times New Roman" panose="02020603050405020304" pitchFamily="18" charset="0"/>
              </a:rPr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Compensates deficit with neutron excess (</a:t>
            </a:r>
            <a:r>
              <a:rPr lang="en-US" sz="2000" dirty="0" err="1" smtClean="0">
                <a:cs typeface="Times New Roman" panose="02020603050405020304" pitchFamily="18" charset="0"/>
              </a:rPr>
              <a:t>a</a:t>
            </a:r>
            <a:r>
              <a:rPr lang="en-US" sz="2000" baseline="-25000" dirty="0" err="1" smtClean="0">
                <a:cs typeface="Times New Roman" panose="02020603050405020304" pitchFamily="18" charset="0"/>
              </a:rPr>
              <a:t>sym</a:t>
            </a:r>
            <a:r>
              <a:rPr lang="en-US" sz="2000" dirty="0" smtClean="0">
                <a:cs typeface="Times New Roman" panose="02020603050405020304" pitchFamily="18" charset="0"/>
              </a:rPr>
              <a:t>)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</a:t>
            </a:r>
            <a:r>
              <a:rPr lang="en-US" sz="2000" dirty="0" err="1" smtClean="0">
                <a:cs typeface="Times New Roman" panose="02020603050405020304" pitchFamily="18" charset="0"/>
              </a:rPr>
              <a:t>rms</a:t>
            </a:r>
            <a:r>
              <a:rPr lang="en-US" sz="2000" dirty="0" smtClean="0">
                <a:cs typeface="Times New Roman" panose="02020603050405020304" pitchFamily="18" charset="0"/>
              </a:rPr>
              <a:t> error to </a:t>
            </a:r>
            <a:r>
              <a:rPr lang="en-US" sz="2000" dirty="0" err="1" smtClean="0">
                <a:cs typeface="Times New Roman" panose="02020603050405020304" pitchFamily="18" charset="0"/>
              </a:rPr>
              <a:t>sVS</a:t>
            </a:r>
            <a:r>
              <a:rPr lang="en-US" sz="2000" dirty="0" smtClean="0">
                <a:cs typeface="Times New Roman" panose="02020603050405020304" pitchFamily="18" charset="0"/>
              </a:rPr>
              <a:t>-IMSRG(2) (</a:t>
            </a:r>
            <a:r>
              <a:rPr lang="en-US" sz="2000" dirty="0" err="1" smtClean="0">
                <a:cs typeface="Times New Roman" panose="02020603050405020304" pitchFamily="18" charset="0"/>
              </a:rPr>
              <a:t>exp</a:t>
            </a:r>
            <a:r>
              <a:rPr lang="en-US" sz="2000" dirty="0" smtClean="0">
                <a:cs typeface="Times New Roman" panose="02020603050405020304" pitchFamily="18" charset="0"/>
              </a:rPr>
              <a:t>) = 6.9 (7.3) MeV</a:t>
            </a:r>
            <a:endParaRPr lang="en-US" sz="2000" dirty="0"/>
          </a:p>
        </p:txBody>
      </p:sp>
      <p:sp>
        <p:nvSpPr>
          <p:cNvPr id="37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43246" y="3242530"/>
            <a:ext cx="686779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/>
              <a:t>sBMBPT</a:t>
            </a:r>
            <a:r>
              <a:rPr lang="en-US" sz="2000" b="1" dirty="0" smtClean="0"/>
              <a:t>(2)</a:t>
            </a:r>
            <a:r>
              <a:rPr lang="en-US" sz="2000" dirty="0" smtClean="0"/>
              <a:t> </a:t>
            </a:r>
            <a:r>
              <a:rPr lang="en-US" sz="2000" b="1" dirty="0" smtClean="0"/>
              <a:t>E(N,Z) correctly convex in open-shell</a:t>
            </a:r>
            <a:r>
              <a:rPr lang="en-US" sz="2000" dirty="0" smtClean="0"/>
              <a:t>s</a:t>
            </a:r>
          </a:p>
          <a:p>
            <a:pPr algn="l"/>
            <a:r>
              <a:rPr lang="en-US" sz="2000" dirty="0" smtClean="0"/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</a:t>
            </a:r>
            <a:r>
              <a:rPr lang="en-US" sz="2000" dirty="0" smtClean="0"/>
              <a:t> Curvature has correct sign but too small</a:t>
            </a:r>
          </a:p>
          <a:p>
            <a:pPr algn="l"/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Similar for </a:t>
            </a:r>
            <a:r>
              <a:rPr lang="en-US" sz="2000" dirty="0" err="1" smtClean="0">
                <a:cs typeface="Times New Roman" panose="02020603050405020304" pitchFamily="18" charset="0"/>
              </a:rPr>
              <a:t>sVS</a:t>
            </a:r>
            <a:r>
              <a:rPr lang="en-US" sz="2000" dirty="0" smtClean="0">
                <a:cs typeface="Times New Roman" panose="02020603050405020304" pitchFamily="18" charset="0"/>
              </a:rPr>
              <a:t>-IMSRG(2</a:t>
            </a:r>
            <a:r>
              <a:rPr lang="en-US" sz="2000" dirty="0">
                <a:cs typeface="Times New Roman" panose="02020603050405020304" pitchFamily="18" charset="0"/>
              </a:rPr>
              <a:t>) with </a:t>
            </a:r>
            <a:r>
              <a:rPr lang="en-US" sz="2000" baseline="30000" dirty="0">
                <a:cs typeface="Times New Roman" panose="02020603050405020304" pitchFamily="18" charset="0"/>
              </a:rPr>
              <a:t>40</a:t>
            </a:r>
            <a:r>
              <a:rPr lang="en-US" sz="2000" dirty="0">
                <a:cs typeface="Times New Roman" panose="02020603050405020304" pitchFamily="18" charset="0"/>
              </a:rPr>
              <a:t>Ca </a:t>
            </a:r>
            <a:r>
              <a:rPr lang="en-US" sz="2000" dirty="0" smtClean="0">
                <a:cs typeface="Times New Roman" panose="02020603050405020304" pitchFamily="18" charset="0"/>
              </a:rPr>
              <a:t>core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5843246" y="5727479"/>
            <a:ext cx="470160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smtClean="0">
                <a:solidFill>
                  <a:schemeClr val="tx1"/>
                </a:solidFill>
              </a:rPr>
              <a:t>S</a:t>
            </a:r>
            <a:r>
              <a:rPr lang="fr-FR" sz="2000" b="1" baseline="-25000" dirty="0" smtClean="0">
                <a:solidFill>
                  <a:schemeClr val="tx1"/>
                </a:solidFill>
              </a:rPr>
              <a:t>2n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entering</a:t>
            </a:r>
            <a:r>
              <a:rPr lang="fr-FR" sz="2000" b="1" dirty="0" smtClean="0">
                <a:solidFill>
                  <a:schemeClr val="tx1"/>
                </a:solidFill>
              </a:rPr>
              <a:t> open </a:t>
            </a:r>
            <a:r>
              <a:rPr lang="fr-FR" sz="2000" b="1" dirty="0" err="1" smtClean="0">
                <a:solidFill>
                  <a:schemeClr val="tx1"/>
                </a:solidFill>
              </a:rPr>
              <a:t>shell</a:t>
            </a:r>
            <a:r>
              <a:rPr lang="fr-FR" sz="2000" b="1" dirty="0" smtClean="0">
                <a:solidFill>
                  <a:schemeClr val="tx1"/>
                </a:solidFill>
              </a:rPr>
              <a:t> in </a:t>
            </a:r>
            <a:r>
              <a:rPr lang="fr-FR" sz="2000" b="1" dirty="0" err="1" smtClean="0">
                <a:solidFill>
                  <a:schemeClr val="tx1"/>
                </a:solidFill>
              </a:rPr>
              <a:t>sBMBPT</a:t>
            </a:r>
            <a:r>
              <a:rPr lang="fr-FR" sz="2000" b="1" dirty="0" smtClean="0">
                <a:solidFill>
                  <a:schemeClr val="tx1"/>
                </a:solidFill>
              </a:rPr>
              <a:t>(2) 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07427" y="6298465"/>
            <a:ext cx="9236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>
                <a:solidFill>
                  <a:schemeClr val="tx1"/>
                </a:solidFill>
              </a:rPr>
              <a:t>HF-EFA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907427" y="7815640"/>
            <a:ext cx="14718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chemeClr val="tx1"/>
                </a:solidFill>
              </a:rPr>
              <a:t>MBPT(2)-EFA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9" name="global mass predictions of ~700 nuclei…"/>
          <p:cNvSpPr txBox="1"/>
          <p:nvPr/>
        </p:nvSpPr>
        <p:spPr>
          <a:xfrm>
            <a:off x="7587701" y="6199924"/>
            <a:ext cx="4305667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1243DE"/>
                </a:solidFill>
              </a:rPr>
              <a:t>Mean-field</a:t>
            </a:r>
            <a:r>
              <a:rPr lang="fr-FR" dirty="0" smtClean="0">
                <a:solidFill>
                  <a:srgbClr val="1243DE"/>
                </a:solidFill>
              </a:rPr>
              <a:t> valence </a:t>
            </a:r>
            <a:r>
              <a:rPr lang="fr-FR" dirty="0" err="1" smtClean="0">
                <a:solidFill>
                  <a:srgbClr val="1243DE"/>
                </a:solidFill>
              </a:rPr>
              <a:t>shell</a:t>
            </a:r>
            <a:r>
              <a:rPr lang="fr-FR" dirty="0" smtClean="0">
                <a:solidFill>
                  <a:srgbClr val="1243DE"/>
                </a:solidFill>
              </a:rPr>
              <a:t> single-</a:t>
            </a:r>
            <a:r>
              <a:rPr lang="fr-FR" dirty="0" err="1" smtClean="0">
                <a:solidFill>
                  <a:srgbClr val="1243DE"/>
                </a:solidFill>
              </a:rPr>
              <a:t>particle</a:t>
            </a:r>
            <a:r>
              <a:rPr lang="fr-FR" dirty="0" smtClean="0">
                <a:solidFill>
                  <a:srgbClr val="1243DE"/>
                </a:solidFill>
              </a:rPr>
              <a:t> </a:t>
            </a:r>
            <a:r>
              <a:rPr lang="fr-FR" dirty="0" err="1" smtClean="0">
                <a:solidFill>
                  <a:srgbClr val="1243DE"/>
                </a:solidFill>
              </a:rPr>
              <a:t>energy</a:t>
            </a:r>
            <a:endParaRPr dirty="0">
              <a:solidFill>
                <a:srgbClr val="1243DE"/>
              </a:solidFill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4727" y="8627350"/>
            <a:ext cx="550843" cy="313981"/>
          </a:xfrm>
          <a:prstGeom prst="rect">
            <a:avLst/>
          </a:prstGeom>
        </p:spPr>
      </p:pic>
      <p:sp>
        <p:nvSpPr>
          <p:cNvPr id="30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5830958" y="4495785"/>
            <a:ext cx="7007286" cy="1015664"/>
          </a:xfrm>
          <a:prstGeom prst="roundRect">
            <a:avLst>
              <a:gd name="adj" fmla="val 11996"/>
            </a:avLst>
          </a:prstGeom>
          <a:solidFill>
            <a:srgbClr val="E4F3E3"/>
          </a:solidFill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30957" y="4495785"/>
            <a:ext cx="700728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/>
              <a:t>sBMBPT</a:t>
            </a:r>
            <a:r>
              <a:rPr lang="en-US" sz="2000" b="1" dirty="0" smtClean="0"/>
              <a:t>(2)</a:t>
            </a:r>
            <a:r>
              <a:rPr lang="en-US" sz="2000" dirty="0" smtClean="0"/>
              <a:t> </a:t>
            </a:r>
            <a:r>
              <a:rPr lang="en-US" sz="2000" b="1" dirty="0" smtClean="0"/>
              <a:t>S</a:t>
            </a:r>
            <a:r>
              <a:rPr lang="en-US" sz="2000" b="1" baseline="-25000" dirty="0" smtClean="0"/>
              <a:t>2n</a:t>
            </a:r>
            <a:r>
              <a:rPr lang="en-US" sz="2000" b="1" dirty="0" smtClean="0"/>
              <a:t>(N,Z)</a:t>
            </a:r>
            <a:endParaRPr lang="en-US" sz="2000" dirty="0" smtClean="0"/>
          </a:p>
          <a:p>
            <a:pPr algn="l"/>
            <a:r>
              <a:rPr lang="en-US" sz="2000" dirty="0" smtClean="0"/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</a:t>
            </a:r>
            <a:r>
              <a:rPr lang="en-US" sz="2000" dirty="0" smtClean="0"/>
              <a:t> Increases at the beginning of the </a:t>
            </a:r>
            <a:r>
              <a:rPr lang="en-US" sz="2000" dirty="0" smtClean="0"/>
              <a:t>open shells</a:t>
            </a:r>
            <a:endParaRPr lang="en-US" sz="2000" dirty="0" smtClean="0"/>
          </a:p>
          <a:p>
            <a:pPr algn="l"/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Exaggerated </a:t>
            </a:r>
            <a:r>
              <a:rPr lang="en-US" sz="2000" dirty="0" smtClean="0">
                <a:cs typeface="Times New Roman" panose="02020603050405020304" pitchFamily="18" charset="0"/>
              </a:rPr>
              <a:t>jump/</a:t>
            </a:r>
            <a:r>
              <a:rPr lang="en-US" sz="2000" dirty="0" err="1" smtClean="0">
                <a:cs typeface="Times New Roman" panose="02020603050405020304" pitchFamily="18" charset="0"/>
              </a:rPr>
              <a:t>magicity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at N=20 remains</a:t>
            </a:r>
          </a:p>
        </p:txBody>
      </p:sp>
      <p:sp>
        <p:nvSpPr>
          <p:cNvPr id="33" name="Rectangle à coins arrondis 32"/>
          <p:cNvSpPr/>
          <p:nvPr/>
        </p:nvSpPr>
        <p:spPr>
          <a:xfrm>
            <a:off x="1931081" y="4884348"/>
            <a:ext cx="410040" cy="810242"/>
          </a:xfrm>
          <a:prstGeom prst="roundRect">
            <a:avLst/>
          </a:prstGeom>
          <a:noFill/>
          <a:ln w="57150" cap="flat">
            <a:solidFill>
              <a:srgbClr val="0099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1793411" y="6217805"/>
            <a:ext cx="419702" cy="1322682"/>
          </a:xfrm>
          <a:prstGeom prst="roundRect">
            <a:avLst/>
          </a:prstGeom>
          <a:noFill/>
          <a:ln w="57150" cap="flat">
            <a:solidFill>
              <a:srgbClr val="0099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grpSp>
        <p:nvGrpSpPr>
          <p:cNvPr id="15" name="Groupe 14"/>
          <p:cNvGrpSpPr/>
          <p:nvPr/>
        </p:nvGrpSpPr>
        <p:grpSpPr>
          <a:xfrm>
            <a:off x="6032113" y="6602452"/>
            <a:ext cx="5927476" cy="722561"/>
            <a:chOff x="6032113" y="6920501"/>
            <a:chExt cx="5927476" cy="722561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32113" y="7182815"/>
              <a:ext cx="451227" cy="365650"/>
            </a:xfrm>
            <a:prstGeom prst="rect">
              <a:avLst/>
            </a:prstGeom>
          </p:spPr>
        </p:pic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27675" y="7198165"/>
              <a:ext cx="943636" cy="389437"/>
            </a:xfrm>
            <a:prstGeom prst="rect">
              <a:avLst/>
            </a:prstGeom>
          </p:spPr>
        </p:pic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587701" y="6920501"/>
              <a:ext cx="4371888" cy="722561"/>
            </a:xfrm>
            <a:prstGeom prst="rect">
              <a:avLst/>
            </a:prstGeom>
          </p:spPr>
        </p:pic>
      </p:grpSp>
      <p:grpSp>
        <p:nvGrpSpPr>
          <p:cNvPr id="25" name="Groupe 24"/>
          <p:cNvGrpSpPr/>
          <p:nvPr/>
        </p:nvGrpSpPr>
        <p:grpSpPr>
          <a:xfrm>
            <a:off x="5990098" y="7926802"/>
            <a:ext cx="5611685" cy="1737512"/>
            <a:chOff x="6103237" y="7959476"/>
            <a:chExt cx="5611685" cy="1737512"/>
          </a:xfrm>
        </p:grpSpPr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03237" y="8667106"/>
              <a:ext cx="1160458" cy="362643"/>
            </a:xfrm>
            <a:prstGeom prst="rect">
              <a:avLst/>
            </a:prstGeom>
          </p:spPr>
        </p:pic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427687" y="7959476"/>
              <a:ext cx="4287235" cy="1737512"/>
            </a:xfrm>
            <a:prstGeom prst="rect">
              <a:avLst/>
            </a:prstGeom>
          </p:spPr>
        </p:pic>
      </p:grpSp>
      <p:sp>
        <p:nvSpPr>
          <p:cNvPr id="39" name="global mass predictions of ~700 nuclei…"/>
          <p:cNvSpPr txBox="1"/>
          <p:nvPr/>
        </p:nvSpPr>
        <p:spPr>
          <a:xfrm>
            <a:off x="11379596" y="9130787"/>
            <a:ext cx="1545296" cy="410369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sz="2000" dirty="0" smtClean="0">
                <a:solidFill>
                  <a:srgbClr val="1243DE"/>
                </a:solidFill>
                <a:latin typeface="Symbol" panose="05050102010706020507" pitchFamily="18" charset="2"/>
              </a:rPr>
              <a:t>S</a:t>
            </a:r>
            <a:r>
              <a:rPr lang="fr-FR" baseline="30000" dirty="0" smtClean="0">
                <a:solidFill>
                  <a:srgbClr val="1243DE"/>
                </a:solidFill>
              </a:rPr>
              <a:t>(2)</a:t>
            </a:r>
            <a:r>
              <a:rPr lang="fr-FR" baseline="-25000" dirty="0" smtClean="0">
                <a:solidFill>
                  <a:srgbClr val="1243DE"/>
                </a:solidFill>
              </a:rPr>
              <a:t>f7/2</a:t>
            </a:r>
            <a:r>
              <a:rPr lang="fr-FR" dirty="0" smtClean="0">
                <a:solidFill>
                  <a:srgbClr val="1243DE"/>
                </a:solidFill>
              </a:rPr>
              <a:t> = -5 MeV</a:t>
            </a:r>
            <a:endParaRPr baseline="-25000" dirty="0">
              <a:solidFill>
                <a:srgbClr val="1243DE"/>
              </a:solidFill>
            </a:endParaRPr>
          </a:p>
        </p:txBody>
      </p:sp>
      <p:pic>
        <p:nvPicPr>
          <p:cNvPr id="36" name="Image 3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58530" y="5718780"/>
            <a:ext cx="1642897" cy="461535"/>
          </a:xfrm>
          <a:prstGeom prst="rect">
            <a:avLst/>
          </a:prstGeom>
        </p:spPr>
      </p:pic>
      <p:sp>
        <p:nvSpPr>
          <p:cNvPr id="42" name="global mass predictions of ~700 nuclei…"/>
          <p:cNvSpPr txBox="1"/>
          <p:nvPr/>
        </p:nvSpPr>
        <p:spPr>
          <a:xfrm>
            <a:off x="6341721" y="7436175"/>
            <a:ext cx="6152325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1243DE"/>
                </a:solidFill>
              </a:rPr>
              <a:t>2</a:t>
            </a:r>
            <a:r>
              <a:rPr lang="fr-FR" baseline="30000" dirty="0" smtClean="0">
                <a:solidFill>
                  <a:srgbClr val="1243DE"/>
                </a:solidFill>
              </a:rPr>
              <a:t>nd</a:t>
            </a:r>
            <a:r>
              <a:rPr lang="fr-FR" dirty="0" smtClean="0">
                <a:solidFill>
                  <a:srgbClr val="1243DE"/>
                </a:solidFill>
              </a:rPr>
              <a:t> </a:t>
            </a:r>
            <a:r>
              <a:rPr lang="fr-FR" dirty="0" err="1" smtClean="0">
                <a:solidFill>
                  <a:srgbClr val="1243DE"/>
                </a:solidFill>
              </a:rPr>
              <a:t>order</a:t>
            </a:r>
            <a:r>
              <a:rPr lang="fr-FR" dirty="0" smtClean="0">
                <a:solidFill>
                  <a:srgbClr val="1243DE"/>
                </a:solidFill>
              </a:rPr>
              <a:t> self-</a:t>
            </a:r>
            <a:r>
              <a:rPr lang="fr-FR" dirty="0" err="1" smtClean="0">
                <a:solidFill>
                  <a:srgbClr val="1243DE"/>
                </a:solidFill>
              </a:rPr>
              <a:t>energy</a:t>
            </a:r>
            <a:r>
              <a:rPr lang="fr-FR" dirty="0" smtClean="0">
                <a:solidFill>
                  <a:srgbClr val="1243DE"/>
                </a:solidFill>
              </a:rPr>
              <a:t> correction due to 2h-1p and 1h-2p excitations</a:t>
            </a:r>
            <a:endParaRPr dirty="0">
              <a:solidFill>
                <a:srgbClr val="1243DE"/>
              </a:solidFill>
            </a:endParaRPr>
          </a:p>
        </p:txBody>
      </p:sp>
      <p:sp>
        <p:nvSpPr>
          <p:cNvPr id="43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85865" y="8916556"/>
            <a:ext cx="7146687" cy="387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Starting S</a:t>
            </a:r>
            <a:r>
              <a:rPr lang="en-US" sz="1900" b="1" baseline="-25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2n</a:t>
            </a:r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ok with </a:t>
            </a:r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low-order dynamical correlations</a:t>
            </a:r>
            <a:endParaRPr lang="en-US" sz="1900" dirty="0">
              <a:solidFill>
                <a:srgbClr val="FF0000"/>
              </a:solidFill>
            </a:endParaRPr>
          </a:p>
        </p:txBody>
      </p:sp>
      <p:sp>
        <p:nvSpPr>
          <p:cNvPr id="44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sz="3600" dirty="0" err="1" smtClean="0">
                <a:solidFill>
                  <a:srgbClr val="0033CC"/>
                </a:solidFill>
              </a:rPr>
              <a:t>Effect</a:t>
            </a:r>
            <a:r>
              <a:rPr lang="fr-FR" sz="3600" dirty="0" smtClean="0">
                <a:solidFill>
                  <a:srgbClr val="0033CC"/>
                </a:solidFill>
              </a:rPr>
              <a:t> of </a:t>
            </a:r>
            <a:r>
              <a:rPr lang="fr-FR" sz="3600" dirty="0" err="1" smtClean="0">
                <a:solidFill>
                  <a:srgbClr val="0033CC"/>
                </a:solidFill>
              </a:rPr>
              <a:t>dynamical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correlations</a:t>
            </a:r>
            <a:r>
              <a:rPr lang="fr-FR" sz="3600" dirty="0" smtClean="0">
                <a:solidFill>
                  <a:srgbClr val="0033CC"/>
                </a:solidFill>
              </a:rPr>
              <a:t> in semi-</a:t>
            </a:r>
            <a:r>
              <a:rPr lang="fr-FR" sz="3600" dirty="0" err="1" smtClean="0">
                <a:solidFill>
                  <a:srgbClr val="0033CC"/>
                </a:solidFill>
              </a:rPr>
              <a:t>magic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nuclei</a:t>
            </a:r>
            <a:endParaRPr sz="2000" baseline="-25000" dirty="0">
              <a:solidFill>
                <a:srgbClr val="0033CC"/>
              </a:solidFill>
            </a:endParaRPr>
          </a:p>
        </p:txBody>
      </p:sp>
      <p:sp>
        <p:nvSpPr>
          <p:cNvPr id="45" name="global mass predictions of ~700 nuclei…"/>
          <p:cNvSpPr txBox="1"/>
          <p:nvPr/>
        </p:nvSpPr>
        <p:spPr>
          <a:xfrm>
            <a:off x="691477" y="1752369"/>
            <a:ext cx="3105017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0033CC"/>
                </a:solidFill>
              </a:rPr>
              <a:t>Scalesi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>
                <a:solidFill>
                  <a:srgbClr val="0033CC"/>
                </a:solidFill>
              </a:rPr>
              <a:t>arXiv:2406.03545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34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85865" y="9322123"/>
            <a:ext cx="7146687" cy="387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Not sufficient for </a:t>
            </a:r>
            <a:r>
              <a:rPr lang="en-US" sz="1900" b="1" dirty="0" smtClean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US" sz="1900" b="1" baseline="-25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2n </a:t>
            </a:r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at N=20</a:t>
            </a:r>
            <a:endParaRPr lang="en-US" sz="1900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3806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7" grpId="0"/>
      <p:bldP spid="20" grpId="0"/>
      <p:bldP spid="29" grpId="0" animBg="1"/>
      <p:bldP spid="39" grpId="0" animBg="1"/>
      <p:bldP spid="42" grpId="0" animBg="1"/>
      <p:bldP spid="43" grpId="0"/>
      <p:bldP spid="3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5" name="Shape 75"/>
          <p:cNvSpPr/>
          <p:nvPr/>
        </p:nvSpPr>
        <p:spPr>
          <a:xfrm>
            <a:off x="444500" y="127000"/>
            <a:ext cx="12115800" cy="99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BDFF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0033CC"/>
                </a:solidFill>
              </a:rPr>
              <a:t>Contents</a:t>
            </a:r>
          </a:p>
        </p:txBody>
      </p:sp>
      <p:sp>
        <p:nvSpPr>
          <p:cNvPr id="81" name="Shape 81"/>
          <p:cNvSpPr/>
          <p:nvPr/>
        </p:nvSpPr>
        <p:spPr>
          <a:xfrm>
            <a:off x="1202239" y="3184140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How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many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-body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correlations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come in at polynomial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cost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=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pedagogical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account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 </a:t>
            </a:r>
            <a:endParaRPr sz="2200" dirty="0">
              <a:solidFill>
                <a:srgbClr val="1243DE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2" name="Shape 81"/>
          <p:cNvSpPr/>
          <p:nvPr/>
        </p:nvSpPr>
        <p:spPr>
          <a:xfrm>
            <a:off x="1202240" y="6772740"/>
            <a:ext cx="11908619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Pushing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to high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accuracy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and to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heavier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open-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shell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nuclei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at polynomial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cost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3" name="Shape 81"/>
          <p:cNvSpPr/>
          <p:nvPr/>
        </p:nvSpPr>
        <p:spPr>
          <a:xfrm>
            <a:off x="1202239" y="2356295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>
                <a:latin typeface="Palatino"/>
                <a:ea typeface="Palatino"/>
                <a:cs typeface="Palatino"/>
                <a:sym typeface="Palatino"/>
              </a:rPr>
              <a:t>A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b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initio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expansion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many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-body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methods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for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closed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- and open-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shell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nuclei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8" name="Shape 81"/>
          <p:cNvSpPr/>
          <p:nvPr/>
        </p:nvSpPr>
        <p:spPr>
          <a:xfrm>
            <a:off x="2269039" y="3922473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How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does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the ab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initio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spherical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mean-field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looks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like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along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the Ca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chain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?</a:t>
            </a:r>
            <a:endParaRPr sz="2200" dirty="0">
              <a:solidFill>
                <a:schemeClr val="tx1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0" name="Shape 81"/>
          <p:cNvSpPr/>
          <p:nvPr/>
        </p:nvSpPr>
        <p:spPr>
          <a:xfrm>
            <a:off x="2269039" y="4560605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How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dynamical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correlations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improve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the ab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initio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spherical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mean-field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?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1" name="Shape 81"/>
          <p:cNvSpPr/>
          <p:nvPr/>
        </p:nvSpPr>
        <p:spPr>
          <a:xfrm>
            <a:off x="2269039" y="5242532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What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happens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to the ab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initio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mean-field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when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going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to the Cr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chain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?</a:t>
            </a:r>
            <a:endParaRPr sz="2200" dirty="0">
              <a:solidFill>
                <a:srgbClr val="1243DE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4" name="Shape 81"/>
          <p:cNvSpPr/>
          <p:nvPr/>
        </p:nvSpPr>
        <p:spPr>
          <a:xfrm>
            <a:off x="2269039" y="5946015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Where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is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the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pairing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gone?</a:t>
            </a:r>
            <a:endParaRPr sz="2200" dirty="0">
              <a:solidFill>
                <a:schemeClr val="tx1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11269557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757" y="2170004"/>
            <a:ext cx="5947184" cy="6498587"/>
          </a:xfrm>
          <a:prstGeom prst="rect">
            <a:avLst/>
          </a:prstGeom>
        </p:spPr>
      </p:pic>
      <p:sp>
        <p:nvSpPr>
          <p:cNvPr id="52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5843247" y="3242530"/>
            <a:ext cx="6867795" cy="1015664"/>
          </a:xfrm>
          <a:prstGeom prst="roundRect">
            <a:avLst>
              <a:gd name="adj" fmla="val 11996"/>
            </a:avLst>
          </a:prstGeom>
          <a:solidFill>
            <a:schemeClr val="accent5">
              <a:lumMod val="20000"/>
              <a:lumOff val="80000"/>
            </a:schemeClr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: Rounded Corners 13">
            <a:extLst>
              <a:ext uri="{FF2B5EF4-FFF2-40B4-BE49-F238E27FC236}">
                <a16:creationId xmlns:a16="http://schemas.microsoft.com/office/drawing/2014/main" id="{848E74D0-56D3-8570-844E-972241AD4E7C}"/>
              </a:ext>
            </a:extLst>
          </p:cNvPr>
          <p:cNvSpPr/>
          <p:nvPr/>
        </p:nvSpPr>
        <p:spPr>
          <a:xfrm>
            <a:off x="5830956" y="1841175"/>
            <a:ext cx="6691855" cy="1051695"/>
          </a:xfrm>
          <a:prstGeom prst="roundRect">
            <a:avLst>
              <a:gd name="adj" fmla="val 11996"/>
            </a:avLst>
          </a:prstGeom>
          <a:solidFill>
            <a:srgbClr val="FFC5C5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08" name="Shape 1908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30958" y="1877207"/>
            <a:ext cx="669185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/>
              <a:t>sHFB</a:t>
            </a:r>
            <a:r>
              <a:rPr lang="en-US" sz="2000" b="1" dirty="0" smtClean="0"/>
              <a:t> displays same wrong features</a:t>
            </a:r>
          </a:p>
          <a:p>
            <a:pPr algn="l"/>
            <a:r>
              <a:rPr lang="en-US" sz="2000" b="1" dirty="0"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cs typeface="Times New Roman" panose="02020603050405020304" pitchFamily="18" charset="0"/>
              </a:rPr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Concavity and exaggerated </a:t>
            </a:r>
            <a:r>
              <a:rPr lang="en-US" sz="2000" dirty="0" err="1" smtClean="0">
                <a:cs typeface="Times New Roman" panose="02020603050405020304" pitchFamily="18" charset="0"/>
              </a:rPr>
              <a:t>magicity</a:t>
            </a:r>
            <a:r>
              <a:rPr lang="en-US" sz="2000" dirty="0" smtClean="0">
                <a:cs typeface="Times New Roman" panose="02020603050405020304" pitchFamily="18" charset="0"/>
              </a:rPr>
              <a:t> at N=20,28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</a:t>
            </a:r>
            <a:r>
              <a:rPr lang="en-US" sz="2000" b="1" dirty="0" err="1" smtClean="0">
                <a:cs typeface="Times New Roman" panose="02020603050405020304" pitchFamily="18" charset="0"/>
              </a:rPr>
              <a:t>Magicity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cs typeface="Times New Roman" panose="02020603050405020304" pitchFamily="18" charset="0"/>
              </a:rPr>
              <a:t>signature </a:t>
            </a:r>
            <a:r>
              <a:rPr lang="en-US" sz="2000" b="1" dirty="0" smtClean="0">
                <a:cs typeface="Times New Roman" panose="02020603050405020304" pitchFamily="18" charset="0"/>
              </a:rPr>
              <a:t>has disappeared from data</a:t>
            </a:r>
            <a:endParaRPr lang="en-US" sz="2000" b="1" dirty="0"/>
          </a:p>
        </p:txBody>
      </p:sp>
      <p:sp>
        <p:nvSpPr>
          <p:cNvPr id="37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43246" y="3242530"/>
            <a:ext cx="686779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Dynamical correlations</a:t>
            </a:r>
            <a:endParaRPr lang="en-US" sz="2000" dirty="0" smtClean="0"/>
          </a:p>
          <a:p>
            <a:pPr algn="l"/>
            <a:r>
              <a:rPr lang="en-US" sz="2000" dirty="0" smtClean="0"/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</a:t>
            </a:r>
            <a:r>
              <a:rPr lang="en-US" sz="2000" dirty="0" smtClean="0"/>
              <a:t> </a:t>
            </a:r>
            <a:r>
              <a:rPr lang="en-US" sz="2000" dirty="0" err="1" smtClean="0"/>
              <a:t>sBMBPT</a:t>
            </a:r>
            <a:r>
              <a:rPr lang="en-US" sz="2000" dirty="0" smtClean="0"/>
              <a:t>(2) remains qualitatively wrong</a:t>
            </a:r>
          </a:p>
          <a:p>
            <a:pPr algn="l"/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</a:t>
            </a:r>
            <a:r>
              <a:rPr lang="en-US" sz="2000" dirty="0" err="1" smtClean="0">
                <a:cs typeface="Times New Roman" panose="02020603050405020304" pitchFamily="18" charset="0"/>
              </a:rPr>
              <a:t>sVS</a:t>
            </a:r>
            <a:r>
              <a:rPr lang="en-US" sz="2000" dirty="0" smtClean="0">
                <a:cs typeface="Times New Roman" panose="02020603050405020304" pitchFamily="18" charset="0"/>
              </a:rPr>
              <a:t>-IMSRG(2) correct via full diagonalization in VS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2064881" y="2861168"/>
            <a:ext cx="1115642" cy="584397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1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sz="3600" dirty="0" err="1" smtClean="0">
                <a:solidFill>
                  <a:srgbClr val="0033CC"/>
                </a:solidFill>
              </a:rPr>
              <a:t>What</a:t>
            </a:r>
            <a:r>
              <a:rPr lang="fr-FR" sz="3600" dirty="0" smtClean="0">
                <a:solidFill>
                  <a:srgbClr val="0033CC"/>
                </a:solidFill>
              </a:rPr>
              <a:t> about </a:t>
            </a:r>
            <a:r>
              <a:rPr lang="fr-FR" sz="3600" dirty="0" err="1" smtClean="0">
                <a:solidFill>
                  <a:srgbClr val="0033CC"/>
                </a:solidFill>
              </a:rPr>
              <a:t>doubly</a:t>
            </a:r>
            <a:r>
              <a:rPr lang="fr-FR" sz="3600" dirty="0" smtClean="0">
                <a:solidFill>
                  <a:srgbClr val="0033CC"/>
                </a:solidFill>
              </a:rPr>
              <a:t> open-</a:t>
            </a:r>
            <a:r>
              <a:rPr lang="fr-FR" sz="3600" dirty="0" err="1" smtClean="0">
                <a:solidFill>
                  <a:srgbClr val="0033CC"/>
                </a:solidFill>
              </a:rPr>
              <a:t>shell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nuclei</a:t>
            </a:r>
            <a:r>
              <a:rPr lang="fr-FR" sz="3600" dirty="0" smtClean="0">
                <a:solidFill>
                  <a:srgbClr val="0033CC"/>
                </a:solidFill>
              </a:rPr>
              <a:t>?</a:t>
            </a:r>
            <a:endParaRPr sz="2000" baseline="-25000" dirty="0">
              <a:solidFill>
                <a:srgbClr val="0033CC"/>
              </a:solidFill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1828800" y="4635037"/>
            <a:ext cx="1351723" cy="827465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2120349" y="7335080"/>
            <a:ext cx="781877" cy="245833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7483718" y="4224668"/>
            <a:ext cx="4435510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do the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same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polynomial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FillTx/>
              <a:sym typeface="Helvetica Neue Light"/>
            </a:endParaRPr>
          </a:p>
        </p:txBody>
      </p:sp>
      <p:sp>
        <p:nvSpPr>
          <p:cNvPr id="38" name="Flèche courbée vers le bas 37"/>
          <p:cNvSpPr/>
          <p:nvPr/>
        </p:nvSpPr>
        <p:spPr>
          <a:xfrm rot="1213638" flipV="1">
            <a:off x="6790614" y="4434010"/>
            <a:ext cx="1194694" cy="545529"/>
          </a:xfrm>
          <a:prstGeom prst="curvedDownArrow">
            <a:avLst/>
          </a:prstGeom>
          <a:solidFill>
            <a:srgbClr val="FEE5D8"/>
          </a:solidFill>
          <a:ln w="12700" cap="flat">
            <a:solidFill>
              <a:schemeClr val="accent5">
                <a:lumMod val="75000"/>
              </a:schemeClr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43" name="Rectangle à coins arrondis 42"/>
          <p:cNvSpPr/>
          <p:nvPr/>
        </p:nvSpPr>
        <p:spPr>
          <a:xfrm>
            <a:off x="1961321" y="6855061"/>
            <a:ext cx="1219201" cy="566156"/>
          </a:xfrm>
          <a:prstGeom prst="roundRect">
            <a:avLst/>
          </a:prstGeom>
          <a:noFill/>
          <a:ln w="57150" cap="flat">
            <a:solidFill>
              <a:schemeClr val="accent4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44" name="Rectangle à coins arrondis 43"/>
          <p:cNvSpPr/>
          <p:nvPr/>
        </p:nvSpPr>
        <p:spPr>
          <a:xfrm>
            <a:off x="3361279" y="6618546"/>
            <a:ext cx="1131208" cy="1173732"/>
          </a:xfrm>
          <a:prstGeom prst="roundRect">
            <a:avLst/>
          </a:prstGeom>
          <a:noFill/>
          <a:ln w="57150" cap="flat">
            <a:solidFill>
              <a:schemeClr val="accent4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45" name="Rectangle à coins arrondis 44"/>
          <p:cNvSpPr/>
          <p:nvPr/>
        </p:nvSpPr>
        <p:spPr>
          <a:xfrm>
            <a:off x="1828800" y="6080760"/>
            <a:ext cx="291549" cy="1500153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47" name="global mass predictions of ~700 nuclei…"/>
          <p:cNvSpPr txBox="1"/>
          <p:nvPr/>
        </p:nvSpPr>
        <p:spPr>
          <a:xfrm>
            <a:off x="691477" y="1752369"/>
            <a:ext cx="3105017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0033CC"/>
                </a:solidFill>
              </a:rPr>
              <a:t>Scalesi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>
                <a:solidFill>
                  <a:srgbClr val="0033CC"/>
                </a:solidFill>
              </a:rPr>
              <a:t>arXiv:2406.03545</a:t>
            </a:r>
            <a:endParaRPr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0693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46" grpId="0" animBg="1"/>
      <p:bldP spid="27" grpId="0"/>
      <p:bldP spid="13" grpId="0" animBg="1"/>
      <p:bldP spid="13" grpId="1" animBg="1"/>
      <p:bldP spid="3" grpId="0" animBg="1"/>
      <p:bldP spid="3" grpId="1" animBg="1"/>
      <p:bldP spid="34" grpId="0" animBg="1"/>
      <p:bldP spid="34" grpId="1" animBg="1"/>
      <p:bldP spid="36" grpId="0"/>
      <p:bldP spid="38" grpId="0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758" y="2170003"/>
            <a:ext cx="5870713" cy="6498587"/>
          </a:xfrm>
          <a:prstGeom prst="rect">
            <a:avLst/>
          </a:prstGeom>
        </p:spPr>
      </p:pic>
      <p:sp>
        <p:nvSpPr>
          <p:cNvPr id="52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5843247" y="3242530"/>
            <a:ext cx="6867795" cy="1015664"/>
          </a:xfrm>
          <a:prstGeom prst="roundRect">
            <a:avLst>
              <a:gd name="adj" fmla="val 11996"/>
            </a:avLst>
          </a:prstGeom>
          <a:solidFill>
            <a:schemeClr val="accent5">
              <a:lumMod val="20000"/>
              <a:lumOff val="80000"/>
            </a:schemeClr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08" name="Shape 1908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43246" y="3242530"/>
            <a:ext cx="686779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Dynamical correlations</a:t>
            </a:r>
            <a:endParaRPr lang="en-US" sz="2000" dirty="0" smtClean="0"/>
          </a:p>
          <a:p>
            <a:pPr algn="l"/>
            <a:r>
              <a:rPr lang="en-US" sz="2000" dirty="0" smtClean="0"/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</a:t>
            </a:r>
            <a:r>
              <a:rPr lang="en-US" sz="2000" dirty="0" smtClean="0"/>
              <a:t> </a:t>
            </a:r>
            <a:r>
              <a:rPr lang="en-US" sz="2000" dirty="0" err="1" smtClean="0"/>
              <a:t>sBMBPT</a:t>
            </a:r>
            <a:r>
              <a:rPr lang="en-US" sz="2000" dirty="0" smtClean="0"/>
              <a:t>(2) remains qualitatively wrong</a:t>
            </a:r>
          </a:p>
          <a:p>
            <a:pPr algn="l"/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</a:t>
            </a:r>
            <a:r>
              <a:rPr lang="en-US" sz="2000" dirty="0" err="1" smtClean="0">
                <a:cs typeface="Times New Roman" panose="02020603050405020304" pitchFamily="18" charset="0"/>
              </a:rPr>
              <a:t>sVS</a:t>
            </a:r>
            <a:r>
              <a:rPr lang="en-US" sz="2000" dirty="0" smtClean="0">
                <a:cs typeface="Times New Roman" panose="02020603050405020304" pitchFamily="18" charset="0"/>
              </a:rPr>
              <a:t>-IMSRG(2) correct via full diagonalization in VS</a:t>
            </a:r>
          </a:p>
        </p:txBody>
      </p:sp>
      <p:sp>
        <p:nvSpPr>
          <p:cNvPr id="31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sz="3600" dirty="0" err="1" smtClean="0">
                <a:solidFill>
                  <a:srgbClr val="0033CC"/>
                </a:solidFill>
              </a:rPr>
              <a:t>What</a:t>
            </a:r>
            <a:r>
              <a:rPr lang="fr-FR" sz="3600" dirty="0" smtClean="0">
                <a:solidFill>
                  <a:srgbClr val="0033CC"/>
                </a:solidFill>
              </a:rPr>
              <a:t> about </a:t>
            </a:r>
            <a:r>
              <a:rPr lang="fr-FR" sz="3600" dirty="0" err="1" smtClean="0">
                <a:solidFill>
                  <a:srgbClr val="0033CC"/>
                </a:solidFill>
              </a:rPr>
              <a:t>doubly</a:t>
            </a:r>
            <a:r>
              <a:rPr lang="fr-FR" sz="3600" dirty="0" smtClean="0">
                <a:solidFill>
                  <a:srgbClr val="0033CC"/>
                </a:solidFill>
              </a:rPr>
              <a:t> open-</a:t>
            </a:r>
            <a:r>
              <a:rPr lang="fr-FR" sz="3600" dirty="0" err="1" smtClean="0">
                <a:solidFill>
                  <a:srgbClr val="0033CC"/>
                </a:solidFill>
              </a:rPr>
              <a:t>shell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nuclei</a:t>
            </a:r>
            <a:r>
              <a:rPr lang="fr-FR" sz="3600" dirty="0" smtClean="0">
                <a:solidFill>
                  <a:srgbClr val="0033CC"/>
                </a:solidFill>
              </a:rPr>
              <a:t>?</a:t>
            </a:r>
            <a:endParaRPr sz="2000" baseline="-25000" dirty="0">
              <a:solidFill>
                <a:srgbClr val="0033CC"/>
              </a:solidFill>
            </a:endParaRPr>
          </a:p>
        </p:txBody>
      </p:sp>
      <p:sp>
        <p:nvSpPr>
          <p:cNvPr id="19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5830958" y="4522293"/>
            <a:ext cx="7007286" cy="1015664"/>
          </a:xfrm>
          <a:prstGeom prst="roundRect">
            <a:avLst>
              <a:gd name="adj" fmla="val 11996"/>
            </a:avLst>
          </a:prstGeom>
          <a:solidFill>
            <a:srgbClr val="E4F3E3"/>
          </a:solidFill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30958" y="4522293"/>
            <a:ext cx="717384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Allowing for static deformation via breaking SU(2)</a:t>
            </a:r>
            <a:endParaRPr lang="en-US" sz="2000" dirty="0" smtClean="0"/>
          </a:p>
          <a:p>
            <a:pPr algn="l"/>
            <a:r>
              <a:rPr lang="en-US" sz="2000" dirty="0" smtClean="0"/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</a:t>
            </a:r>
            <a:r>
              <a:rPr lang="en-US" sz="2000" dirty="0" smtClean="0"/>
              <a:t> </a:t>
            </a:r>
            <a:r>
              <a:rPr lang="en-US" sz="2000" dirty="0" err="1" smtClean="0"/>
              <a:t>dHFB</a:t>
            </a:r>
            <a:r>
              <a:rPr lang="en-US" sz="2000" dirty="0" smtClean="0"/>
              <a:t> qualitatively correct thanks to static correlations</a:t>
            </a:r>
          </a:p>
          <a:p>
            <a:pPr algn="l"/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Missing dynamical correlations ok via </a:t>
            </a:r>
            <a:r>
              <a:rPr lang="en-US" sz="2000" dirty="0" err="1" smtClean="0">
                <a:cs typeface="Times New Roman" panose="02020603050405020304" pitchFamily="18" charset="0"/>
              </a:rPr>
              <a:t>dBMBPT</a:t>
            </a:r>
            <a:r>
              <a:rPr lang="en-US" sz="2000" dirty="0" smtClean="0">
                <a:cs typeface="Times New Roman" panose="02020603050405020304" pitchFamily="18" charset="0"/>
              </a:rPr>
              <a:t>(2)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768235" y="6571777"/>
            <a:ext cx="4916947" cy="1459040"/>
          </a:xfrm>
          <a:prstGeom prst="roundRect">
            <a:avLst/>
          </a:prstGeom>
          <a:noFill/>
          <a:ln w="57150" cap="flat">
            <a:solidFill>
              <a:srgbClr val="00B05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4" name="global mass predictions of ~700 nuclei…"/>
          <p:cNvSpPr txBox="1"/>
          <p:nvPr/>
        </p:nvSpPr>
        <p:spPr>
          <a:xfrm>
            <a:off x="691477" y="1752369"/>
            <a:ext cx="3105017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0033CC"/>
                </a:solidFill>
              </a:rPr>
              <a:t>Scalesi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>
                <a:solidFill>
                  <a:srgbClr val="0033CC"/>
                </a:solidFill>
              </a:rPr>
              <a:t>arXiv:2406.03545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13" name="Rectangle: Rounded Corners 13">
            <a:extLst>
              <a:ext uri="{FF2B5EF4-FFF2-40B4-BE49-F238E27FC236}">
                <a16:creationId xmlns:a16="http://schemas.microsoft.com/office/drawing/2014/main" id="{848E74D0-56D3-8570-844E-972241AD4E7C}"/>
              </a:ext>
            </a:extLst>
          </p:cNvPr>
          <p:cNvSpPr/>
          <p:nvPr/>
        </p:nvSpPr>
        <p:spPr>
          <a:xfrm>
            <a:off x="5830956" y="1841175"/>
            <a:ext cx="6691855" cy="1051695"/>
          </a:xfrm>
          <a:prstGeom prst="roundRect">
            <a:avLst>
              <a:gd name="adj" fmla="val 11996"/>
            </a:avLst>
          </a:prstGeom>
          <a:solidFill>
            <a:srgbClr val="FFC5C5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30958" y="1877207"/>
            <a:ext cx="669185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/>
              <a:t>sHFB</a:t>
            </a:r>
            <a:r>
              <a:rPr lang="en-US" sz="2000" b="1" dirty="0" smtClean="0"/>
              <a:t> displays same wrong features</a:t>
            </a:r>
          </a:p>
          <a:p>
            <a:pPr algn="l"/>
            <a:r>
              <a:rPr lang="en-US" sz="2000" b="1" dirty="0"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cs typeface="Times New Roman" panose="02020603050405020304" pitchFamily="18" charset="0"/>
              </a:rPr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Concavity and exaggerated </a:t>
            </a:r>
            <a:r>
              <a:rPr lang="en-US" sz="2000" dirty="0" err="1" smtClean="0">
                <a:cs typeface="Times New Roman" panose="02020603050405020304" pitchFamily="18" charset="0"/>
              </a:rPr>
              <a:t>magicity</a:t>
            </a:r>
            <a:r>
              <a:rPr lang="en-US" sz="2000" dirty="0" smtClean="0">
                <a:cs typeface="Times New Roman" panose="02020603050405020304" pitchFamily="18" charset="0"/>
              </a:rPr>
              <a:t> at N=20,28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</a:t>
            </a:r>
            <a:r>
              <a:rPr lang="en-US" sz="2000" b="1" dirty="0" err="1" smtClean="0">
                <a:cs typeface="Times New Roman" panose="02020603050405020304" pitchFamily="18" charset="0"/>
              </a:rPr>
              <a:t>Magicity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cs typeface="Times New Roman" panose="02020603050405020304" pitchFamily="18" charset="0"/>
              </a:rPr>
              <a:t>signature </a:t>
            </a:r>
            <a:r>
              <a:rPr lang="en-US" sz="2000" b="1" dirty="0" smtClean="0">
                <a:cs typeface="Times New Roman" panose="02020603050405020304" pitchFamily="18" charset="0"/>
              </a:rPr>
              <a:t>has disappeared from data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375753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761" y="2170002"/>
            <a:ext cx="5870716" cy="6498587"/>
          </a:xfrm>
          <a:prstGeom prst="rect">
            <a:avLst/>
          </a:prstGeom>
        </p:spPr>
      </p:pic>
      <p:sp>
        <p:nvSpPr>
          <p:cNvPr id="52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5843247" y="3242530"/>
            <a:ext cx="6867795" cy="1015664"/>
          </a:xfrm>
          <a:prstGeom prst="roundRect">
            <a:avLst>
              <a:gd name="adj" fmla="val 11996"/>
            </a:avLst>
          </a:prstGeom>
          <a:solidFill>
            <a:schemeClr val="accent5">
              <a:lumMod val="20000"/>
              <a:lumOff val="80000"/>
            </a:schemeClr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08" name="Shape 1908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43246" y="3242530"/>
            <a:ext cx="686779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Dynamical correlations</a:t>
            </a:r>
            <a:endParaRPr lang="en-US" sz="2000" dirty="0" smtClean="0"/>
          </a:p>
          <a:p>
            <a:pPr algn="l"/>
            <a:r>
              <a:rPr lang="en-US" sz="2000" dirty="0" smtClean="0"/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</a:t>
            </a:r>
            <a:r>
              <a:rPr lang="en-US" sz="2000" dirty="0" smtClean="0"/>
              <a:t> </a:t>
            </a:r>
            <a:r>
              <a:rPr lang="en-US" sz="2000" dirty="0" err="1" smtClean="0"/>
              <a:t>sBMBPT</a:t>
            </a:r>
            <a:r>
              <a:rPr lang="en-US" sz="2000" dirty="0" smtClean="0"/>
              <a:t>(2) remains qualitatively wrong</a:t>
            </a:r>
          </a:p>
          <a:p>
            <a:pPr algn="l"/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</a:t>
            </a:r>
            <a:r>
              <a:rPr lang="en-US" sz="2000" dirty="0" err="1" smtClean="0">
                <a:cs typeface="Times New Roman" panose="02020603050405020304" pitchFamily="18" charset="0"/>
              </a:rPr>
              <a:t>sVS</a:t>
            </a:r>
            <a:r>
              <a:rPr lang="en-US" sz="2000" dirty="0" smtClean="0">
                <a:cs typeface="Times New Roman" panose="02020603050405020304" pitchFamily="18" charset="0"/>
              </a:rPr>
              <a:t>-IMSRG(2) correct via full diagonalization in VS</a:t>
            </a:r>
          </a:p>
        </p:txBody>
      </p:sp>
      <p:sp>
        <p:nvSpPr>
          <p:cNvPr id="31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sz="3600" dirty="0" err="1" smtClean="0">
                <a:solidFill>
                  <a:srgbClr val="0033CC"/>
                </a:solidFill>
              </a:rPr>
              <a:t>What</a:t>
            </a:r>
            <a:r>
              <a:rPr lang="fr-FR" sz="3600" dirty="0" smtClean="0">
                <a:solidFill>
                  <a:srgbClr val="0033CC"/>
                </a:solidFill>
              </a:rPr>
              <a:t> about </a:t>
            </a:r>
            <a:r>
              <a:rPr lang="fr-FR" sz="3600" dirty="0" err="1" smtClean="0">
                <a:solidFill>
                  <a:srgbClr val="0033CC"/>
                </a:solidFill>
              </a:rPr>
              <a:t>doubly</a:t>
            </a:r>
            <a:r>
              <a:rPr lang="fr-FR" sz="3600" dirty="0" smtClean="0">
                <a:solidFill>
                  <a:srgbClr val="0033CC"/>
                </a:solidFill>
              </a:rPr>
              <a:t> open-</a:t>
            </a:r>
            <a:r>
              <a:rPr lang="fr-FR" sz="3600" dirty="0" err="1" smtClean="0">
                <a:solidFill>
                  <a:srgbClr val="0033CC"/>
                </a:solidFill>
              </a:rPr>
              <a:t>shell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nuclei</a:t>
            </a:r>
            <a:r>
              <a:rPr lang="fr-FR" sz="3600" dirty="0" smtClean="0">
                <a:solidFill>
                  <a:srgbClr val="0033CC"/>
                </a:solidFill>
              </a:rPr>
              <a:t>?</a:t>
            </a:r>
            <a:endParaRPr sz="2000" baseline="-25000" dirty="0">
              <a:solidFill>
                <a:srgbClr val="0033CC"/>
              </a:solidFill>
            </a:endParaRPr>
          </a:p>
        </p:txBody>
      </p:sp>
      <p:sp>
        <p:nvSpPr>
          <p:cNvPr id="13" name="global mass predictions of ~700 nuclei…"/>
          <p:cNvSpPr txBox="1"/>
          <p:nvPr/>
        </p:nvSpPr>
        <p:spPr>
          <a:xfrm>
            <a:off x="869941" y="1661495"/>
            <a:ext cx="2483052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0033CC"/>
                </a:solidFill>
              </a:rPr>
              <a:t>Scalesi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err="1" smtClean="0">
                <a:solidFill>
                  <a:srgbClr val="0033CC"/>
                </a:solidFill>
              </a:rPr>
              <a:t>unpublished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15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5830958" y="4522293"/>
            <a:ext cx="7007286" cy="1015664"/>
          </a:xfrm>
          <a:prstGeom prst="roundRect">
            <a:avLst>
              <a:gd name="adj" fmla="val 11996"/>
            </a:avLst>
          </a:prstGeom>
          <a:solidFill>
            <a:srgbClr val="E4F3E3"/>
          </a:solidFill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30958" y="4522293"/>
            <a:ext cx="717384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Allowing for static deformation via breaking SU(2)</a:t>
            </a:r>
            <a:endParaRPr lang="en-US" sz="2000" dirty="0" smtClean="0"/>
          </a:p>
          <a:p>
            <a:pPr algn="l"/>
            <a:r>
              <a:rPr lang="en-US" sz="2000" dirty="0" smtClean="0"/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</a:t>
            </a:r>
            <a:r>
              <a:rPr lang="en-US" sz="2000" dirty="0" smtClean="0"/>
              <a:t> </a:t>
            </a:r>
            <a:r>
              <a:rPr lang="en-US" sz="2000" dirty="0" err="1" smtClean="0"/>
              <a:t>dHFB</a:t>
            </a:r>
            <a:r>
              <a:rPr lang="en-US" sz="2000" dirty="0" smtClean="0"/>
              <a:t> qualitatively correct thanks to static correlations</a:t>
            </a:r>
          </a:p>
          <a:p>
            <a:pPr algn="l"/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Missing dynamical correlations ok via </a:t>
            </a:r>
            <a:r>
              <a:rPr lang="en-US" sz="2000" dirty="0" err="1" smtClean="0">
                <a:cs typeface="Times New Roman" panose="02020603050405020304" pitchFamily="18" charset="0"/>
              </a:rPr>
              <a:t>dBMBPT</a:t>
            </a:r>
            <a:r>
              <a:rPr lang="en-US" sz="2000" dirty="0" smtClean="0">
                <a:cs typeface="Times New Roman" panose="02020603050405020304" pitchFamily="18" charset="0"/>
              </a:rPr>
              <a:t>(2)</a:t>
            </a:r>
          </a:p>
        </p:txBody>
      </p:sp>
      <p:sp>
        <p:nvSpPr>
          <p:cNvPr id="17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5830955" y="5830170"/>
            <a:ext cx="7007286" cy="760188"/>
          </a:xfrm>
          <a:prstGeom prst="roundRect">
            <a:avLst>
              <a:gd name="adj" fmla="val 11996"/>
            </a:avLst>
          </a:prstGeom>
          <a:solidFill>
            <a:srgbClr val="FED8FB"/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30955" y="5830170"/>
            <a:ext cx="700728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Go </a:t>
            </a:r>
            <a:r>
              <a:rPr lang="en-US" sz="2000" b="1" i="1" dirty="0" smtClean="0"/>
              <a:t>non-perturbative</a:t>
            </a:r>
            <a:r>
              <a:rPr lang="en-US" sz="2000" b="1" dirty="0" smtClean="0"/>
              <a:t> to be fully quantitative: </a:t>
            </a:r>
            <a:r>
              <a:rPr lang="en-US" sz="2000" b="1" dirty="0" err="1" smtClean="0"/>
              <a:t>dDSCGF</a:t>
            </a:r>
            <a:r>
              <a:rPr lang="en-US" sz="2000" b="1" dirty="0" smtClean="0"/>
              <a:t>[2</a:t>
            </a:r>
            <a:r>
              <a:rPr lang="en-US" sz="2000" b="1" dirty="0" smtClean="0"/>
              <a:t>]</a:t>
            </a:r>
            <a:endParaRPr lang="en-US" sz="2000" dirty="0" smtClean="0"/>
          </a:p>
          <a:p>
            <a:pPr algn="l"/>
            <a:r>
              <a:rPr lang="en-US" sz="2000" dirty="0" smtClean="0"/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</a:t>
            </a:r>
            <a:r>
              <a:rPr lang="en-US" sz="2000" dirty="0" smtClean="0"/>
              <a:t> Consistent </a:t>
            </a:r>
            <a:r>
              <a:rPr lang="en-US" sz="2000" dirty="0" smtClean="0"/>
              <a:t>with </a:t>
            </a:r>
            <a:r>
              <a:rPr lang="en-US" sz="2000" dirty="0" err="1" smtClean="0"/>
              <a:t>dBMBPT</a:t>
            </a:r>
            <a:r>
              <a:rPr lang="en-US" sz="2000" dirty="0" smtClean="0"/>
              <a:t>(2) </a:t>
            </a:r>
            <a:r>
              <a:rPr lang="en-US" sz="2000" dirty="0" smtClean="0"/>
              <a:t>soft Hamiltonian </a:t>
            </a:r>
            <a:r>
              <a:rPr lang="en-US" sz="2000" dirty="0" smtClean="0"/>
              <a:t>employed</a:t>
            </a:r>
            <a:endParaRPr lang="en-US" sz="2000" dirty="0" smtClean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48E74D0-56D3-8570-844E-972241AD4E7C}"/>
              </a:ext>
            </a:extLst>
          </p:cNvPr>
          <p:cNvSpPr/>
          <p:nvPr/>
        </p:nvSpPr>
        <p:spPr>
          <a:xfrm>
            <a:off x="5830956" y="1841175"/>
            <a:ext cx="6691855" cy="1051695"/>
          </a:xfrm>
          <a:prstGeom prst="roundRect">
            <a:avLst>
              <a:gd name="adj" fmla="val 11996"/>
            </a:avLst>
          </a:prstGeom>
          <a:solidFill>
            <a:srgbClr val="FFC5C5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830958" y="1877207"/>
            <a:ext cx="669185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/>
              <a:t>sHFB</a:t>
            </a:r>
            <a:r>
              <a:rPr lang="en-US" sz="2000" b="1" dirty="0" smtClean="0"/>
              <a:t> displays same wrong features</a:t>
            </a:r>
          </a:p>
          <a:p>
            <a:pPr algn="l"/>
            <a:r>
              <a:rPr lang="en-US" sz="2000" b="1" dirty="0"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cs typeface="Times New Roman" panose="02020603050405020304" pitchFamily="18" charset="0"/>
              </a:rPr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Concavity and exaggerated </a:t>
            </a:r>
            <a:r>
              <a:rPr lang="en-US" sz="2000" dirty="0" err="1" smtClean="0">
                <a:cs typeface="Times New Roman" panose="02020603050405020304" pitchFamily="18" charset="0"/>
              </a:rPr>
              <a:t>magicity</a:t>
            </a:r>
            <a:r>
              <a:rPr lang="en-US" sz="2000" dirty="0" smtClean="0">
                <a:cs typeface="Times New Roman" panose="02020603050405020304" pitchFamily="18" charset="0"/>
              </a:rPr>
              <a:t> at N=20,28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</a:t>
            </a:r>
            <a:r>
              <a:rPr lang="en-US" sz="2000" b="1" dirty="0" err="1" smtClean="0">
                <a:cs typeface="Times New Roman" panose="02020603050405020304" pitchFamily="18" charset="0"/>
              </a:rPr>
              <a:t>Magicity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cs typeface="Times New Roman" panose="02020603050405020304" pitchFamily="18" charset="0"/>
              </a:rPr>
              <a:t>signature </a:t>
            </a:r>
            <a:r>
              <a:rPr lang="en-US" sz="2000" b="1" dirty="0" smtClean="0">
                <a:cs typeface="Times New Roman" panose="02020603050405020304" pitchFamily="18" charset="0"/>
              </a:rPr>
              <a:t>has disappeared from data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578708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64" y="2236585"/>
            <a:ext cx="7972213" cy="4863686"/>
          </a:xfrm>
          <a:prstGeom prst="rect">
            <a:avLst/>
          </a:prstGeom>
        </p:spPr>
      </p:pic>
      <p:sp>
        <p:nvSpPr>
          <p:cNvPr id="1908" name="Shape 1908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1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sz="3600" dirty="0" err="1" smtClean="0">
                <a:solidFill>
                  <a:srgbClr val="0033CC"/>
                </a:solidFill>
              </a:rPr>
              <a:t>What</a:t>
            </a:r>
            <a:r>
              <a:rPr lang="fr-FR" sz="3600" dirty="0" smtClean="0">
                <a:solidFill>
                  <a:srgbClr val="0033CC"/>
                </a:solidFill>
              </a:rPr>
              <a:t> about </a:t>
            </a:r>
            <a:r>
              <a:rPr lang="fr-FR" sz="3600" dirty="0" err="1" smtClean="0">
                <a:solidFill>
                  <a:srgbClr val="0033CC"/>
                </a:solidFill>
              </a:rPr>
              <a:t>doubly</a:t>
            </a:r>
            <a:r>
              <a:rPr lang="fr-FR" sz="3600" dirty="0" smtClean="0">
                <a:solidFill>
                  <a:srgbClr val="0033CC"/>
                </a:solidFill>
              </a:rPr>
              <a:t> open-</a:t>
            </a:r>
            <a:r>
              <a:rPr lang="fr-FR" sz="3600" dirty="0" err="1" smtClean="0">
                <a:solidFill>
                  <a:srgbClr val="0033CC"/>
                </a:solidFill>
              </a:rPr>
              <a:t>shell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nuclei</a:t>
            </a:r>
            <a:r>
              <a:rPr lang="fr-FR" sz="3600" dirty="0" smtClean="0">
                <a:solidFill>
                  <a:srgbClr val="0033CC"/>
                </a:solidFill>
              </a:rPr>
              <a:t>?</a:t>
            </a:r>
            <a:endParaRPr sz="2000" baseline="-25000" dirty="0">
              <a:solidFill>
                <a:srgbClr val="0033CC"/>
              </a:solidFill>
            </a:endParaRPr>
          </a:p>
        </p:txBody>
      </p:sp>
      <p:sp>
        <p:nvSpPr>
          <p:cNvPr id="13" name="global mass predictions of ~700 nuclei…"/>
          <p:cNvSpPr txBox="1"/>
          <p:nvPr/>
        </p:nvSpPr>
        <p:spPr>
          <a:xfrm>
            <a:off x="869941" y="1661495"/>
            <a:ext cx="2483052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0033CC"/>
                </a:solidFill>
              </a:rPr>
              <a:t>Scalesi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err="1" smtClean="0">
                <a:solidFill>
                  <a:srgbClr val="0033CC"/>
                </a:solidFill>
              </a:rPr>
              <a:t>unpublished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9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2258466" y="7197846"/>
            <a:ext cx="8781768" cy="1323439"/>
          </a:xfrm>
          <a:prstGeom prst="roundRect">
            <a:avLst>
              <a:gd name="adj" fmla="val 11996"/>
            </a:avLst>
          </a:prstGeom>
          <a:solidFill>
            <a:srgbClr val="FED8FB"/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2258464" y="7197846"/>
            <a:ext cx="860949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Very recent design of </a:t>
            </a:r>
            <a:r>
              <a:rPr lang="en-US" sz="2000" b="1" i="1" dirty="0" smtClean="0"/>
              <a:t>non-perturbative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dDSCGF</a:t>
            </a:r>
            <a:r>
              <a:rPr lang="en-US" sz="2000" b="1" dirty="0" smtClean="0"/>
              <a:t>[2] expansion method</a:t>
            </a:r>
            <a:endParaRPr lang="en-US" sz="2000" dirty="0" smtClean="0"/>
          </a:p>
          <a:p>
            <a:pPr algn="l"/>
            <a:r>
              <a:rPr lang="en-US" sz="2000" dirty="0" smtClean="0"/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</a:t>
            </a:r>
            <a:r>
              <a:rPr lang="en-US" sz="2000" dirty="0" smtClean="0"/>
              <a:t> +4.2 MeV binding on average compared to </a:t>
            </a:r>
            <a:r>
              <a:rPr lang="en-US" sz="2000" dirty="0" err="1" smtClean="0"/>
              <a:t>dBMBPT</a:t>
            </a:r>
            <a:r>
              <a:rPr lang="en-US" sz="2000" dirty="0" smtClean="0"/>
              <a:t>(2)</a:t>
            </a:r>
          </a:p>
          <a:p>
            <a:pPr algn="l"/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Very consistent with dCCSDT-1 but slight trend with neutron excess</a:t>
            </a:r>
          </a:p>
          <a:p>
            <a:pPr algn="l"/>
            <a:r>
              <a:rPr lang="en-US" sz="2000" dirty="0" smtClean="0"/>
              <a:t>    → Access to odd nuclei on the same footing</a:t>
            </a:r>
          </a:p>
        </p:txBody>
      </p:sp>
      <p:sp>
        <p:nvSpPr>
          <p:cNvPr id="11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829064" y="8943058"/>
            <a:ext cx="12436946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Allowing for deformation is the key feature to describe doubly open-shell nuclei at polynomial cost </a:t>
            </a:r>
            <a:endParaRPr lang="en-US" sz="1900" dirty="0">
              <a:solidFill>
                <a:srgbClr val="FF0000"/>
              </a:solidFill>
            </a:endParaRPr>
          </a:p>
        </p:txBody>
      </p:sp>
      <p:sp>
        <p:nvSpPr>
          <p:cNvPr id="12" name="global mass predictions of ~700 nuclei…"/>
          <p:cNvSpPr txBox="1"/>
          <p:nvPr/>
        </p:nvSpPr>
        <p:spPr>
          <a:xfrm>
            <a:off x="5347703" y="3595714"/>
            <a:ext cx="2532745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0033CC"/>
                </a:solidFill>
              </a:rPr>
              <a:t>Novario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b="1" i="1" dirty="0">
                <a:solidFill>
                  <a:srgbClr val="0033CC"/>
                </a:solidFill>
                <a:latin typeface="+mn-lt"/>
                <a:ea typeface="+mn-ea"/>
                <a:cs typeface="+mn-cs"/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smtClean="0">
                <a:solidFill>
                  <a:srgbClr val="0033CC"/>
                </a:solidFill>
              </a:rPr>
              <a:t>PRC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dirty="0">
                <a:solidFill>
                  <a:srgbClr val="0033CC"/>
                </a:solidFill>
              </a:rPr>
              <a:t>(</a:t>
            </a:r>
            <a:r>
              <a:rPr dirty="0" smtClean="0">
                <a:solidFill>
                  <a:srgbClr val="0033CC"/>
                </a:solidFill>
              </a:rPr>
              <a:t>20</a:t>
            </a:r>
            <a:r>
              <a:rPr lang="fr-FR" dirty="0" smtClean="0">
                <a:solidFill>
                  <a:srgbClr val="0033CC"/>
                </a:solidFill>
              </a:rPr>
              <a:t>20</a:t>
            </a:r>
            <a:r>
              <a:rPr dirty="0" smtClean="0">
                <a:solidFill>
                  <a:srgbClr val="0033CC"/>
                </a:solidFill>
              </a:rPr>
              <a:t>)</a:t>
            </a:r>
            <a:endParaRPr dirty="0">
              <a:solidFill>
                <a:srgbClr val="0033CC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6097" y="3506616"/>
            <a:ext cx="4164376" cy="1834308"/>
          </a:xfrm>
          <a:prstGeom prst="rect">
            <a:avLst/>
          </a:prstGeom>
        </p:spPr>
      </p:pic>
      <p:sp>
        <p:nvSpPr>
          <p:cNvPr id="5" name="Rectangle à coins arrondis 4"/>
          <p:cNvSpPr/>
          <p:nvPr/>
        </p:nvSpPr>
        <p:spPr>
          <a:xfrm>
            <a:off x="4717772" y="3233532"/>
            <a:ext cx="1179444" cy="348930"/>
          </a:xfrm>
          <a:prstGeom prst="roundRect">
            <a:avLst/>
          </a:prstGeom>
          <a:noFill/>
          <a:ln w="38100" cap="flat">
            <a:solidFill>
              <a:srgbClr val="1243DE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5847922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5" name="Shape 75"/>
          <p:cNvSpPr/>
          <p:nvPr/>
        </p:nvSpPr>
        <p:spPr>
          <a:xfrm>
            <a:off x="444500" y="127000"/>
            <a:ext cx="12115800" cy="99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BDFF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0033CC"/>
                </a:solidFill>
              </a:rPr>
              <a:t>Contents</a:t>
            </a:r>
          </a:p>
        </p:txBody>
      </p:sp>
      <p:sp>
        <p:nvSpPr>
          <p:cNvPr id="81" name="Shape 81"/>
          <p:cNvSpPr/>
          <p:nvPr/>
        </p:nvSpPr>
        <p:spPr>
          <a:xfrm>
            <a:off x="1202239" y="3184140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How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many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-body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correlations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come in at polynomial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cost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=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pedagogical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account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 </a:t>
            </a:r>
            <a:endParaRPr sz="2200" dirty="0">
              <a:solidFill>
                <a:srgbClr val="1243DE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2" name="Shape 81"/>
          <p:cNvSpPr/>
          <p:nvPr/>
        </p:nvSpPr>
        <p:spPr>
          <a:xfrm>
            <a:off x="1202240" y="6772740"/>
            <a:ext cx="11908619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Pushing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to high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accuracy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and to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heavier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open-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shell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nuclei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at polynomial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cost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3" name="Shape 81"/>
          <p:cNvSpPr/>
          <p:nvPr/>
        </p:nvSpPr>
        <p:spPr>
          <a:xfrm>
            <a:off x="1202239" y="2356295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>
                <a:latin typeface="Palatino"/>
                <a:ea typeface="Palatino"/>
                <a:cs typeface="Palatino"/>
                <a:sym typeface="Palatino"/>
              </a:rPr>
              <a:t>A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b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initio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expansion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many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-body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methods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for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closed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- and open-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shell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nuclei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8" name="Shape 81"/>
          <p:cNvSpPr/>
          <p:nvPr/>
        </p:nvSpPr>
        <p:spPr>
          <a:xfrm>
            <a:off x="2269039" y="3922473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How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does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the ab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initio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spherical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mean-field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looks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like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along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the Ca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chain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?</a:t>
            </a:r>
            <a:endParaRPr sz="2200" dirty="0">
              <a:solidFill>
                <a:schemeClr val="tx1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0" name="Shape 81"/>
          <p:cNvSpPr/>
          <p:nvPr/>
        </p:nvSpPr>
        <p:spPr>
          <a:xfrm>
            <a:off x="2269039" y="4560605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How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dynamical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correlations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improve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the ab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initio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spherical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mean-field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?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1" name="Shape 81"/>
          <p:cNvSpPr/>
          <p:nvPr/>
        </p:nvSpPr>
        <p:spPr>
          <a:xfrm>
            <a:off x="2269039" y="5242532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What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happens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to the ab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initio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mean-field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when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going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to the Cr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chain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?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4" name="Shape 81"/>
          <p:cNvSpPr/>
          <p:nvPr/>
        </p:nvSpPr>
        <p:spPr>
          <a:xfrm>
            <a:off x="2269039" y="5946015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Where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is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the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pairing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gone?</a:t>
            </a:r>
            <a:endParaRPr sz="2200" dirty="0">
              <a:solidFill>
                <a:srgbClr val="1243DE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26045432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Shape 625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26" name="Shape 626"/>
          <p:cNvSpPr/>
          <p:nvPr/>
        </p:nvSpPr>
        <p:spPr>
          <a:xfrm>
            <a:off x="444500" y="238138"/>
            <a:ext cx="12115800" cy="8794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590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sz="3600" dirty="0" err="1" smtClean="0">
                <a:solidFill>
                  <a:srgbClr val="00590C"/>
                </a:solidFill>
              </a:rPr>
              <a:t>Could</a:t>
            </a:r>
            <a:r>
              <a:rPr lang="fr-FR" sz="3600" dirty="0" smtClean="0">
                <a:solidFill>
                  <a:srgbClr val="00590C"/>
                </a:solidFill>
              </a:rPr>
              <a:t> have </a:t>
            </a:r>
            <a:r>
              <a:rPr lang="fr-FR" sz="3600" dirty="0" err="1" smtClean="0">
                <a:solidFill>
                  <a:srgbClr val="00590C"/>
                </a:solidFill>
              </a:rPr>
              <a:t>talked</a:t>
            </a:r>
            <a:r>
              <a:rPr lang="fr-FR" sz="3600" dirty="0" smtClean="0">
                <a:solidFill>
                  <a:srgbClr val="00590C"/>
                </a:solidFill>
              </a:rPr>
              <a:t> about halo…</a:t>
            </a:r>
            <a:endParaRPr sz="3600" dirty="0">
              <a:solidFill>
                <a:srgbClr val="00590C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444500" y="1532183"/>
            <a:ext cx="1208984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smtClean="0">
                <a:solidFill>
                  <a:schemeClr val="tx1"/>
                </a:solidFill>
              </a:rPr>
              <a:t>I. Model-</a:t>
            </a:r>
            <a:r>
              <a:rPr lang="fr-FR" sz="2000" b="1" dirty="0" err="1" smtClean="0">
                <a:solidFill>
                  <a:schemeClr val="tx1"/>
                </a:solidFill>
              </a:rPr>
              <a:t>independent</a:t>
            </a:r>
            <a:r>
              <a:rPr lang="fr-FR" sz="2000" b="1" dirty="0" smtClean="0">
                <a:solidFill>
                  <a:schemeClr val="tx1"/>
                </a:solidFill>
              </a:rPr>
              <a:t> quantitative </a:t>
            </a:r>
            <a:r>
              <a:rPr lang="fr-FR" sz="2000" b="1" dirty="0" err="1" smtClean="0">
                <a:solidFill>
                  <a:schemeClr val="tx1"/>
                </a:solidFill>
              </a:rPr>
              <a:t>characterization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method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based</a:t>
            </a:r>
            <a:r>
              <a:rPr lang="fr-FR" sz="2000" b="1" dirty="0" smtClean="0">
                <a:solidFill>
                  <a:schemeClr val="tx1"/>
                </a:solidFill>
              </a:rPr>
              <a:t> on the </a:t>
            </a:r>
            <a:r>
              <a:rPr lang="fr-FR" sz="2000" b="1" dirty="0" err="1" smtClean="0">
                <a:solidFill>
                  <a:schemeClr val="tx1"/>
                </a:solidFill>
              </a:rPr>
              <a:t>matter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density</a:t>
            </a:r>
            <a:r>
              <a:rPr lang="fr-FR" sz="2000" b="1" dirty="0" smtClean="0">
                <a:solidFill>
                  <a:schemeClr val="tx1"/>
                </a:solidFill>
              </a:rPr>
              <a:t> distribution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26" y="2102582"/>
            <a:ext cx="7385099" cy="1370759"/>
          </a:xfrm>
          <a:prstGeom prst="rect">
            <a:avLst/>
          </a:prstGeom>
        </p:spPr>
      </p:pic>
      <p:sp>
        <p:nvSpPr>
          <p:cNvPr id="27" name="ZoneTexte 26"/>
          <p:cNvSpPr txBox="1"/>
          <p:nvPr/>
        </p:nvSpPr>
        <p:spPr>
          <a:xfrm>
            <a:off x="469900" y="4485040"/>
            <a:ext cx="12290224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smtClean="0">
                <a:solidFill>
                  <a:schemeClr val="tx1"/>
                </a:solidFill>
              </a:rPr>
              <a:t>II. </a:t>
            </a:r>
            <a:r>
              <a:rPr lang="fr-FR" sz="2000" b="1" dirty="0" err="1" smtClean="0">
                <a:solidFill>
                  <a:schemeClr val="tx1"/>
                </a:solidFill>
              </a:rPr>
              <a:t>Lightest</a:t>
            </a:r>
            <a:r>
              <a:rPr lang="fr-FR" sz="2000" b="1" dirty="0" smtClean="0">
                <a:solidFill>
                  <a:schemeClr val="tx1"/>
                </a:solidFill>
              </a:rPr>
              <a:t> halo (the </a:t>
            </a:r>
            <a:r>
              <a:rPr lang="fr-FR" sz="2000" b="1" dirty="0" err="1" smtClean="0">
                <a:solidFill>
                  <a:schemeClr val="tx1"/>
                </a:solidFill>
              </a:rPr>
              <a:t>deuteron</a:t>
            </a:r>
            <a:r>
              <a:rPr lang="fr-FR" sz="2000" b="1" dirty="0" smtClean="0">
                <a:solidFill>
                  <a:schemeClr val="tx1"/>
                </a:solidFill>
              </a:rPr>
              <a:t>…) </a:t>
            </a:r>
            <a:r>
              <a:rPr lang="fr-FR" sz="2000" b="1" dirty="0" err="1" smtClean="0">
                <a:solidFill>
                  <a:schemeClr val="tx1"/>
                </a:solidFill>
              </a:rPr>
              <a:t>can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be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described</a:t>
            </a:r>
            <a:r>
              <a:rPr lang="fr-FR" sz="2000" b="1" dirty="0" smtClean="0">
                <a:solidFill>
                  <a:schemeClr val="tx1"/>
                </a:solidFill>
              </a:rPr>
              <a:t> ab </a:t>
            </a:r>
            <a:r>
              <a:rPr lang="fr-FR" sz="2000" b="1" dirty="0" err="1" smtClean="0">
                <a:solidFill>
                  <a:schemeClr val="tx1"/>
                </a:solidFill>
              </a:rPr>
              <a:t>initio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i="1" dirty="0" err="1" smtClean="0">
                <a:solidFill>
                  <a:schemeClr val="tx1"/>
                </a:solidFill>
              </a:rPr>
              <a:t>exactly</a:t>
            </a:r>
            <a:r>
              <a:rPr lang="fr-FR" sz="2000" b="1" dirty="0" smtClean="0">
                <a:solidFill>
                  <a:schemeClr val="tx1"/>
                </a:solidFill>
              </a:rPr>
              <a:t> at </a:t>
            </a:r>
            <a:r>
              <a:rPr lang="fr-FR" sz="2000" b="1" dirty="0" err="1" smtClean="0">
                <a:solidFill>
                  <a:schemeClr val="tx1"/>
                </a:solidFill>
              </a:rPr>
              <a:t>mean-field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smtClean="0">
                <a:solidFill>
                  <a:schemeClr val="tx1"/>
                </a:solidFill>
              </a:rPr>
              <a:t>(«</a:t>
            </a:r>
            <a:r>
              <a:rPr lang="fr-FR" sz="2000" b="1" dirty="0" smtClean="0">
                <a:solidFill>
                  <a:schemeClr val="tx1"/>
                </a:solidFill>
              </a:rPr>
              <a:t> on </a:t>
            </a:r>
            <a:r>
              <a:rPr lang="fr-FR" sz="2000" b="1" dirty="0" err="1" smtClean="0">
                <a:solidFill>
                  <a:schemeClr val="tx1"/>
                </a:solidFill>
              </a:rPr>
              <a:t>steroid</a:t>
            </a:r>
            <a:r>
              <a:rPr lang="fr-FR" sz="2000" b="1" dirty="0" smtClean="0">
                <a:solidFill>
                  <a:schemeClr val="tx1"/>
                </a:solidFill>
              </a:rPr>
              <a:t> ») </a:t>
            </a:r>
            <a:r>
              <a:rPr lang="fr-FR" sz="2000" b="1" dirty="0" err="1" smtClean="0">
                <a:solidFill>
                  <a:schemeClr val="tx1"/>
                </a:solidFill>
              </a:rPr>
              <a:t>level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31" name="global mass predictions of ~700 nuclei…"/>
          <p:cNvSpPr txBox="1"/>
          <p:nvPr/>
        </p:nvSpPr>
        <p:spPr>
          <a:xfrm>
            <a:off x="456523" y="4974655"/>
            <a:ext cx="2266646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Bally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err="1" smtClean="0">
                <a:solidFill>
                  <a:srgbClr val="0033CC"/>
                </a:solidFill>
              </a:rPr>
              <a:t>unpublished</a:t>
            </a:r>
            <a:endParaRPr dirty="0">
              <a:solidFill>
                <a:srgbClr val="0033CC"/>
              </a:solidFill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1844" y="7269139"/>
            <a:ext cx="4935093" cy="1671763"/>
          </a:xfrm>
          <a:prstGeom prst="rect">
            <a:avLst/>
          </a:prstGeom>
        </p:spPr>
      </p:pic>
      <p:sp>
        <p:nvSpPr>
          <p:cNvPr id="33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4581810" y="9318493"/>
            <a:ext cx="8341471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900" b="1" dirty="0">
                <a:solidFill>
                  <a:srgbClr val="FF0000"/>
                </a:solidFill>
                <a:cs typeface="Times New Roman" panose="02020603050405020304" pitchFamily="18" charset="0"/>
              </a:rPr>
              <a:t>I</a:t>
            </a:r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mplications about many-body approx. on </a:t>
            </a:r>
            <a:r>
              <a:rPr lang="en-US" sz="1900" b="1" dirty="0" smtClean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p</a:t>
            </a:r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-less EFT </a:t>
            </a:r>
            <a:r>
              <a:rPr lang="en-US" sz="1900" b="1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renormalizability</a:t>
            </a:r>
            <a:endParaRPr lang="en-US" sz="1900" dirty="0">
              <a:solidFill>
                <a:srgbClr val="FF0000"/>
              </a:solidFill>
            </a:endParaRPr>
          </a:p>
        </p:txBody>
      </p:sp>
      <p:sp>
        <p:nvSpPr>
          <p:cNvPr id="34" name="global mass predictions of ~700 nuclei…"/>
          <p:cNvSpPr txBox="1"/>
          <p:nvPr/>
        </p:nvSpPr>
        <p:spPr>
          <a:xfrm>
            <a:off x="8620808" y="9038505"/>
            <a:ext cx="4097276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FF0000"/>
                </a:solidFill>
              </a:rPr>
              <a:t>M. Drissi</a:t>
            </a:r>
            <a:r>
              <a:rPr dirty="0" smtClean="0">
                <a:solidFill>
                  <a:srgbClr val="FF0000"/>
                </a:solidFill>
              </a:rPr>
              <a:t>,</a:t>
            </a:r>
            <a:r>
              <a:rPr lang="fr-FR" dirty="0" smtClean="0">
                <a:solidFill>
                  <a:srgbClr val="FF0000"/>
                </a:solidFill>
              </a:rPr>
              <a:t> T. Duguet, V. </a:t>
            </a:r>
            <a:r>
              <a:rPr lang="fr-FR" dirty="0" err="1" smtClean="0">
                <a:solidFill>
                  <a:srgbClr val="FF0000"/>
                </a:solidFill>
              </a:rPr>
              <a:t>Somà</a:t>
            </a:r>
            <a:r>
              <a:rPr lang="fr-FR" dirty="0" smtClean="0">
                <a:solidFill>
                  <a:srgbClr val="FF0000"/>
                </a:solidFill>
              </a:rPr>
              <a:t>,</a:t>
            </a:r>
            <a:r>
              <a:rPr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</a:rPr>
              <a:t>EPJA (2020)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5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8461001" y="5031947"/>
            <a:ext cx="447312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dirty="0" smtClean="0"/>
              <a:t>General </a:t>
            </a:r>
            <a:r>
              <a:rPr lang="en-US" sz="1800" dirty="0" err="1" smtClean="0"/>
              <a:t>Bogoliubov</a:t>
            </a:r>
            <a:r>
              <a:rPr lang="en-US" sz="1800" dirty="0" smtClean="0"/>
              <a:t> state </a:t>
            </a:r>
          </a:p>
          <a:p>
            <a:pPr algn="l"/>
            <a:r>
              <a:rPr lang="en-US" sz="1800" dirty="0" smtClean="0"/>
              <a:t>	Breaking U(1)= </a:t>
            </a:r>
            <a:r>
              <a:rPr lang="en-US" sz="1800" b="1" dirty="0" smtClean="0"/>
              <a:t>np pairing</a:t>
            </a:r>
          </a:p>
          <a:p>
            <a:pPr algn="l"/>
            <a:r>
              <a:rPr lang="en-US" sz="1800" dirty="0" smtClean="0"/>
              <a:t>	Breaking S(U2) = </a:t>
            </a:r>
            <a:r>
              <a:rPr lang="en-US" sz="1800" b="1" dirty="0" err="1" smtClean="0"/>
              <a:t>triax</a:t>
            </a:r>
            <a:r>
              <a:rPr lang="en-US" sz="1800" b="1" dirty="0" smtClean="0"/>
              <a:t> deformation</a:t>
            </a:r>
          </a:p>
          <a:p>
            <a:pPr algn="l"/>
            <a:r>
              <a:rPr lang="en-US" sz="1800" dirty="0" smtClean="0"/>
              <a:t>	Breaking parity = </a:t>
            </a:r>
            <a:r>
              <a:rPr lang="en-US" sz="1800" b="1" dirty="0" err="1" smtClean="0"/>
              <a:t>Octupole</a:t>
            </a:r>
            <a:endParaRPr lang="en-US" sz="1800" b="1" dirty="0" smtClean="0"/>
          </a:p>
          <a:p>
            <a:pPr algn="l"/>
            <a:r>
              <a:rPr lang="en-US" sz="1800" dirty="0" smtClean="0"/>
              <a:t>	Break time reversal</a:t>
            </a:r>
          </a:p>
          <a:p>
            <a:pPr algn="l"/>
            <a:r>
              <a:rPr lang="en-US" sz="1800" b="1" dirty="0"/>
              <a:t>+</a:t>
            </a:r>
            <a:r>
              <a:rPr lang="en-US" sz="1800" b="1" dirty="0" smtClean="0"/>
              <a:t>VAP</a:t>
            </a:r>
            <a:r>
              <a:rPr lang="en-US" sz="1800" dirty="0" smtClean="0"/>
              <a:t> on N=1 and Z=1</a:t>
            </a:r>
          </a:p>
          <a:p>
            <a:pPr algn="l"/>
            <a:r>
              <a:rPr lang="en-US" sz="1800" dirty="0" smtClean="0"/>
              <a:t>+PAV on </a:t>
            </a:r>
            <a:r>
              <a:rPr lang="en-US" sz="1800" b="1" dirty="0" smtClean="0"/>
              <a:t>N=1,Z=1,P=+,J=1</a:t>
            </a:r>
            <a:endParaRPr lang="en-US" sz="1800" b="1" dirty="0"/>
          </a:p>
        </p:txBody>
      </p:sp>
      <p:grpSp>
        <p:nvGrpSpPr>
          <p:cNvPr id="36" name="Groupe 35"/>
          <p:cNvGrpSpPr/>
          <p:nvPr/>
        </p:nvGrpSpPr>
        <p:grpSpPr>
          <a:xfrm>
            <a:off x="62425" y="5437278"/>
            <a:ext cx="4628845" cy="4134211"/>
            <a:chOff x="62425" y="5437278"/>
            <a:chExt cx="4628845" cy="4134211"/>
          </a:xfrm>
        </p:grpSpPr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425" y="5437278"/>
              <a:ext cx="4628845" cy="4134211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59585" y="8223889"/>
              <a:ext cx="889923" cy="196166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862518" y="7210239"/>
              <a:ext cx="2544108" cy="258286"/>
            </a:xfrm>
            <a:prstGeom prst="rect">
              <a:avLst/>
            </a:prstGeom>
          </p:spPr>
        </p:pic>
      </p:grpSp>
      <p:sp>
        <p:nvSpPr>
          <p:cNvPr id="25" name="Rectangle à coins arrondis 24"/>
          <p:cNvSpPr/>
          <p:nvPr/>
        </p:nvSpPr>
        <p:spPr>
          <a:xfrm>
            <a:off x="8398987" y="5041181"/>
            <a:ext cx="4539553" cy="2022091"/>
          </a:xfrm>
          <a:prstGeom prst="roundRect">
            <a:avLst/>
          </a:prstGeom>
          <a:noFill/>
          <a:ln w="5715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5810" y="3008498"/>
            <a:ext cx="7522199" cy="1358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2617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  <p:bldP spid="31" grpId="0" animBg="1"/>
      <p:bldP spid="33" grpId="0"/>
      <p:bldP spid="34" grpId="0" animBg="1"/>
      <p:bldP spid="35" grpId="0"/>
      <p:bldP spid="2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593" y="2181602"/>
            <a:ext cx="5920596" cy="6469534"/>
          </a:xfrm>
          <a:prstGeom prst="rect">
            <a:avLst/>
          </a:prstGeom>
        </p:spPr>
      </p:pic>
      <p:sp>
        <p:nvSpPr>
          <p:cNvPr id="1908" name="Shape 1908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" name="global mass predictions of ~700 nuclei…"/>
          <p:cNvSpPr txBox="1"/>
          <p:nvPr/>
        </p:nvSpPr>
        <p:spPr>
          <a:xfrm>
            <a:off x="738765" y="1752369"/>
            <a:ext cx="3010440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0033CC"/>
                </a:solidFill>
              </a:rPr>
              <a:t>Scalesi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latin typeface="+mn-lt"/>
                <a:ea typeface="+mn-ea"/>
                <a:cs typeface="+mn-cs"/>
                <a:sym typeface="Gill Sans"/>
              </a:rPr>
              <a:t>et al</a:t>
            </a:r>
            <a:r>
              <a:rPr b="1" i="1" dirty="0">
                <a:solidFill>
                  <a:srgbClr val="0033CC"/>
                </a:solidFill>
                <a:latin typeface="+mn-lt"/>
                <a:ea typeface="+mn-ea"/>
                <a:cs typeface="+mn-cs"/>
                <a:sym typeface="Gill Sans"/>
              </a:rPr>
              <a:t>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>
                <a:solidFill>
                  <a:srgbClr val="0033CC"/>
                </a:solidFill>
              </a:rPr>
              <a:t>arXiv:2406.03545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9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sz="3600" dirty="0" err="1" smtClean="0">
                <a:solidFill>
                  <a:srgbClr val="0033CC"/>
                </a:solidFill>
              </a:rPr>
              <a:t>Where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is</a:t>
            </a:r>
            <a:r>
              <a:rPr lang="fr-FR" sz="3600" dirty="0" smtClean="0">
                <a:solidFill>
                  <a:srgbClr val="0033CC"/>
                </a:solidFill>
              </a:rPr>
              <a:t> the </a:t>
            </a:r>
            <a:r>
              <a:rPr lang="fr-FR" sz="3600" dirty="0" err="1" smtClean="0">
                <a:solidFill>
                  <a:srgbClr val="0033CC"/>
                </a:solidFill>
              </a:rPr>
              <a:t>pairing</a:t>
            </a:r>
            <a:r>
              <a:rPr lang="fr-FR" sz="3600" dirty="0" smtClean="0">
                <a:solidFill>
                  <a:srgbClr val="0033CC"/>
                </a:solidFill>
              </a:rPr>
              <a:t> gone?</a:t>
            </a:r>
            <a:r>
              <a:rPr lang="fr-FR" sz="2000" baseline="56000" dirty="0" smtClean="0">
                <a:solidFill>
                  <a:srgbClr val="0033CC"/>
                </a:solidFill>
              </a:rPr>
              <a:t>© G. Hagen, T. Duguet</a:t>
            </a:r>
            <a:endParaRPr sz="2000" baseline="56000" dirty="0">
              <a:solidFill>
                <a:srgbClr val="0033CC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5983298" y="1951147"/>
            <a:ext cx="6539513" cy="1706450"/>
          </a:xfrm>
          <a:prstGeom prst="roundRect">
            <a:avLst>
              <a:gd name="adj" fmla="val 11996"/>
            </a:avLst>
          </a:prstGeom>
          <a:solidFill>
            <a:srgbClr val="CCECFF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983298" y="1951147"/>
            <a:ext cx="6854945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/>
              <a:t>sHFB</a:t>
            </a:r>
            <a:r>
              <a:rPr lang="en-US" sz="2000" dirty="0" smtClean="0"/>
              <a:t> </a:t>
            </a:r>
            <a:r>
              <a:rPr lang="en-US" sz="2000" b="1" dirty="0" smtClean="0"/>
              <a:t>displays weak pairing</a:t>
            </a:r>
            <a:endParaRPr lang="en-US" sz="2000" dirty="0" smtClean="0"/>
          </a:p>
          <a:p>
            <a:pPr algn="l"/>
            <a:r>
              <a:rPr lang="en-US" sz="2000" dirty="0" smtClean="0"/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</a:t>
            </a:r>
            <a:r>
              <a:rPr lang="en-US" sz="2000" dirty="0" smtClean="0"/>
              <a:t> </a:t>
            </a:r>
            <a:r>
              <a:rPr lang="en-US" sz="2000" dirty="0" smtClean="0"/>
              <a:t>S</a:t>
            </a:r>
            <a:r>
              <a:rPr lang="en-US" sz="2000" baseline="-25000" dirty="0" smtClean="0"/>
              <a:t>2n</a:t>
            </a:r>
            <a:r>
              <a:rPr lang="en-US" sz="2000" dirty="0" smtClean="0"/>
              <a:t> and </a:t>
            </a:r>
            <a:r>
              <a:rPr lang="en-US" sz="2000" dirty="0" smtClean="0">
                <a:latin typeface="Symbol" panose="05050102010706020507" pitchFamily="18" charset="2"/>
              </a:rPr>
              <a:t>D</a:t>
            </a:r>
            <a:r>
              <a:rPr lang="en-US" sz="2000" baseline="-25000" dirty="0" smtClean="0"/>
              <a:t>2n</a:t>
            </a:r>
            <a:r>
              <a:rPr lang="en-US" sz="2000" dirty="0" smtClean="0"/>
              <a:t> very close </a:t>
            </a:r>
            <a:r>
              <a:rPr lang="en-US" sz="2000" dirty="0" smtClean="0"/>
              <a:t>with </a:t>
            </a:r>
            <a:r>
              <a:rPr lang="en-US" sz="2000" dirty="0" smtClean="0"/>
              <a:t>HF-EFA and </a:t>
            </a:r>
            <a:r>
              <a:rPr lang="en-US" sz="2000" dirty="0" smtClean="0"/>
              <a:t>HFB-ZP</a:t>
            </a:r>
          </a:p>
          <a:p>
            <a:pPr algn="l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→ </a:t>
            </a:r>
            <a:r>
              <a:rPr lang="en-US" sz="2000" b="1" dirty="0">
                <a:cs typeface="Times New Roman" panose="02020603050405020304" pitchFamily="18" charset="0"/>
              </a:rPr>
              <a:t>Gives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cs typeface="Times New Roman" panose="02020603050405020304" pitchFamily="18" charset="0"/>
              </a:rPr>
              <a:t>~20% of </a:t>
            </a:r>
            <a:r>
              <a:rPr lang="en-US" sz="2000" b="1" dirty="0" err="1">
                <a:cs typeface="Times New Roman" panose="02020603050405020304" pitchFamily="18" charset="0"/>
              </a:rPr>
              <a:t>exp</a:t>
            </a:r>
            <a:r>
              <a:rPr lang="en-US" sz="2000" b="1" dirty="0"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Symbol" panose="05050102010706020507" pitchFamily="18" charset="2"/>
              </a:rPr>
              <a:t>D</a:t>
            </a:r>
            <a:r>
              <a:rPr lang="en-US" sz="2000" b="1" baseline="30000" dirty="0"/>
              <a:t>(3)</a:t>
            </a:r>
            <a:endParaRPr lang="en-US" sz="2000" dirty="0" smtClean="0">
              <a:cs typeface="Times New Roman" panose="02020603050405020304" pitchFamily="18" charset="0"/>
            </a:endParaRPr>
          </a:p>
          <a:p>
            <a:pPr algn="l"/>
            <a:r>
              <a:rPr lang="en-US" sz="2000" dirty="0" smtClean="0">
                <a:cs typeface="Times New Roman" panose="02020603050405020304" pitchFamily="18" charset="0"/>
              </a:rPr>
              <a:t>    → Too-low effective mass m*</a:t>
            </a:r>
          </a:p>
          <a:p>
            <a:pPr algn="l"/>
            <a:r>
              <a:rPr lang="en-US" sz="2000" dirty="0" smtClean="0">
                <a:cs typeface="Times New Roman" panose="02020603050405020304" pitchFamily="18" charset="0"/>
              </a:rPr>
              <a:t>    </a:t>
            </a:r>
            <a:r>
              <a:rPr lang="en-US" sz="2000" b="1" dirty="0" smtClean="0">
                <a:cs typeface="Times New Roman" panose="02020603050405020304" pitchFamily="18" charset="0"/>
              </a:rPr>
              <a:t>→ Too weak pairing kernel = bare </a:t>
            </a:r>
            <a:r>
              <a:rPr lang="en-US" sz="2000" b="1" dirty="0" err="1" smtClean="0">
                <a:cs typeface="Times New Roman" panose="02020603050405020304" pitchFamily="18" charset="0"/>
              </a:rPr>
              <a:t>nn</a:t>
            </a:r>
            <a:r>
              <a:rPr lang="en-US" sz="2000" b="1" dirty="0" smtClean="0"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cs typeface="Times New Roman" panose="02020603050405020304" pitchFamily="18" charset="0"/>
              </a:rPr>
              <a:t>vertex</a:t>
            </a:r>
          </a:p>
        </p:txBody>
      </p:sp>
    </p:spTree>
    <p:extLst>
      <p:ext uri="{BB962C8B-B14F-4D97-AF65-F5344CB8AC3E}">
        <p14:creationId xmlns:p14="http://schemas.microsoft.com/office/powerpoint/2010/main" val="15735935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79" y="2403778"/>
            <a:ext cx="5634319" cy="5848304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48" y="2403778"/>
            <a:ext cx="5639651" cy="5821384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7133319" y="6744207"/>
            <a:ext cx="5163273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polynomial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captured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FillTx/>
              <a:sym typeface="Helvetica Neue Light"/>
            </a:endParaRPr>
          </a:p>
        </p:txBody>
      </p:sp>
      <p:sp>
        <p:nvSpPr>
          <p:cNvPr id="1908" name="Shape 1908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" name="global mass predictions of ~700 nuclei…"/>
          <p:cNvSpPr txBox="1"/>
          <p:nvPr/>
        </p:nvSpPr>
        <p:spPr>
          <a:xfrm>
            <a:off x="1027845" y="1701251"/>
            <a:ext cx="2564805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0033CC"/>
                </a:solidFill>
              </a:rPr>
              <a:t>Scalesi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err="1" smtClean="0">
                <a:solidFill>
                  <a:srgbClr val="0033CC"/>
                </a:solidFill>
              </a:rPr>
              <a:t>unpublished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32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sz="3600" dirty="0" err="1" smtClean="0">
                <a:solidFill>
                  <a:srgbClr val="0033CC"/>
                </a:solidFill>
              </a:rPr>
              <a:t>Where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is</a:t>
            </a:r>
            <a:r>
              <a:rPr lang="fr-FR" sz="3600" dirty="0" smtClean="0">
                <a:solidFill>
                  <a:srgbClr val="0033CC"/>
                </a:solidFill>
              </a:rPr>
              <a:t> the </a:t>
            </a:r>
            <a:r>
              <a:rPr lang="fr-FR" sz="3600" dirty="0" err="1" smtClean="0">
                <a:solidFill>
                  <a:srgbClr val="0033CC"/>
                </a:solidFill>
              </a:rPr>
              <a:t>pairing</a:t>
            </a:r>
            <a:r>
              <a:rPr lang="fr-FR" sz="3600" dirty="0" smtClean="0">
                <a:solidFill>
                  <a:srgbClr val="0033CC"/>
                </a:solidFill>
              </a:rPr>
              <a:t> gone?</a:t>
            </a:r>
            <a:r>
              <a:rPr lang="fr-FR" sz="2000" baseline="56000" dirty="0" smtClean="0">
                <a:solidFill>
                  <a:srgbClr val="0033CC"/>
                </a:solidFill>
              </a:rPr>
              <a:t>© G. Hagen, T. Duguet</a:t>
            </a:r>
            <a:endParaRPr sz="2000" baseline="56000" dirty="0">
              <a:solidFill>
                <a:srgbClr val="0033CC"/>
              </a:solidFill>
            </a:endParaRPr>
          </a:p>
        </p:txBody>
      </p:sp>
      <p:sp>
        <p:nvSpPr>
          <p:cNvPr id="37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5949263" y="3835987"/>
            <a:ext cx="6989277" cy="1411876"/>
          </a:xfrm>
          <a:prstGeom prst="roundRect">
            <a:avLst>
              <a:gd name="adj" fmla="val 11996"/>
            </a:avLst>
          </a:prstGeom>
          <a:solidFill>
            <a:schemeClr val="accent5">
              <a:lumMod val="20000"/>
              <a:lumOff val="80000"/>
            </a:schemeClr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949262" y="3835987"/>
            <a:ext cx="715181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Dynamical correlations</a:t>
            </a:r>
          </a:p>
          <a:p>
            <a:pPr algn="l"/>
            <a:r>
              <a:rPr lang="en-US" sz="2000" dirty="0" smtClean="0"/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</a:t>
            </a:r>
            <a:r>
              <a:rPr lang="en-US" sz="2000" dirty="0" smtClean="0"/>
              <a:t> Low-order via </a:t>
            </a:r>
            <a:r>
              <a:rPr lang="en-US" sz="2000" dirty="0" err="1" smtClean="0"/>
              <a:t>sDSCGF</a:t>
            </a:r>
            <a:r>
              <a:rPr lang="en-US" sz="2000" dirty="0" smtClean="0"/>
              <a:t>(2</a:t>
            </a:r>
            <a:r>
              <a:rPr lang="en-US" sz="2000" dirty="0"/>
              <a:t>) </a:t>
            </a:r>
            <a:r>
              <a:rPr lang="en-US" sz="2000" b="1" dirty="0"/>
              <a:t>≈ </a:t>
            </a:r>
            <a:r>
              <a:rPr lang="en-US" sz="2000" b="1" dirty="0" smtClean="0"/>
              <a:t>30% </a:t>
            </a:r>
            <a:r>
              <a:rPr lang="en-US" sz="2000" b="1" dirty="0"/>
              <a:t>of </a:t>
            </a:r>
            <a:r>
              <a:rPr lang="en-US" sz="2000" b="1" dirty="0" err="1"/>
              <a:t>exp</a:t>
            </a:r>
            <a:r>
              <a:rPr lang="en-US" sz="2000" b="1" dirty="0"/>
              <a:t> </a:t>
            </a:r>
            <a:r>
              <a:rPr lang="en-US" sz="2400" b="1" dirty="0">
                <a:latin typeface="Symbol" panose="05050102010706020507" pitchFamily="18" charset="2"/>
              </a:rPr>
              <a:t>D</a:t>
            </a:r>
            <a:r>
              <a:rPr lang="en-US" sz="2000" b="1" baseline="30000" dirty="0"/>
              <a:t>(3</a:t>
            </a:r>
            <a:r>
              <a:rPr lang="en-US" sz="2000" b="1" baseline="30000" dirty="0" smtClean="0"/>
              <a:t>)</a:t>
            </a:r>
            <a:endParaRPr lang="en-US" sz="2000" b="1" dirty="0" smtClean="0"/>
          </a:p>
          <a:p>
            <a:pPr algn="l"/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</a:t>
            </a:r>
            <a:r>
              <a:rPr lang="en-US" sz="2000" dirty="0" err="1" smtClean="0">
                <a:cs typeface="Times New Roman" panose="02020603050405020304" pitchFamily="18" charset="0"/>
              </a:rPr>
              <a:t>sVS</a:t>
            </a:r>
            <a:r>
              <a:rPr lang="en-US" sz="2000" dirty="0" smtClean="0">
                <a:cs typeface="Times New Roman" panose="02020603050405020304" pitchFamily="18" charset="0"/>
              </a:rPr>
              <a:t>-IMSRG(2) with </a:t>
            </a:r>
            <a:r>
              <a:rPr lang="en-US" sz="2000" baseline="30000" dirty="0" smtClean="0">
                <a:cs typeface="Times New Roman" panose="02020603050405020304" pitchFamily="18" charset="0"/>
              </a:rPr>
              <a:t>40</a:t>
            </a:r>
            <a:r>
              <a:rPr lang="en-US" sz="2000" dirty="0" smtClean="0">
                <a:cs typeface="Times New Roman" panose="02020603050405020304" pitchFamily="18" charset="0"/>
              </a:rPr>
              <a:t>Ca core </a:t>
            </a:r>
            <a:r>
              <a:rPr lang="en-US" sz="2000" b="1" dirty="0" smtClean="0">
                <a:cs typeface="Times New Roman" panose="02020603050405020304" pitchFamily="18" charset="0"/>
              </a:rPr>
              <a:t>≈ 70% of </a:t>
            </a:r>
            <a:r>
              <a:rPr lang="en-US" sz="2000" b="1" dirty="0" err="1">
                <a:cs typeface="Times New Roman" panose="02020603050405020304" pitchFamily="18" charset="0"/>
              </a:rPr>
              <a:t>e</a:t>
            </a:r>
            <a:r>
              <a:rPr lang="en-US" sz="2000" b="1" dirty="0" err="1" smtClean="0">
                <a:cs typeface="Times New Roman" panose="02020603050405020304" pitchFamily="18" charset="0"/>
              </a:rPr>
              <a:t>xp</a:t>
            </a:r>
            <a:r>
              <a:rPr lang="en-US" sz="2000" b="1" dirty="0" smtClean="0"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US" sz="2000" b="1" baseline="30000" dirty="0">
                <a:cs typeface="Times New Roman" panose="02020603050405020304" pitchFamily="18" charset="0"/>
              </a:rPr>
              <a:t>(3</a:t>
            </a:r>
            <a:r>
              <a:rPr lang="en-US" sz="2000" b="1" baseline="30000" dirty="0" smtClean="0">
                <a:cs typeface="Times New Roman" panose="02020603050405020304" pitchFamily="18" charset="0"/>
              </a:rPr>
              <a:t>)</a:t>
            </a:r>
            <a:r>
              <a:rPr lang="en-US" sz="2000" b="1" dirty="0">
                <a:cs typeface="Times New Roman" panose="02020603050405020304" pitchFamily="18" charset="0"/>
              </a:rPr>
              <a:t> </a:t>
            </a:r>
            <a:endParaRPr lang="en-US" sz="2000" b="1" dirty="0" smtClean="0">
              <a:cs typeface="Times New Roman" panose="02020603050405020304" pitchFamily="18" charset="0"/>
            </a:endParaRP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Higher-order collective process = exchange of vibrations</a:t>
            </a:r>
          </a:p>
        </p:txBody>
      </p:sp>
      <p:sp>
        <p:nvSpPr>
          <p:cNvPr id="21" name="Flèche courbée vers le bas 20"/>
          <p:cNvSpPr/>
          <p:nvPr/>
        </p:nvSpPr>
        <p:spPr>
          <a:xfrm rot="4266723" flipV="1">
            <a:off x="5654899" y="5477311"/>
            <a:ext cx="1610252" cy="872289"/>
          </a:xfrm>
          <a:prstGeom prst="curvedDownArrow">
            <a:avLst/>
          </a:prstGeom>
          <a:solidFill>
            <a:srgbClr val="FEE5D8"/>
          </a:solidFill>
          <a:ln w="12700" cap="flat">
            <a:solidFill>
              <a:schemeClr val="accent5">
                <a:lumMod val="75000"/>
              </a:schemeClr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12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4200881" y="4141815"/>
            <a:ext cx="145779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EM 1.8/2.0</a:t>
            </a:r>
            <a:endParaRPr lang="en-US" sz="20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7170328" y="6030765"/>
            <a:ext cx="5899064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sVS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-IMSRG(2)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baseline="30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core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100% of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fr-FR" sz="2000" b="1" baseline="30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none" spc="0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   → Collective fluctuations of </a:t>
            </a:r>
            <a:r>
              <a:rPr kumimoji="0" lang="fr-FR" sz="2000" b="1" i="0" u="none" strike="noStrike" cap="none" spc="0" normalizeH="0" baseline="3000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40</a:t>
            </a:r>
            <a:r>
              <a:rPr kumimoji="0" lang="fr-FR" sz="2000" b="1" i="0" u="none" strike="noStrike" cap="none" spc="0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Ca </a:t>
            </a:r>
            <a:r>
              <a:rPr kumimoji="0" lang="fr-FR" sz="2000" b="1" i="0" u="none" strike="noStrike" cap="none" spc="0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core</a:t>
            </a:r>
            <a:r>
              <a:rPr kumimoji="0" lang="fr-FR" sz="2000" b="1" i="0" u="none" strike="noStrike" cap="none" spc="0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 </a:t>
            </a:r>
            <a:r>
              <a:rPr kumimoji="0" lang="fr-FR" sz="2000" b="1" i="0" u="none" strike="noStrike" cap="none" spc="0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does</a:t>
            </a:r>
            <a:r>
              <a:rPr kumimoji="0" lang="fr-FR" sz="2000" b="1" i="0" u="none" strike="noStrike" cap="none" spc="0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 </a:t>
            </a:r>
            <a:r>
              <a:rPr kumimoji="0" lang="fr-FR" sz="2000" b="1" i="0" u="none" strike="noStrike" cap="none" spc="0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it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FillTx/>
              <a:sym typeface="Helvetica Neue Light"/>
            </a:endParaRPr>
          </a:p>
        </p:txBody>
      </p:sp>
      <p:sp>
        <p:nvSpPr>
          <p:cNvPr id="14" name="global mass predictions of ~700 nuclei…"/>
          <p:cNvSpPr txBox="1"/>
          <p:nvPr/>
        </p:nvSpPr>
        <p:spPr>
          <a:xfrm>
            <a:off x="10589085" y="5789634"/>
            <a:ext cx="1939635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Miyagi, </a:t>
            </a: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P</a:t>
            </a:r>
            <a:r>
              <a:rPr lang="fr-FR" dirty="0" err="1" smtClean="0">
                <a:solidFill>
                  <a:schemeClr val="accent5">
                    <a:lumMod val="75000"/>
                  </a:schemeClr>
                </a:solidFill>
              </a:rPr>
              <a:t>riv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fr-FR" dirty="0" err="1" smtClean="0">
                <a:solidFill>
                  <a:schemeClr val="accent5">
                    <a:lumMod val="75000"/>
                  </a:schemeClr>
                </a:solidFill>
              </a:rPr>
              <a:t>Comm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global mass predictions of ~700 nuclei…"/>
          <p:cNvSpPr txBox="1"/>
          <p:nvPr/>
        </p:nvSpPr>
        <p:spPr>
          <a:xfrm>
            <a:off x="10209757" y="5266120"/>
            <a:ext cx="2784417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Barranco </a:t>
            </a:r>
            <a:r>
              <a:rPr lang="fr-FR" i="1" dirty="0" smtClean="0">
                <a:solidFill>
                  <a:schemeClr val="accent5">
                    <a:lumMod val="75000"/>
                  </a:schemeClr>
                </a:solidFill>
              </a:rPr>
              <a:t>et al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., JPCS (2011) </a:t>
            </a:r>
            <a:endParaRPr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7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5983298" y="1951147"/>
            <a:ext cx="6539513" cy="1706450"/>
          </a:xfrm>
          <a:prstGeom prst="roundRect">
            <a:avLst>
              <a:gd name="adj" fmla="val 11996"/>
            </a:avLst>
          </a:prstGeom>
          <a:solidFill>
            <a:srgbClr val="CCECFF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983298" y="1951147"/>
            <a:ext cx="6854945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/>
              <a:t>sHFB</a:t>
            </a:r>
            <a:r>
              <a:rPr lang="en-US" sz="2000" dirty="0" smtClean="0"/>
              <a:t> </a:t>
            </a:r>
            <a:r>
              <a:rPr lang="en-US" sz="2000" b="1" dirty="0" smtClean="0"/>
              <a:t>displays weak pairing</a:t>
            </a:r>
            <a:endParaRPr lang="en-US" sz="2000" dirty="0" smtClean="0"/>
          </a:p>
          <a:p>
            <a:pPr algn="l"/>
            <a:r>
              <a:rPr lang="en-US" sz="2000" dirty="0" smtClean="0"/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</a:t>
            </a:r>
            <a:r>
              <a:rPr lang="en-US" sz="2000" dirty="0" smtClean="0"/>
              <a:t> </a:t>
            </a:r>
            <a:r>
              <a:rPr lang="en-US" sz="2000" dirty="0" smtClean="0"/>
              <a:t>S</a:t>
            </a:r>
            <a:r>
              <a:rPr lang="en-US" sz="2000" baseline="-25000" dirty="0" smtClean="0"/>
              <a:t>2n</a:t>
            </a:r>
            <a:r>
              <a:rPr lang="en-US" sz="2000" dirty="0" smtClean="0"/>
              <a:t> and </a:t>
            </a:r>
            <a:r>
              <a:rPr lang="en-US" sz="2000" dirty="0" smtClean="0">
                <a:latin typeface="Symbol" panose="05050102010706020507" pitchFamily="18" charset="2"/>
              </a:rPr>
              <a:t>D</a:t>
            </a:r>
            <a:r>
              <a:rPr lang="en-US" sz="2000" baseline="-25000" dirty="0" smtClean="0"/>
              <a:t>2n</a:t>
            </a:r>
            <a:r>
              <a:rPr lang="en-US" sz="2000" dirty="0" smtClean="0"/>
              <a:t> very close </a:t>
            </a:r>
            <a:r>
              <a:rPr lang="en-US" sz="2000" dirty="0" smtClean="0"/>
              <a:t>with </a:t>
            </a:r>
            <a:r>
              <a:rPr lang="en-US" sz="2000" dirty="0" smtClean="0"/>
              <a:t>HF-EFA and </a:t>
            </a:r>
            <a:r>
              <a:rPr lang="en-US" sz="2000" dirty="0" smtClean="0"/>
              <a:t>HFB-ZP</a:t>
            </a:r>
          </a:p>
          <a:p>
            <a:pPr algn="l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→ </a:t>
            </a:r>
            <a:r>
              <a:rPr lang="en-US" sz="2000" b="1" dirty="0">
                <a:cs typeface="Times New Roman" panose="02020603050405020304" pitchFamily="18" charset="0"/>
              </a:rPr>
              <a:t>Gives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cs typeface="Times New Roman" panose="02020603050405020304" pitchFamily="18" charset="0"/>
              </a:rPr>
              <a:t>~20% of </a:t>
            </a:r>
            <a:r>
              <a:rPr lang="en-US" sz="2000" b="1" dirty="0" err="1">
                <a:cs typeface="Times New Roman" panose="02020603050405020304" pitchFamily="18" charset="0"/>
              </a:rPr>
              <a:t>exp</a:t>
            </a:r>
            <a:r>
              <a:rPr lang="en-US" sz="2000" b="1" dirty="0"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Symbol" panose="05050102010706020507" pitchFamily="18" charset="2"/>
              </a:rPr>
              <a:t>D</a:t>
            </a:r>
            <a:r>
              <a:rPr lang="en-US" sz="2000" b="1" baseline="30000" dirty="0"/>
              <a:t>(3)</a:t>
            </a:r>
            <a:endParaRPr lang="en-US" sz="2000" dirty="0" smtClean="0">
              <a:cs typeface="Times New Roman" panose="02020603050405020304" pitchFamily="18" charset="0"/>
            </a:endParaRPr>
          </a:p>
          <a:p>
            <a:pPr algn="l"/>
            <a:r>
              <a:rPr lang="en-US" sz="2000" dirty="0" smtClean="0">
                <a:cs typeface="Times New Roman" panose="02020603050405020304" pitchFamily="18" charset="0"/>
              </a:rPr>
              <a:t>    → Too-low effective mass m*</a:t>
            </a:r>
          </a:p>
          <a:p>
            <a:pPr algn="l"/>
            <a:r>
              <a:rPr lang="en-US" sz="2000" dirty="0" smtClean="0">
                <a:cs typeface="Times New Roman" panose="02020603050405020304" pitchFamily="18" charset="0"/>
              </a:rPr>
              <a:t>    </a:t>
            </a:r>
            <a:r>
              <a:rPr lang="en-US" sz="2000" b="1" dirty="0" smtClean="0">
                <a:cs typeface="Times New Roman" panose="02020603050405020304" pitchFamily="18" charset="0"/>
              </a:rPr>
              <a:t>→ Too weak pairing kernel = bare </a:t>
            </a:r>
            <a:r>
              <a:rPr lang="en-US" sz="2000" b="1" dirty="0" err="1" smtClean="0">
                <a:cs typeface="Times New Roman" panose="02020603050405020304" pitchFamily="18" charset="0"/>
              </a:rPr>
              <a:t>nn</a:t>
            </a:r>
            <a:r>
              <a:rPr lang="en-US" sz="2000" b="1" dirty="0" smtClean="0"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cs typeface="Times New Roman" panose="02020603050405020304" pitchFamily="18" charset="0"/>
              </a:rPr>
              <a:t>vertex</a:t>
            </a:r>
          </a:p>
        </p:txBody>
      </p:sp>
    </p:spTree>
    <p:extLst>
      <p:ext uri="{BB962C8B-B14F-4D97-AF65-F5344CB8AC3E}">
        <p14:creationId xmlns:p14="http://schemas.microsoft.com/office/powerpoint/2010/main" val="38101573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7" grpId="0" animBg="1"/>
      <p:bldP spid="21" grpId="0" animBg="1"/>
      <p:bldP spid="12" grpId="0"/>
      <p:bldP spid="1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008" y="2308459"/>
            <a:ext cx="6188765" cy="5628599"/>
          </a:xfrm>
          <a:prstGeom prst="rect">
            <a:avLst/>
          </a:prstGeom>
        </p:spPr>
      </p:pic>
      <p:sp>
        <p:nvSpPr>
          <p:cNvPr id="1908" name="Shape 1908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" name="global mass predictions of ~700 nuclei…"/>
          <p:cNvSpPr txBox="1"/>
          <p:nvPr/>
        </p:nvSpPr>
        <p:spPr>
          <a:xfrm>
            <a:off x="1070910" y="1687999"/>
            <a:ext cx="2266646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Bally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err="1" smtClean="0">
                <a:solidFill>
                  <a:srgbClr val="0033CC"/>
                </a:solidFill>
              </a:rPr>
              <a:t>unpublished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17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5949263" y="5474730"/>
            <a:ext cx="6415015" cy="1747706"/>
          </a:xfrm>
          <a:prstGeom prst="roundRect">
            <a:avLst>
              <a:gd name="adj" fmla="val 11996"/>
            </a:avLst>
          </a:prstGeom>
          <a:solidFill>
            <a:srgbClr val="E4F3E3"/>
          </a:solidFill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949263" y="5474731"/>
            <a:ext cx="6415015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Use </a:t>
            </a:r>
            <a:r>
              <a:rPr lang="en-US" sz="2000" b="1" dirty="0" smtClean="0"/>
              <a:t>richer unperturbed state (</a:t>
            </a:r>
            <a:r>
              <a:rPr lang="en-US" sz="2000" dirty="0" smtClean="0"/>
              <a:t>first step here)</a:t>
            </a:r>
          </a:p>
          <a:p>
            <a:pPr algn="l"/>
            <a:r>
              <a:rPr lang="en-US" sz="2000" dirty="0" smtClean="0"/>
              <a:t>Deformed </a:t>
            </a:r>
            <a:r>
              <a:rPr lang="en-US" sz="2000" dirty="0" err="1" smtClean="0"/>
              <a:t>Bogoliubov</a:t>
            </a:r>
            <a:r>
              <a:rPr lang="en-US" sz="2000" dirty="0" smtClean="0"/>
              <a:t> with full blocking in odd </a:t>
            </a:r>
            <a:r>
              <a:rPr lang="en-US" sz="2000" dirty="0" smtClean="0"/>
              <a:t>isotopes</a:t>
            </a:r>
          </a:p>
          <a:p>
            <a:pPr algn="l"/>
            <a:r>
              <a:rPr lang="en-US" sz="2000" dirty="0"/>
              <a:t>+</a:t>
            </a:r>
            <a:r>
              <a:rPr lang="en-US" sz="2000" dirty="0" smtClean="0"/>
              <a:t>VAP </a:t>
            </a:r>
            <a:r>
              <a:rPr lang="en-US" sz="2000" dirty="0" smtClean="0"/>
              <a:t>on N&amp;Z</a:t>
            </a:r>
          </a:p>
          <a:p>
            <a:pPr algn="l"/>
            <a:r>
              <a:rPr lang="en-US" sz="2000" dirty="0" smtClean="0"/>
              <a:t>+PAV </a:t>
            </a:r>
            <a:r>
              <a:rPr lang="en-US" sz="2000" dirty="0" smtClean="0"/>
              <a:t>on </a:t>
            </a:r>
            <a:r>
              <a:rPr lang="en-US" sz="2000" dirty="0" err="1" smtClean="0"/>
              <a:t>J</a:t>
            </a:r>
            <a:r>
              <a:rPr lang="en-US" sz="2000" baseline="30000" dirty="0" err="1" smtClean="0">
                <a:latin typeface="Symbol" panose="05050102010706020507" pitchFamily="18" charset="2"/>
              </a:rPr>
              <a:t>p</a:t>
            </a:r>
            <a:endParaRPr lang="en-US" sz="2000" b="1" baseline="30000" dirty="0" smtClean="0">
              <a:latin typeface="Symbol" panose="05050102010706020507" pitchFamily="18" charset="2"/>
              <a:cs typeface="Times New Roman" panose="02020603050405020304" pitchFamily="18" charset="0"/>
            </a:endParaRPr>
          </a:p>
          <a:p>
            <a:pPr lvl="0" algn="l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→</a:t>
            </a:r>
            <a:r>
              <a:rPr lang="en-US" sz="2000" b="1" dirty="0" smtClean="0">
                <a:cs typeface="Times New Roman" panose="02020603050405020304" pitchFamily="18" charset="0"/>
              </a:rPr>
              <a:t> 40% </a:t>
            </a:r>
            <a:r>
              <a:rPr lang="en-US" sz="2000" b="1" dirty="0">
                <a:cs typeface="Times New Roman" panose="02020603050405020304" pitchFamily="18" charset="0"/>
              </a:rPr>
              <a:t>of </a:t>
            </a:r>
            <a:r>
              <a:rPr lang="en-US" sz="2000" b="1" dirty="0" err="1">
                <a:cs typeface="Times New Roman" panose="02020603050405020304" pitchFamily="18" charset="0"/>
              </a:rPr>
              <a:t>exp</a:t>
            </a:r>
            <a:r>
              <a:rPr lang="en-US" sz="2000" b="1" dirty="0"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US" sz="2000" b="1" baseline="30000" dirty="0">
                <a:cs typeface="Times New Roman" panose="02020603050405020304" pitchFamily="18" charset="0"/>
              </a:rPr>
              <a:t>(3</a:t>
            </a:r>
            <a:r>
              <a:rPr lang="en-US" sz="2000" b="1" baseline="30000" dirty="0" smtClean="0">
                <a:cs typeface="Times New Roman" panose="02020603050405020304" pitchFamily="18" charset="0"/>
              </a:rPr>
              <a:t>)</a:t>
            </a:r>
            <a:r>
              <a:rPr lang="en-US" sz="2000" b="1" dirty="0" smtClean="0">
                <a:cs typeface="Times New Roman" panose="02020603050405020304" pitchFamily="18" charset="0"/>
              </a:rPr>
              <a:t>: </a:t>
            </a:r>
            <a:r>
              <a:rPr lang="en-US" sz="2000" b="1" dirty="0" smtClean="0">
                <a:cs typeface="Times New Roman" panose="02020603050405020304" pitchFamily="18" charset="0"/>
              </a:rPr>
              <a:t>not enough as expected</a:t>
            </a:r>
            <a:endParaRPr lang="en-US" sz="2000" b="1" dirty="0">
              <a:cs typeface="Times New Roman" panose="02020603050405020304" pitchFamily="18" charset="0"/>
            </a:endParaRPr>
          </a:p>
        </p:txBody>
      </p:sp>
      <p:sp>
        <p:nvSpPr>
          <p:cNvPr id="15" name="Flèche courbée vers le bas 14"/>
          <p:cNvSpPr/>
          <p:nvPr/>
        </p:nvSpPr>
        <p:spPr>
          <a:xfrm rot="2261025" flipV="1">
            <a:off x="5862737" y="7322857"/>
            <a:ext cx="1194694" cy="545529"/>
          </a:xfrm>
          <a:prstGeom prst="curvedDownArrow">
            <a:avLst/>
          </a:prstGeom>
          <a:solidFill>
            <a:srgbClr val="92D050"/>
          </a:solidFill>
          <a:ln w="12700" cap="flat">
            <a:solidFill>
              <a:srgbClr val="0099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7126297" y="7277440"/>
            <a:ext cx="5610510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Collective vibrations </a:t>
            </a:r>
            <a:r>
              <a:rPr lang="fr-FR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fr-FR" sz="2000" b="1" baseline="30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fr-FR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 « </a:t>
            </a:r>
            <a:r>
              <a:rPr lang="fr-FR" sz="20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core</a:t>
            </a:r>
            <a:r>
              <a:rPr lang="fr-FR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» </a:t>
            </a:r>
            <a:r>
              <a:rPr lang="fr-FR" sz="20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adding</a:t>
            </a:r>
            <a:r>
              <a:rPr lang="fr-FR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GCM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fr-FR" sz="2000" b="1" i="0" u="none" strike="noStrike" cap="none" spc="0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ynamical</a:t>
            </a:r>
            <a:r>
              <a:rPr kumimoji="0" lang="fr-FR" sz="2000" b="1" i="0" u="none" strike="noStrike" cap="none" spc="0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 </a:t>
            </a:r>
            <a:r>
              <a:rPr kumimoji="0" lang="fr-FR" sz="2000" b="1" i="0" u="none" strike="noStrike" cap="none" spc="0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correlations</a:t>
            </a:r>
            <a:r>
              <a:rPr kumimoji="0" lang="fr-FR" sz="2000" b="1" i="0" u="none" strike="noStrike" cap="none" spc="0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 on top via PGCM-PT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sym typeface="Helvetica Neue Light"/>
            </a:endParaRPr>
          </a:p>
        </p:txBody>
      </p:sp>
      <p:sp>
        <p:nvSpPr>
          <p:cNvPr id="20" name="global mass predictions of ~700 nuclei…"/>
          <p:cNvSpPr txBox="1"/>
          <p:nvPr/>
        </p:nvSpPr>
        <p:spPr>
          <a:xfrm>
            <a:off x="10144866" y="7995775"/>
            <a:ext cx="2497479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B050"/>
                </a:solidFill>
              </a:rPr>
              <a:t>Frosini</a:t>
            </a:r>
            <a:r>
              <a:rPr dirty="0" smtClean="0">
                <a:solidFill>
                  <a:srgbClr val="00B050"/>
                </a:solidFill>
              </a:rPr>
              <a:t> </a:t>
            </a:r>
            <a:r>
              <a:rPr i="1" dirty="0">
                <a:solidFill>
                  <a:srgbClr val="00B050"/>
                </a:solidFill>
                <a:sym typeface="Gill Sans"/>
              </a:rPr>
              <a:t>et al.</a:t>
            </a:r>
            <a:r>
              <a:rPr dirty="0">
                <a:solidFill>
                  <a:srgbClr val="00B050"/>
                </a:solidFill>
              </a:rPr>
              <a:t>, </a:t>
            </a:r>
            <a:r>
              <a:rPr lang="fr-FR" dirty="0" smtClean="0">
                <a:solidFill>
                  <a:srgbClr val="00B050"/>
                </a:solidFill>
              </a:rPr>
              <a:t>EPJA</a:t>
            </a:r>
            <a:r>
              <a:rPr dirty="0" smtClean="0">
                <a:solidFill>
                  <a:srgbClr val="00B050"/>
                </a:solidFill>
              </a:rPr>
              <a:t> </a:t>
            </a:r>
            <a:r>
              <a:rPr dirty="0">
                <a:solidFill>
                  <a:srgbClr val="00B050"/>
                </a:solidFill>
              </a:rPr>
              <a:t>(</a:t>
            </a:r>
            <a:r>
              <a:rPr dirty="0" smtClean="0">
                <a:solidFill>
                  <a:srgbClr val="00B050"/>
                </a:solidFill>
              </a:rPr>
              <a:t>20</a:t>
            </a:r>
            <a:r>
              <a:rPr lang="fr-FR" dirty="0" smtClean="0">
                <a:solidFill>
                  <a:srgbClr val="00B050"/>
                </a:solidFill>
              </a:rPr>
              <a:t>22</a:t>
            </a:r>
            <a:r>
              <a:rPr dirty="0" smtClean="0">
                <a:solidFill>
                  <a:srgbClr val="00B050"/>
                </a:solidFill>
              </a:rPr>
              <a:t>)</a:t>
            </a:r>
            <a:endParaRPr dirty="0">
              <a:solidFill>
                <a:srgbClr val="00B050"/>
              </a:solidFill>
            </a:endParaRPr>
          </a:p>
        </p:txBody>
      </p:sp>
      <p:sp>
        <p:nvSpPr>
          <p:cNvPr id="22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167861" y="8398639"/>
            <a:ext cx="12938540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900" b="1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Superfluidity</a:t>
            </a:r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“fine-tuned” from a many-body standpoint</a:t>
            </a:r>
          </a:p>
          <a:p>
            <a:pPr algn="l">
              <a:lnSpc>
                <a:spcPct val="150000"/>
              </a:lnSpc>
            </a:pPr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	</a:t>
            </a:r>
            <a:r>
              <a:rPr lang="en-US" sz="19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</a:t>
            </a:r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 quantitative ab initio description at polynomial cost is a challenge for the future  </a:t>
            </a:r>
            <a:endParaRPr lang="en-US" sz="1900" dirty="0">
              <a:solidFill>
                <a:srgbClr val="FF0000"/>
              </a:solidFill>
            </a:endParaRPr>
          </a:p>
        </p:txBody>
      </p:sp>
      <p:sp>
        <p:nvSpPr>
          <p:cNvPr id="23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4200881" y="4141815"/>
            <a:ext cx="145779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EM 1.8/2.0</a:t>
            </a:r>
            <a:endParaRPr lang="en-US" sz="2000" b="1" dirty="0"/>
          </a:p>
        </p:txBody>
      </p:sp>
      <p:sp>
        <p:nvSpPr>
          <p:cNvPr id="30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5949263" y="3835987"/>
            <a:ext cx="6989277" cy="1411876"/>
          </a:xfrm>
          <a:prstGeom prst="roundRect">
            <a:avLst>
              <a:gd name="adj" fmla="val 11996"/>
            </a:avLst>
          </a:prstGeom>
          <a:solidFill>
            <a:schemeClr val="accent5">
              <a:lumMod val="20000"/>
              <a:lumOff val="80000"/>
            </a:schemeClr>
          </a:solidFill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949263" y="3835987"/>
            <a:ext cx="7157138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Dynamical correlations</a:t>
            </a:r>
          </a:p>
          <a:p>
            <a:pPr algn="l"/>
            <a:r>
              <a:rPr lang="en-US" sz="2000" dirty="0" smtClean="0"/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</a:t>
            </a:r>
            <a:r>
              <a:rPr lang="en-US" sz="2000" dirty="0" smtClean="0"/>
              <a:t> Low-order via </a:t>
            </a:r>
            <a:r>
              <a:rPr lang="en-US" sz="2000" dirty="0" err="1" smtClean="0"/>
              <a:t>sDSCGF</a:t>
            </a:r>
            <a:r>
              <a:rPr lang="en-US" sz="2000" dirty="0" smtClean="0"/>
              <a:t>(2</a:t>
            </a:r>
            <a:r>
              <a:rPr lang="en-US" sz="2000" dirty="0"/>
              <a:t>) </a:t>
            </a:r>
            <a:r>
              <a:rPr lang="en-US" sz="2000" b="1" dirty="0"/>
              <a:t>≈ </a:t>
            </a:r>
            <a:r>
              <a:rPr lang="en-US" sz="2000" b="1" dirty="0" smtClean="0"/>
              <a:t>30% </a:t>
            </a:r>
            <a:r>
              <a:rPr lang="en-US" sz="2000" b="1" dirty="0"/>
              <a:t>of </a:t>
            </a:r>
            <a:r>
              <a:rPr lang="en-US" sz="2000" b="1" dirty="0" err="1"/>
              <a:t>exp</a:t>
            </a:r>
            <a:r>
              <a:rPr lang="en-US" sz="2000" b="1" dirty="0"/>
              <a:t> </a:t>
            </a:r>
            <a:r>
              <a:rPr lang="en-US" sz="2400" b="1" dirty="0">
                <a:latin typeface="Symbol" panose="05050102010706020507" pitchFamily="18" charset="2"/>
              </a:rPr>
              <a:t>D</a:t>
            </a:r>
            <a:r>
              <a:rPr lang="en-US" sz="2000" b="1" baseline="30000" dirty="0"/>
              <a:t>(3</a:t>
            </a:r>
            <a:r>
              <a:rPr lang="en-US" sz="2000" b="1" baseline="30000" dirty="0" smtClean="0"/>
              <a:t>)</a:t>
            </a:r>
            <a:endParaRPr lang="en-US" sz="2000" b="1" dirty="0" smtClean="0"/>
          </a:p>
          <a:p>
            <a:pPr algn="l"/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</a:t>
            </a:r>
            <a:r>
              <a:rPr lang="en-US" sz="2000" dirty="0" err="1" smtClean="0">
                <a:cs typeface="Times New Roman" panose="02020603050405020304" pitchFamily="18" charset="0"/>
              </a:rPr>
              <a:t>sVS</a:t>
            </a:r>
            <a:r>
              <a:rPr lang="en-US" sz="2000" dirty="0" smtClean="0">
                <a:cs typeface="Times New Roman" panose="02020603050405020304" pitchFamily="18" charset="0"/>
              </a:rPr>
              <a:t>-IMSRG(2) with </a:t>
            </a:r>
            <a:r>
              <a:rPr lang="en-US" sz="2000" baseline="30000" dirty="0" smtClean="0">
                <a:cs typeface="Times New Roman" panose="02020603050405020304" pitchFamily="18" charset="0"/>
              </a:rPr>
              <a:t>40</a:t>
            </a:r>
            <a:r>
              <a:rPr lang="en-US" sz="2000" dirty="0" smtClean="0">
                <a:cs typeface="Times New Roman" panose="02020603050405020304" pitchFamily="18" charset="0"/>
              </a:rPr>
              <a:t>Ca core </a:t>
            </a:r>
            <a:r>
              <a:rPr lang="en-US" sz="2000" b="1" dirty="0" smtClean="0">
                <a:cs typeface="Times New Roman" panose="02020603050405020304" pitchFamily="18" charset="0"/>
              </a:rPr>
              <a:t>≈ 70% of </a:t>
            </a:r>
            <a:r>
              <a:rPr lang="en-US" sz="2000" b="1" dirty="0" err="1">
                <a:cs typeface="Times New Roman" panose="02020603050405020304" pitchFamily="18" charset="0"/>
              </a:rPr>
              <a:t>e</a:t>
            </a:r>
            <a:r>
              <a:rPr lang="en-US" sz="2000" b="1" dirty="0" err="1" smtClean="0">
                <a:cs typeface="Times New Roman" panose="02020603050405020304" pitchFamily="18" charset="0"/>
              </a:rPr>
              <a:t>xp</a:t>
            </a:r>
            <a:r>
              <a:rPr lang="en-US" sz="2000" b="1" dirty="0" smtClean="0"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US" sz="2000" b="1" baseline="30000" dirty="0">
                <a:cs typeface="Times New Roman" panose="02020603050405020304" pitchFamily="18" charset="0"/>
              </a:rPr>
              <a:t>(3</a:t>
            </a:r>
            <a:r>
              <a:rPr lang="en-US" sz="2000" b="1" baseline="30000" dirty="0" smtClean="0">
                <a:cs typeface="Times New Roman" panose="02020603050405020304" pitchFamily="18" charset="0"/>
              </a:rPr>
              <a:t>)</a:t>
            </a:r>
            <a:r>
              <a:rPr lang="en-US" sz="2000" b="1" dirty="0">
                <a:cs typeface="Times New Roman" panose="02020603050405020304" pitchFamily="18" charset="0"/>
              </a:rPr>
              <a:t> </a:t>
            </a:r>
            <a:endParaRPr lang="en-US" sz="2000" b="1" dirty="0" smtClean="0">
              <a:cs typeface="Times New Roman" panose="02020603050405020304" pitchFamily="18" charset="0"/>
            </a:endParaRP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Higher-order collective process = exchange of vibrations</a:t>
            </a:r>
          </a:p>
        </p:txBody>
      </p:sp>
      <p:sp>
        <p:nvSpPr>
          <p:cNvPr id="32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sz="3600" dirty="0" err="1" smtClean="0">
                <a:solidFill>
                  <a:srgbClr val="0033CC"/>
                </a:solidFill>
              </a:rPr>
              <a:t>Where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is</a:t>
            </a:r>
            <a:r>
              <a:rPr lang="fr-FR" sz="3600" dirty="0" smtClean="0">
                <a:solidFill>
                  <a:srgbClr val="0033CC"/>
                </a:solidFill>
              </a:rPr>
              <a:t> the </a:t>
            </a:r>
            <a:r>
              <a:rPr lang="fr-FR" sz="3600" dirty="0" err="1" smtClean="0">
                <a:solidFill>
                  <a:srgbClr val="0033CC"/>
                </a:solidFill>
              </a:rPr>
              <a:t>pairing</a:t>
            </a:r>
            <a:r>
              <a:rPr lang="fr-FR" sz="3600" dirty="0" smtClean="0">
                <a:solidFill>
                  <a:srgbClr val="0033CC"/>
                </a:solidFill>
              </a:rPr>
              <a:t> gone?</a:t>
            </a:r>
            <a:r>
              <a:rPr lang="fr-FR" sz="2000" baseline="56000" dirty="0" smtClean="0">
                <a:solidFill>
                  <a:srgbClr val="0033CC"/>
                </a:solidFill>
              </a:rPr>
              <a:t>© G. Hagen, T. Duguet</a:t>
            </a:r>
            <a:endParaRPr sz="2000" baseline="56000" dirty="0">
              <a:solidFill>
                <a:srgbClr val="0033CC"/>
              </a:solidFill>
            </a:endParaRPr>
          </a:p>
        </p:txBody>
      </p:sp>
      <p:sp>
        <p:nvSpPr>
          <p:cNvPr id="18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5983298" y="1951147"/>
            <a:ext cx="6539513" cy="1706450"/>
          </a:xfrm>
          <a:prstGeom prst="roundRect">
            <a:avLst>
              <a:gd name="adj" fmla="val 11996"/>
            </a:avLst>
          </a:prstGeom>
          <a:solidFill>
            <a:srgbClr val="CCECFF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983298" y="1951147"/>
            <a:ext cx="6854945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/>
              <a:t>sHFB</a:t>
            </a:r>
            <a:r>
              <a:rPr lang="en-US" sz="2000" dirty="0" smtClean="0"/>
              <a:t> </a:t>
            </a:r>
            <a:r>
              <a:rPr lang="en-US" sz="2000" b="1" dirty="0" smtClean="0"/>
              <a:t>displays weak pairing</a:t>
            </a:r>
            <a:endParaRPr lang="en-US" sz="2000" dirty="0" smtClean="0"/>
          </a:p>
          <a:p>
            <a:pPr algn="l"/>
            <a:r>
              <a:rPr lang="en-US" sz="2000" dirty="0" smtClean="0"/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</a:t>
            </a:r>
            <a:r>
              <a:rPr lang="en-US" sz="2000" dirty="0" smtClean="0"/>
              <a:t> </a:t>
            </a:r>
            <a:r>
              <a:rPr lang="en-US" sz="2000" dirty="0" smtClean="0"/>
              <a:t>S</a:t>
            </a:r>
            <a:r>
              <a:rPr lang="en-US" sz="2000" baseline="-25000" dirty="0" smtClean="0"/>
              <a:t>2n</a:t>
            </a:r>
            <a:r>
              <a:rPr lang="en-US" sz="2000" dirty="0" smtClean="0"/>
              <a:t> and </a:t>
            </a:r>
            <a:r>
              <a:rPr lang="en-US" sz="2000" dirty="0" smtClean="0">
                <a:latin typeface="Symbol" panose="05050102010706020507" pitchFamily="18" charset="2"/>
              </a:rPr>
              <a:t>D</a:t>
            </a:r>
            <a:r>
              <a:rPr lang="en-US" sz="2000" baseline="-25000" dirty="0" smtClean="0"/>
              <a:t>2n</a:t>
            </a:r>
            <a:r>
              <a:rPr lang="en-US" sz="2000" dirty="0" smtClean="0"/>
              <a:t> very close </a:t>
            </a:r>
            <a:r>
              <a:rPr lang="en-US" sz="2000" dirty="0" smtClean="0"/>
              <a:t>with </a:t>
            </a:r>
            <a:r>
              <a:rPr lang="en-US" sz="2000" dirty="0" smtClean="0"/>
              <a:t>HF-EFA and </a:t>
            </a:r>
            <a:r>
              <a:rPr lang="en-US" sz="2000" dirty="0" smtClean="0"/>
              <a:t>HFB-ZP</a:t>
            </a:r>
          </a:p>
          <a:p>
            <a:pPr algn="l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→ </a:t>
            </a:r>
            <a:r>
              <a:rPr lang="en-US" sz="2000" b="1" dirty="0">
                <a:cs typeface="Times New Roman" panose="02020603050405020304" pitchFamily="18" charset="0"/>
              </a:rPr>
              <a:t>Gives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cs typeface="Times New Roman" panose="02020603050405020304" pitchFamily="18" charset="0"/>
              </a:rPr>
              <a:t>~20% of </a:t>
            </a:r>
            <a:r>
              <a:rPr lang="en-US" sz="2000" b="1" dirty="0" err="1">
                <a:cs typeface="Times New Roman" panose="02020603050405020304" pitchFamily="18" charset="0"/>
              </a:rPr>
              <a:t>exp</a:t>
            </a:r>
            <a:r>
              <a:rPr lang="en-US" sz="2000" b="1" dirty="0"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Symbol" panose="05050102010706020507" pitchFamily="18" charset="2"/>
              </a:rPr>
              <a:t>D</a:t>
            </a:r>
            <a:r>
              <a:rPr lang="en-US" sz="2000" b="1" baseline="30000" dirty="0"/>
              <a:t>(3)</a:t>
            </a:r>
            <a:endParaRPr lang="en-US" sz="2000" dirty="0" smtClean="0">
              <a:cs typeface="Times New Roman" panose="02020603050405020304" pitchFamily="18" charset="0"/>
            </a:endParaRPr>
          </a:p>
          <a:p>
            <a:pPr algn="l"/>
            <a:r>
              <a:rPr lang="en-US" sz="2000" dirty="0" smtClean="0">
                <a:cs typeface="Times New Roman" panose="02020603050405020304" pitchFamily="18" charset="0"/>
              </a:rPr>
              <a:t>    → Too-low effective mass m*</a:t>
            </a:r>
          </a:p>
          <a:p>
            <a:pPr algn="l"/>
            <a:r>
              <a:rPr lang="en-US" sz="2000" dirty="0" smtClean="0">
                <a:cs typeface="Times New Roman" panose="02020603050405020304" pitchFamily="18" charset="0"/>
              </a:rPr>
              <a:t>    </a:t>
            </a:r>
            <a:r>
              <a:rPr lang="en-US" sz="2000" b="1" dirty="0" smtClean="0">
                <a:cs typeface="Times New Roman" panose="02020603050405020304" pitchFamily="18" charset="0"/>
              </a:rPr>
              <a:t>→ Too weak pairing kernel = bare </a:t>
            </a:r>
            <a:r>
              <a:rPr lang="en-US" sz="2000" b="1" dirty="0" err="1" smtClean="0">
                <a:cs typeface="Times New Roman" panose="02020603050405020304" pitchFamily="18" charset="0"/>
              </a:rPr>
              <a:t>nn</a:t>
            </a:r>
            <a:r>
              <a:rPr lang="en-US" sz="2000" b="1" dirty="0" smtClean="0"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cs typeface="Times New Roman" panose="02020603050405020304" pitchFamily="18" charset="0"/>
              </a:rPr>
              <a:t>vertex</a:t>
            </a:r>
          </a:p>
        </p:txBody>
      </p:sp>
    </p:spTree>
    <p:extLst>
      <p:ext uri="{BB962C8B-B14F-4D97-AF65-F5344CB8AC3E}">
        <p14:creationId xmlns:p14="http://schemas.microsoft.com/office/powerpoint/2010/main" val="17421746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20" grpId="0" animBg="1"/>
      <p:bldP spid="2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5" name="Shape 75"/>
          <p:cNvSpPr/>
          <p:nvPr/>
        </p:nvSpPr>
        <p:spPr>
          <a:xfrm>
            <a:off x="444500" y="127000"/>
            <a:ext cx="12115800" cy="99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BDFF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0033CC"/>
                </a:solidFill>
              </a:rPr>
              <a:t>Contents</a:t>
            </a:r>
          </a:p>
        </p:txBody>
      </p:sp>
      <p:sp>
        <p:nvSpPr>
          <p:cNvPr id="81" name="Shape 81"/>
          <p:cNvSpPr/>
          <p:nvPr/>
        </p:nvSpPr>
        <p:spPr>
          <a:xfrm>
            <a:off x="1202239" y="3184140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How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many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-body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correlations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come in at polynomial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cost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=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pedagogical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account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 </a:t>
            </a:r>
            <a:endParaRPr sz="2200" dirty="0">
              <a:solidFill>
                <a:schemeClr val="tx1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2" name="Shape 81"/>
          <p:cNvSpPr/>
          <p:nvPr/>
        </p:nvSpPr>
        <p:spPr>
          <a:xfrm>
            <a:off x="1202239" y="4011985"/>
            <a:ext cx="11908619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Pushing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to high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accuracy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and to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heavier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open-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shell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nuclei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at polynomial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cost</a:t>
            </a:r>
            <a:endParaRPr sz="2200" dirty="0">
              <a:solidFill>
                <a:srgbClr val="1243DE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3" name="Shape 81"/>
          <p:cNvSpPr/>
          <p:nvPr/>
        </p:nvSpPr>
        <p:spPr>
          <a:xfrm>
            <a:off x="1202239" y="2356295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>
                <a:latin typeface="Palatino"/>
                <a:ea typeface="Palatino"/>
                <a:cs typeface="Palatino"/>
                <a:sym typeface="Palatino"/>
              </a:rPr>
              <a:t>A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b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initio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expansion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many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-body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methods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for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closed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- and open-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shell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nuclei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7" name="Shape 81"/>
          <p:cNvSpPr/>
          <p:nvPr/>
        </p:nvSpPr>
        <p:spPr>
          <a:xfrm>
            <a:off x="2381683" y="4817487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BCCSD and BCCSD[T]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ground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-state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energies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in Ca and Sn isotopes</a:t>
            </a:r>
            <a:endParaRPr sz="2200" dirty="0">
              <a:solidFill>
                <a:srgbClr val="1243DE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8" name="Shape 81"/>
          <p:cNvSpPr/>
          <p:nvPr/>
        </p:nvSpPr>
        <p:spPr>
          <a:xfrm>
            <a:off x="2381682" y="5499572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BCCSD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ground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-state charge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radii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and neutron skins in Sn isotopes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34487044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lobal mass predictions of ~700 nuclei…"/>
          <p:cNvSpPr txBox="1"/>
          <p:nvPr/>
        </p:nvSpPr>
        <p:spPr>
          <a:xfrm>
            <a:off x="841086" y="1661495"/>
            <a:ext cx="2303516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Tichai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smtClean="0">
                <a:solidFill>
                  <a:srgbClr val="0033CC"/>
                </a:solidFill>
              </a:rPr>
              <a:t>PLB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dirty="0">
                <a:solidFill>
                  <a:srgbClr val="0033CC"/>
                </a:solidFill>
              </a:rPr>
              <a:t>(</a:t>
            </a:r>
            <a:r>
              <a:rPr dirty="0" smtClean="0">
                <a:solidFill>
                  <a:srgbClr val="0033CC"/>
                </a:solidFill>
              </a:rPr>
              <a:t>20</a:t>
            </a:r>
            <a:r>
              <a:rPr lang="fr-FR" dirty="0" smtClean="0">
                <a:solidFill>
                  <a:srgbClr val="0033CC"/>
                </a:solidFill>
              </a:rPr>
              <a:t>24</a:t>
            </a:r>
            <a:r>
              <a:rPr dirty="0" smtClean="0">
                <a:solidFill>
                  <a:srgbClr val="0033CC"/>
                </a:solidFill>
              </a:rPr>
              <a:t>)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1908" name="Shape 1908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1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sz="3600" dirty="0" err="1" smtClean="0">
                <a:solidFill>
                  <a:srgbClr val="0033CC"/>
                </a:solidFill>
              </a:rPr>
              <a:t>Pushing</a:t>
            </a:r>
            <a:r>
              <a:rPr lang="fr-FR" sz="3600" dirty="0" smtClean="0">
                <a:solidFill>
                  <a:srgbClr val="0033CC"/>
                </a:solidFill>
              </a:rPr>
              <a:t> to </a:t>
            </a:r>
            <a:r>
              <a:rPr lang="fr-FR" sz="3600" dirty="0" err="1" smtClean="0">
                <a:solidFill>
                  <a:srgbClr val="0033CC"/>
                </a:solidFill>
              </a:rPr>
              <a:t>greater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accuracy</a:t>
            </a:r>
            <a:r>
              <a:rPr lang="fr-FR" sz="3600" dirty="0" smtClean="0">
                <a:solidFill>
                  <a:srgbClr val="0033CC"/>
                </a:solidFill>
              </a:rPr>
              <a:t> in open-</a:t>
            </a:r>
            <a:r>
              <a:rPr lang="fr-FR" sz="3600" dirty="0" err="1" smtClean="0">
                <a:solidFill>
                  <a:srgbClr val="0033CC"/>
                </a:solidFill>
              </a:rPr>
              <a:t>shell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nuclei</a:t>
            </a:r>
            <a:r>
              <a:rPr lang="fr-FR" sz="3600" dirty="0" smtClean="0">
                <a:solidFill>
                  <a:srgbClr val="0033CC"/>
                </a:solidFill>
              </a:rPr>
              <a:t>…</a:t>
            </a:r>
            <a:endParaRPr sz="2000" baseline="-25000" dirty="0">
              <a:solidFill>
                <a:srgbClr val="0033CC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3206"/>
            <a:ext cx="4945390" cy="7461519"/>
          </a:xfrm>
          <a:prstGeom prst="rect">
            <a:avLst/>
          </a:prstGeom>
        </p:spPr>
      </p:pic>
      <p:sp>
        <p:nvSpPr>
          <p:cNvPr id="17" name="Rectangle: Rounded Corners 13">
            <a:extLst>
              <a:ext uri="{FF2B5EF4-FFF2-40B4-BE49-F238E27FC236}">
                <a16:creationId xmlns:a16="http://schemas.microsoft.com/office/drawing/2014/main" id="{848E74D0-56D3-8570-844E-972241AD4E7C}"/>
              </a:ext>
            </a:extLst>
          </p:cNvPr>
          <p:cNvSpPr/>
          <p:nvPr/>
        </p:nvSpPr>
        <p:spPr>
          <a:xfrm>
            <a:off x="5348969" y="2040434"/>
            <a:ext cx="6829779" cy="2690593"/>
          </a:xfrm>
          <a:prstGeom prst="roundRect">
            <a:avLst>
              <a:gd name="adj" fmla="val 11996"/>
            </a:avLst>
          </a:prstGeom>
          <a:solidFill>
            <a:srgbClr val="FFC5C5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348970" y="2076467"/>
            <a:ext cx="6756022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Novel non-perturbative </a:t>
            </a:r>
            <a:r>
              <a:rPr lang="en-US" sz="2000" b="1" dirty="0" err="1" smtClean="0"/>
              <a:t>sBCCSD</a:t>
            </a:r>
            <a:r>
              <a:rPr lang="en-US" sz="2000" b="1" dirty="0" smtClean="0"/>
              <a:t> </a:t>
            </a:r>
            <a:r>
              <a:rPr lang="en-US" sz="2000" dirty="0" smtClean="0"/>
              <a:t>(</a:t>
            </a:r>
            <a:r>
              <a:rPr lang="en-US" sz="2000" dirty="0" err="1" smtClean="0"/>
              <a:t>sBMBPT</a:t>
            </a:r>
            <a:r>
              <a:rPr lang="en-US" sz="2000" dirty="0" smtClean="0"/>
              <a:t>(3) complete)</a:t>
            </a:r>
          </a:p>
          <a:p>
            <a:pPr algn="l"/>
            <a:r>
              <a:rPr lang="en-US" sz="2000" b="1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s</a:t>
            </a:r>
            <a:r>
              <a:rPr lang="en-US" sz="2000" b="1" baseline="-25000" dirty="0" err="1" smtClean="0">
                <a:cs typeface="Times New Roman" panose="02020603050405020304" pitchFamily="18" charset="0"/>
              </a:rPr>
              <a:t>th-exp</a:t>
            </a:r>
            <a:r>
              <a:rPr lang="en-US" sz="2000" b="1" dirty="0" smtClean="0">
                <a:cs typeface="Times New Roman" panose="02020603050405020304" pitchFamily="18" charset="0"/>
              </a:rPr>
              <a:t>(E) = 9 MeV (2.3%)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2 MeV for </a:t>
            </a:r>
            <a:r>
              <a:rPr lang="en-US" sz="2000" dirty="0" err="1" smtClean="0">
                <a:cs typeface="Times New Roman" panose="02020603050405020304" pitchFamily="18" charset="0"/>
              </a:rPr>
              <a:t>sVS</a:t>
            </a:r>
            <a:r>
              <a:rPr lang="en-US" sz="2000" dirty="0" smtClean="0">
                <a:cs typeface="Times New Roman" panose="02020603050405020304" pitchFamily="18" charset="0"/>
              </a:rPr>
              <a:t>-IMSRG(2) </a:t>
            </a:r>
          </a:p>
          <a:p>
            <a:pPr algn="l"/>
            <a:r>
              <a:rPr lang="en-US" sz="2000" dirty="0" smtClean="0">
                <a:cs typeface="Times New Roman" panose="02020603050405020304" pitchFamily="18" charset="0"/>
              </a:rPr>
              <a:t>Exaggerated N=20 </a:t>
            </a:r>
            <a:r>
              <a:rPr lang="en-US" sz="2000" dirty="0" err="1" smtClean="0">
                <a:cs typeface="Times New Roman" panose="02020603050405020304" pitchFamily="18" charset="0"/>
              </a:rPr>
              <a:t>magicity</a:t>
            </a:r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/ N=28,32,34 </a:t>
            </a:r>
            <a:r>
              <a:rPr lang="en-US" sz="2000" dirty="0" err="1" smtClean="0">
                <a:cs typeface="Times New Roman" panose="02020603050405020304" pitchFamily="18" charset="0"/>
              </a:rPr>
              <a:t>magicity</a:t>
            </a:r>
            <a:r>
              <a:rPr lang="en-US" sz="2000" dirty="0" smtClean="0">
                <a:cs typeface="Times New Roman" panose="02020603050405020304" pitchFamily="18" charset="0"/>
              </a:rPr>
              <a:t> ok </a:t>
            </a:r>
          </a:p>
          <a:p>
            <a:pPr algn="l"/>
            <a:r>
              <a:rPr lang="en-US" sz="2000" b="1" dirty="0">
                <a:cs typeface="Times New Roman" panose="02020603050405020304" pitchFamily="18" charset="0"/>
              </a:rPr>
              <a:t>P</a:t>
            </a:r>
            <a:r>
              <a:rPr lang="en-US" sz="2000" b="1" dirty="0" smtClean="0">
                <a:cs typeface="Times New Roman" panose="02020603050405020304" pitchFamily="18" charset="0"/>
              </a:rPr>
              <a:t>redicted </a:t>
            </a:r>
            <a:r>
              <a:rPr lang="en-US" sz="2000" b="1" dirty="0" err="1" smtClean="0">
                <a:cs typeface="Times New Roman" panose="02020603050405020304" pitchFamily="18" charset="0"/>
              </a:rPr>
              <a:t>magicity</a:t>
            </a:r>
            <a:r>
              <a:rPr lang="en-US" sz="2000" b="1" dirty="0" smtClean="0">
                <a:cs typeface="Times New Roman" panose="02020603050405020304" pitchFamily="18" charset="0"/>
              </a:rPr>
              <a:t> at N=40</a:t>
            </a:r>
          </a:p>
          <a:p>
            <a:pPr lvl="1" indent="0"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Exaggerated compared to </a:t>
            </a:r>
            <a:r>
              <a:rPr lang="en-US" sz="2000" dirty="0" err="1" smtClean="0">
                <a:cs typeface="Times New Roman" panose="02020603050405020304" pitchFamily="18" charset="0"/>
              </a:rPr>
              <a:t>sVS</a:t>
            </a:r>
            <a:r>
              <a:rPr lang="en-US" sz="2000" dirty="0" smtClean="0">
                <a:cs typeface="Times New Roman" panose="02020603050405020304" pitchFamily="18" charset="0"/>
              </a:rPr>
              <a:t>-IMSRG(2)</a:t>
            </a:r>
            <a:endParaRPr lang="en-US" sz="2000" dirty="0">
              <a:cs typeface="Times New Roman" panose="02020603050405020304" pitchFamily="18" charset="0"/>
            </a:endParaRPr>
          </a:p>
          <a:p>
            <a:pPr lvl="1" indent="0" algn="l"/>
            <a:r>
              <a:rPr lang="en-US" sz="2000" b="1" dirty="0" smtClean="0">
                <a:cs typeface="Times New Roman" panose="02020603050405020304" pitchFamily="18" charset="0"/>
              </a:rPr>
              <a:t>Neutron drip-line predicted in </a:t>
            </a:r>
            <a:r>
              <a:rPr lang="en-US" sz="2000" b="1" baseline="30000" dirty="0" smtClean="0">
                <a:cs typeface="Times New Roman" panose="02020603050405020304" pitchFamily="18" charset="0"/>
              </a:rPr>
              <a:t>60</a:t>
            </a:r>
            <a:r>
              <a:rPr lang="en-US" sz="2000" b="1" dirty="0" smtClean="0">
                <a:cs typeface="Times New Roman" panose="02020603050405020304" pitchFamily="18" charset="0"/>
              </a:rPr>
              <a:t>Ca </a:t>
            </a:r>
            <a:r>
              <a:rPr lang="en-US" sz="2000" dirty="0" smtClean="0">
                <a:cs typeface="Times New Roman" panose="02020603050405020304" pitchFamily="18" charset="0"/>
              </a:rPr>
              <a:t>(closing of 1f</a:t>
            </a:r>
            <a:r>
              <a:rPr lang="en-US" sz="2000" baseline="-25000" dirty="0" smtClean="0">
                <a:cs typeface="Times New Roman" panose="02020603050405020304" pitchFamily="18" charset="0"/>
              </a:rPr>
              <a:t>5/2</a:t>
            </a:r>
            <a:r>
              <a:rPr lang="en-US" sz="2000" dirty="0" smtClean="0">
                <a:cs typeface="Times New Roman" panose="02020603050405020304" pitchFamily="18" charset="0"/>
              </a:rPr>
              <a:t>)</a:t>
            </a:r>
          </a:p>
          <a:p>
            <a:pPr lvl="1" indent="0"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Consistent with </a:t>
            </a:r>
            <a:r>
              <a:rPr lang="en-US" sz="2000" dirty="0" err="1" smtClean="0">
                <a:cs typeface="Times New Roman" panose="02020603050405020304" pitchFamily="18" charset="0"/>
              </a:rPr>
              <a:t>sVS</a:t>
            </a:r>
            <a:r>
              <a:rPr lang="en-US" sz="2000" dirty="0" smtClean="0">
                <a:cs typeface="Times New Roman" panose="02020603050405020304" pitchFamily="18" charset="0"/>
              </a:rPr>
              <a:t>-IMSRG(2)</a:t>
            </a:r>
            <a:endParaRPr lang="en-US" sz="2000" dirty="0"/>
          </a:p>
        </p:txBody>
      </p:sp>
      <p:sp>
        <p:nvSpPr>
          <p:cNvPr id="19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237196" y="5681185"/>
            <a:ext cx="68677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Many-body uncertainties</a:t>
            </a:r>
            <a:endParaRPr lang="en-US" sz="2000" dirty="0" smtClean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7058" y="6275093"/>
            <a:ext cx="5772839" cy="39660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8857" y="6865498"/>
            <a:ext cx="6828170" cy="2551435"/>
          </a:xfrm>
          <a:prstGeom prst="rect">
            <a:avLst/>
          </a:prstGeom>
        </p:spPr>
      </p:pic>
      <p:sp>
        <p:nvSpPr>
          <p:cNvPr id="22" name="Rectangle à coins arrondis 21"/>
          <p:cNvSpPr/>
          <p:nvPr/>
        </p:nvSpPr>
        <p:spPr>
          <a:xfrm>
            <a:off x="1550504" y="3763617"/>
            <a:ext cx="2101635" cy="1300899"/>
          </a:xfrm>
          <a:prstGeom prst="roundRect">
            <a:avLst/>
          </a:prstGeom>
          <a:noFill/>
          <a:ln w="3810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3419061" y="6634441"/>
            <a:ext cx="569843" cy="548237"/>
          </a:xfrm>
          <a:prstGeom prst="roundRect">
            <a:avLst/>
          </a:prstGeom>
          <a:noFill/>
          <a:ln w="3810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1330235" y="7400044"/>
            <a:ext cx="326287" cy="1730704"/>
          </a:xfrm>
          <a:prstGeom prst="roundRect">
            <a:avLst/>
          </a:prstGeom>
          <a:noFill/>
          <a:ln w="3810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2660470" y="8269356"/>
            <a:ext cx="496154" cy="861391"/>
          </a:xfrm>
          <a:prstGeom prst="roundRect">
            <a:avLst/>
          </a:prstGeom>
          <a:noFill/>
          <a:ln w="3810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3559012" y="8269356"/>
            <a:ext cx="270867" cy="861391"/>
          </a:xfrm>
          <a:prstGeom prst="roundRect">
            <a:avLst/>
          </a:prstGeom>
          <a:noFill/>
          <a:ln w="3810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5590554" y="8306925"/>
            <a:ext cx="6588194" cy="651543"/>
          </a:xfrm>
          <a:prstGeom prst="roundRect">
            <a:avLst/>
          </a:prstGeom>
          <a:noFill/>
          <a:ln w="38100" cap="flat">
            <a:solidFill>
              <a:srgbClr val="FFC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8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8570118" y="5416518"/>
            <a:ext cx="45817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>
                <a:solidFill>
                  <a:srgbClr val="FFC000"/>
                </a:solidFill>
              </a:rPr>
              <a:t>Dominating many-body uncertainty</a:t>
            </a:r>
            <a:endParaRPr lang="en-US" sz="2000" dirty="0" smtClean="0">
              <a:solidFill>
                <a:srgbClr val="FFC000"/>
              </a:solidFill>
            </a:endParaRPr>
          </a:p>
        </p:txBody>
      </p:sp>
      <p:sp>
        <p:nvSpPr>
          <p:cNvPr id="29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8570118" y="5817816"/>
            <a:ext cx="45817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>
                <a:solidFill>
                  <a:srgbClr val="FFC000"/>
                </a:solidFill>
              </a:rPr>
              <a:t>Can it be removed?</a:t>
            </a:r>
            <a:endParaRPr lang="en-US" sz="2000" dirty="0" smtClean="0">
              <a:solidFill>
                <a:srgbClr val="FFC000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8857" y="1546343"/>
            <a:ext cx="2504160" cy="412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9835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8" grpId="0"/>
      <p:bldP spid="2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" y="2153205"/>
            <a:ext cx="4945390" cy="7461519"/>
          </a:xfrm>
          <a:prstGeom prst="rect">
            <a:avLst/>
          </a:prstGeom>
        </p:spPr>
      </p:pic>
      <p:sp>
        <p:nvSpPr>
          <p:cNvPr id="15" name="global mass predictions of ~700 nuclei…"/>
          <p:cNvSpPr txBox="1"/>
          <p:nvPr/>
        </p:nvSpPr>
        <p:spPr>
          <a:xfrm>
            <a:off x="790595" y="1661495"/>
            <a:ext cx="2404504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0033CC"/>
                </a:solidFill>
              </a:rPr>
              <a:t>Vernik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err="1" smtClean="0">
                <a:solidFill>
                  <a:srgbClr val="0033CC"/>
                </a:solidFill>
              </a:rPr>
              <a:t>unpublished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1908" name="Shape 1908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1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sz="3600" dirty="0" err="1" smtClean="0">
                <a:solidFill>
                  <a:srgbClr val="0033CC"/>
                </a:solidFill>
              </a:rPr>
              <a:t>Pushing</a:t>
            </a:r>
            <a:r>
              <a:rPr lang="fr-FR" sz="3600" dirty="0" smtClean="0">
                <a:solidFill>
                  <a:srgbClr val="0033CC"/>
                </a:solidFill>
              </a:rPr>
              <a:t> to </a:t>
            </a:r>
            <a:r>
              <a:rPr lang="fr-FR" sz="3600" dirty="0" err="1" smtClean="0">
                <a:solidFill>
                  <a:srgbClr val="0033CC"/>
                </a:solidFill>
              </a:rPr>
              <a:t>greater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accuracy</a:t>
            </a:r>
            <a:r>
              <a:rPr lang="fr-FR" sz="3600" dirty="0" smtClean="0">
                <a:solidFill>
                  <a:srgbClr val="0033CC"/>
                </a:solidFill>
              </a:rPr>
              <a:t> in open-</a:t>
            </a:r>
            <a:r>
              <a:rPr lang="fr-FR" sz="3600" dirty="0" err="1" smtClean="0">
                <a:solidFill>
                  <a:srgbClr val="0033CC"/>
                </a:solidFill>
              </a:rPr>
              <a:t>shell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nuclei</a:t>
            </a:r>
            <a:r>
              <a:rPr lang="fr-FR" sz="3600" dirty="0" smtClean="0">
                <a:solidFill>
                  <a:srgbClr val="0033CC"/>
                </a:solidFill>
              </a:rPr>
              <a:t>…</a:t>
            </a:r>
            <a:endParaRPr sz="2000" baseline="-25000" dirty="0">
              <a:solidFill>
                <a:srgbClr val="0033CC"/>
              </a:solidFill>
            </a:endParaRPr>
          </a:p>
        </p:txBody>
      </p:sp>
      <p:sp>
        <p:nvSpPr>
          <p:cNvPr id="17" name="Rectangle: Rounded Corners 13">
            <a:extLst>
              <a:ext uri="{FF2B5EF4-FFF2-40B4-BE49-F238E27FC236}">
                <a16:creationId xmlns:a16="http://schemas.microsoft.com/office/drawing/2014/main" id="{848E74D0-56D3-8570-844E-972241AD4E7C}"/>
              </a:ext>
            </a:extLst>
          </p:cNvPr>
          <p:cNvSpPr/>
          <p:nvPr/>
        </p:nvSpPr>
        <p:spPr>
          <a:xfrm>
            <a:off x="5348967" y="2040434"/>
            <a:ext cx="7068320" cy="2931165"/>
          </a:xfrm>
          <a:prstGeom prst="roundRect">
            <a:avLst>
              <a:gd name="adj" fmla="val 11996"/>
            </a:avLst>
          </a:prstGeom>
          <a:solidFill>
            <a:srgbClr val="FFC5C5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348970" y="2076467"/>
            <a:ext cx="717384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/>
              <a:t>sBCCSD</a:t>
            </a:r>
            <a:r>
              <a:rPr lang="en-US" sz="2000" b="1" dirty="0" smtClean="0"/>
              <a:t>[T] = adding </a:t>
            </a:r>
            <a:r>
              <a:rPr lang="en-US" sz="2000" b="1" i="1" dirty="0" smtClean="0"/>
              <a:t>perturbative</a:t>
            </a:r>
            <a:r>
              <a:rPr lang="en-US" sz="2000" b="1" dirty="0" smtClean="0"/>
              <a:t> triples correction</a:t>
            </a:r>
          </a:p>
          <a:p>
            <a:pPr algn="l"/>
            <a:r>
              <a:rPr lang="en-US" sz="2000" b="1" dirty="0" smtClean="0"/>
              <a:t>Challenging n</a:t>
            </a:r>
            <a:r>
              <a:rPr lang="en-US" sz="2000" b="1" baseline="-25000" dirty="0" smtClean="0"/>
              <a:t>dim</a:t>
            </a:r>
            <a:r>
              <a:rPr lang="en-US" sz="2000" b="1" baseline="30000" dirty="0" smtClean="0"/>
              <a:t>7</a:t>
            </a:r>
            <a:r>
              <a:rPr lang="en-US" sz="2000" b="1" dirty="0" smtClean="0"/>
              <a:t> process</a:t>
            </a:r>
          </a:p>
          <a:p>
            <a:pPr algn="l"/>
            <a:r>
              <a:rPr lang="en-US" sz="2000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s</a:t>
            </a:r>
            <a:r>
              <a:rPr lang="en-US" sz="2000" baseline="-25000" dirty="0" err="1" smtClean="0">
                <a:cs typeface="Times New Roman" panose="02020603050405020304" pitchFamily="18" charset="0"/>
              </a:rPr>
              <a:t>th-exp</a:t>
            </a:r>
            <a:r>
              <a:rPr lang="en-US" sz="2000" dirty="0" smtClean="0">
                <a:cs typeface="Times New Roman" panose="02020603050405020304" pitchFamily="18" charset="0"/>
              </a:rPr>
              <a:t>(E) = 9 MeV (2.3%) </a:t>
            </a:r>
            <a:r>
              <a:rPr lang="en-US" sz="2000" b="1" dirty="0" smtClean="0">
                <a:cs typeface="Times New Roman" panose="02020603050405020304" pitchFamily="18" charset="0"/>
              </a:rPr>
              <a:t>► 2.1 MeV (0.5%)</a:t>
            </a:r>
          </a:p>
          <a:p>
            <a:pPr algn="l"/>
            <a:r>
              <a:rPr lang="en-US" sz="2000" dirty="0" smtClean="0">
                <a:cs typeface="Times New Roman" panose="02020603050405020304" pitchFamily="18" charset="0"/>
              </a:rPr>
              <a:t>	→ 2 MeV for </a:t>
            </a:r>
            <a:r>
              <a:rPr lang="en-US" sz="2000" dirty="0" err="1" smtClean="0">
                <a:cs typeface="Times New Roman" panose="02020603050405020304" pitchFamily="18" charset="0"/>
              </a:rPr>
              <a:t>sVS</a:t>
            </a:r>
            <a:r>
              <a:rPr lang="en-US" sz="2000" dirty="0" smtClean="0">
                <a:cs typeface="Times New Roman" panose="02020603050405020304" pitchFamily="18" charset="0"/>
              </a:rPr>
              <a:t>-IMSRG(2) </a:t>
            </a:r>
          </a:p>
          <a:p>
            <a:pPr algn="l"/>
            <a:r>
              <a:rPr lang="en-US" sz="2000" dirty="0" err="1" smtClean="0">
                <a:cs typeface="Times New Roman" panose="02020603050405020304" pitchFamily="18" charset="0"/>
              </a:rPr>
              <a:t>Magicity&amp;drip-line</a:t>
            </a:r>
            <a:r>
              <a:rPr lang="en-US" sz="2000" dirty="0" smtClean="0">
                <a:cs typeface="Times New Roman" panose="02020603050405020304" pitchFamily="18" charset="0"/>
              </a:rPr>
              <a:t> essentially unchanged </a:t>
            </a:r>
          </a:p>
          <a:p>
            <a:pPr algn="l"/>
            <a:r>
              <a:rPr lang="en-US" sz="2000" dirty="0" smtClean="0">
                <a:cs typeface="Times New Roman" panose="02020603050405020304" pitchFamily="18" charset="0"/>
              </a:rPr>
              <a:t>        → </a:t>
            </a:r>
            <a:r>
              <a:rPr lang="en-US" sz="2000" b="1" dirty="0" smtClean="0">
                <a:cs typeface="Times New Roman" panose="02020603050405020304" pitchFamily="18" charset="0"/>
              </a:rPr>
              <a:t>Relative energies not much affected</a:t>
            </a:r>
          </a:p>
          <a:p>
            <a:pPr algn="l"/>
            <a:r>
              <a:rPr lang="en-US" sz="2000" b="1" dirty="0"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cs typeface="Times New Roman" panose="02020603050405020304" pitchFamily="18" charset="0"/>
              </a:rPr>
              <a:t>       → But [T] still moving from </a:t>
            </a:r>
            <a:r>
              <a:rPr lang="en-US" sz="2000" b="1" dirty="0" err="1" smtClean="0">
                <a:cs typeface="Times New Roman" panose="02020603050405020304" pitchFamily="18" charset="0"/>
              </a:rPr>
              <a:t>e</a:t>
            </a:r>
            <a:r>
              <a:rPr lang="en-US" sz="2000" b="1" baseline="-25000" dirty="0" err="1" smtClean="0">
                <a:cs typeface="Times New Roman" panose="02020603050405020304" pitchFamily="18" charset="0"/>
              </a:rPr>
              <a:t>max</a:t>
            </a:r>
            <a:r>
              <a:rPr lang="en-US" sz="2000" b="1" dirty="0" smtClean="0">
                <a:cs typeface="Times New Roman" panose="02020603050405020304" pitchFamily="18" charset="0"/>
              </a:rPr>
              <a:t>=8 to </a:t>
            </a:r>
            <a:r>
              <a:rPr lang="en-US" sz="2000" b="1" dirty="0" err="1" smtClean="0">
                <a:cs typeface="Times New Roman" panose="02020603050405020304" pitchFamily="18" charset="0"/>
              </a:rPr>
              <a:t>e</a:t>
            </a:r>
            <a:r>
              <a:rPr lang="en-US" sz="2000" b="1" baseline="-25000" dirty="0" err="1" smtClean="0">
                <a:cs typeface="Times New Roman" panose="02020603050405020304" pitchFamily="18" charset="0"/>
              </a:rPr>
              <a:t>max</a:t>
            </a:r>
            <a:r>
              <a:rPr lang="en-US" sz="2000" b="1" dirty="0" smtClean="0">
                <a:cs typeface="Times New Roman" panose="02020603050405020304" pitchFamily="18" charset="0"/>
              </a:rPr>
              <a:t>=10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    → Do we need feedback onto BCCSD (i.e. </a:t>
            </a:r>
            <a:r>
              <a:rPr lang="en-US" sz="2000" dirty="0" smtClean="0">
                <a:latin typeface="Lucida Calligraphy" panose="03010101010101010101" pitchFamily="66" charset="0"/>
                <a:cs typeface="Times New Roman" panose="02020603050405020304" pitchFamily="18" charset="0"/>
              </a:rPr>
              <a:t>T</a:t>
            </a:r>
            <a:r>
              <a:rPr lang="en-US" sz="2000" baseline="-25000" dirty="0" smtClean="0">
                <a:cs typeface="Times New Roman" panose="02020603050405020304" pitchFamily="18" charset="0"/>
              </a:rPr>
              <a:t>1</a:t>
            </a:r>
            <a:r>
              <a:rPr lang="en-US" sz="2000" dirty="0" smtClean="0">
                <a:cs typeface="Times New Roman" panose="02020603050405020304" pitchFamily="18" charset="0"/>
              </a:rPr>
              <a:t>&amp;</a:t>
            </a:r>
            <a:r>
              <a:rPr lang="en-US" sz="2000" dirty="0" smtClean="0">
                <a:latin typeface="Lucida Calligraphy" panose="03010101010101010101" pitchFamily="66" charset="0"/>
                <a:cs typeface="Times New Roman" panose="02020603050405020304" pitchFamily="18" charset="0"/>
              </a:rPr>
              <a:t>T</a:t>
            </a:r>
            <a:r>
              <a:rPr lang="en-US" sz="2000" baseline="-25000" dirty="0" smtClean="0"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cs typeface="Times New Roman" panose="02020603050405020304" pitchFamily="18" charset="0"/>
              </a:rPr>
              <a:t>) part?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    → Would naively be a </a:t>
            </a:r>
            <a:r>
              <a:rPr lang="en-US" sz="2000" b="1" dirty="0" smtClean="0">
                <a:cs typeface="Times New Roman" panose="02020603050405020304" pitchFamily="18" charset="0"/>
              </a:rPr>
              <a:t>n</a:t>
            </a:r>
            <a:r>
              <a:rPr lang="en-US" sz="2000" b="1" baseline="-25000" dirty="0" smtClean="0">
                <a:cs typeface="Times New Roman" panose="02020603050405020304" pitchFamily="18" charset="0"/>
              </a:rPr>
              <a:t>dim</a:t>
            </a:r>
            <a:r>
              <a:rPr lang="en-US" sz="2000" b="1" baseline="30000" dirty="0" smtClean="0">
                <a:cs typeface="Times New Roman" panose="02020603050405020304" pitchFamily="18" charset="0"/>
              </a:rPr>
              <a:t>8</a:t>
            </a:r>
            <a:r>
              <a:rPr lang="en-US" sz="2000" b="1" dirty="0" smtClean="0">
                <a:cs typeface="Times New Roman" panose="02020603050405020304" pitchFamily="18" charset="0"/>
              </a:rPr>
              <a:t> process…</a:t>
            </a:r>
            <a:endParaRPr lang="en-US" sz="2000" b="1" dirty="0"/>
          </a:p>
        </p:txBody>
      </p:sp>
      <p:sp>
        <p:nvSpPr>
          <p:cNvPr id="22" name="Rectangle à coins arrondis 21"/>
          <p:cNvSpPr/>
          <p:nvPr/>
        </p:nvSpPr>
        <p:spPr>
          <a:xfrm>
            <a:off x="1550504" y="3763617"/>
            <a:ext cx="2101635" cy="1300899"/>
          </a:xfrm>
          <a:prstGeom prst="roundRect">
            <a:avLst/>
          </a:prstGeom>
          <a:noFill/>
          <a:ln w="3810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3419061" y="6634441"/>
            <a:ext cx="569843" cy="548237"/>
          </a:xfrm>
          <a:prstGeom prst="roundRect">
            <a:avLst/>
          </a:prstGeom>
          <a:noFill/>
          <a:ln w="3810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1330235" y="7400044"/>
            <a:ext cx="326287" cy="1730704"/>
          </a:xfrm>
          <a:prstGeom prst="roundRect">
            <a:avLst/>
          </a:prstGeom>
          <a:noFill/>
          <a:ln w="3810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2660470" y="8269356"/>
            <a:ext cx="496154" cy="861391"/>
          </a:xfrm>
          <a:prstGeom prst="roundRect">
            <a:avLst/>
          </a:prstGeom>
          <a:noFill/>
          <a:ln w="3810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3559012" y="8269356"/>
            <a:ext cx="270867" cy="861391"/>
          </a:xfrm>
          <a:prstGeom prst="roundRect">
            <a:avLst/>
          </a:prstGeom>
          <a:noFill/>
          <a:ln w="3810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8551820" y="2712707"/>
            <a:ext cx="1890788" cy="348546"/>
          </a:xfrm>
          <a:prstGeom prst="roundRect">
            <a:avLst/>
          </a:prstGeom>
          <a:noFill/>
          <a:ln w="381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8856" y="1544917"/>
            <a:ext cx="3337091" cy="373091"/>
          </a:xfrm>
          <a:prstGeom prst="rect">
            <a:avLst/>
          </a:prstGeom>
        </p:spPr>
      </p:pic>
      <p:sp>
        <p:nvSpPr>
          <p:cNvPr id="8" name="Rectangle à coins arrondis 7"/>
          <p:cNvSpPr/>
          <p:nvPr/>
        </p:nvSpPr>
        <p:spPr>
          <a:xfrm>
            <a:off x="8150087" y="1500402"/>
            <a:ext cx="675860" cy="430858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8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237196" y="5681185"/>
            <a:ext cx="35887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Many-body uncertainties</a:t>
            </a:r>
            <a:endParaRPr lang="en-US" sz="2000" dirty="0" smtClean="0"/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7058" y="6275093"/>
            <a:ext cx="5772839" cy="396607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8857" y="6865498"/>
            <a:ext cx="6828170" cy="2551435"/>
          </a:xfrm>
          <a:prstGeom prst="rect">
            <a:avLst/>
          </a:prstGeom>
        </p:spPr>
      </p:pic>
      <p:sp>
        <p:nvSpPr>
          <p:cNvPr id="33" name="Rectangle à coins arrondis 32"/>
          <p:cNvSpPr/>
          <p:nvPr/>
        </p:nvSpPr>
        <p:spPr>
          <a:xfrm>
            <a:off x="5590554" y="8306925"/>
            <a:ext cx="6588194" cy="651543"/>
          </a:xfrm>
          <a:prstGeom prst="roundRect">
            <a:avLst/>
          </a:prstGeom>
          <a:noFill/>
          <a:ln w="38100" cap="flat">
            <a:solidFill>
              <a:srgbClr val="FFC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0" name="Flèche courbée vers le bas 19"/>
          <p:cNvSpPr/>
          <p:nvPr/>
        </p:nvSpPr>
        <p:spPr>
          <a:xfrm rot="15435787" flipV="1">
            <a:off x="9086543" y="5096531"/>
            <a:ext cx="5981043" cy="894536"/>
          </a:xfrm>
          <a:prstGeom prst="curvedDownArrow">
            <a:avLst/>
          </a:prstGeom>
          <a:solidFill>
            <a:srgbClr val="FFC000"/>
          </a:solidFill>
          <a:ln w="12700" cap="flat">
            <a:solidFill>
              <a:srgbClr val="FFC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1099930" y="3054837"/>
            <a:ext cx="503583" cy="814798"/>
          </a:xfrm>
          <a:prstGeom prst="roundRect">
            <a:avLst/>
          </a:prstGeom>
          <a:noFill/>
          <a:ln w="38100" cap="flat">
            <a:solidFill>
              <a:srgbClr val="0099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6" name="Rectangle à coins arrondis 35"/>
          <p:cNvSpPr/>
          <p:nvPr/>
        </p:nvSpPr>
        <p:spPr>
          <a:xfrm>
            <a:off x="1351721" y="5533234"/>
            <a:ext cx="304801" cy="338839"/>
          </a:xfrm>
          <a:prstGeom prst="roundRect">
            <a:avLst/>
          </a:prstGeom>
          <a:noFill/>
          <a:ln w="38100" cap="flat">
            <a:solidFill>
              <a:srgbClr val="0099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1749287" y="5533234"/>
            <a:ext cx="0" cy="338839"/>
          </a:xfrm>
          <a:prstGeom prst="straightConnector1">
            <a:avLst/>
          </a:prstGeom>
          <a:noFill/>
          <a:ln w="38100" cap="flat">
            <a:solidFill>
              <a:srgbClr val="0099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7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1764877" y="5502741"/>
            <a:ext cx="11693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9900"/>
                </a:solidFill>
                <a:cs typeface="Times New Roman" panose="02020603050405020304" pitchFamily="18" charset="0"/>
              </a:rPr>
              <a:t>1.8 MeV</a:t>
            </a:r>
            <a:endParaRPr lang="en-US" sz="1800" dirty="0">
              <a:solidFill>
                <a:srgbClr val="009900"/>
              </a:solidFill>
            </a:endParaRPr>
          </a:p>
        </p:txBody>
      </p:sp>
      <p:sp>
        <p:nvSpPr>
          <p:cNvPr id="38" name="Rectangle à coins arrondis 37"/>
          <p:cNvSpPr/>
          <p:nvPr/>
        </p:nvSpPr>
        <p:spPr>
          <a:xfrm>
            <a:off x="2904832" y="5589661"/>
            <a:ext cx="1928038" cy="425309"/>
          </a:xfrm>
          <a:prstGeom prst="roundRect">
            <a:avLst/>
          </a:prstGeom>
          <a:noFill/>
          <a:ln w="38100" cap="flat">
            <a:solidFill>
              <a:srgbClr val="0099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1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8320778" y="5218032"/>
            <a:ext cx="4812126" cy="75405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en-US" sz="1900" b="1" dirty="0">
                <a:solidFill>
                  <a:srgbClr val="FFC000"/>
                </a:solidFill>
                <a:cs typeface="Times New Roman" panose="02020603050405020304" pitchFamily="18" charset="0"/>
              </a:rPr>
              <a:t>C</a:t>
            </a:r>
            <a:r>
              <a:rPr lang="en-US" sz="1900" b="1" dirty="0" smtClean="0">
                <a:solidFill>
                  <a:srgbClr val="FFC000"/>
                </a:solidFill>
                <a:cs typeface="Times New Roman" panose="02020603050405020304" pitchFamily="18" charset="0"/>
              </a:rPr>
              <a:t>onsistent with triples in closed-shell</a:t>
            </a:r>
          </a:p>
          <a:p>
            <a:pPr algn="l"/>
            <a:r>
              <a:rPr lang="en-US" sz="1900" b="1" dirty="0">
                <a:solidFill>
                  <a:srgbClr val="FFC000"/>
                </a:solidFill>
                <a:cs typeface="Times New Roman" panose="02020603050405020304" pitchFamily="18" charset="0"/>
              </a:rPr>
              <a:t> </a:t>
            </a:r>
            <a:r>
              <a:rPr lang="en-US" sz="1900" b="1" dirty="0" smtClean="0">
                <a:solidFill>
                  <a:srgbClr val="FFC000"/>
                </a:solidFill>
                <a:cs typeface="Times New Roman" panose="02020603050405020304" pitchFamily="18" charset="0"/>
              </a:rPr>
              <a:t>   → [8.6,10.6]% of </a:t>
            </a:r>
            <a:r>
              <a:rPr lang="en-US" sz="2400" b="1" dirty="0" smtClean="0">
                <a:solidFill>
                  <a:srgbClr val="FFC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US" sz="1900" b="1" dirty="0" smtClean="0">
                <a:solidFill>
                  <a:srgbClr val="FFC000"/>
                </a:solidFill>
                <a:cs typeface="Times New Roman" panose="02020603050405020304" pitchFamily="18" charset="0"/>
              </a:rPr>
              <a:t>E</a:t>
            </a:r>
            <a:r>
              <a:rPr lang="en-US" sz="1900" b="1" baseline="-25000" dirty="0" smtClean="0">
                <a:solidFill>
                  <a:srgbClr val="FFC000"/>
                </a:solidFill>
                <a:cs typeface="Times New Roman" panose="02020603050405020304" pitchFamily="18" charset="0"/>
              </a:rPr>
              <a:t>BCCSD </a:t>
            </a:r>
            <a:r>
              <a:rPr lang="en-US" sz="1900" b="1" dirty="0" smtClean="0">
                <a:solidFill>
                  <a:srgbClr val="FFC000"/>
                </a:solidFill>
                <a:cs typeface="Times New Roman" panose="02020603050405020304" pitchFamily="18" charset="0"/>
              </a:rPr>
              <a:t>along chain </a:t>
            </a:r>
            <a:endParaRPr lang="en-US" sz="1900" dirty="0">
              <a:solidFill>
                <a:srgbClr val="FFC000"/>
              </a:solidFill>
            </a:endParaRPr>
          </a:p>
        </p:txBody>
      </p:sp>
      <p:sp>
        <p:nvSpPr>
          <p:cNvPr id="39" name="Rectangle à coins arrondis 38"/>
          <p:cNvSpPr/>
          <p:nvPr/>
        </p:nvSpPr>
        <p:spPr>
          <a:xfrm>
            <a:off x="2914610" y="5612233"/>
            <a:ext cx="1825494" cy="174316"/>
          </a:xfrm>
          <a:prstGeom prst="roundRect">
            <a:avLst/>
          </a:prstGeom>
          <a:noFill/>
          <a:ln w="3810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7685893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4" grpId="0" animBg="1"/>
      <p:bldP spid="25" grpId="0" animBg="1"/>
      <p:bldP spid="26" grpId="0" animBg="1"/>
      <p:bldP spid="30" grpId="0" animBg="1"/>
      <p:bldP spid="30" grpId="1" animBg="1"/>
      <p:bldP spid="20" grpId="0" animBg="1"/>
      <p:bldP spid="20" grpId="1" animBg="1"/>
      <p:bldP spid="3" grpId="0" animBg="1"/>
      <p:bldP spid="36" grpId="0" animBg="1"/>
      <p:bldP spid="37" grpId="0"/>
      <p:bldP spid="38" grpId="0" animBg="1"/>
      <p:bldP spid="21" grpId="0" animBg="1"/>
      <p:bldP spid="21" grpId="1" animBg="1"/>
      <p:bldP spid="39" grpId="0" animBg="1"/>
      <p:bldP spid="39" grpId="1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3" y="2312902"/>
            <a:ext cx="5907036" cy="5573279"/>
          </a:xfrm>
          <a:prstGeom prst="rect">
            <a:avLst/>
          </a:prstGeom>
        </p:spPr>
      </p:pic>
      <p:sp>
        <p:nvSpPr>
          <p:cNvPr id="15" name="global mass predictions of ~700 nuclei…"/>
          <p:cNvSpPr txBox="1"/>
          <p:nvPr/>
        </p:nvSpPr>
        <p:spPr>
          <a:xfrm>
            <a:off x="841086" y="1661495"/>
            <a:ext cx="2303516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Tichai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smtClean="0">
                <a:solidFill>
                  <a:srgbClr val="0033CC"/>
                </a:solidFill>
              </a:rPr>
              <a:t>PLB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dirty="0">
                <a:solidFill>
                  <a:srgbClr val="0033CC"/>
                </a:solidFill>
              </a:rPr>
              <a:t>(</a:t>
            </a:r>
            <a:r>
              <a:rPr dirty="0" smtClean="0">
                <a:solidFill>
                  <a:srgbClr val="0033CC"/>
                </a:solidFill>
              </a:rPr>
              <a:t>20</a:t>
            </a:r>
            <a:r>
              <a:rPr lang="fr-FR" dirty="0" smtClean="0">
                <a:solidFill>
                  <a:srgbClr val="0033CC"/>
                </a:solidFill>
              </a:rPr>
              <a:t>24</a:t>
            </a:r>
            <a:r>
              <a:rPr dirty="0" smtClean="0">
                <a:solidFill>
                  <a:srgbClr val="0033CC"/>
                </a:solidFill>
              </a:rPr>
              <a:t>)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1908" name="Shape 1908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1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dirty="0" smtClean="0">
                <a:solidFill>
                  <a:srgbClr val="0033CC"/>
                </a:solidFill>
              </a:rPr>
              <a:t>…</a:t>
            </a:r>
            <a:r>
              <a:rPr lang="fr-FR" sz="3600" dirty="0" err="1" smtClean="0">
                <a:solidFill>
                  <a:srgbClr val="0033CC"/>
                </a:solidFill>
              </a:rPr>
              <a:t>before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pushing</a:t>
            </a:r>
            <a:r>
              <a:rPr lang="fr-FR" sz="3600" dirty="0" smtClean="0">
                <a:solidFill>
                  <a:srgbClr val="0033CC"/>
                </a:solidFill>
              </a:rPr>
              <a:t> to </a:t>
            </a:r>
            <a:r>
              <a:rPr lang="fr-FR" sz="3600" dirty="0" err="1" smtClean="0">
                <a:solidFill>
                  <a:srgbClr val="0033CC"/>
                </a:solidFill>
              </a:rPr>
              <a:t>heavier</a:t>
            </a:r>
            <a:r>
              <a:rPr lang="fr-FR" sz="3600" dirty="0" smtClean="0">
                <a:solidFill>
                  <a:srgbClr val="0033CC"/>
                </a:solidFill>
              </a:rPr>
              <a:t> open-</a:t>
            </a:r>
            <a:r>
              <a:rPr lang="fr-FR" sz="3600" dirty="0" err="1" smtClean="0">
                <a:solidFill>
                  <a:srgbClr val="0033CC"/>
                </a:solidFill>
              </a:rPr>
              <a:t>shell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nuclei</a:t>
            </a:r>
            <a:endParaRPr sz="2000" baseline="-25000" dirty="0">
              <a:solidFill>
                <a:srgbClr val="0033CC"/>
              </a:solidFill>
            </a:endParaRPr>
          </a:p>
        </p:txBody>
      </p:sp>
      <p:sp>
        <p:nvSpPr>
          <p:cNvPr id="17" name="Rectangle: Rounded Corners 13">
            <a:extLst>
              <a:ext uri="{FF2B5EF4-FFF2-40B4-BE49-F238E27FC236}">
                <a16:creationId xmlns:a16="http://schemas.microsoft.com/office/drawing/2014/main" id="{848E74D0-56D3-8570-844E-972241AD4E7C}"/>
              </a:ext>
            </a:extLst>
          </p:cNvPr>
          <p:cNvSpPr/>
          <p:nvPr/>
        </p:nvSpPr>
        <p:spPr>
          <a:xfrm>
            <a:off x="6023396" y="2338354"/>
            <a:ext cx="6632430" cy="2339664"/>
          </a:xfrm>
          <a:prstGeom prst="roundRect">
            <a:avLst>
              <a:gd name="adj" fmla="val 11996"/>
            </a:avLst>
          </a:prstGeom>
          <a:solidFill>
            <a:srgbClr val="FFC5C5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6058525" y="2338353"/>
            <a:ext cx="659730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/>
              <a:t>sBCCSD</a:t>
            </a:r>
            <a:r>
              <a:rPr lang="en-US" sz="2000" b="1" dirty="0" smtClean="0"/>
              <a:t> calculations of </a:t>
            </a:r>
            <a:r>
              <a:rPr lang="en-US" sz="2000" b="1" baseline="30000" dirty="0" err="1" smtClean="0"/>
              <a:t>A</a:t>
            </a:r>
            <a:r>
              <a:rPr lang="en-US" sz="2000" b="1" dirty="0" err="1" smtClean="0"/>
              <a:t>Sn</a:t>
            </a:r>
            <a:r>
              <a:rPr lang="en-US" sz="2000" b="1" dirty="0" smtClean="0"/>
              <a:t> isotopes</a:t>
            </a:r>
          </a:p>
          <a:p>
            <a:pPr algn="l"/>
            <a:r>
              <a:rPr lang="en-US" sz="2000" b="1" dirty="0">
                <a:cs typeface="Times New Roman" panose="02020603050405020304" pitchFamily="18" charset="0"/>
              </a:rPr>
              <a:t>Polynomial scaling </a:t>
            </a:r>
            <a:r>
              <a:rPr lang="en-US" sz="2000" dirty="0">
                <a:cs typeface="Times New Roman" panose="02020603050405020304" pitchFamily="18" charset="0"/>
              </a:rPr>
              <a:t>makes possible to go beyond </a:t>
            </a:r>
            <a:r>
              <a:rPr lang="en-US" sz="2000" baseline="30000" dirty="0">
                <a:cs typeface="Times New Roman" panose="02020603050405020304" pitchFamily="18" charset="0"/>
              </a:rPr>
              <a:t>132</a:t>
            </a:r>
            <a:r>
              <a:rPr lang="en-US" sz="2000" dirty="0">
                <a:cs typeface="Times New Roman" panose="02020603050405020304" pitchFamily="18" charset="0"/>
              </a:rPr>
              <a:t>Sn</a:t>
            </a:r>
          </a:p>
          <a:p>
            <a:pPr algn="l"/>
            <a:r>
              <a:rPr lang="en-US" sz="2000" b="1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s</a:t>
            </a:r>
            <a:r>
              <a:rPr lang="en-US" sz="2000" b="1" baseline="-25000" dirty="0" err="1" smtClean="0">
                <a:cs typeface="Times New Roman" panose="02020603050405020304" pitchFamily="18" charset="0"/>
              </a:rPr>
              <a:t>th-exp</a:t>
            </a:r>
            <a:r>
              <a:rPr lang="en-US" sz="2000" b="1" dirty="0" smtClean="0">
                <a:cs typeface="Times New Roman" panose="02020603050405020304" pitchFamily="18" charset="0"/>
              </a:rPr>
              <a:t> (E) = 15.4 MeV ~ 1.5% </a:t>
            </a:r>
          </a:p>
          <a:p>
            <a:pPr algn="l"/>
            <a:r>
              <a:rPr lang="en-US" sz="2000" b="1" dirty="0" smtClean="0">
                <a:cs typeface="Times New Roman" panose="02020603050405020304" pitchFamily="18" charset="0"/>
              </a:rPr>
              <a:t>Exaggerated N=82 </a:t>
            </a:r>
            <a:r>
              <a:rPr lang="en-US" sz="2000" b="1" dirty="0" err="1" smtClean="0">
                <a:cs typeface="Times New Roman" panose="02020603050405020304" pitchFamily="18" charset="0"/>
              </a:rPr>
              <a:t>magicity</a:t>
            </a:r>
            <a:endParaRPr lang="en-US" sz="2000" b="1" dirty="0" smtClean="0">
              <a:cs typeface="Times New Roman" panose="02020603050405020304" pitchFamily="18" charset="0"/>
            </a:endParaRP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Significant lack of binding in </a:t>
            </a:r>
            <a:r>
              <a:rPr lang="en-US" sz="2000" baseline="30000" dirty="0" smtClean="0">
                <a:cs typeface="Times New Roman" panose="02020603050405020304" pitchFamily="18" charset="0"/>
              </a:rPr>
              <a:t>132-138</a:t>
            </a:r>
            <a:r>
              <a:rPr lang="en-US" sz="2000" dirty="0" smtClean="0">
                <a:cs typeface="Times New Roman" panose="02020603050405020304" pitchFamily="18" charset="0"/>
              </a:rPr>
              <a:t>Sn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Outside many-body uncertainty estimate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</a:t>
            </a:r>
            <a:r>
              <a:rPr lang="en-US" sz="2000" b="1" dirty="0" smtClean="0">
                <a:cs typeface="Times New Roman" panose="02020603050405020304" pitchFamily="18" charset="0"/>
              </a:rPr>
              <a:t>Attributable to interaction uncertainty</a:t>
            </a:r>
          </a:p>
        </p:txBody>
      </p:sp>
      <p:sp>
        <p:nvSpPr>
          <p:cNvPr id="32" name="Ribbon: Tilted Up 8">
            <a:extLst>
              <a:ext uri="{FF2B5EF4-FFF2-40B4-BE49-F238E27FC236}">
                <a16:creationId xmlns:a16="http://schemas.microsoft.com/office/drawing/2014/main" id="{42E418A6-0189-4B46-B10D-271DC95573A5}"/>
              </a:ext>
            </a:extLst>
          </p:cNvPr>
          <p:cNvSpPr/>
          <p:nvPr/>
        </p:nvSpPr>
        <p:spPr>
          <a:xfrm>
            <a:off x="10887099" y="1648938"/>
            <a:ext cx="1086522" cy="403219"/>
          </a:xfrm>
          <a:prstGeom prst="ribbon2">
            <a:avLst>
              <a:gd name="adj1" fmla="val 16667"/>
              <a:gd name="adj2" fmla="val 68071"/>
            </a:avLst>
          </a:prstGeom>
          <a:solidFill>
            <a:srgbClr val="FFC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baseline="30000" dirty="0"/>
              <a:t>180</a:t>
            </a:r>
            <a:r>
              <a:rPr lang="en-US" sz="1600" b="1" dirty="0"/>
              <a:t>Sn</a:t>
            </a:r>
          </a:p>
        </p:txBody>
      </p:sp>
      <p:sp>
        <p:nvSpPr>
          <p:cNvPr id="33" name="TextBox 10">
            <a:extLst>
              <a:ext uri="{FF2B5EF4-FFF2-40B4-BE49-F238E27FC236}">
                <a16:creationId xmlns:a16="http://schemas.microsoft.com/office/drawing/2014/main" id="{87CF09D0-6EF9-71B3-FA3E-CAC2871A2A93}"/>
              </a:ext>
            </a:extLst>
          </p:cNvPr>
          <p:cNvSpPr txBox="1"/>
          <p:nvPr/>
        </p:nvSpPr>
        <p:spPr>
          <a:xfrm>
            <a:off x="6328674" y="1677499"/>
            <a:ext cx="481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>
                <a:solidFill>
                  <a:srgbClr val="FFC000"/>
                </a:solidFill>
              </a:rPr>
              <a:t>Heaviest open-shell </a:t>
            </a:r>
            <a:r>
              <a:rPr lang="en-US" sz="1800" b="1" i="1" dirty="0">
                <a:solidFill>
                  <a:srgbClr val="FFC000"/>
                </a:solidFill>
              </a:rPr>
              <a:t>ab initio </a:t>
            </a:r>
            <a:r>
              <a:rPr lang="en-US" sz="1800" b="1" dirty="0">
                <a:solidFill>
                  <a:srgbClr val="FFC000"/>
                </a:solidFill>
              </a:rPr>
              <a:t>calculation</a:t>
            </a:r>
          </a:p>
        </p:txBody>
      </p:sp>
      <p:sp>
        <p:nvSpPr>
          <p:cNvPr id="34" name="Rectangle à coins arrondis 33"/>
          <p:cNvSpPr/>
          <p:nvPr/>
        </p:nvSpPr>
        <p:spPr>
          <a:xfrm>
            <a:off x="2478156" y="4015408"/>
            <a:ext cx="1139687" cy="2743201"/>
          </a:xfrm>
          <a:prstGeom prst="roundRect">
            <a:avLst/>
          </a:prstGeom>
          <a:noFill/>
          <a:ln w="3810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9568992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32" grpId="0" animBg="1"/>
      <p:bldP spid="33" grpId="0"/>
      <p:bldP spid="3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3" y="2312902"/>
            <a:ext cx="5907036" cy="5573279"/>
          </a:xfrm>
          <a:prstGeom prst="rect">
            <a:avLst/>
          </a:prstGeom>
        </p:spPr>
      </p:pic>
      <p:sp>
        <p:nvSpPr>
          <p:cNvPr id="1908" name="Shape 1908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1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dirty="0" smtClean="0">
                <a:solidFill>
                  <a:srgbClr val="0033CC"/>
                </a:solidFill>
              </a:rPr>
              <a:t>…</a:t>
            </a:r>
            <a:r>
              <a:rPr lang="fr-FR" sz="3600" dirty="0" err="1" smtClean="0">
                <a:solidFill>
                  <a:srgbClr val="0033CC"/>
                </a:solidFill>
              </a:rPr>
              <a:t>before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pushing</a:t>
            </a:r>
            <a:r>
              <a:rPr lang="fr-FR" sz="3600" dirty="0" smtClean="0">
                <a:solidFill>
                  <a:srgbClr val="0033CC"/>
                </a:solidFill>
              </a:rPr>
              <a:t> to </a:t>
            </a:r>
            <a:r>
              <a:rPr lang="fr-FR" sz="3600" dirty="0" err="1" smtClean="0">
                <a:solidFill>
                  <a:srgbClr val="0033CC"/>
                </a:solidFill>
              </a:rPr>
              <a:t>heavier</a:t>
            </a:r>
            <a:r>
              <a:rPr lang="fr-FR" sz="3600" dirty="0" smtClean="0">
                <a:solidFill>
                  <a:srgbClr val="0033CC"/>
                </a:solidFill>
              </a:rPr>
              <a:t> open-</a:t>
            </a:r>
            <a:r>
              <a:rPr lang="fr-FR" sz="3600" dirty="0" err="1" smtClean="0">
                <a:solidFill>
                  <a:srgbClr val="0033CC"/>
                </a:solidFill>
              </a:rPr>
              <a:t>shell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nuclei</a:t>
            </a:r>
            <a:endParaRPr sz="2000" baseline="-25000" dirty="0">
              <a:solidFill>
                <a:srgbClr val="0033CC"/>
              </a:solidFill>
            </a:endParaRPr>
          </a:p>
        </p:txBody>
      </p:sp>
      <p:sp>
        <p:nvSpPr>
          <p:cNvPr id="32" name="Ribbon: Tilted Up 8">
            <a:extLst>
              <a:ext uri="{FF2B5EF4-FFF2-40B4-BE49-F238E27FC236}">
                <a16:creationId xmlns:a16="http://schemas.microsoft.com/office/drawing/2014/main" id="{42E418A6-0189-4B46-B10D-271DC95573A5}"/>
              </a:ext>
            </a:extLst>
          </p:cNvPr>
          <p:cNvSpPr/>
          <p:nvPr/>
        </p:nvSpPr>
        <p:spPr>
          <a:xfrm>
            <a:off x="10887099" y="1648938"/>
            <a:ext cx="1086522" cy="403219"/>
          </a:xfrm>
          <a:prstGeom prst="ribbon2">
            <a:avLst>
              <a:gd name="adj1" fmla="val 16667"/>
              <a:gd name="adj2" fmla="val 68071"/>
            </a:avLst>
          </a:prstGeom>
          <a:solidFill>
            <a:srgbClr val="FFC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baseline="30000" dirty="0"/>
              <a:t>180</a:t>
            </a:r>
            <a:r>
              <a:rPr lang="en-US" sz="1600" b="1" dirty="0"/>
              <a:t>Sn</a:t>
            </a:r>
          </a:p>
        </p:txBody>
      </p:sp>
      <p:sp>
        <p:nvSpPr>
          <p:cNvPr id="33" name="TextBox 10">
            <a:extLst>
              <a:ext uri="{FF2B5EF4-FFF2-40B4-BE49-F238E27FC236}">
                <a16:creationId xmlns:a16="http://schemas.microsoft.com/office/drawing/2014/main" id="{87CF09D0-6EF9-71B3-FA3E-CAC2871A2A93}"/>
              </a:ext>
            </a:extLst>
          </p:cNvPr>
          <p:cNvSpPr txBox="1"/>
          <p:nvPr/>
        </p:nvSpPr>
        <p:spPr>
          <a:xfrm>
            <a:off x="6328674" y="1677499"/>
            <a:ext cx="481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>
                <a:solidFill>
                  <a:srgbClr val="FFC000"/>
                </a:solidFill>
              </a:rPr>
              <a:t>Heaviest open-shell </a:t>
            </a:r>
            <a:r>
              <a:rPr lang="en-US" sz="1800" b="1" i="1" dirty="0">
                <a:solidFill>
                  <a:srgbClr val="FFC000"/>
                </a:solidFill>
              </a:rPr>
              <a:t>ab initio </a:t>
            </a:r>
            <a:r>
              <a:rPr lang="en-US" sz="1800" b="1" dirty="0">
                <a:solidFill>
                  <a:srgbClr val="FFC000"/>
                </a:solidFill>
              </a:rPr>
              <a:t>calculation</a:t>
            </a:r>
          </a:p>
        </p:txBody>
      </p:sp>
      <p:sp>
        <p:nvSpPr>
          <p:cNvPr id="34" name="Rectangle à coins arrondis 33"/>
          <p:cNvSpPr/>
          <p:nvPr/>
        </p:nvSpPr>
        <p:spPr>
          <a:xfrm>
            <a:off x="2478156" y="4015408"/>
            <a:ext cx="1139687" cy="2743201"/>
          </a:xfrm>
          <a:prstGeom prst="roundRect">
            <a:avLst/>
          </a:prstGeom>
          <a:noFill/>
          <a:ln w="3810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11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6085030" y="4824813"/>
            <a:ext cx="5576883" cy="1774769"/>
          </a:xfrm>
          <a:prstGeom prst="roundRect">
            <a:avLst>
              <a:gd name="adj" fmla="val 11996"/>
            </a:avLst>
          </a:prstGeom>
          <a:solidFill>
            <a:srgbClr val="FEE5D8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6109455" y="4873823"/>
            <a:ext cx="625482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sBCCSD</a:t>
            </a:r>
            <a:r>
              <a:rPr lang="en-US" sz="20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[T]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lvl="0" algn="l"/>
            <a:r>
              <a:rPr lang="en-US" sz="2000" b="1" dirty="0" err="1">
                <a:latin typeface="Symbol" panose="05050102010706020507" pitchFamily="18" charset="2"/>
                <a:cs typeface="Times New Roman" panose="02020603050405020304" pitchFamily="18" charset="0"/>
              </a:rPr>
              <a:t>s</a:t>
            </a:r>
            <a:r>
              <a:rPr lang="en-US" sz="2000" b="1" baseline="-25000" dirty="0" err="1">
                <a:cs typeface="Times New Roman" panose="02020603050405020304" pitchFamily="18" charset="0"/>
              </a:rPr>
              <a:t>th-exp</a:t>
            </a:r>
            <a:r>
              <a:rPr lang="en-US" sz="2000" b="1" dirty="0">
                <a:cs typeface="Times New Roman" panose="02020603050405020304" pitchFamily="18" charset="0"/>
              </a:rPr>
              <a:t> (E) = </a:t>
            </a:r>
            <a:r>
              <a:rPr lang="en-US" sz="2000" b="1" dirty="0" smtClean="0">
                <a:cs typeface="Times New Roman" panose="02020603050405020304" pitchFamily="18" charset="0"/>
              </a:rPr>
              <a:t>5.8 </a:t>
            </a:r>
            <a:r>
              <a:rPr lang="en-US" sz="2000" b="1" dirty="0">
                <a:cs typeface="Times New Roman" panose="02020603050405020304" pitchFamily="18" charset="0"/>
              </a:rPr>
              <a:t>MeV ~ </a:t>
            </a:r>
            <a:r>
              <a:rPr lang="en-US" sz="2000" b="1" dirty="0" smtClean="0">
                <a:cs typeface="Times New Roman" panose="02020603050405020304" pitchFamily="18" charset="0"/>
              </a:rPr>
              <a:t>0.5</a:t>
            </a:r>
            <a:r>
              <a:rPr lang="en-US" sz="2000" b="1" dirty="0">
                <a:cs typeface="Times New Roman" panose="02020603050405020304" pitchFamily="18" charset="0"/>
              </a:rPr>
              <a:t>% </a:t>
            </a:r>
          </a:p>
          <a:p>
            <a:pPr lvl="0" algn="l"/>
            <a:r>
              <a:rPr lang="en-US" sz="2000" dirty="0" smtClean="0">
                <a:cs typeface="Times New Roman" panose="02020603050405020304" pitchFamily="18" charset="0"/>
              </a:rPr>
              <a:t>Exaggerated </a:t>
            </a:r>
            <a:r>
              <a:rPr lang="en-US" sz="2000" dirty="0">
                <a:cs typeface="Times New Roman" panose="02020603050405020304" pitchFamily="18" charset="0"/>
              </a:rPr>
              <a:t>N=82 </a:t>
            </a:r>
            <a:r>
              <a:rPr lang="en-US" sz="2000" dirty="0" err="1" smtClean="0">
                <a:cs typeface="Times New Roman" panose="02020603050405020304" pitchFamily="18" charset="0"/>
              </a:rPr>
              <a:t>magicity</a:t>
            </a:r>
            <a:r>
              <a:rPr lang="en-US" sz="2000" dirty="0" smtClean="0">
                <a:cs typeface="Times New Roman" panose="02020603050405020304" pitchFamily="18" charset="0"/>
              </a:rPr>
              <a:t> remains</a:t>
            </a:r>
          </a:p>
          <a:p>
            <a:pPr lvl="0"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Little effect on relative energies as in </a:t>
            </a:r>
            <a:r>
              <a:rPr lang="en-US" sz="2000" baseline="30000" dirty="0" smtClean="0">
                <a:cs typeface="Times New Roman" panose="02020603050405020304" pitchFamily="18" charset="0"/>
              </a:rPr>
              <a:t>A</a:t>
            </a:r>
            <a:r>
              <a:rPr lang="en-US" sz="2000" dirty="0" smtClean="0">
                <a:cs typeface="Times New Roman" panose="02020603050405020304" pitchFamily="18" charset="0"/>
              </a:rPr>
              <a:t>ca</a:t>
            </a:r>
          </a:p>
          <a:p>
            <a:pPr lvl="0"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</a:t>
            </a:r>
            <a:r>
              <a:rPr lang="en-US" sz="2000" b="1" dirty="0" smtClean="0">
                <a:cs typeface="Times New Roman" panose="02020603050405020304" pitchFamily="18" charset="0"/>
              </a:rPr>
              <a:t>Need to push to </a:t>
            </a:r>
            <a:r>
              <a:rPr lang="en-US" sz="2000" b="1" dirty="0" err="1" smtClean="0">
                <a:cs typeface="Times New Roman" panose="02020603050405020304" pitchFamily="18" charset="0"/>
              </a:rPr>
              <a:t>e</a:t>
            </a:r>
            <a:r>
              <a:rPr lang="en-US" sz="2000" b="1" baseline="-25000" dirty="0" err="1" smtClean="0">
                <a:cs typeface="Times New Roman" panose="02020603050405020304" pitchFamily="18" charset="0"/>
              </a:rPr>
              <a:t>max</a:t>
            </a:r>
            <a:r>
              <a:rPr lang="en-US" sz="2000" b="1" dirty="0" smtClean="0">
                <a:cs typeface="Times New Roman" panose="02020603050405020304" pitchFamily="18" charset="0"/>
              </a:rPr>
              <a:t>=10</a:t>
            </a:r>
            <a:endParaRPr lang="en-US" sz="2000" b="1" dirty="0">
              <a:cs typeface="Times New Roman" panose="02020603050405020304" pitchFamily="18" charset="0"/>
            </a:endParaRPr>
          </a:p>
        </p:txBody>
      </p:sp>
      <p:sp>
        <p:nvSpPr>
          <p:cNvPr id="13" name="global mass predictions of ~700 nuclei…"/>
          <p:cNvSpPr txBox="1"/>
          <p:nvPr/>
        </p:nvSpPr>
        <p:spPr>
          <a:xfrm>
            <a:off x="790595" y="1661495"/>
            <a:ext cx="2404504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0033CC"/>
                </a:solidFill>
              </a:rPr>
              <a:t>Vernik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err="1" smtClean="0">
                <a:solidFill>
                  <a:srgbClr val="0033CC"/>
                </a:solidFill>
              </a:rPr>
              <a:t>unpublished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48E74D0-56D3-8570-844E-972241AD4E7C}"/>
              </a:ext>
            </a:extLst>
          </p:cNvPr>
          <p:cNvSpPr/>
          <p:nvPr/>
        </p:nvSpPr>
        <p:spPr>
          <a:xfrm>
            <a:off x="6023396" y="2338354"/>
            <a:ext cx="6632430" cy="2339664"/>
          </a:xfrm>
          <a:prstGeom prst="roundRect">
            <a:avLst>
              <a:gd name="adj" fmla="val 11996"/>
            </a:avLst>
          </a:prstGeom>
          <a:solidFill>
            <a:srgbClr val="FFC5C5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6058525" y="2338353"/>
            <a:ext cx="659730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/>
              <a:t>sBCCSD</a:t>
            </a:r>
            <a:r>
              <a:rPr lang="en-US" sz="2000" b="1" dirty="0" smtClean="0"/>
              <a:t> calculations of </a:t>
            </a:r>
            <a:r>
              <a:rPr lang="en-US" sz="2000" b="1" baseline="30000" dirty="0" err="1" smtClean="0"/>
              <a:t>A</a:t>
            </a:r>
            <a:r>
              <a:rPr lang="en-US" sz="2000" b="1" dirty="0" err="1" smtClean="0"/>
              <a:t>Sn</a:t>
            </a:r>
            <a:r>
              <a:rPr lang="en-US" sz="2000" b="1" dirty="0" smtClean="0"/>
              <a:t> isotopes</a:t>
            </a:r>
          </a:p>
          <a:p>
            <a:pPr algn="l"/>
            <a:r>
              <a:rPr lang="en-US" sz="2000" b="1" dirty="0">
                <a:cs typeface="Times New Roman" panose="02020603050405020304" pitchFamily="18" charset="0"/>
              </a:rPr>
              <a:t>Polynomial scaling </a:t>
            </a:r>
            <a:r>
              <a:rPr lang="en-US" sz="2000" dirty="0">
                <a:cs typeface="Times New Roman" panose="02020603050405020304" pitchFamily="18" charset="0"/>
              </a:rPr>
              <a:t>makes possible to go beyond </a:t>
            </a:r>
            <a:r>
              <a:rPr lang="en-US" sz="2000" baseline="30000" dirty="0">
                <a:cs typeface="Times New Roman" panose="02020603050405020304" pitchFamily="18" charset="0"/>
              </a:rPr>
              <a:t>132</a:t>
            </a:r>
            <a:r>
              <a:rPr lang="en-US" sz="2000" dirty="0">
                <a:cs typeface="Times New Roman" panose="02020603050405020304" pitchFamily="18" charset="0"/>
              </a:rPr>
              <a:t>Sn</a:t>
            </a:r>
          </a:p>
          <a:p>
            <a:pPr algn="l"/>
            <a:r>
              <a:rPr lang="en-US" sz="2000" b="1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s</a:t>
            </a:r>
            <a:r>
              <a:rPr lang="en-US" sz="2000" b="1" baseline="-25000" dirty="0" err="1" smtClean="0">
                <a:cs typeface="Times New Roman" panose="02020603050405020304" pitchFamily="18" charset="0"/>
              </a:rPr>
              <a:t>th-exp</a:t>
            </a:r>
            <a:r>
              <a:rPr lang="en-US" sz="2000" b="1" dirty="0" smtClean="0">
                <a:cs typeface="Times New Roman" panose="02020603050405020304" pitchFamily="18" charset="0"/>
              </a:rPr>
              <a:t> (E) = 15.4 MeV ~ 1.5% </a:t>
            </a:r>
          </a:p>
          <a:p>
            <a:pPr algn="l"/>
            <a:r>
              <a:rPr lang="en-US" sz="2000" b="1" dirty="0" smtClean="0">
                <a:cs typeface="Times New Roman" panose="02020603050405020304" pitchFamily="18" charset="0"/>
              </a:rPr>
              <a:t>Exaggerated N=82 </a:t>
            </a:r>
            <a:r>
              <a:rPr lang="en-US" sz="2000" b="1" dirty="0" err="1" smtClean="0">
                <a:cs typeface="Times New Roman" panose="02020603050405020304" pitchFamily="18" charset="0"/>
              </a:rPr>
              <a:t>magicity</a:t>
            </a:r>
            <a:endParaRPr lang="en-US" sz="2000" b="1" dirty="0" smtClean="0">
              <a:cs typeface="Times New Roman" panose="02020603050405020304" pitchFamily="18" charset="0"/>
            </a:endParaRP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Significant lack of binding in </a:t>
            </a:r>
            <a:r>
              <a:rPr lang="en-US" sz="2000" baseline="30000" dirty="0" smtClean="0">
                <a:cs typeface="Times New Roman" panose="02020603050405020304" pitchFamily="18" charset="0"/>
              </a:rPr>
              <a:t>132-138</a:t>
            </a:r>
            <a:r>
              <a:rPr lang="en-US" sz="2000" dirty="0" smtClean="0">
                <a:cs typeface="Times New Roman" panose="02020603050405020304" pitchFamily="18" charset="0"/>
              </a:rPr>
              <a:t>Sn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Outside many-body uncertainty estimate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</a:t>
            </a:r>
            <a:r>
              <a:rPr lang="en-US" sz="2000" b="1" dirty="0" smtClean="0">
                <a:cs typeface="Times New Roman" panose="02020603050405020304" pitchFamily="18" charset="0"/>
              </a:rPr>
              <a:t>Attributable to interaction uncertainty</a:t>
            </a:r>
          </a:p>
        </p:txBody>
      </p:sp>
    </p:spTree>
    <p:extLst>
      <p:ext uri="{BB962C8B-B14F-4D97-AF65-F5344CB8AC3E}">
        <p14:creationId xmlns:p14="http://schemas.microsoft.com/office/powerpoint/2010/main" val="34497144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lobal mass predictions of ~700 nuclei…"/>
          <p:cNvSpPr txBox="1"/>
          <p:nvPr/>
        </p:nvSpPr>
        <p:spPr>
          <a:xfrm>
            <a:off x="790595" y="1661495"/>
            <a:ext cx="2404504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rgbClr val="0033CC"/>
                </a:solidFill>
              </a:rPr>
              <a:t>Vernik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err="1" smtClean="0">
                <a:solidFill>
                  <a:srgbClr val="0033CC"/>
                </a:solidFill>
              </a:rPr>
              <a:t>unpublished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24" name="global mass predictions of ~700 nuclei…"/>
          <p:cNvSpPr txBox="1"/>
          <p:nvPr/>
        </p:nvSpPr>
        <p:spPr>
          <a:xfrm>
            <a:off x="841086" y="1661495"/>
            <a:ext cx="2303516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Tichai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smtClean="0">
                <a:solidFill>
                  <a:srgbClr val="0033CC"/>
                </a:solidFill>
              </a:rPr>
              <a:t>PLB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dirty="0">
                <a:solidFill>
                  <a:srgbClr val="0033CC"/>
                </a:solidFill>
              </a:rPr>
              <a:t>(</a:t>
            </a:r>
            <a:r>
              <a:rPr dirty="0" smtClean="0">
                <a:solidFill>
                  <a:srgbClr val="0033CC"/>
                </a:solidFill>
              </a:rPr>
              <a:t>20</a:t>
            </a:r>
            <a:r>
              <a:rPr lang="fr-FR" dirty="0" smtClean="0">
                <a:solidFill>
                  <a:srgbClr val="0033CC"/>
                </a:solidFill>
              </a:rPr>
              <a:t>24</a:t>
            </a:r>
            <a:r>
              <a:rPr dirty="0" smtClean="0">
                <a:solidFill>
                  <a:srgbClr val="0033CC"/>
                </a:solidFill>
              </a:rPr>
              <a:t>)</a:t>
            </a:r>
            <a:endParaRPr dirty="0">
              <a:solidFill>
                <a:srgbClr val="0033CC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3026"/>
            <a:ext cx="5924074" cy="396708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" y="3713026"/>
            <a:ext cx="5918764" cy="3963524"/>
          </a:xfrm>
          <a:prstGeom prst="rect">
            <a:avLst/>
          </a:prstGeom>
        </p:spPr>
      </p:pic>
      <p:sp>
        <p:nvSpPr>
          <p:cNvPr id="1908" name="Shape 1908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1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dirty="0" smtClean="0">
                <a:solidFill>
                  <a:srgbClr val="0033CC"/>
                </a:solidFill>
              </a:rPr>
              <a:t>…</a:t>
            </a:r>
            <a:r>
              <a:rPr lang="fr-FR" sz="3600" dirty="0" err="1" smtClean="0">
                <a:solidFill>
                  <a:srgbClr val="0033CC"/>
                </a:solidFill>
              </a:rPr>
              <a:t>before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pushing</a:t>
            </a:r>
            <a:r>
              <a:rPr lang="fr-FR" sz="3600" dirty="0" smtClean="0">
                <a:solidFill>
                  <a:srgbClr val="0033CC"/>
                </a:solidFill>
              </a:rPr>
              <a:t> to </a:t>
            </a:r>
            <a:r>
              <a:rPr lang="fr-FR" sz="3600" dirty="0" err="1" smtClean="0">
                <a:solidFill>
                  <a:srgbClr val="0033CC"/>
                </a:solidFill>
              </a:rPr>
              <a:t>heavier</a:t>
            </a:r>
            <a:r>
              <a:rPr lang="fr-FR" sz="3600" dirty="0" smtClean="0">
                <a:solidFill>
                  <a:srgbClr val="0033CC"/>
                </a:solidFill>
              </a:rPr>
              <a:t> open-</a:t>
            </a:r>
            <a:r>
              <a:rPr lang="fr-FR" sz="3600" dirty="0" err="1" smtClean="0">
                <a:solidFill>
                  <a:srgbClr val="0033CC"/>
                </a:solidFill>
              </a:rPr>
              <a:t>shell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nuclei</a:t>
            </a:r>
            <a:endParaRPr sz="2000" baseline="-25000" dirty="0">
              <a:solidFill>
                <a:srgbClr val="0033CC"/>
              </a:solidFill>
            </a:endParaRPr>
          </a:p>
        </p:txBody>
      </p:sp>
      <p:sp>
        <p:nvSpPr>
          <p:cNvPr id="32" name="Ribbon: Tilted Up 8">
            <a:extLst>
              <a:ext uri="{FF2B5EF4-FFF2-40B4-BE49-F238E27FC236}">
                <a16:creationId xmlns:a16="http://schemas.microsoft.com/office/drawing/2014/main" id="{42E418A6-0189-4B46-B10D-271DC95573A5}"/>
              </a:ext>
            </a:extLst>
          </p:cNvPr>
          <p:cNvSpPr/>
          <p:nvPr/>
        </p:nvSpPr>
        <p:spPr>
          <a:xfrm>
            <a:off x="10887099" y="1648938"/>
            <a:ext cx="1086522" cy="403219"/>
          </a:xfrm>
          <a:prstGeom prst="ribbon2">
            <a:avLst>
              <a:gd name="adj1" fmla="val 16667"/>
              <a:gd name="adj2" fmla="val 68071"/>
            </a:avLst>
          </a:prstGeom>
          <a:solidFill>
            <a:srgbClr val="FFC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baseline="30000" dirty="0"/>
              <a:t>180</a:t>
            </a:r>
            <a:r>
              <a:rPr lang="en-US" sz="1600" b="1" dirty="0"/>
              <a:t>Sn</a:t>
            </a:r>
          </a:p>
        </p:txBody>
      </p:sp>
      <p:sp>
        <p:nvSpPr>
          <p:cNvPr id="33" name="TextBox 10">
            <a:extLst>
              <a:ext uri="{FF2B5EF4-FFF2-40B4-BE49-F238E27FC236}">
                <a16:creationId xmlns:a16="http://schemas.microsoft.com/office/drawing/2014/main" id="{87CF09D0-6EF9-71B3-FA3E-CAC2871A2A93}"/>
              </a:ext>
            </a:extLst>
          </p:cNvPr>
          <p:cNvSpPr txBox="1"/>
          <p:nvPr/>
        </p:nvSpPr>
        <p:spPr>
          <a:xfrm>
            <a:off x="6328674" y="1677499"/>
            <a:ext cx="481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>
                <a:solidFill>
                  <a:srgbClr val="FFC000"/>
                </a:solidFill>
              </a:rPr>
              <a:t>Heaviest open-shell </a:t>
            </a:r>
            <a:r>
              <a:rPr lang="en-US" sz="1800" b="1" i="1" dirty="0">
                <a:solidFill>
                  <a:srgbClr val="FFC000"/>
                </a:solidFill>
              </a:rPr>
              <a:t>ab initio </a:t>
            </a:r>
            <a:r>
              <a:rPr lang="en-US" sz="1800" b="1" dirty="0">
                <a:solidFill>
                  <a:srgbClr val="FFC000"/>
                </a:solidFill>
              </a:rPr>
              <a:t>calculation</a:t>
            </a:r>
          </a:p>
        </p:txBody>
      </p:sp>
      <p:sp>
        <p:nvSpPr>
          <p:cNvPr id="14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6062811" y="6774948"/>
            <a:ext cx="6941989" cy="2422059"/>
          </a:xfrm>
          <a:prstGeom prst="roundRect">
            <a:avLst>
              <a:gd name="adj" fmla="val 11996"/>
            </a:avLst>
          </a:prstGeom>
          <a:solidFill>
            <a:srgbClr val="CCECFF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6062812" y="6774949"/>
            <a:ext cx="708072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Very neutron-rich Sn isotopes</a:t>
            </a:r>
            <a:endParaRPr lang="en-US" sz="2000" dirty="0"/>
          </a:p>
          <a:p>
            <a:pPr algn="l"/>
            <a:r>
              <a:rPr lang="en-US" sz="2000" dirty="0" smtClean="0"/>
              <a:t>Significant sensitivity to </a:t>
            </a:r>
            <a:r>
              <a:rPr lang="en-US" sz="2000" dirty="0" err="1" smtClean="0"/>
              <a:t>hw</a:t>
            </a:r>
            <a:r>
              <a:rPr lang="en-US" sz="2000" dirty="0" smtClean="0"/>
              <a:t> value at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max</a:t>
            </a:r>
            <a:r>
              <a:rPr lang="en-US" sz="2000" dirty="0" smtClean="0"/>
              <a:t> = 12</a:t>
            </a:r>
            <a:endParaRPr lang="en-US" sz="2000" dirty="0" smtClean="0">
              <a:cs typeface="Times New Roman" panose="02020603050405020304" pitchFamily="18" charset="0"/>
            </a:endParaRP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</a:t>
            </a:r>
            <a:r>
              <a:rPr lang="en-US" sz="2000" b="1" dirty="0" smtClean="0">
                <a:cs typeface="Times New Roman" panose="02020603050405020304" pitchFamily="18" charset="0"/>
              </a:rPr>
              <a:t>→ 1BB size uncertainty larger than estimated</a:t>
            </a:r>
          </a:p>
          <a:p>
            <a:pPr algn="l"/>
            <a:r>
              <a:rPr lang="en-US" sz="2000" dirty="0" smtClean="0">
                <a:cs typeface="Times New Roman" panose="02020603050405020304" pitchFamily="18" charset="0"/>
              </a:rPr>
              <a:t>Predicted drip-line location [</a:t>
            </a:r>
            <a:r>
              <a:rPr lang="en-US" sz="2000" baseline="30000" dirty="0" smtClean="0">
                <a:cs typeface="Times New Roman" panose="02020603050405020304" pitchFamily="18" charset="0"/>
              </a:rPr>
              <a:t>140</a:t>
            </a:r>
            <a:r>
              <a:rPr lang="en-US" sz="2000" dirty="0" smtClean="0">
                <a:cs typeface="Times New Roman" panose="02020603050405020304" pitchFamily="18" charset="0"/>
              </a:rPr>
              <a:t>Sn,</a:t>
            </a:r>
            <a:r>
              <a:rPr lang="en-US" sz="2000" baseline="30000" dirty="0" smtClean="0">
                <a:cs typeface="Times New Roman" panose="02020603050405020304" pitchFamily="18" charset="0"/>
              </a:rPr>
              <a:t>162</a:t>
            </a:r>
            <a:r>
              <a:rPr lang="en-US" sz="2000" dirty="0" smtClean="0">
                <a:cs typeface="Times New Roman" panose="02020603050405020304" pitchFamily="18" charset="0"/>
              </a:rPr>
              <a:t>Sn] 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000" dirty="0">
                <a:cs typeface="Times New Roman" panose="02020603050405020304" pitchFamily="18" charset="0"/>
              </a:rPr>
              <a:t>M</a:t>
            </a:r>
            <a:r>
              <a:rPr lang="en-US" sz="2000" dirty="0" smtClean="0">
                <a:cs typeface="Times New Roman" panose="02020603050405020304" pitchFamily="18" charset="0"/>
              </a:rPr>
              <a:t>uch affected by 1BB size uncertainty: </a:t>
            </a:r>
            <a:r>
              <a:rPr lang="en-US" sz="2400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US" sz="2000" dirty="0" err="1" smtClean="0">
                <a:cs typeface="Times New Roman" panose="02020603050405020304" pitchFamily="18" charset="0"/>
              </a:rPr>
              <a:t>N</a:t>
            </a:r>
            <a:r>
              <a:rPr lang="en-US" sz="2000" dirty="0" smtClean="0">
                <a:cs typeface="Times New Roman" panose="02020603050405020304" pitchFamily="18" charset="0"/>
              </a:rPr>
              <a:t> = 22!</a:t>
            </a:r>
          </a:p>
          <a:p>
            <a:pPr algn="l"/>
            <a:r>
              <a:rPr lang="en-US" sz="2000" dirty="0" smtClean="0">
                <a:cs typeface="Times New Roman" panose="02020603050405020304" pitchFamily="18" charset="0"/>
              </a:rPr>
              <a:t>    → </a:t>
            </a:r>
            <a:r>
              <a:rPr lang="en-US" sz="2000" b="1" dirty="0" smtClean="0">
                <a:cs typeface="Times New Roman" panose="02020603050405020304" pitchFamily="18" charset="0"/>
              </a:rPr>
              <a:t>Possibly equally affected by interaction uncertainty</a:t>
            </a:r>
          </a:p>
          <a:p>
            <a:pPr algn="l"/>
            <a:r>
              <a:rPr lang="en-US" sz="2000" dirty="0" smtClean="0">
                <a:cs typeface="Times New Roman" panose="02020603050405020304" pitchFamily="18" charset="0"/>
              </a:rPr>
              <a:t>    </a:t>
            </a:r>
            <a:r>
              <a:rPr lang="en-US" sz="2000" b="1" dirty="0" smtClean="0">
                <a:cs typeface="Times New Roman" panose="02020603050405020304" pitchFamily="18" charset="0"/>
              </a:rPr>
              <a:t>→ Not affected by (perturbative) [T] at </a:t>
            </a:r>
            <a:r>
              <a:rPr lang="en-US" sz="2000" b="1" dirty="0" err="1" smtClean="0">
                <a:cs typeface="Times New Roman" panose="02020603050405020304" pitchFamily="18" charset="0"/>
              </a:rPr>
              <a:t>e</a:t>
            </a:r>
            <a:r>
              <a:rPr lang="en-US" sz="2000" b="1" baseline="-25000" dirty="0" err="1" smtClean="0">
                <a:cs typeface="Times New Roman" panose="02020603050405020304" pitchFamily="18" charset="0"/>
              </a:rPr>
              <a:t>max</a:t>
            </a:r>
            <a:r>
              <a:rPr lang="en-US" sz="2000" b="1" dirty="0" smtClean="0">
                <a:cs typeface="Times New Roman" panose="02020603050405020304" pitchFamily="18" charset="0"/>
              </a:rPr>
              <a:t>=8</a:t>
            </a:r>
            <a:endParaRPr lang="en-US" sz="2000" b="1" dirty="0"/>
          </a:p>
        </p:txBody>
      </p:sp>
      <p:sp>
        <p:nvSpPr>
          <p:cNvPr id="3" name="Rectangle à coins arrondis 2"/>
          <p:cNvSpPr/>
          <p:nvPr/>
        </p:nvSpPr>
        <p:spPr>
          <a:xfrm>
            <a:off x="3207122" y="5738191"/>
            <a:ext cx="1603417" cy="477078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2610774" y="5109921"/>
            <a:ext cx="410967" cy="946321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5122365" y="5802012"/>
            <a:ext cx="523061" cy="541021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1" name="Flèche courbée vers le bas 20"/>
          <p:cNvSpPr/>
          <p:nvPr/>
        </p:nvSpPr>
        <p:spPr>
          <a:xfrm rot="315721" flipV="1">
            <a:off x="2639912" y="6265498"/>
            <a:ext cx="2792374" cy="1149365"/>
          </a:xfrm>
          <a:prstGeom prst="curvedDownArrow">
            <a:avLst/>
          </a:prstGeom>
          <a:solidFill>
            <a:srgbClr val="FF0000"/>
          </a:solidFill>
          <a:ln w="1270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2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901148" y="7633650"/>
            <a:ext cx="4922885" cy="3847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en-US" sz="19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Could be compatible with EDF prediction</a:t>
            </a:r>
            <a:endParaRPr lang="en-US" sz="1900" dirty="0">
              <a:solidFill>
                <a:srgbClr val="FF0000"/>
              </a:solidFill>
            </a:endParaRPr>
          </a:p>
        </p:txBody>
      </p:sp>
      <p:sp>
        <p:nvSpPr>
          <p:cNvPr id="23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2098863" y="9296103"/>
            <a:ext cx="8829254" cy="381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Need to push beyond </a:t>
            </a:r>
            <a:r>
              <a:rPr lang="en-US" sz="1900" b="1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e</a:t>
            </a:r>
            <a:r>
              <a:rPr lang="en-US" sz="1900" b="1" baseline="-25000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max</a:t>
            </a:r>
            <a:r>
              <a:rPr lang="en-US" sz="19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= 12 in heavy neutron-rich open-shell nuclei</a:t>
            </a:r>
            <a:endParaRPr lang="en-US" sz="1900" dirty="0">
              <a:solidFill>
                <a:srgbClr val="FF0000"/>
              </a:solidFill>
            </a:endParaRPr>
          </a:p>
        </p:txBody>
      </p:sp>
      <p:sp>
        <p:nvSpPr>
          <p:cNvPr id="27" name="Rectangle: Rounded Corners 13">
            <a:extLst>
              <a:ext uri="{FF2B5EF4-FFF2-40B4-BE49-F238E27FC236}">
                <a16:creationId xmlns:a16="http://schemas.microsoft.com/office/drawing/2014/main" id="{848E74D0-56D3-8570-844E-972241AD4E7C}"/>
              </a:ext>
            </a:extLst>
          </p:cNvPr>
          <p:cNvSpPr/>
          <p:nvPr/>
        </p:nvSpPr>
        <p:spPr>
          <a:xfrm>
            <a:off x="6023396" y="2338354"/>
            <a:ext cx="6632430" cy="2339664"/>
          </a:xfrm>
          <a:prstGeom prst="roundRect">
            <a:avLst>
              <a:gd name="adj" fmla="val 11996"/>
            </a:avLst>
          </a:prstGeom>
          <a:solidFill>
            <a:srgbClr val="FFC5C5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6058525" y="2338353"/>
            <a:ext cx="659730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/>
              <a:t>sBCCSD</a:t>
            </a:r>
            <a:r>
              <a:rPr lang="en-US" sz="2000" b="1" dirty="0" smtClean="0"/>
              <a:t> calculations of </a:t>
            </a:r>
            <a:r>
              <a:rPr lang="en-US" sz="2000" b="1" baseline="30000" dirty="0" err="1" smtClean="0"/>
              <a:t>A</a:t>
            </a:r>
            <a:r>
              <a:rPr lang="en-US" sz="2000" b="1" dirty="0" err="1" smtClean="0"/>
              <a:t>Sn</a:t>
            </a:r>
            <a:r>
              <a:rPr lang="en-US" sz="2000" b="1" dirty="0" smtClean="0"/>
              <a:t> isotopes</a:t>
            </a:r>
          </a:p>
          <a:p>
            <a:pPr algn="l"/>
            <a:r>
              <a:rPr lang="en-US" sz="2000" b="1" dirty="0">
                <a:cs typeface="Times New Roman" panose="02020603050405020304" pitchFamily="18" charset="0"/>
              </a:rPr>
              <a:t>Polynomial scaling </a:t>
            </a:r>
            <a:r>
              <a:rPr lang="en-US" sz="2000" dirty="0">
                <a:cs typeface="Times New Roman" panose="02020603050405020304" pitchFamily="18" charset="0"/>
              </a:rPr>
              <a:t>makes possible to go beyond </a:t>
            </a:r>
            <a:r>
              <a:rPr lang="en-US" sz="2000" baseline="30000" dirty="0">
                <a:cs typeface="Times New Roman" panose="02020603050405020304" pitchFamily="18" charset="0"/>
              </a:rPr>
              <a:t>132</a:t>
            </a:r>
            <a:r>
              <a:rPr lang="en-US" sz="2000" dirty="0">
                <a:cs typeface="Times New Roman" panose="02020603050405020304" pitchFamily="18" charset="0"/>
              </a:rPr>
              <a:t>Sn</a:t>
            </a:r>
          </a:p>
          <a:p>
            <a:pPr algn="l"/>
            <a:r>
              <a:rPr lang="en-US" sz="2000" b="1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s</a:t>
            </a:r>
            <a:r>
              <a:rPr lang="en-US" sz="2000" b="1" baseline="-25000" dirty="0" err="1" smtClean="0">
                <a:cs typeface="Times New Roman" panose="02020603050405020304" pitchFamily="18" charset="0"/>
              </a:rPr>
              <a:t>th-exp</a:t>
            </a:r>
            <a:r>
              <a:rPr lang="en-US" sz="2000" b="1" dirty="0" smtClean="0">
                <a:cs typeface="Times New Roman" panose="02020603050405020304" pitchFamily="18" charset="0"/>
              </a:rPr>
              <a:t> (E) = 15.4 MeV ~ 1.5% </a:t>
            </a:r>
          </a:p>
          <a:p>
            <a:pPr algn="l"/>
            <a:r>
              <a:rPr lang="en-US" sz="2000" b="1" dirty="0" smtClean="0">
                <a:cs typeface="Times New Roman" panose="02020603050405020304" pitchFamily="18" charset="0"/>
              </a:rPr>
              <a:t>Exaggerated N=82 </a:t>
            </a:r>
            <a:r>
              <a:rPr lang="en-US" sz="2000" b="1" dirty="0" err="1" smtClean="0">
                <a:cs typeface="Times New Roman" panose="02020603050405020304" pitchFamily="18" charset="0"/>
              </a:rPr>
              <a:t>magicity</a:t>
            </a:r>
            <a:endParaRPr lang="en-US" sz="2000" b="1" dirty="0" smtClean="0">
              <a:cs typeface="Times New Roman" panose="02020603050405020304" pitchFamily="18" charset="0"/>
            </a:endParaRP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Significant lack of binding in </a:t>
            </a:r>
            <a:r>
              <a:rPr lang="en-US" sz="2000" baseline="30000" dirty="0" smtClean="0">
                <a:cs typeface="Times New Roman" panose="02020603050405020304" pitchFamily="18" charset="0"/>
              </a:rPr>
              <a:t>132-138</a:t>
            </a:r>
            <a:r>
              <a:rPr lang="en-US" sz="2000" dirty="0" smtClean="0">
                <a:cs typeface="Times New Roman" panose="02020603050405020304" pitchFamily="18" charset="0"/>
              </a:rPr>
              <a:t>Sn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Outside many-body uncertainty estimate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</a:t>
            </a:r>
            <a:r>
              <a:rPr lang="en-US" sz="2000" b="1" dirty="0" smtClean="0">
                <a:cs typeface="Times New Roman" panose="02020603050405020304" pitchFamily="18" charset="0"/>
              </a:rPr>
              <a:t>Attributable to interaction uncertainty</a:t>
            </a:r>
          </a:p>
        </p:txBody>
      </p:sp>
      <p:sp>
        <p:nvSpPr>
          <p:cNvPr id="29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6085030" y="4824813"/>
            <a:ext cx="5576883" cy="1774769"/>
          </a:xfrm>
          <a:prstGeom prst="roundRect">
            <a:avLst>
              <a:gd name="adj" fmla="val 11996"/>
            </a:avLst>
          </a:prstGeom>
          <a:solidFill>
            <a:srgbClr val="FEE5D8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6109455" y="4873823"/>
            <a:ext cx="625482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sBCCSD</a:t>
            </a:r>
            <a:r>
              <a:rPr lang="en-US" sz="20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[T]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lvl="0" algn="l"/>
            <a:r>
              <a:rPr lang="en-US" sz="2000" b="1" dirty="0" err="1">
                <a:latin typeface="Symbol" panose="05050102010706020507" pitchFamily="18" charset="2"/>
                <a:cs typeface="Times New Roman" panose="02020603050405020304" pitchFamily="18" charset="0"/>
              </a:rPr>
              <a:t>s</a:t>
            </a:r>
            <a:r>
              <a:rPr lang="en-US" sz="2000" b="1" baseline="-25000" dirty="0" err="1">
                <a:cs typeface="Times New Roman" panose="02020603050405020304" pitchFamily="18" charset="0"/>
              </a:rPr>
              <a:t>th-exp</a:t>
            </a:r>
            <a:r>
              <a:rPr lang="en-US" sz="2000" b="1" dirty="0">
                <a:cs typeface="Times New Roman" panose="02020603050405020304" pitchFamily="18" charset="0"/>
              </a:rPr>
              <a:t> (E) = </a:t>
            </a:r>
            <a:r>
              <a:rPr lang="en-US" sz="2000" b="1" dirty="0" smtClean="0">
                <a:cs typeface="Times New Roman" panose="02020603050405020304" pitchFamily="18" charset="0"/>
              </a:rPr>
              <a:t>5.8 </a:t>
            </a:r>
            <a:r>
              <a:rPr lang="en-US" sz="2000" b="1" dirty="0">
                <a:cs typeface="Times New Roman" panose="02020603050405020304" pitchFamily="18" charset="0"/>
              </a:rPr>
              <a:t>MeV ~ </a:t>
            </a:r>
            <a:r>
              <a:rPr lang="en-US" sz="2000" b="1" dirty="0" smtClean="0">
                <a:cs typeface="Times New Roman" panose="02020603050405020304" pitchFamily="18" charset="0"/>
              </a:rPr>
              <a:t>0.5</a:t>
            </a:r>
            <a:r>
              <a:rPr lang="en-US" sz="2000" b="1" dirty="0">
                <a:cs typeface="Times New Roman" panose="02020603050405020304" pitchFamily="18" charset="0"/>
              </a:rPr>
              <a:t>% </a:t>
            </a:r>
          </a:p>
          <a:p>
            <a:pPr lvl="0" algn="l"/>
            <a:r>
              <a:rPr lang="en-US" sz="2000" dirty="0" smtClean="0">
                <a:cs typeface="Times New Roman" panose="02020603050405020304" pitchFamily="18" charset="0"/>
              </a:rPr>
              <a:t>Exaggerated </a:t>
            </a:r>
            <a:r>
              <a:rPr lang="en-US" sz="2000" dirty="0">
                <a:cs typeface="Times New Roman" panose="02020603050405020304" pitchFamily="18" charset="0"/>
              </a:rPr>
              <a:t>N=82 </a:t>
            </a:r>
            <a:r>
              <a:rPr lang="en-US" sz="2000" dirty="0" err="1" smtClean="0">
                <a:cs typeface="Times New Roman" panose="02020603050405020304" pitchFamily="18" charset="0"/>
              </a:rPr>
              <a:t>magicity</a:t>
            </a:r>
            <a:r>
              <a:rPr lang="en-US" sz="2000" dirty="0" smtClean="0">
                <a:cs typeface="Times New Roman" panose="02020603050405020304" pitchFamily="18" charset="0"/>
              </a:rPr>
              <a:t> remains</a:t>
            </a:r>
          </a:p>
          <a:p>
            <a:pPr lvl="0"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Little effect on relative energies as in </a:t>
            </a:r>
            <a:r>
              <a:rPr lang="en-US" sz="2000" baseline="30000" dirty="0" smtClean="0">
                <a:cs typeface="Times New Roman" panose="02020603050405020304" pitchFamily="18" charset="0"/>
              </a:rPr>
              <a:t>A</a:t>
            </a:r>
            <a:r>
              <a:rPr lang="en-US" sz="2000" dirty="0" smtClean="0">
                <a:cs typeface="Times New Roman" panose="02020603050405020304" pitchFamily="18" charset="0"/>
              </a:rPr>
              <a:t>ca</a:t>
            </a:r>
          </a:p>
          <a:p>
            <a:pPr lvl="0"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 </a:t>
            </a:r>
            <a:r>
              <a:rPr lang="en-US" sz="2000" b="1" dirty="0" smtClean="0">
                <a:cs typeface="Times New Roman" panose="02020603050405020304" pitchFamily="18" charset="0"/>
              </a:rPr>
              <a:t>Need to push [T] to </a:t>
            </a:r>
            <a:r>
              <a:rPr lang="en-US" sz="2000" b="1" dirty="0" err="1" smtClean="0">
                <a:cs typeface="Times New Roman" panose="02020603050405020304" pitchFamily="18" charset="0"/>
              </a:rPr>
              <a:t>e</a:t>
            </a:r>
            <a:r>
              <a:rPr lang="en-US" sz="2000" b="1" baseline="-25000" dirty="0" err="1" smtClean="0">
                <a:cs typeface="Times New Roman" panose="02020603050405020304" pitchFamily="18" charset="0"/>
              </a:rPr>
              <a:t>max</a:t>
            </a:r>
            <a:r>
              <a:rPr lang="en-US" sz="2000" b="1" dirty="0" smtClean="0">
                <a:cs typeface="Times New Roman" panose="02020603050405020304" pitchFamily="18" charset="0"/>
              </a:rPr>
              <a:t>=10</a:t>
            </a:r>
            <a:endParaRPr lang="en-US" sz="20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1037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4" grpId="0" animBg="1"/>
      <p:bldP spid="3" grpId="0" animBg="1"/>
      <p:bldP spid="3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5" name="Shape 75"/>
          <p:cNvSpPr/>
          <p:nvPr/>
        </p:nvSpPr>
        <p:spPr>
          <a:xfrm>
            <a:off x="444500" y="127000"/>
            <a:ext cx="12115800" cy="99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BDFF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0033CC"/>
                </a:solidFill>
              </a:rPr>
              <a:t>Contents</a:t>
            </a:r>
          </a:p>
        </p:txBody>
      </p:sp>
      <p:sp>
        <p:nvSpPr>
          <p:cNvPr id="81" name="Shape 81"/>
          <p:cNvSpPr/>
          <p:nvPr/>
        </p:nvSpPr>
        <p:spPr>
          <a:xfrm>
            <a:off x="1202239" y="3184140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How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many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-body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correlations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come in at polynomial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cost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=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pedagogical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account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 </a:t>
            </a:r>
            <a:endParaRPr sz="2200" dirty="0">
              <a:solidFill>
                <a:schemeClr val="tx1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2" name="Shape 81"/>
          <p:cNvSpPr/>
          <p:nvPr/>
        </p:nvSpPr>
        <p:spPr>
          <a:xfrm>
            <a:off x="1202239" y="4011985"/>
            <a:ext cx="11908619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Pushing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to high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accuracy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and to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heavier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open-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shell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nuclei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at polynomial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cost</a:t>
            </a:r>
            <a:endParaRPr sz="2200" dirty="0">
              <a:solidFill>
                <a:srgbClr val="1243DE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3" name="Shape 81"/>
          <p:cNvSpPr/>
          <p:nvPr/>
        </p:nvSpPr>
        <p:spPr>
          <a:xfrm>
            <a:off x="1202239" y="2356295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>
                <a:latin typeface="Palatino"/>
                <a:ea typeface="Palatino"/>
                <a:cs typeface="Palatino"/>
                <a:sym typeface="Palatino"/>
              </a:rPr>
              <a:t>A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b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initio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expansion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many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-body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methods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for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closed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- and open-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shell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nuclei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7" name="Shape 81"/>
          <p:cNvSpPr/>
          <p:nvPr/>
        </p:nvSpPr>
        <p:spPr>
          <a:xfrm>
            <a:off x="2381683" y="4817487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BCCSD and BCCSD[T]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ground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-state </a:t>
            </a:r>
            <a:r>
              <a:rPr lang="fr-FR" sz="2200" dirty="0" err="1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energies</a:t>
            </a:r>
            <a:r>
              <a:rPr lang="fr-FR" sz="2200" dirty="0" smtClean="0">
                <a:solidFill>
                  <a:schemeClr val="tx1"/>
                </a:solidFill>
                <a:latin typeface="Palatino"/>
                <a:ea typeface="Palatino"/>
                <a:cs typeface="Palatino"/>
                <a:sym typeface="Palatino"/>
              </a:rPr>
              <a:t> in Ca and Sn isotopes</a:t>
            </a:r>
            <a:endParaRPr sz="2200" dirty="0">
              <a:solidFill>
                <a:schemeClr val="tx1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8" name="Shape 81"/>
          <p:cNvSpPr/>
          <p:nvPr/>
        </p:nvSpPr>
        <p:spPr>
          <a:xfrm>
            <a:off x="2381682" y="5499572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BCCSD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ground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-state charge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radii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and neutron skins in Sn isotopes</a:t>
            </a:r>
            <a:endParaRPr sz="2200" dirty="0">
              <a:solidFill>
                <a:srgbClr val="1243DE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5203403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5" name="Shape 75"/>
          <p:cNvSpPr/>
          <p:nvPr/>
        </p:nvSpPr>
        <p:spPr>
          <a:xfrm>
            <a:off x="444500" y="127000"/>
            <a:ext cx="12115800" cy="99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BDFF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0033CC"/>
                </a:solidFill>
              </a:rPr>
              <a:t>Contents</a:t>
            </a:r>
          </a:p>
        </p:txBody>
      </p:sp>
      <p:sp>
        <p:nvSpPr>
          <p:cNvPr id="81" name="Shape 81"/>
          <p:cNvSpPr/>
          <p:nvPr/>
        </p:nvSpPr>
        <p:spPr>
          <a:xfrm>
            <a:off x="1202239" y="3184140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How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many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-body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correlations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come in at polynomial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cost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=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pedagogical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account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 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2" name="Shape 81"/>
          <p:cNvSpPr/>
          <p:nvPr/>
        </p:nvSpPr>
        <p:spPr>
          <a:xfrm>
            <a:off x="1202239" y="4011985"/>
            <a:ext cx="11908619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Pushing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to high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accuracy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and to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heavier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open-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shell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nuclei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at polynomial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cost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3" name="Shape 81"/>
          <p:cNvSpPr/>
          <p:nvPr/>
        </p:nvSpPr>
        <p:spPr>
          <a:xfrm>
            <a:off x="1202239" y="2356295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>
                <a:latin typeface="Palatino"/>
                <a:ea typeface="Palatino"/>
                <a:cs typeface="Palatino"/>
                <a:sym typeface="Palatino"/>
              </a:rPr>
              <a:t>A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b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initio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expansion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many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-body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methods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for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closed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- and open-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shell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nuclei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15374457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08" y="3146229"/>
            <a:ext cx="5722936" cy="4888543"/>
          </a:xfrm>
          <a:prstGeom prst="rect">
            <a:avLst/>
          </a:prstGeom>
        </p:spPr>
      </p:pic>
      <p:sp>
        <p:nvSpPr>
          <p:cNvPr id="24" name="global mass predictions of ~700 nuclei…"/>
          <p:cNvSpPr txBox="1"/>
          <p:nvPr/>
        </p:nvSpPr>
        <p:spPr>
          <a:xfrm>
            <a:off x="784983" y="1661495"/>
            <a:ext cx="2415726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Demol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err="1" smtClean="0">
                <a:solidFill>
                  <a:srgbClr val="0033CC"/>
                </a:solidFill>
              </a:rPr>
              <a:t>unpublished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1908" name="Shape 1908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1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dirty="0" smtClean="0">
                <a:solidFill>
                  <a:srgbClr val="0033CC"/>
                </a:solidFill>
              </a:rPr>
              <a:t>…</a:t>
            </a:r>
            <a:r>
              <a:rPr lang="fr-FR" sz="3600" dirty="0" smtClean="0">
                <a:solidFill>
                  <a:srgbClr val="0033CC"/>
                </a:solidFill>
              </a:rPr>
              <a:t>and </a:t>
            </a:r>
            <a:r>
              <a:rPr lang="fr-FR" sz="3600" dirty="0" err="1" smtClean="0">
                <a:solidFill>
                  <a:srgbClr val="0033CC"/>
                </a:solidFill>
              </a:rPr>
              <a:t>beyond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energies</a:t>
            </a:r>
            <a:r>
              <a:rPr lang="fr-FR" sz="3600" dirty="0" smtClean="0">
                <a:solidFill>
                  <a:srgbClr val="0033CC"/>
                </a:solidFill>
              </a:rPr>
              <a:t>: charge </a:t>
            </a:r>
            <a:r>
              <a:rPr lang="fr-FR" sz="3600" dirty="0" err="1" smtClean="0">
                <a:solidFill>
                  <a:srgbClr val="0033CC"/>
                </a:solidFill>
              </a:rPr>
              <a:t>radii</a:t>
            </a:r>
            <a:r>
              <a:rPr lang="fr-FR" sz="3600" dirty="0" smtClean="0">
                <a:solidFill>
                  <a:srgbClr val="0033CC"/>
                </a:solidFill>
              </a:rPr>
              <a:t> in Sn</a:t>
            </a:r>
            <a:endParaRPr sz="2000" baseline="-25000" dirty="0">
              <a:solidFill>
                <a:srgbClr val="0033CC"/>
              </a:solidFill>
            </a:endParaRPr>
          </a:p>
        </p:txBody>
      </p:sp>
      <p:sp>
        <p:nvSpPr>
          <p:cNvPr id="10" name="Rectangle: Rounded Corners 13">
            <a:extLst>
              <a:ext uri="{FF2B5EF4-FFF2-40B4-BE49-F238E27FC236}">
                <a16:creationId xmlns:a16="http://schemas.microsoft.com/office/drawing/2014/main" id="{848E74D0-56D3-8570-844E-972241AD4E7C}"/>
              </a:ext>
            </a:extLst>
          </p:cNvPr>
          <p:cNvSpPr/>
          <p:nvPr/>
        </p:nvSpPr>
        <p:spPr>
          <a:xfrm>
            <a:off x="6029115" y="2562644"/>
            <a:ext cx="6888641" cy="2000548"/>
          </a:xfrm>
          <a:prstGeom prst="roundRect">
            <a:avLst>
              <a:gd name="adj" fmla="val 11996"/>
            </a:avLst>
          </a:prstGeom>
          <a:solidFill>
            <a:srgbClr val="FFC5C5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6064244" y="2549391"/>
            <a:ext cx="6853512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Absolute radii from </a:t>
            </a:r>
            <a:r>
              <a:rPr lang="en-US" sz="2000" b="1" dirty="0" err="1" smtClean="0"/>
              <a:t>sBCCSD</a:t>
            </a:r>
            <a:endParaRPr lang="en-US" sz="2000" b="1" dirty="0" smtClean="0"/>
          </a:p>
          <a:p>
            <a:pPr algn="l"/>
            <a:r>
              <a:rPr lang="en-US" sz="2000" b="1" dirty="0" smtClean="0">
                <a:cs typeface="Times New Roman" panose="02020603050405020304" pitchFamily="18" charset="0"/>
              </a:rPr>
              <a:t>Recent/unpublished new data in </a:t>
            </a:r>
            <a:r>
              <a:rPr lang="en-US" sz="2000" b="1" baseline="30000" dirty="0" smtClean="0">
                <a:cs typeface="Times New Roman" panose="02020603050405020304" pitchFamily="18" charset="0"/>
              </a:rPr>
              <a:t>134</a:t>
            </a:r>
            <a:r>
              <a:rPr lang="en-US" sz="2000" b="1" dirty="0" smtClean="0">
                <a:cs typeface="Times New Roman" panose="02020603050405020304" pitchFamily="18" charset="0"/>
              </a:rPr>
              <a:t>Sn/</a:t>
            </a:r>
            <a:r>
              <a:rPr lang="en-US" sz="2000" b="1" baseline="30000" dirty="0" smtClean="0">
                <a:cs typeface="Times New Roman" panose="02020603050405020304" pitchFamily="18" charset="0"/>
              </a:rPr>
              <a:t>104-106</a:t>
            </a:r>
            <a:r>
              <a:rPr lang="en-US" sz="2000" b="1" dirty="0" smtClean="0">
                <a:cs typeface="Times New Roman" panose="02020603050405020304" pitchFamily="18" charset="0"/>
              </a:rPr>
              <a:t>Sn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</a:p>
          <a:p>
            <a:pPr algn="l"/>
            <a:r>
              <a:rPr lang="en-US" sz="2000" b="1" dirty="0" smtClean="0">
                <a:cs typeface="Times New Roman" panose="02020603050405020304" pitchFamily="18" charset="0"/>
              </a:rPr>
              <a:t>Results depend strongly on </a:t>
            </a:r>
            <a:r>
              <a:rPr lang="en-US" sz="2000" b="1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c</a:t>
            </a:r>
            <a:r>
              <a:rPr lang="en-US" sz="2000" b="1" dirty="0" err="1" smtClean="0">
                <a:cs typeface="Times New Roman" panose="02020603050405020304" pitchFamily="18" charset="0"/>
              </a:rPr>
              <a:t>EFT</a:t>
            </a:r>
            <a:r>
              <a:rPr lang="en-US" sz="2000" b="1" dirty="0" smtClean="0">
                <a:cs typeface="Times New Roman" panose="02020603050405020304" pitchFamily="18" charset="0"/>
              </a:rPr>
              <a:t>-based interaction</a:t>
            </a:r>
            <a:endParaRPr lang="en-US" sz="2000" b="1" dirty="0">
              <a:cs typeface="Times New Roman" panose="02020603050405020304" pitchFamily="18" charset="0"/>
            </a:endParaRPr>
          </a:p>
          <a:p>
            <a:pPr algn="l"/>
            <a:r>
              <a:rPr lang="en-US" sz="2000" dirty="0" smtClean="0">
                <a:cs typeface="Times New Roman" panose="02020603050405020304" pitchFamily="18" charset="0"/>
              </a:rPr>
              <a:t>  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000" dirty="0" smtClean="0">
                <a:cs typeface="Times New Roman" panose="02020603050405020304" pitchFamily="18" charset="0"/>
              </a:rPr>
              <a:t>EM 1.8/2.0 radii too small by 5%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400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US" sz="2000" dirty="0" err="1" smtClean="0">
                <a:cs typeface="Times New Roman" panose="02020603050405020304" pitchFamily="18" charset="0"/>
              </a:rPr>
              <a:t>NNLOGo</a:t>
            </a:r>
            <a:r>
              <a:rPr lang="en-US" sz="2000" dirty="0" smtClean="0">
                <a:cs typeface="Times New Roman" panose="02020603050405020304" pitchFamily="18" charset="0"/>
              </a:rPr>
              <a:t> underestimates by 1% </a:t>
            </a:r>
          </a:p>
          <a:p>
            <a:pPr algn="l"/>
            <a:r>
              <a:rPr lang="en-US" sz="2000" b="1" dirty="0"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cs typeface="Times New Roman" panose="02020603050405020304" pitchFamily="18" charset="0"/>
              </a:rPr>
              <a:t>   → Variants to be tested </a:t>
            </a:r>
          </a:p>
        </p:txBody>
      </p:sp>
      <p:sp>
        <p:nvSpPr>
          <p:cNvPr id="12" name="global mass predictions of ~700 nuclei…"/>
          <p:cNvSpPr txBox="1"/>
          <p:nvPr/>
        </p:nvSpPr>
        <p:spPr>
          <a:xfrm>
            <a:off x="9333840" y="4158799"/>
            <a:ext cx="3000822" cy="348813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chemeClr val="tx1"/>
                </a:solidFill>
              </a:rPr>
              <a:t>Arthuis</a:t>
            </a:r>
            <a:r>
              <a:rPr dirty="0" smtClean="0">
                <a:solidFill>
                  <a:schemeClr val="tx1"/>
                </a:solidFill>
              </a:rPr>
              <a:t> </a:t>
            </a:r>
            <a:r>
              <a:rPr b="1" i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/>
              </a:rPr>
              <a:t>et al.</a:t>
            </a:r>
            <a:r>
              <a:rPr dirty="0">
                <a:solidFill>
                  <a:schemeClr val="tx1"/>
                </a:solidFill>
              </a:rPr>
              <a:t>, </a:t>
            </a:r>
            <a:r>
              <a:rPr lang="fr-FR" dirty="0" smtClean="0">
                <a:solidFill>
                  <a:schemeClr val="tx1"/>
                </a:solidFill>
              </a:rPr>
              <a:t>arXiv:2401.06675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1714549" y="5088834"/>
            <a:ext cx="591329" cy="501665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5298236" y="3843129"/>
            <a:ext cx="294182" cy="355425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cxnSp>
        <p:nvCxnSpPr>
          <p:cNvPr id="4" name="Connecteur droit avec flèche 3"/>
          <p:cNvCxnSpPr/>
          <p:nvPr/>
        </p:nvCxnSpPr>
        <p:spPr>
          <a:xfrm>
            <a:off x="3763617" y="4520864"/>
            <a:ext cx="0" cy="1482371"/>
          </a:xfrm>
          <a:prstGeom prst="straightConnector1">
            <a:avLst/>
          </a:prstGeom>
          <a:noFill/>
          <a:ln w="57150" cap="flat">
            <a:solidFill>
              <a:srgbClr val="FF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Connecteur droit avec flèche 17"/>
          <p:cNvCxnSpPr/>
          <p:nvPr/>
        </p:nvCxnSpPr>
        <p:spPr>
          <a:xfrm>
            <a:off x="3763618" y="4520864"/>
            <a:ext cx="1" cy="408945"/>
          </a:xfrm>
          <a:prstGeom prst="straightConnector1">
            <a:avLst/>
          </a:prstGeom>
          <a:noFill/>
          <a:ln w="57150" cap="flat">
            <a:solidFill>
              <a:srgbClr val="FF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8120685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3" grpId="1" animBg="1"/>
      <p:bldP spid="14" grpId="0" animBg="1"/>
      <p:bldP spid="14" grpId="1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" y="3063984"/>
            <a:ext cx="5959907" cy="4938043"/>
          </a:xfrm>
          <a:prstGeom prst="rect">
            <a:avLst/>
          </a:prstGeom>
        </p:spPr>
      </p:pic>
      <p:sp>
        <p:nvSpPr>
          <p:cNvPr id="24" name="global mass predictions of ~700 nuclei…"/>
          <p:cNvSpPr txBox="1"/>
          <p:nvPr/>
        </p:nvSpPr>
        <p:spPr>
          <a:xfrm>
            <a:off x="784983" y="1661495"/>
            <a:ext cx="2415726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Demol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err="1" smtClean="0">
                <a:solidFill>
                  <a:srgbClr val="0033CC"/>
                </a:solidFill>
              </a:rPr>
              <a:t>unpublished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1908" name="Shape 1908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" name="Rectangle à coins arrondis 1"/>
          <p:cNvSpPr/>
          <p:nvPr/>
        </p:nvSpPr>
        <p:spPr>
          <a:xfrm>
            <a:off x="1298712" y="6624558"/>
            <a:ext cx="569844" cy="571375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11" name="global mass predictions of ~700 nuclei…"/>
          <p:cNvSpPr txBox="1"/>
          <p:nvPr/>
        </p:nvSpPr>
        <p:spPr>
          <a:xfrm>
            <a:off x="772961" y="8030817"/>
            <a:ext cx="5453416" cy="595035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b="1" dirty="0" err="1" smtClean="0">
                <a:solidFill>
                  <a:srgbClr val="FF0000"/>
                </a:solidFill>
              </a:rPr>
              <a:t>Going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below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baseline="30000" dirty="0" smtClean="0">
                <a:solidFill>
                  <a:srgbClr val="FF0000"/>
                </a:solidFill>
              </a:rPr>
              <a:t>104</a:t>
            </a:r>
            <a:r>
              <a:rPr lang="fr-FR" b="1" dirty="0" smtClean="0">
                <a:solidFill>
                  <a:srgbClr val="FF0000"/>
                </a:solidFill>
              </a:rPr>
              <a:t>Sn and </a:t>
            </a:r>
            <a:r>
              <a:rPr lang="fr-FR" b="1" dirty="0" err="1" smtClean="0">
                <a:solidFill>
                  <a:srgbClr val="FF0000"/>
                </a:solidFill>
              </a:rPr>
              <a:t>beyond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baseline="30000" dirty="0" smtClean="0">
                <a:solidFill>
                  <a:srgbClr val="FF0000"/>
                </a:solidFill>
              </a:rPr>
              <a:t>134</a:t>
            </a:r>
            <a:r>
              <a:rPr lang="fr-FR" b="1" dirty="0" smtClean="0">
                <a:solidFill>
                  <a:srgbClr val="FF0000"/>
                </a:solidFill>
              </a:rPr>
              <a:t>Sn</a:t>
            </a:r>
          </a:p>
          <a:p>
            <a:pPr algn="l"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b="1" dirty="0" smtClean="0">
                <a:solidFill>
                  <a:srgbClr val="FF0000"/>
                </a:solidFill>
              </a:rPr>
              <a:t>    </a:t>
            </a:r>
            <a:r>
              <a:rPr lang="fr-FR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→ Possible </a:t>
            </a:r>
            <a:r>
              <a:rPr lang="fr-FR" b="1" dirty="0" smtClean="0">
                <a:solidFill>
                  <a:srgbClr val="FF0000"/>
                </a:solidFill>
              </a:rPr>
              <a:t>at CRIS@ISOLDE in future </a:t>
            </a:r>
            <a:r>
              <a:rPr lang="fr-FR" b="1" dirty="0" err="1" smtClean="0">
                <a:solidFill>
                  <a:srgbClr val="FF0000"/>
                </a:solidFill>
              </a:rPr>
              <a:t>with</a:t>
            </a:r>
            <a:r>
              <a:rPr lang="fr-FR" b="1" dirty="0" smtClean="0">
                <a:solidFill>
                  <a:srgbClr val="FF0000"/>
                </a:solidFill>
              </a:rPr>
              <a:t> MR-TOF </a:t>
            </a:r>
            <a:endParaRPr b="1" dirty="0">
              <a:solidFill>
                <a:srgbClr val="FF0000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5585573" y="3909391"/>
            <a:ext cx="192374" cy="702338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2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6058526" y="4704547"/>
            <a:ext cx="6779718" cy="2049557"/>
          </a:xfrm>
          <a:prstGeom prst="roundRect">
            <a:avLst>
              <a:gd name="adj" fmla="val 11996"/>
            </a:avLst>
          </a:prstGeom>
          <a:solidFill>
            <a:srgbClr val="FEE5D8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6082951" y="4753556"/>
            <a:ext cx="6755293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Isotope shifts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lvl="0" algn="l"/>
            <a:r>
              <a:rPr lang="en-US" sz="2000" dirty="0" err="1" smtClean="0">
                <a:cs typeface="Times New Roman" panose="02020603050405020304" pitchFamily="18" charset="0"/>
              </a:rPr>
              <a:t>sBCCSD</a:t>
            </a:r>
            <a:r>
              <a:rPr lang="en-US" sz="2000" dirty="0" smtClean="0">
                <a:cs typeface="Times New Roman" panose="02020603050405020304" pitchFamily="18" charset="0"/>
              </a:rPr>
              <a:t> in great agreement with data (</a:t>
            </a:r>
            <a:r>
              <a:rPr lang="en-US" sz="2000" dirty="0" err="1" smtClean="0">
                <a:cs typeface="Times New Roman" panose="02020603050405020304" pitchFamily="18" charset="0"/>
              </a:rPr>
              <a:t>linear&amp;quad</a:t>
            </a:r>
            <a:r>
              <a:rPr lang="en-US" sz="2000" dirty="0" smtClean="0">
                <a:cs typeface="Times New Roman" panose="02020603050405020304" pitchFamily="18" charset="0"/>
              </a:rPr>
              <a:t>)</a:t>
            </a:r>
            <a:endParaRPr lang="en-US" sz="2000" dirty="0">
              <a:cs typeface="Times New Roman" panose="02020603050405020304" pitchFamily="18" charset="0"/>
            </a:endParaRPr>
          </a:p>
          <a:p>
            <a:pPr lvl="0" algn="l"/>
            <a:r>
              <a:rPr lang="en-US" sz="2000" b="1" dirty="0" smtClean="0">
                <a:cs typeface="Times New Roman" panose="02020603050405020304" pitchFamily="18" charset="0"/>
              </a:rPr>
              <a:t>Kink at N=82 thanks to recent data in </a:t>
            </a:r>
            <a:r>
              <a:rPr lang="en-US" sz="2000" b="1" baseline="30000" dirty="0" smtClean="0">
                <a:cs typeface="Times New Roman" panose="02020603050405020304" pitchFamily="18" charset="0"/>
              </a:rPr>
              <a:t>134</a:t>
            </a:r>
            <a:r>
              <a:rPr lang="en-US" sz="2000" b="1" dirty="0" smtClean="0">
                <a:cs typeface="Times New Roman" panose="02020603050405020304" pitchFamily="18" charset="0"/>
              </a:rPr>
              <a:t>Sn</a:t>
            </a:r>
          </a:p>
          <a:p>
            <a:pPr lvl="0" algn="l"/>
            <a:r>
              <a:rPr lang="en-US" sz="2000" b="1" dirty="0"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cs typeface="Times New Roman" panose="02020603050405020304" pitchFamily="18" charset="0"/>
              </a:rPr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</a:t>
            </a:r>
            <a:r>
              <a:rPr lang="en-US" sz="2000" dirty="0">
                <a:cs typeface="Times New Roman" panose="02020603050405020304" pitchFamily="18" charset="0"/>
              </a:rPr>
              <a:t>EM </a:t>
            </a:r>
            <a:r>
              <a:rPr lang="en-US" sz="2000" dirty="0" smtClean="0">
                <a:cs typeface="Times New Roman" panose="02020603050405020304" pitchFamily="18" charset="0"/>
              </a:rPr>
              <a:t>1.8/2.0 underestimates it (too large S</a:t>
            </a:r>
            <a:r>
              <a:rPr lang="en-US" sz="2000" baseline="-25000" dirty="0" smtClean="0">
                <a:cs typeface="Times New Roman" panose="02020603050405020304" pitchFamily="18" charset="0"/>
              </a:rPr>
              <a:t>2n</a:t>
            </a:r>
            <a:r>
              <a:rPr lang="en-US" sz="2000" dirty="0" smtClean="0">
                <a:cs typeface="Times New Roman" panose="02020603050405020304" pitchFamily="18" charset="0"/>
              </a:rPr>
              <a:t> drop)</a:t>
            </a:r>
          </a:p>
          <a:p>
            <a:pPr lvl="0" algn="l"/>
            <a:r>
              <a:rPr lang="en-US" sz="2000" dirty="0">
                <a:cs typeface="Times New Roman" panose="02020603050405020304" pitchFamily="18" charset="0"/>
              </a:rPr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 → </a:t>
            </a:r>
            <a:r>
              <a:rPr lang="en-US" sz="2400" b="1" dirty="0" err="1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US" sz="2000" b="1" dirty="0" err="1">
                <a:cs typeface="Times New Roman" panose="02020603050405020304" pitchFamily="18" charset="0"/>
              </a:rPr>
              <a:t>NNLOGo</a:t>
            </a:r>
            <a:r>
              <a:rPr lang="en-US" sz="2000" b="1" dirty="0"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cs typeface="Times New Roman" panose="02020603050405020304" pitchFamily="18" charset="0"/>
              </a:rPr>
              <a:t>reproduces it </a:t>
            </a:r>
            <a:r>
              <a:rPr lang="en-US" sz="2000" b="1" dirty="0">
                <a:cs typeface="Times New Roman" panose="02020603050405020304" pitchFamily="18" charset="0"/>
              </a:rPr>
              <a:t>(way too large S</a:t>
            </a:r>
            <a:r>
              <a:rPr lang="en-US" sz="2000" b="1" baseline="-25000" dirty="0">
                <a:cs typeface="Times New Roman" panose="02020603050405020304" pitchFamily="18" charset="0"/>
              </a:rPr>
              <a:t>2n</a:t>
            </a:r>
            <a:r>
              <a:rPr lang="en-US" sz="2000" b="1" dirty="0">
                <a:cs typeface="Times New Roman" panose="02020603050405020304" pitchFamily="18" charset="0"/>
              </a:rPr>
              <a:t> drop)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 Can variant capture it all?</a:t>
            </a:r>
          </a:p>
        </p:txBody>
      </p:sp>
      <p:sp>
        <p:nvSpPr>
          <p:cNvPr id="33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dirty="0" smtClean="0">
                <a:solidFill>
                  <a:srgbClr val="0033CC"/>
                </a:solidFill>
              </a:rPr>
              <a:t>…</a:t>
            </a:r>
            <a:r>
              <a:rPr lang="fr-FR" sz="3600" dirty="0" smtClean="0">
                <a:solidFill>
                  <a:srgbClr val="0033CC"/>
                </a:solidFill>
              </a:rPr>
              <a:t>and </a:t>
            </a:r>
            <a:r>
              <a:rPr lang="fr-FR" sz="3600" dirty="0" err="1" smtClean="0">
                <a:solidFill>
                  <a:srgbClr val="0033CC"/>
                </a:solidFill>
              </a:rPr>
              <a:t>beyond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energies</a:t>
            </a:r>
            <a:r>
              <a:rPr lang="fr-FR" sz="3600" dirty="0" smtClean="0">
                <a:solidFill>
                  <a:srgbClr val="0033CC"/>
                </a:solidFill>
              </a:rPr>
              <a:t>: charge </a:t>
            </a:r>
            <a:r>
              <a:rPr lang="fr-FR" sz="3600" dirty="0" err="1" smtClean="0">
                <a:solidFill>
                  <a:srgbClr val="0033CC"/>
                </a:solidFill>
              </a:rPr>
              <a:t>radii</a:t>
            </a:r>
            <a:r>
              <a:rPr lang="fr-FR" sz="3600" dirty="0" smtClean="0">
                <a:solidFill>
                  <a:srgbClr val="0033CC"/>
                </a:solidFill>
              </a:rPr>
              <a:t> in Sn</a:t>
            </a:r>
            <a:endParaRPr sz="2000" baseline="-25000" dirty="0">
              <a:solidFill>
                <a:srgbClr val="0033CC"/>
              </a:solidFill>
            </a:endParaRPr>
          </a:p>
        </p:txBody>
      </p:sp>
      <p:sp>
        <p:nvSpPr>
          <p:cNvPr id="34" name="global mass predictions of ~700 nuclei…"/>
          <p:cNvSpPr txBox="1"/>
          <p:nvPr/>
        </p:nvSpPr>
        <p:spPr>
          <a:xfrm>
            <a:off x="9559130" y="6376768"/>
            <a:ext cx="3000822" cy="348813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chemeClr val="tx1"/>
                </a:solidFill>
              </a:rPr>
              <a:t>Arthuis</a:t>
            </a:r>
            <a:r>
              <a:rPr dirty="0" smtClean="0">
                <a:solidFill>
                  <a:schemeClr val="tx1"/>
                </a:solidFill>
              </a:rPr>
              <a:t> </a:t>
            </a:r>
            <a:r>
              <a:rPr b="1" i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/>
              </a:rPr>
              <a:t>et al.</a:t>
            </a:r>
            <a:r>
              <a:rPr dirty="0">
                <a:solidFill>
                  <a:schemeClr val="tx1"/>
                </a:solidFill>
              </a:rPr>
              <a:t>, </a:t>
            </a:r>
            <a:r>
              <a:rPr lang="fr-FR" dirty="0" smtClean="0">
                <a:solidFill>
                  <a:schemeClr val="tx1"/>
                </a:solidFill>
              </a:rPr>
              <a:t>arXiv:2401.06675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5075363" y="4172051"/>
            <a:ext cx="510209" cy="654474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9" name="Rectangle: Rounded Corners 13">
            <a:extLst>
              <a:ext uri="{FF2B5EF4-FFF2-40B4-BE49-F238E27FC236}">
                <a16:creationId xmlns:a16="http://schemas.microsoft.com/office/drawing/2014/main" id="{848E74D0-56D3-8570-844E-972241AD4E7C}"/>
              </a:ext>
            </a:extLst>
          </p:cNvPr>
          <p:cNvSpPr/>
          <p:nvPr/>
        </p:nvSpPr>
        <p:spPr>
          <a:xfrm>
            <a:off x="6029115" y="2562644"/>
            <a:ext cx="6888641" cy="2000548"/>
          </a:xfrm>
          <a:prstGeom prst="roundRect">
            <a:avLst>
              <a:gd name="adj" fmla="val 11996"/>
            </a:avLst>
          </a:prstGeom>
          <a:solidFill>
            <a:srgbClr val="FFC5C5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6064244" y="2549391"/>
            <a:ext cx="6853512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Absolute radii from </a:t>
            </a:r>
            <a:r>
              <a:rPr lang="en-US" sz="2000" b="1" dirty="0" err="1" smtClean="0"/>
              <a:t>sBCCSD</a:t>
            </a:r>
            <a:endParaRPr lang="en-US" sz="2000" b="1" dirty="0" smtClean="0"/>
          </a:p>
          <a:p>
            <a:pPr algn="l"/>
            <a:r>
              <a:rPr lang="en-US" sz="2000" b="1" dirty="0" smtClean="0">
                <a:cs typeface="Times New Roman" panose="02020603050405020304" pitchFamily="18" charset="0"/>
              </a:rPr>
              <a:t>Recent/unpublished new data in </a:t>
            </a:r>
            <a:r>
              <a:rPr lang="en-US" sz="2000" b="1" baseline="30000" dirty="0" smtClean="0">
                <a:cs typeface="Times New Roman" panose="02020603050405020304" pitchFamily="18" charset="0"/>
              </a:rPr>
              <a:t>134</a:t>
            </a:r>
            <a:r>
              <a:rPr lang="en-US" sz="2000" b="1" dirty="0" smtClean="0">
                <a:cs typeface="Times New Roman" panose="02020603050405020304" pitchFamily="18" charset="0"/>
              </a:rPr>
              <a:t>Sn/</a:t>
            </a:r>
            <a:r>
              <a:rPr lang="en-US" sz="2000" b="1" baseline="30000" dirty="0" smtClean="0">
                <a:cs typeface="Times New Roman" panose="02020603050405020304" pitchFamily="18" charset="0"/>
              </a:rPr>
              <a:t>104-106</a:t>
            </a:r>
            <a:r>
              <a:rPr lang="en-US" sz="2000" b="1" dirty="0" smtClean="0">
                <a:cs typeface="Times New Roman" panose="02020603050405020304" pitchFamily="18" charset="0"/>
              </a:rPr>
              <a:t>Sn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</a:p>
          <a:p>
            <a:pPr algn="l"/>
            <a:r>
              <a:rPr lang="en-US" sz="2000" b="1" dirty="0" smtClean="0">
                <a:cs typeface="Times New Roman" panose="02020603050405020304" pitchFamily="18" charset="0"/>
              </a:rPr>
              <a:t>Results depend strongly on </a:t>
            </a:r>
            <a:r>
              <a:rPr lang="en-US" sz="2000" b="1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c</a:t>
            </a:r>
            <a:r>
              <a:rPr lang="en-US" sz="2000" b="1" dirty="0" err="1" smtClean="0">
                <a:cs typeface="Times New Roman" panose="02020603050405020304" pitchFamily="18" charset="0"/>
              </a:rPr>
              <a:t>EFT</a:t>
            </a:r>
            <a:r>
              <a:rPr lang="en-US" sz="2000" b="1" dirty="0" smtClean="0">
                <a:cs typeface="Times New Roman" panose="02020603050405020304" pitchFamily="18" charset="0"/>
              </a:rPr>
              <a:t>-based interaction</a:t>
            </a:r>
            <a:endParaRPr lang="en-US" sz="2000" b="1" dirty="0">
              <a:cs typeface="Times New Roman" panose="02020603050405020304" pitchFamily="18" charset="0"/>
            </a:endParaRPr>
          </a:p>
          <a:p>
            <a:pPr algn="l"/>
            <a:r>
              <a:rPr lang="en-US" sz="2000" dirty="0" smtClean="0">
                <a:cs typeface="Times New Roman" panose="02020603050405020304" pitchFamily="18" charset="0"/>
              </a:rPr>
              <a:t>  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000" dirty="0" smtClean="0">
                <a:cs typeface="Times New Roman" panose="02020603050405020304" pitchFamily="18" charset="0"/>
              </a:rPr>
              <a:t>EM 1.8/2.0 radii too small by 5%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400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US" sz="2000" dirty="0" err="1" smtClean="0">
                <a:cs typeface="Times New Roman" panose="02020603050405020304" pitchFamily="18" charset="0"/>
              </a:rPr>
              <a:t>NNLOGo</a:t>
            </a:r>
            <a:r>
              <a:rPr lang="en-US" sz="2000" dirty="0" smtClean="0">
                <a:cs typeface="Times New Roman" panose="02020603050405020304" pitchFamily="18" charset="0"/>
              </a:rPr>
              <a:t> underestimates by 1% </a:t>
            </a:r>
          </a:p>
          <a:p>
            <a:pPr algn="l"/>
            <a:r>
              <a:rPr lang="en-US" sz="2000" b="1" dirty="0"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cs typeface="Times New Roman" panose="02020603050405020304" pitchFamily="18" charset="0"/>
              </a:rPr>
              <a:t>   → </a:t>
            </a:r>
            <a:r>
              <a:rPr lang="en-US" sz="2000" b="1" dirty="0" smtClean="0">
                <a:cs typeface="Times New Roman" panose="02020603050405020304" pitchFamily="18" charset="0"/>
              </a:rPr>
              <a:t>Variant </a:t>
            </a:r>
            <a:r>
              <a:rPr lang="en-US" sz="2000" b="1" dirty="0" smtClean="0">
                <a:cs typeface="Times New Roman" panose="02020603050405020304" pitchFamily="18" charset="0"/>
              </a:rPr>
              <a:t>to be tested </a:t>
            </a:r>
          </a:p>
        </p:txBody>
      </p:sp>
      <p:sp>
        <p:nvSpPr>
          <p:cNvPr id="41" name="global mass predictions of ~700 nuclei…"/>
          <p:cNvSpPr txBox="1"/>
          <p:nvPr/>
        </p:nvSpPr>
        <p:spPr>
          <a:xfrm>
            <a:off x="9347092" y="4145547"/>
            <a:ext cx="3000822" cy="348813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chemeClr val="tx1"/>
                </a:solidFill>
              </a:rPr>
              <a:t>Arthuis</a:t>
            </a:r>
            <a:r>
              <a:rPr dirty="0" smtClean="0">
                <a:solidFill>
                  <a:schemeClr val="tx1"/>
                </a:solidFill>
              </a:rPr>
              <a:t> </a:t>
            </a:r>
            <a:r>
              <a:rPr b="1" i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/>
              </a:rPr>
              <a:t>et al.</a:t>
            </a:r>
            <a:r>
              <a:rPr dirty="0">
                <a:solidFill>
                  <a:schemeClr val="tx1"/>
                </a:solidFill>
              </a:rPr>
              <a:t>, </a:t>
            </a:r>
            <a:r>
              <a:rPr lang="fr-FR" dirty="0" smtClean="0">
                <a:solidFill>
                  <a:schemeClr val="tx1"/>
                </a:solidFill>
              </a:rPr>
              <a:t>arXiv:2401.06675</a:t>
            </a: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2753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34" grpId="0" animBg="1"/>
      <p:bldP spid="31" grpId="0" animBg="1"/>
      <p:bldP spid="31" grpId="1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2" y="3090203"/>
            <a:ext cx="5961127" cy="4419336"/>
          </a:xfrm>
          <a:prstGeom prst="rect">
            <a:avLst/>
          </a:prstGeom>
        </p:spPr>
      </p:pic>
      <p:sp>
        <p:nvSpPr>
          <p:cNvPr id="24" name="global mass predictions of ~700 nuclei…"/>
          <p:cNvSpPr txBox="1"/>
          <p:nvPr/>
        </p:nvSpPr>
        <p:spPr>
          <a:xfrm>
            <a:off x="784983" y="1661495"/>
            <a:ext cx="2415726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Demol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err="1" smtClean="0">
                <a:solidFill>
                  <a:srgbClr val="0033CC"/>
                </a:solidFill>
              </a:rPr>
              <a:t>unpublished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1908" name="Shape 1908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2" name="Rectangle à coins arrondis 11"/>
          <p:cNvSpPr/>
          <p:nvPr/>
        </p:nvSpPr>
        <p:spPr>
          <a:xfrm>
            <a:off x="5206936" y="3350096"/>
            <a:ext cx="584264" cy="546043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3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dirty="0" smtClean="0">
                <a:solidFill>
                  <a:srgbClr val="0033CC"/>
                </a:solidFill>
              </a:rPr>
              <a:t>…</a:t>
            </a:r>
            <a:r>
              <a:rPr lang="fr-FR" sz="3600" dirty="0" smtClean="0">
                <a:solidFill>
                  <a:srgbClr val="0033CC"/>
                </a:solidFill>
              </a:rPr>
              <a:t>and </a:t>
            </a:r>
            <a:r>
              <a:rPr lang="fr-FR" sz="3600" dirty="0" err="1" smtClean="0">
                <a:solidFill>
                  <a:srgbClr val="0033CC"/>
                </a:solidFill>
              </a:rPr>
              <a:t>beyond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energies</a:t>
            </a:r>
            <a:r>
              <a:rPr lang="fr-FR" sz="3600" dirty="0" smtClean="0">
                <a:solidFill>
                  <a:srgbClr val="0033CC"/>
                </a:solidFill>
              </a:rPr>
              <a:t>: charge </a:t>
            </a:r>
            <a:r>
              <a:rPr lang="fr-FR" sz="3600" dirty="0" err="1" smtClean="0">
                <a:solidFill>
                  <a:srgbClr val="0033CC"/>
                </a:solidFill>
              </a:rPr>
              <a:t>radii</a:t>
            </a:r>
            <a:r>
              <a:rPr lang="fr-FR" sz="3600" dirty="0" smtClean="0">
                <a:solidFill>
                  <a:srgbClr val="0033CC"/>
                </a:solidFill>
              </a:rPr>
              <a:t> in Sn</a:t>
            </a:r>
            <a:endParaRPr sz="2000" baseline="-25000" dirty="0">
              <a:solidFill>
                <a:srgbClr val="0033CC"/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3575779" y="3909391"/>
            <a:ext cx="1439952" cy="1122393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1" name="Rectangle: Rounded Corners 13">
            <a:extLst>
              <a:ext uri="{FF2B5EF4-FFF2-40B4-BE49-F238E27FC236}">
                <a16:creationId xmlns:a16="http://schemas.microsoft.com/office/drawing/2014/main" id="{848E74D0-56D3-8570-844E-972241AD4E7C}"/>
              </a:ext>
            </a:extLst>
          </p:cNvPr>
          <p:cNvSpPr/>
          <p:nvPr/>
        </p:nvSpPr>
        <p:spPr>
          <a:xfrm>
            <a:off x="6029115" y="2562644"/>
            <a:ext cx="6888641" cy="2000548"/>
          </a:xfrm>
          <a:prstGeom prst="roundRect">
            <a:avLst>
              <a:gd name="adj" fmla="val 11996"/>
            </a:avLst>
          </a:prstGeom>
          <a:solidFill>
            <a:srgbClr val="FFC5C5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6064244" y="2549391"/>
            <a:ext cx="6853512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Absolute radii from </a:t>
            </a:r>
            <a:r>
              <a:rPr lang="en-US" sz="2000" b="1" dirty="0" err="1" smtClean="0"/>
              <a:t>sBCCSD</a:t>
            </a:r>
            <a:endParaRPr lang="en-US" sz="2000" b="1" dirty="0" smtClean="0"/>
          </a:p>
          <a:p>
            <a:pPr algn="l"/>
            <a:r>
              <a:rPr lang="en-US" sz="2000" b="1" dirty="0" smtClean="0">
                <a:cs typeface="Times New Roman" panose="02020603050405020304" pitchFamily="18" charset="0"/>
              </a:rPr>
              <a:t>Recent/unpublished new data in </a:t>
            </a:r>
            <a:r>
              <a:rPr lang="en-US" sz="2000" b="1" baseline="30000" dirty="0" smtClean="0">
                <a:cs typeface="Times New Roman" panose="02020603050405020304" pitchFamily="18" charset="0"/>
              </a:rPr>
              <a:t>134</a:t>
            </a:r>
            <a:r>
              <a:rPr lang="en-US" sz="2000" b="1" dirty="0" smtClean="0">
                <a:cs typeface="Times New Roman" panose="02020603050405020304" pitchFamily="18" charset="0"/>
              </a:rPr>
              <a:t>Sn/</a:t>
            </a:r>
            <a:r>
              <a:rPr lang="en-US" sz="2000" b="1" baseline="30000" dirty="0" smtClean="0">
                <a:cs typeface="Times New Roman" panose="02020603050405020304" pitchFamily="18" charset="0"/>
              </a:rPr>
              <a:t>104-106</a:t>
            </a:r>
            <a:r>
              <a:rPr lang="en-US" sz="2000" b="1" dirty="0" smtClean="0">
                <a:cs typeface="Times New Roman" panose="02020603050405020304" pitchFamily="18" charset="0"/>
              </a:rPr>
              <a:t>Sn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</a:p>
          <a:p>
            <a:pPr algn="l"/>
            <a:r>
              <a:rPr lang="en-US" sz="2000" b="1" dirty="0" smtClean="0">
                <a:cs typeface="Times New Roman" panose="02020603050405020304" pitchFamily="18" charset="0"/>
              </a:rPr>
              <a:t>Results depend strongly on </a:t>
            </a:r>
            <a:r>
              <a:rPr lang="en-US" sz="2000" b="1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c</a:t>
            </a:r>
            <a:r>
              <a:rPr lang="en-US" sz="2000" b="1" dirty="0" err="1" smtClean="0">
                <a:cs typeface="Times New Roman" panose="02020603050405020304" pitchFamily="18" charset="0"/>
              </a:rPr>
              <a:t>EFT</a:t>
            </a:r>
            <a:r>
              <a:rPr lang="en-US" sz="2000" b="1" dirty="0" smtClean="0">
                <a:cs typeface="Times New Roman" panose="02020603050405020304" pitchFamily="18" charset="0"/>
              </a:rPr>
              <a:t>-based interaction</a:t>
            </a:r>
            <a:endParaRPr lang="en-US" sz="2000" b="1" dirty="0">
              <a:cs typeface="Times New Roman" panose="02020603050405020304" pitchFamily="18" charset="0"/>
            </a:endParaRPr>
          </a:p>
          <a:p>
            <a:pPr algn="l"/>
            <a:r>
              <a:rPr lang="en-US" sz="2000" dirty="0" smtClean="0">
                <a:cs typeface="Times New Roman" panose="02020603050405020304" pitchFamily="18" charset="0"/>
              </a:rPr>
              <a:t>  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000" dirty="0" smtClean="0">
                <a:cs typeface="Times New Roman" panose="02020603050405020304" pitchFamily="18" charset="0"/>
              </a:rPr>
              <a:t>EM 1.8/2.0 radii too small by 5%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400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US" sz="2000" dirty="0" err="1" smtClean="0">
                <a:cs typeface="Times New Roman" panose="02020603050405020304" pitchFamily="18" charset="0"/>
              </a:rPr>
              <a:t>NNLOGo</a:t>
            </a:r>
            <a:r>
              <a:rPr lang="en-US" sz="2000" dirty="0" smtClean="0">
                <a:cs typeface="Times New Roman" panose="02020603050405020304" pitchFamily="18" charset="0"/>
              </a:rPr>
              <a:t> underestimates by 1% </a:t>
            </a:r>
          </a:p>
          <a:p>
            <a:pPr algn="l"/>
            <a:r>
              <a:rPr lang="en-US" sz="2000" b="1" dirty="0"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cs typeface="Times New Roman" panose="02020603050405020304" pitchFamily="18" charset="0"/>
              </a:rPr>
              <a:t>   → Variants to be tested </a:t>
            </a:r>
          </a:p>
        </p:txBody>
      </p:sp>
      <p:sp>
        <p:nvSpPr>
          <p:cNvPr id="26" name="global mass predictions of ~700 nuclei…"/>
          <p:cNvSpPr txBox="1"/>
          <p:nvPr/>
        </p:nvSpPr>
        <p:spPr>
          <a:xfrm>
            <a:off x="9347092" y="4145547"/>
            <a:ext cx="3000822" cy="348813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chemeClr val="tx1"/>
                </a:solidFill>
              </a:rPr>
              <a:t>Arthuis</a:t>
            </a:r>
            <a:r>
              <a:rPr dirty="0" smtClean="0">
                <a:solidFill>
                  <a:schemeClr val="tx1"/>
                </a:solidFill>
              </a:rPr>
              <a:t> </a:t>
            </a:r>
            <a:r>
              <a:rPr b="1" i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/>
              </a:rPr>
              <a:t>et al.</a:t>
            </a:r>
            <a:r>
              <a:rPr dirty="0">
                <a:solidFill>
                  <a:schemeClr val="tx1"/>
                </a:solidFill>
              </a:rPr>
              <a:t>, </a:t>
            </a:r>
            <a:r>
              <a:rPr lang="fr-FR" dirty="0" smtClean="0">
                <a:solidFill>
                  <a:schemeClr val="tx1"/>
                </a:solidFill>
              </a:rPr>
              <a:t>arXiv:2401.06675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9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6082746" y="6960707"/>
            <a:ext cx="6082750" cy="1427924"/>
          </a:xfrm>
          <a:prstGeom prst="roundRect">
            <a:avLst>
              <a:gd name="adj" fmla="val 11996"/>
            </a:avLst>
          </a:prstGeom>
          <a:solidFill>
            <a:srgbClr val="E4F3E3"/>
          </a:solidFill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6082746" y="6960707"/>
            <a:ext cx="608275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Extension </a:t>
            </a:r>
            <a:r>
              <a:rPr lang="en-US" sz="2000" b="1" dirty="0"/>
              <a:t>to very neutron rich </a:t>
            </a:r>
            <a:r>
              <a:rPr lang="en-US" sz="2000" b="1" dirty="0" smtClean="0"/>
              <a:t>isotopes</a:t>
            </a:r>
            <a:endParaRPr lang="en-US" sz="2000" b="1" dirty="0"/>
          </a:p>
          <a:p>
            <a:pPr algn="l"/>
            <a:r>
              <a:rPr lang="en-US" sz="2000" dirty="0" smtClean="0"/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 Possible thanks to polynomial scaling</a:t>
            </a:r>
            <a:endParaRPr lang="en-US" sz="2000" dirty="0" smtClean="0"/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  →</a:t>
            </a:r>
            <a:r>
              <a:rPr lang="en-US" sz="2000" dirty="0" smtClean="0"/>
              <a:t> Increased </a:t>
            </a:r>
            <a:r>
              <a:rPr lang="en-US" sz="2000" dirty="0" err="1"/>
              <a:t>hw</a:t>
            </a:r>
            <a:r>
              <a:rPr lang="en-US" sz="2000" dirty="0"/>
              <a:t> sensitivity at </a:t>
            </a:r>
            <a:r>
              <a:rPr lang="en-US" sz="2000" dirty="0" err="1"/>
              <a:t>emax</a:t>
            </a:r>
            <a:r>
              <a:rPr lang="en-US" sz="2000" dirty="0"/>
              <a:t>=12 with </a:t>
            </a:r>
            <a:r>
              <a:rPr lang="en-US" sz="2000" dirty="0" smtClean="0"/>
              <a:t>N-Z</a:t>
            </a:r>
          </a:p>
          <a:p>
            <a:pPr algn="l"/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</a:t>
            </a:r>
            <a:r>
              <a:rPr lang="en-US" sz="2000" b="1" dirty="0">
                <a:cs typeface="Times New Roman" panose="02020603050405020304" pitchFamily="18" charset="0"/>
              </a:rPr>
              <a:t>Need thorough uncertainty quantification</a:t>
            </a:r>
            <a:endParaRPr lang="en-US" sz="2000" dirty="0" smtClean="0">
              <a:cs typeface="Times New Roman" panose="02020603050405020304" pitchFamily="18" charset="0"/>
            </a:endParaRPr>
          </a:p>
        </p:txBody>
      </p:sp>
      <p:sp>
        <p:nvSpPr>
          <p:cNvPr id="41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6058526" y="4704547"/>
            <a:ext cx="6779718" cy="2049557"/>
          </a:xfrm>
          <a:prstGeom prst="roundRect">
            <a:avLst>
              <a:gd name="adj" fmla="val 11996"/>
            </a:avLst>
          </a:prstGeom>
          <a:solidFill>
            <a:srgbClr val="FEE5D8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6082951" y="4753556"/>
            <a:ext cx="6755293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Isotope shifts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lvl="0" algn="l"/>
            <a:r>
              <a:rPr lang="en-US" sz="2000" dirty="0" err="1" smtClean="0">
                <a:cs typeface="Times New Roman" panose="02020603050405020304" pitchFamily="18" charset="0"/>
              </a:rPr>
              <a:t>sBCCSD</a:t>
            </a:r>
            <a:r>
              <a:rPr lang="en-US" sz="2000" dirty="0" smtClean="0">
                <a:cs typeface="Times New Roman" panose="02020603050405020304" pitchFamily="18" charset="0"/>
              </a:rPr>
              <a:t> in great agreement with data (</a:t>
            </a:r>
            <a:r>
              <a:rPr lang="en-US" sz="2000" dirty="0" err="1" smtClean="0">
                <a:cs typeface="Times New Roman" panose="02020603050405020304" pitchFamily="18" charset="0"/>
              </a:rPr>
              <a:t>linear&amp;quad</a:t>
            </a:r>
            <a:r>
              <a:rPr lang="en-US" sz="2000" dirty="0" smtClean="0">
                <a:cs typeface="Times New Roman" panose="02020603050405020304" pitchFamily="18" charset="0"/>
              </a:rPr>
              <a:t>)</a:t>
            </a:r>
            <a:endParaRPr lang="en-US" sz="2000" dirty="0">
              <a:cs typeface="Times New Roman" panose="02020603050405020304" pitchFamily="18" charset="0"/>
            </a:endParaRPr>
          </a:p>
          <a:p>
            <a:pPr lvl="0" algn="l"/>
            <a:r>
              <a:rPr lang="en-US" sz="2000" b="1" dirty="0" smtClean="0">
                <a:cs typeface="Times New Roman" panose="02020603050405020304" pitchFamily="18" charset="0"/>
              </a:rPr>
              <a:t>Kink at N=82 thanks to recent data in </a:t>
            </a:r>
            <a:r>
              <a:rPr lang="en-US" sz="2000" b="1" baseline="30000" dirty="0" smtClean="0">
                <a:cs typeface="Times New Roman" panose="02020603050405020304" pitchFamily="18" charset="0"/>
              </a:rPr>
              <a:t>134</a:t>
            </a:r>
            <a:r>
              <a:rPr lang="en-US" sz="2000" b="1" dirty="0" smtClean="0">
                <a:cs typeface="Times New Roman" panose="02020603050405020304" pitchFamily="18" charset="0"/>
              </a:rPr>
              <a:t>Sn</a:t>
            </a:r>
          </a:p>
          <a:p>
            <a:pPr lvl="0" algn="l"/>
            <a:r>
              <a:rPr lang="en-US" sz="2000" b="1" dirty="0"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cs typeface="Times New Roman" panose="02020603050405020304" pitchFamily="18" charset="0"/>
              </a:rPr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</a:t>
            </a:r>
            <a:r>
              <a:rPr lang="en-US" sz="2000" dirty="0">
                <a:cs typeface="Times New Roman" panose="02020603050405020304" pitchFamily="18" charset="0"/>
              </a:rPr>
              <a:t>EM </a:t>
            </a:r>
            <a:r>
              <a:rPr lang="en-US" sz="2000" dirty="0" smtClean="0">
                <a:cs typeface="Times New Roman" panose="02020603050405020304" pitchFamily="18" charset="0"/>
              </a:rPr>
              <a:t>1.8/2.0 underestimates it (too large S</a:t>
            </a:r>
            <a:r>
              <a:rPr lang="en-US" sz="2000" baseline="-25000" dirty="0" smtClean="0">
                <a:cs typeface="Times New Roman" panose="02020603050405020304" pitchFamily="18" charset="0"/>
              </a:rPr>
              <a:t>2n</a:t>
            </a:r>
            <a:r>
              <a:rPr lang="en-US" sz="2000" dirty="0" smtClean="0">
                <a:cs typeface="Times New Roman" panose="02020603050405020304" pitchFamily="18" charset="0"/>
              </a:rPr>
              <a:t> drop)</a:t>
            </a:r>
          </a:p>
          <a:p>
            <a:pPr lvl="0" algn="l"/>
            <a:r>
              <a:rPr lang="en-US" sz="2000" dirty="0">
                <a:cs typeface="Times New Roman" panose="02020603050405020304" pitchFamily="18" charset="0"/>
              </a:rPr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 → </a:t>
            </a:r>
            <a:r>
              <a:rPr lang="en-US" sz="2400" b="1" dirty="0" err="1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US" sz="2000" b="1" dirty="0" err="1">
                <a:cs typeface="Times New Roman" panose="02020603050405020304" pitchFamily="18" charset="0"/>
              </a:rPr>
              <a:t>NNLOGo</a:t>
            </a:r>
            <a:r>
              <a:rPr lang="en-US" sz="2000" b="1" dirty="0"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cs typeface="Times New Roman" panose="02020603050405020304" pitchFamily="18" charset="0"/>
              </a:rPr>
              <a:t>reproduces it (way </a:t>
            </a:r>
            <a:r>
              <a:rPr lang="en-US" sz="2000" b="1" dirty="0">
                <a:cs typeface="Times New Roman" panose="02020603050405020304" pitchFamily="18" charset="0"/>
              </a:rPr>
              <a:t>too large S2n drop)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 Can variant capture it all?</a:t>
            </a:r>
          </a:p>
        </p:txBody>
      </p:sp>
      <p:sp>
        <p:nvSpPr>
          <p:cNvPr id="43" name="global mass predictions of ~700 nuclei…"/>
          <p:cNvSpPr txBox="1"/>
          <p:nvPr/>
        </p:nvSpPr>
        <p:spPr>
          <a:xfrm>
            <a:off x="9665146" y="6363516"/>
            <a:ext cx="3000822" cy="348813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chemeClr val="tx1"/>
                </a:solidFill>
              </a:rPr>
              <a:t>Arthuis</a:t>
            </a:r>
            <a:r>
              <a:rPr dirty="0" smtClean="0">
                <a:solidFill>
                  <a:schemeClr val="tx1"/>
                </a:solidFill>
              </a:rPr>
              <a:t> </a:t>
            </a:r>
            <a:r>
              <a:rPr b="1" i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/>
              </a:rPr>
              <a:t>et al.</a:t>
            </a:r>
            <a:r>
              <a:rPr dirty="0">
                <a:solidFill>
                  <a:schemeClr val="tx1"/>
                </a:solidFill>
              </a:rPr>
              <a:t>, </a:t>
            </a:r>
            <a:r>
              <a:rPr lang="fr-FR" dirty="0" smtClean="0">
                <a:solidFill>
                  <a:schemeClr val="tx1"/>
                </a:solidFill>
              </a:rPr>
              <a:t>arXiv:2401.06675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4" name="Rectangle à coins arrondis 43"/>
          <p:cNvSpPr/>
          <p:nvPr/>
        </p:nvSpPr>
        <p:spPr>
          <a:xfrm>
            <a:off x="2536356" y="5247544"/>
            <a:ext cx="246601" cy="331622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2338805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5" y="2986713"/>
            <a:ext cx="6003240" cy="4924357"/>
          </a:xfrm>
          <a:prstGeom prst="rect">
            <a:avLst/>
          </a:prstGeom>
        </p:spPr>
      </p:pic>
      <p:sp>
        <p:nvSpPr>
          <p:cNvPr id="24" name="global mass predictions of ~700 nuclei…"/>
          <p:cNvSpPr txBox="1"/>
          <p:nvPr/>
        </p:nvSpPr>
        <p:spPr>
          <a:xfrm>
            <a:off x="784983" y="1661495"/>
            <a:ext cx="2415726" cy="348813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smtClean="0">
                <a:solidFill>
                  <a:srgbClr val="0033CC"/>
                </a:solidFill>
              </a:rPr>
              <a:t>Demol</a:t>
            </a:r>
            <a:r>
              <a:rPr dirty="0" smtClean="0">
                <a:solidFill>
                  <a:srgbClr val="0033CC"/>
                </a:solidFill>
              </a:rPr>
              <a:t> </a:t>
            </a:r>
            <a:r>
              <a:rPr i="1" dirty="0">
                <a:solidFill>
                  <a:srgbClr val="0033CC"/>
                </a:solidFill>
                <a:sym typeface="Gill Sans"/>
              </a:rPr>
              <a:t>et al.</a:t>
            </a:r>
            <a:r>
              <a:rPr dirty="0">
                <a:solidFill>
                  <a:srgbClr val="0033CC"/>
                </a:solidFill>
              </a:rPr>
              <a:t>, </a:t>
            </a:r>
            <a:r>
              <a:rPr lang="fr-FR" dirty="0" err="1" smtClean="0">
                <a:solidFill>
                  <a:srgbClr val="0033CC"/>
                </a:solidFill>
              </a:rPr>
              <a:t>unpublished</a:t>
            </a:r>
            <a:endParaRPr dirty="0">
              <a:solidFill>
                <a:srgbClr val="0033CC"/>
              </a:solidFill>
            </a:endParaRPr>
          </a:p>
        </p:txBody>
      </p:sp>
      <p:sp>
        <p:nvSpPr>
          <p:cNvPr id="1908" name="Shape 1908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0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6104597" y="3033187"/>
            <a:ext cx="6312690" cy="1350762"/>
          </a:xfrm>
          <a:prstGeom prst="roundRect">
            <a:avLst>
              <a:gd name="adj" fmla="val 11996"/>
            </a:avLst>
          </a:prstGeom>
          <a:solidFill>
            <a:srgbClr val="CCECFF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6208307" y="3034005"/>
            <a:ext cx="656570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Neutron skin thickness</a:t>
            </a:r>
          </a:p>
          <a:p>
            <a:pPr algn="l"/>
            <a:r>
              <a:rPr lang="en-US" sz="2000" dirty="0" smtClean="0"/>
              <a:t>Correlated to the symmetry energy slope L</a:t>
            </a:r>
            <a:endParaRPr lang="en-US" sz="2000" baseline="-25000" dirty="0"/>
          </a:p>
          <a:p>
            <a:pPr algn="l"/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b="1" dirty="0" smtClean="0">
                <a:cs typeface="Times New Roman" panose="02020603050405020304" pitchFamily="18" charset="0"/>
              </a:rPr>
              <a:t>→ Key information about the nuclear EOS</a:t>
            </a:r>
          </a:p>
          <a:p>
            <a:pPr algn="l"/>
            <a:r>
              <a:rPr lang="en-US" sz="2000" dirty="0" smtClean="0">
                <a:cs typeface="Times New Roman" panose="02020603050405020304" pitchFamily="18" charset="0"/>
              </a:rPr>
              <a:t>Extracted value in </a:t>
            </a:r>
            <a:r>
              <a:rPr lang="en-US" sz="2000" baseline="30000" dirty="0" smtClean="0">
                <a:cs typeface="Times New Roman" panose="02020603050405020304" pitchFamily="18" charset="0"/>
              </a:rPr>
              <a:t>120</a:t>
            </a:r>
            <a:r>
              <a:rPr lang="en-US" sz="2000" dirty="0" smtClean="0">
                <a:cs typeface="Times New Roman" panose="02020603050405020304" pitchFamily="18" charset="0"/>
              </a:rPr>
              <a:t>Sn from </a:t>
            </a:r>
            <a:r>
              <a:rPr lang="en-US" sz="2000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a</a:t>
            </a:r>
            <a:r>
              <a:rPr lang="en-US" sz="2000" baseline="-25000" dirty="0" err="1" smtClean="0">
                <a:cs typeface="Times New Roman" panose="02020603050405020304" pitchFamily="18" charset="0"/>
              </a:rPr>
              <a:t>D</a:t>
            </a:r>
            <a:r>
              <a:rPr lang="en-US" sz="2000" dirty="0" smtClean="0">
                <a:cs typeface="Times New Roman" panose="02020603050405020304" pitchFamily="18" charset="0"/>
              </a:rPr>
              <a:t> well reproduced</a:t>
            </a:r>
            <a:endParaRPr lang="en-US" sz="2000" dirty="0" smtClean="0"/>
          </a:p>
        </p:txBody>
      </p:sp>
      <p:sp>
        <p:nvSpPr>
          <p:cNvPr id="13" name="Rectangle à coins arrondis 12"/>
          <p:cNvSpPr/>
          <p:nvPr/>
        </p:nvSpPr>
        <p:spPr>
          <a:xfrm>
            <a:off x="2966927" y="5577937"/>
            <a:ext cx="424070" cy="487897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3656279" y="3661033"/>
            <a:ext cx="2213113" cy="1607549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cxnSp>
        <p:nvCxnSpPr>
          <p:cNvPr id="5" name="Connecteur droit 4"/>
          <p:cNvCxnSpPr/>
          <p:nvPr/>
        </p:nvCxnSpPr>
        <p:spPr>
          <a:xfrm flipV="1">
            <a:off x="949459" y="4124379"/>
            <a:ext cx="4748976" cy="3013317"/>
          </a:xfrm>
          <a:prstGeom prst="line">
            <a:avLst/>
          </a:prstGeom>
          <a:noFill/>
          <a:ln w="57150" cap="flat">
            <a:solidFill>
              <a:srgbClr val="FF0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3" name="Rectangle à coins arrondis 32"/>
          <p:cNvSpPr/>
          <p:nvPr/>
        </p:nvSpPr>
        <p:spPr>
          <a:xfrm>
            <a:off x="3733228" y="5003537"/>
            <a:ext cx="697739" cy="526654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4876801" y="3829879"/>
            <a:ext cx="975932" cy="671082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5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dirty="0" smtClean="0">
                <a:solidFill>
                  <a:srgbClr val="0033CC"/>
                </a:solidFill>
              </a:rPr>
              <a:t>…</a:t>
            </a:r>
            <a:r>
              <a:rPr lang="fr-FR" sz="3600" dirty="0" smtClean="0">
                <a:solidFill>
                  <a:srgbClr val="0033CC"/>
                </a:solidFill>
              </a:rPr>
              <a:t>and </a:t>
            </a:r>
            <a:r>
              <a:rPr lang="fr-FR" sz="3600" dirty="0" err="1" smtClean="0">
                <a:solidFill>
                  <a:srgbClr val="0033CC"/>
                </a:solidFill>
              </a:rPr>
              <a:t>beyond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energies</a:t>
            </a:r>
            <a:r>
              <a:rPr lang="fr-FR" sz="3600" dirty="0" smtClean="0">
                <a:solidFill>
                  <a:srgbClr val="0033CC"/>
                </a:solidFill>
              </a:rPr>
              <a:t>: neutron skin in Sn</a:t>
            </a:r>
            <a:endParaRPr sz="2000" baseline="-25000" dirty="0">
              <a:solidFill>
                <a:srgbClr val="0033CC"/>
              </a:solidFill>
            </a:endParaRPr>
          </a:p>
        </p:txBody>
      </p:sp>
      <p:sp>
        <p:nvSpPr>
          <p:cNvPr id="38" name="Rectangle: Rounded Corners 7">
            <a:extLst>
              <a:ext uri="{FF2B5EF4-FFF2-40B4-BE49-F238E27FC236}">
                <a16:creationId xmlns:a16="http://schemas.microsoft.com/office/drawing/2014/main" id="{31146BE9-5BE9-8B5B-1B2B-57089955E7E1}"/>
              </a:ext>
            </a:extLst>
          </p:cNvPr>
          <p:cNvSpPr/>
          <p:nvPr/>
        </p:nvSpPr>
        <p:spPr>
          <a:xfrm>
            <a:off x="6082745" y="4721081"/>
            <a:ext cx="6755499" cy="3269982"/>
          </a:xfrm>
          <a:prstGeom prst="roundRect">
            <a:avLst>
              <a:gd name="adj" fmla="val 11996"/>
            </a:avLst>
          </a:prstGeom>
          <a:solidFill>
            <a:srgbClr val="E4F3E3"/>
          </a:solidFill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6082746" y="4760837"/>
            <a:ext cx="6809127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Very </a:t>
            </a:r>
            <a:r>
              <a:rPr lang="en-US" sz="2000" b="1" dirty="0"/>
              <a:t>neutron rich </a:t>
            </a:r>
            <a:r>
              <a:rPr lang="en-US" sz="2000" b="1" dirty="0" smtClean="0"/>
              <a:t>isotopes</a:t>
            </a:r>
            <a:endParaRPr lang="en-US" sz="2000" b="1" dirty="0"/>
          </a:p>
          <a:p>
            <a:pPr lvl="0" algn="l"/>
            <a:r>
              <a:rPr lang="en-US" sz="2000" b="1" dirty="0">
                <a:cs typeface="Times New Roman" panose="02020603050405020304" pitchFamily="18" charset="0"/>
              </a:rPr>
              <a:t>S</a:t>
            </a:r>
            <a:r>
              <a:rPr lang="en-US" sz="2000" b="1" dirty="0" smtClean="0">
                <a:cs typeface="Times New Roman" panose="02020603050405020304" pitchFamily="18" charset="0"/>
              </a:rPr>
              <a:t>ensitive </a:t>
            </a:r>
            <a:r>
              <a:rPr lang="en-US" sz="2000" b="1" dirty="0">
                <a:cs typeface="Times New Roman" panose="02020603050405020304" pitchFamily="18" charset="0"/>
              </a:rPr>
              <a:t>to </a:t>
            </a:r>
            <a:r>
              <a:rPr lang="en-US" sz="2000" b="1" dirty="0" smtClean="0">
                <a:cs typeface="Times New Roman" panose="02020603050405020304" pitchFamily="18" charset="0"/>
              </a:rPr>
              <a:t>H in CS nuclei </a:t>
            </a:r>
            <a:r>
              <a:rPr lang="en-US" sz="2000" dirty="0">
                <a:cs typeface="Times New Roman" panose="02020603050405020304" pitchFamily="18" charset="0"/>
              </a:rPr>
              <a:t>	</a:t>
            </a:r>
          </a:p>
          <a:p>
            <a:pPr lvl="0" algn="l"/>
            <a:r>
              <a:rPr lang="en-US" sz="2000" dirty="0">
                <a:cs typeface="Times New Roman" panose="02020603050405020304" pitchFamily="18" charset="0"/>
              </a:rPr>
              <a:t>    → Can be studied systematically here (to be done)</a:t>
            </a:r>
          </a:p>
          <a:p>
            <a:pPr lvl="0" algn="l"/>
            <a:r>
              <a:rPr lang="en-US" sz="2000" dirty="0">
                <a:cs typeface="Times New Roman" panose="02020603050405020304" pitchFamily="18" charset="0"/>
              </a:rPr>
              <a:t>Linear with I=(N-Z)/A in </a:t>
            </a:r>
            <a:r>
              <a:rPr lang="en-US" sz="2000" dirty="0" smtClean="0">
                <a:cs typeface="Times New Roman" panose="02020603050405020304" pitchFamily="18" charset="0"/>
              </a:rPr>
              <a:t>CS nuclei</a:t>
            </a:r>
            <a:endParaRPr lang="en-US" sz="2000" dirty="0">
              <a:cs typeface="Times New Roman" panose="02020603050405020304" pitchFamily="18" charset="0"/>
            </a:endParaRPr>
          </a:p>
          <a:p>
            <a:pPr lvl="0" algn="l"/>
            <a:r>
              <a:rPr lang="en-US" sz="2000" b="1" dirty="0">
                <a:cs typeface="Times New Roman" panose="02020603050405020304" pitchFamily="18" charset="0"/>
              </a:rPr>
              <a:t>    → Kinks at N=82 and </a:t>
            </a:r>
            <a:r>
              <a:rPr lang="en-US" sz="2000" b="1" dirty="0" smtClean="0">
                <a:cs typeface="Times New Roman" panose="02020603050405020304" pitchFamily="18" charset="0"/>
              </a:rPr>
              <a:t>N=104</a:t>
            </a:r>
          </a:p>
          <a:p>
            <a:pPr lvl="0" algn="l"/>
            <a:r>
              <a:rPr lang="en-US" sz="2000" b="1" dirty="0" smtClean="0">
                <a:cs typeface="Times New Roman" panose="02020603050405020304" pitchFamily="18" charset="0"/>
              </a:rPr>
              <a:t>    </a:t>
            </a:r>
            <a:r>
              <a:rPr lang="en-US" sz="2000" dirty="0" smtClean="0">
                <a:cs typeface="Times New Roman" panose="02020603050405020304" pitchFamily="18" charset="0"/>
              </a:rPr>
              <a:t>→ Driven by neutrons (but underestimated for protons!)</a:t>
            </a:r>
          </a:p>
          <a:p>
            <a:pPr lvl="0" algn="l"/>
            <a:r>
              <a:rPr lang="en-US" sz="2000" b="1" dirty="0" smtClean="0">
                <a:cs typeface="Times New Roman" panose="02020603050405020304" pitchFamily="18" charset="0"/>
              </a:rPr>
              <a:t>Impact of dynamical correlations (up to 0.05 </a:t>
            </a:r>
            <a:r>
              <a:rPr lang="en-US" sz="2000" b="1" dirty="0" err="1" smtClean="0">
                <a:cs typeface="Times New Roman" panose="02020603050405020304" pitchFamily="18" charset="0"/>
              </a:rPr>
              <a:t>fm</a:t>
            </a:r>
            <a:r>
              <a:rPr lang="en-US" sz="2000" b="1" dirty="0" smtClean="0">
                <a:cs typeface="Times New Roman" panose="02020603050405020304" pitchFamily="18" charset="0"/>
              </a:rPr>
              <a:t>)</a:t>
            </a:r>
          </a:p>
          <a:p>
            <a:pPr lvl="0" algn="l"/>
            <a:r>
              <a:rPr lang="en-US" sz="2000" b="1" dirty="0"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cs typeface="Times New Roman" panose="02020603050405020304" pitchFamily="18" charset="0"/>
              </a:rPr>
              <a:t>   </a:t>
            </a:r>
            <a:r>
              <a:rPr lang="en-US" sz="2000" dirty="0" smtClean="0">
                <a:cs typeface="Times New Roman" panose="02020603050405020304" pitchFamily="18" charset="0"/>
              </a:rPr>
              <a:t>→ Triples correction to be evaluated soon</a:t>
            </a:r>
            <a:endParaRPr lang="en-US" sz="2000" dirty="0"/>
          </a:p>
          <a:p>
            <a:pPr lvl="0" algn="l"/>
            <a:r>
              <a:rPr lang="en-US" sz="2000" dirty="0" smtClean="0"/>
              <a:t>More sensitive </a:t>
            </a:r>
            <a:r>
              <a:rPr lang="en-US" sz="2000" dirty="0"/>
              <a:t>to </a:t>
            </a:r>
            <a:r>
              <a:rPr lang="en-US" sz="2000" dirty="0" err="1"/>
              <a:t>hw</a:t>
            </a:r>
            <a:r>
              <a:rPr lang="en-US" sz="2000" dirty="0"/>
              <a:t> value at </a:t>
            </a:r>
            <a:r>
              <a:rPr lang="en-US" sz="2000" dirty="0" err="1"/>
              <a:t>e</a:t>
            </a:r>
            <a:r>
              <a:rPr lang="en-US" sz="2000" baseline="-25000" dirty="0" err="1"/>
              <a:t>max</a:t>
            </a:r>
            <a:r>
              <a:rPr lang="en-US" sz="2000" dirty="0"/>
              <a:t> = 12</a:t>
            </a:r>
            <a:endParaRPr lang="en-US" sz="2000" dirty="0">
              <a:cs typeface="Times New Roman" panose="02020603050405020304" pitchFamily="18" charset="0"/>
            </a:endParaRPr>
          </a:p>
          <a:p>
            <a:pPr lvl="0" algn="l"/>
            <a:r>
              <a:rPr lang="en-US" sz="2000" dirty="0">
                <a:cs typeface="Times New Roman" panose="02020603050405020304" pitchFamily="18" charset="0"/>
              </a:rPr>
              <a:t>    </a:t>
            </a:r>
            <a:r>
              <a:rPr lang="en-US" sz="2000" b="1" dirty="0">
                <a:cs typeface="Times New Roman" panose="02020603050405020304" pitchFamily="18" charset="0"/>
              </a:rPr>
              <a:t>→ </a:t>
            </a:r>
            <a:r>
              <a:rPr lang="en-US" sz="2000" b="1" dirty="0" smtClean="0">
                <a:cs typeface="Times New Roman" panose="02020603050405020304" pitchFamily="18" charset="0"/>
              </a:rPr>
              <a:t>Uncertainty estimation (to be done)</a:t>
            </a:r>
            <a:endParaRPr lang="en-US" sz="2000" b="1" dirty="0"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1805" y="5083961"/>
            <a:ext cx="3078747" cy="432854"/>
          </a:xfrm>
          <a:prstGeom prst="rect">
            <a:avLst/>
          </a:prstGeom>
        </p:spPr>
      </p:pic>
      <p:sp>
        <p:nvSpPr>
          <p:cNvPr id="20" name="global mass predictions of ~700 nuclei…"/>
          <p:cNvSpPr txBox="1"/>
          <p:nvPr/>
        </p:nvSpPr>
        <p:spPr>
          <a:xfrm>
            <a:off x="10206642" y="5718540"/>
            <a:ext cx="2499082" cy="348813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>
                <a:solidFill>
                  <a:schemeClr val="accent1">
                    <a:lumOff val="-13575"/>
                  </a:schemeClr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fr-FR" dirty="0" err="1" smtClean="0">
                <a:solidFill>
                  <a:schemeClr val="tx1"/>
                </a:solidFill>
              </a:rPr>
              <a:t>Novario</a:t>
            </a:r>
            <a:r>
              <a:rPr dirty="0" smtClean="0">
                <a:solidFill>
                  <a:schemeClr val="tx1"/>
                </a:solidFill>
              </a:rPr>
              <a:t> </a:t>
            </a:r>
            <a:r>
              <a:rPr b="1" i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/>
              </a:rPr>
              <a:t>et al.</a:t>
            </a:r>
            <a:r>
              <a:rPr dirty="0">
                <a:solidFill>
                  <a:schemeClr val="tx1"/>
                </a:solidFill>
              </a:rPr>
              <a:t>, </a:t>
            </a:r>
            <a:r>
              <a:rPr lang="fr-FR" dirty="0" smtClean="0">
                <a:solidFill>
                  <a:schemeClr val="tx1"/>
                </a:solidFill>
              </a:rPr>
              <a:t>PRL (2023)</a:t>
            </a: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2762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4" grpId="2" animBg="1"/>
      <p:bldP spid="38" grpId="0" animBg="1"/>
      <p:bldP spid="2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8" name="Shape 1908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1" name="Shape 1909"/>
          <p:cNvSpPr/>
          <p:nvPr/>
        </p:nvSpPr>
        <p:spPr>
          <a:xfrm>
            <a:off x="389908" y="254000"/>
            <a:ext cx="12448336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93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fr-FR" sz="3600" dirty="0" smtClean="0">
                <a:solidFill>
                  <a:srgbClr val="0033CC"/>
                </a:solidFill>
              </a:rPr>
              <a:t>Conclusions</a:t>
            </a:r>
            <a:endParaRPr sz="2000" baseline="-25000" dirty="0">
              <a:solidFill>
                <a:srgbClr val="0033CC"/>
              </a:solidFill>
            </a:endParaRPr>
          </a:p>
        </p:txBody>
      </p:sp>
      <p:sp>
        <p:nvSpPr>
          <p:cNvPr id="23" name="TextBox 16">
            <a:extLst>
              <a:ext uri="{FF2B5EF4-FFF2-40B4-BE49-F238E27FC236}">
                <a16:creationId xmlns:a16="http://schemas.microsoft.com/office/drawing/2014/main" id="{7645460D-3EDE-9694-3E28-F3B8CBAD5AD1}"/>
              </a:ext>
            </a:extLst>
          </p:cNvPr>
          <p:cNvSpPr txBox="1"/>
          <p:nvPr/>
        </p:nvSpPr>
        <p:spPr>
          <a:xfrm>
            <a:off x="505029" y="2112069"/>
            <a:ext cx="68402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►</a:t>
            </a:r>
            <a:r>
              <a:rPr lang="en-US" sz="2000" b="1" dirty="0" smtClean="0"/>
              <a:t>Ask me if not clear</a:t>
            </a:r>
            <a:endParaRPr lang="en-US" sz="2000" b="1" dirty="0" smtClean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5408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5" name="Shape 75"/>
          <p:cNvSpPr/>
          <p:nvPr/>
        </p:nvSpPr>
        <p:spPr>
          <a:xfrm>
            <a:off x="444500" y="127000"/>
            <a:ext cx="12115800" cy="99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solidFill>
                  <a:srgbClr val="00BDFF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0033CC"/>
                </a:solidFill>
              </a:rPr>
              <a:t>Contents</a:t>
            </a:r>
          </a:p>
        </p:txBody>
      </p:sp>
      <p:sp>
        <p:nvSpPr>
          <p:cNvPr id="81" name="Shape 81"/>
          <p:cNvSpPr/>
          <p:nvPr/>
        </p:nvSpPr>
        <p:spPr>
          <a:xfrm>
            <a:off x="1202239" y="3184140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How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many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-body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correlations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come in at polynomial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cost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=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pedagogical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account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 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2" name="Shape 81"/>
          <p:cNvSpPr/>
          <p:nvPr/>
        </p:nvSpPr>
        <p:spPr>
          <a:xfrm>
            <a:off x="1202239" y="4011985"/>
            <a:ext cx="11908619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Pushing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to high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accuracy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and to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heavier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open-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shell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nuclei</a:t>
            </a:r>
            <a:r>
              <a:rPr lang="fr-FR" sz="2200" dirty="0" smtClean="0">
                <a:latin typeface="Palatino"/>
                <a:ea typeface="Palatino"/>
                <a:cs typeface="Palatino"/>
                <a:sym typeface="Palatino"/>
              </a:rPr>
              <a:t> at polynomial </a:t>
            </a:r>
            <a:r>
              <a:rPr lang="fr-FR" sz="2200" dirty="0" err="1" smtClean="0">
                <a:latin typeface="Palatino"/>
                <a:ea typeface="Palatino"/>
                <a:cs typeface="Palatino"/>
                <a:sym typeface="Palatino"/>
              </a:rPr>
              <a:t>cost</a:t>
            </a:r>
            <a:endParaRPr sz="2200" dirty="0"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3" name="Shape 81"/>
          <p:cNvSpPr/>
          <p:nvPr/>
        </p:nvSpPr>
        <p:spPr>
          <a:xfrm>
            <a:off x="1202239" y="2356295"/>
            <a:ext cx="1106609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l">
              <a:defRPr sz="1800"/>
            </a:pPr>
            <a:r>
              <a:rPr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⦿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A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b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initio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expansion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many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-body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methods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for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closed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- and open-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shell</a:t>
            </a:r>
            <a:r>
              <a:rPr lang="fr-FR" sz="2200" dirty="0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 </a:t>
            </a:r>
            <a:r>
              <a:rPr lang="fr-FR" sz="2200" dirty="0" err="1" smtClean="0">
                <a:solidFill>
                  <a:srgbClr val="1243DE"/>
                </a:solidFill>
                <a:latin typeface="Palatino"/>
                <a:ea typeface="Palatino"/>
                <a:cs typeface="Palatino"/>
                <a:sym typeface="Palatino"/>
              </a:rPr>
              <a:t>nuclei</a:t>
            </a:r>
            <a:endParaRPr sz="2200" dirty="0">
              <a:solidFill>
                <a:srgbClr val="1243DE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21553355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ZoneTexte 42"/>
          <p:cNvSpPr txBox="1"/>
          <p:nvPr/>
        </p:nvSpPr>
        <p:spPr>
          <a:xfrm>
            <a:off x="708693" y="1540031"/>
            <a:ext cx="9203933" cy="1446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lvl="0" algn="l"/>
            <a:r>
              <a:rPr lang="en-US" sz="2200" b="1" dirty="0" smtClean="0">
                <a:solidFill>
                  <a:schemeClr val="tx1"/>
                </a:solidFill>
              </a:rPr>
              <a:t>“Ab initio” theoretical scheme</a:t>
            </a:r>
          </a:p>
          <a:p>
            <a:pPr lvl="0" algn="l"/>
            <a:endParaRPr lang="en-US" sz="2200" dirty="0" smtClean="0">
              <a:solidFill>
                <a:schemeClr val="tx1"/>
              </a:solidFill>
            </a:endParaRPr>
          </a:p>
          <a:p>
            <a:pPr marL="457200" lvl="0" indent="-457200" algn="l">
              <a:buFont typeface="+mj-lt"/>
              <a:buAutoNum type="arabicParenR"/>
            </a:pPr>
            <a:r>
              <a:rPr lang="en-US" sz="2200" dirty="0">
                <a:solidFill>
                  <a:schemeClr val="tx1"/>
                </a:solidFill>
              </a:rPr>
              <a:t>From </a:t>
            </a:r>
            <a:r>
              <a:rPr lang="en-US" sz="2200" dirty="0" smtClean="0">
                <a:solidFill>
                  <a:schemeClr val="tx1"/>
                </a:solidFill>
              </a:rPr>
              <a:t>point-like nucleons = In medias res</a:t>
            </a:r>
          </a:p>
          <a:p>
            <a:pPr marL="457200" lvl="0" indent="-457200" algn="l">
              <a:buFont typeface="+mj-lt"/>
              <a:buAutoNum type="arabicParenR"/>
            </a:pPr>
            <a:r>
              <a:rPr lang="en-US" sz="2200" dirty="0" smtClean="0">
                <a:solidFill>
                  <a:schemeClr val="tx1"/>
                </a:solidFill>
              </a:rPr>
              <a:t>Inter-nucleon interactions rooted into </a:t>
            </a:r>
            <a:r>
              <a:rPr lang="en-US" sz="2200" dirty="0">
                <a:solidFill>
                  <a:schemeClr val="tx1"/>
                </a:solidFill>
              </a:rPr>
              <a:t>QCD </a:t>
            </a:r>
            <a:r>
              <a:rPr lang="en-US" sz="2200" dirty="0" smtClean="0">
                <a:solidFill>
                  <a:schemeClr val="tx1"/>
                </a:solidFill>
              </a:rPr>
              <a:t>= via effective field theory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8693" y="1566536"/>
            <a:ext cx="9203933" cy="1532433"/>
          </a:xfrm>
          <a:prstGeom prst="rect">
            <a:avLst/>
          </a:prstGeom>
          <a:noFill/>
          <a:ln w="5715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4" name="Shape 1495"/>
          <p:cNvSpPr/>
          <p:nvPr/>
        </p:nvSpPr>
        <p:spPr>
          <a:xfrm>
            <a:off x="444500" y="254784"/>
            <a:ext cx="12115800" cy="86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 defTabSz="457200">
              <a:defRPr sz="36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sz="3600" dirty="0" smtClean="0">
                <a:solidFill>
                  <a:srgbClr val="0033CC"/>
                </a:solidFill>
              </a:rPr>
              <a:t>Ab </a:t>
            </a:r>
            <a:r>
              <a:rPr lang="fr-FR" sz="3600" dirty="0" err="1" smtClean="0">
                <a:solidFill>
                  <a:srgbClr val="0033CC"/>
                </a:solidFill>
              </a:rPr>
              <a:t>initio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r>
              <a:rPr lang="fr-FR" sz="3600" dirty="0" err="1" smtClean="0">
                <a:solidFill>
                  <a:srgbClr val="0033CC"/>
                </a:solidFill>
              </a:rPr>
              <a:t>approach</a:t>
            </a:r>
            <a:r>
              <a:rPr lang="fr-FR" sz="3600" dirty="0" smtClean="0">
                <a:solidFill>
                  <a:srgbClr val="0033CC"/>
                </a:solidFill>
              </a:rPr>
              <a:t> at polynomial </a:t>
            </a:r>
            <a:r>
              <a:rPr lang="fr-FR" sz="3600" dirty="0" err="1" smtClean="0">
                <a:solidFill>
                  <a:srgbClr val="0033CC"/>
                </a:solidFill>
              </a:rPr>
              <a:t>cost</a:t>
            </a:r>
            <a:r>
              <a:rPr lang="fr-FR" sz="3600" dirty="0" smtClean="0">
                <a:solidFill>
                  <a:srgbClr val="0033CC"/>
                </a:solidFill>
              </a:rPr>
              <a:t> </a:t>
            </a:r>
            <a:endParaRPr sz="3600" dirty="0">
              <a:solidFill>
                <a:srgbClr val="0033CC"/>
              </a:solidFill>
            </a:endParaRPr>
          </a:p>
        </p:txBody>
      </p:sp>
      <p:sp>
        <p:nvSpPr>
          <p:cNvPr id="5" name="Shape 1496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9" name="Picture 5" descr="Grosse Flèche Rouge vers la droite PNG transparents - StickPNG">
            <a:extLst>
              <a:ext uri="{FF2B5EF4-FFF2-40B4-BE49-F238E27FC236}">
                <a16:creationId xmlns:a16="http://schemas.microsoft.com/office/drawing/2014/main" id="{F6055D1F-D427-F07A-C9E4-352F1FD5A7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28580" flipH="1">
            <a:off x="4064009" y="4855113"/>
            <a:ext cx="844488" cy="475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Google Shape;132;p16">
            <a:extLst>
              <a:ext uri="{FF2B5EF4-FFF2-40B4-BE49-F238E27FC236}">
                <a16:creationId xmlns:a16="http://schemas.microsoft.com/office/drawing/2014/main" id="{86E0725A-4E22-6870-A3D5-82EE2C777645}"/>
              </a:ext>
            </a:extLst>
          </p:cNvPr>
          <p:cNvSpPr txBox="1"/>
          <p:nvPr/>
        </p:nvSpPr>
        <p:spPr>
          <a:xfrm>
            <a:off x="610578" y="7933508"/>
            <a:ext cx="11777443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spc="300" dirty="0">
                <a:solidFill>
                  <a:schemeClr val="tx1"/>
                </a:solidFill>
                <a:latin typeface="Montserrat Light" panose="00000400000000000000" pitchFamily="2" charset="0"/>
                <a:ea typeface="Comfortaa"/>
                <a:cs typeface="Comfortaa"/>
                <a:sym typeface="Comfortaa"/>
              </a:rPr>
              <a:t>A</a:t>
            </a:r>
            <a:r>
              <a:rPr lang="it-IT" sz="1400" spc="300" dirty="0" smtClean="0">
                <a:solidFill>
                  <a:schemeClr val="tx1"/>
                </a:solidFill>
                <a:latin typeface="Montserrat Light" panose="00000400000000000000" pitchFamily="2" charset="0"/>
                <a:ea typeface="Comfortaa"/>
                <a:cs typeface="Comfortaa"/>
                <a:sym typeface="Comfortaa"/>
              </a:rPr>
              <a:t>pproximate </a:t>
            </a:r>
            <a:r>
              <a:rPr lang="it-IT" sz="1400" spc="300" dirty="0">
                <a:solidFill>
                  <a:schemeClr val="tx1"/>
                </a:solidFill>
                <a:latin typeface="Montserrat Light" panose="00000400000000000000" pitchFamily="2" charset="0"/>
                <a:ea typeface="Comfortaa"/>
                <a:cs typeface="Comfortaa"/>
                <a:sym typeface="Comfortaa"/>
              </a:rPr>
              <a:t>solution </a:t>
            </a:r>
            <a:r>
              <a:rPr lang="it-IT" sz="1400" b="1" spc="300" dirty="0" smtClean="0">
                <a:solidFill>
                  <a:srgbClr val="C00000"/>
                </a:solidFill>
                <a:latin typeface="Montserrat Light" panose="00000400000000000000" pitchFamily="2" charset="0"/>
                <a:ea typeface="Comfortaa"/>
                <a:cs typeface="Comfortaa"/>
                <a:sym typeface="Comfortaa"/>
              </a:rPr>
              <a:t>systematically </a:t>
            </a:r>
            <a:r>
              <a:rPr lang="it-IT" sz="1400" b="1" spc="300" dirty="0">
                <a:solidFill>
                  <a:srgbClr val="C00000"/>
                </a:solidFill>
                <a:latin typeface="Montserrat Light" panose="00000400000000000000" pitchFamily="2" charset="0"/>
                <a:ea typeface="Comfortaa"/>
                <a:cs typeface="Comfortaa"/>
                <a:sym typeface="Comfortaa"/>
              </a:rPr>
              <a:t>improvable </a:t>
            </a:r>
            <a:r>
              <a:rPr lang="it-IT" sz="1400" spc="300" dirty="0" smtClean="0">
                <a:solidFill>
                  <a:schemeClr val="tx1"/>
                </a:solidFill>
                <a:latin typeface="Montserrat Light" panose="00000400000000000000" pitchFamily="2" charset="0"/>
                <a:ea typeface="Comfortaa"/>
                <a:cs typeface="Comfortaa"/>
                <a:sym typeface="Comfortaa"/>
              </a:rPr>
              <a:t>towards </a:t>
            </a:r>
            <a:r>
              <a:rPr lang="it-IT" sz="1400" b="1" spc="300" dirty="0" smtClean="0">
                <a:solidFill>
                  <a:srgbClr val="C00000"/>
                </a:solidFill>
                <a:latin typeface="Montserrat Light" panose="00000400000000000000" pitchFamily="2" charset="0"/>
                <a:ea typeface="Comfortaa"/>
                <a:cs typeface="Comfortaa"/>
                <a:sym typeface="Comfortaa"/>
              </a:rPr>
              <a:t>well-defined limit</a:t>
            </a:r>
            <a:endParaRPr sz="1600" spc="300" dirty="0">
              <a:latin typeface="Montserrat Light" panose="00000400000000000000" pitchFamily="2" charset="0"/>
              <a:ea typeface="Comfortaa"/>
              <a:cs typeface="Comfortaa"/>
              <a:sym typeface="Comfortaa"/>
            </a:endParaRPr>
          </a:p>
        </p:txBody>
      </p:sp>
      <p:pic>
        <p:nvPicPr>
          <p:cNvPr id="14" name="Picture 10" descr="Sheila Crayon">
            <a:extLst>
              <a:ext uri="{FF2B5EF4-FFF2-40B4-BE49-F238E27FC236}">
                <a16:creationId xmlns:a16="http://schemas.microsoft.com/office/drawing/2014/main" id="{84202622-C315-809F-8CEE-E943588F56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524" y="7226555"/>
            <a:ext cx="2777490" cy="406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93">
            <a:extLst>
              <a:ext uri="{FF2B5EF4-FFF2-40B4-BE49-F238E27FC236}">
                <a16:creationId xmlns:a16="http://schemas.microsoft.com/office/drawing/2014/main" id="{54701D83-F95F-A3EF-1B55-85F31A2787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39358" y="6102836"/>
            <a:ext cx="4729560" cy="419835"/>
          </a:xfrm>
          <a:prstGeom prst="rect">
            <a:avLst/>
          </a:prstGeom>
        </p:spPr>
      </p:pic>
      <p:pic>
        <p:nvPicPr>
          <p:cNvPr id="16" name="Image 98">
            <a:extLst>
              <a:ext uri="{FF2B5EF4-FFF2-40B4-BE49-F238E27FC236}">
                <a16:creationId xmlns:a16="http://schemas.microsoft.com/office/drawing/2014/main" id="{5047981A-D5A4-11A7-F1A0-73794DAA86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51657" y="6182634"/>
            <a:ext cx="3636262" cy="357734"/>
          </a:xfrm>
          <a:prstGeom prst="rect">
            <a:avLst/>
          </a:prstGeom>
        </p:spPr>
      </p:pic>
      <p:pic>
        <p:nvPicPr>
          <p:cNvPr id="24" name="Picture 8" descr="Grosse Flèche Rouge vers la droite PNG transparents - StickPNG">
            <a:extLst>
              <a:ext uri="{FF2B5EF4-FFF2-40B4-BE49-F238E27FC236}">
                <a16:creationId xmlns:a16="http://schemas.microsoft.com/office/drawing/2014/main" id="{9B0CAC63-DA5B-AD6F-A263-7CAC216715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61774">
            <a:off x="3546658" y="6824485"/>
            <a:ext cx="836600" cy="47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Graphic 19" descr="Add with solid fill">
            <a:extLst>
              <a:ext uri="{FF2B5EF4-FFF2-40B4-BE49-F238E27FC236}">
                <a16:creationId xmlns:a16="http://schemas.microsoft.com/office/drawing/2014/main" id="{1DEF918F-BE40-7FA3-1845-84C146311AC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0"/>
              </a:ext>
            </a:extLst>
          </a:blip>
          <a:stretch>
            <a:fillRect/>
          </a:stretch>
        </p:blipFill>
        <p:spPr>
          <a:xfrm>
            <a:off x="6090683" y="8320941"/>
            <a:ext cx="249172" cy="249172"/>
          </a:xfrm>
          <a:prstGeom prst="rect">
            <a:avLst/>
          </a:prstGeom>
        </p:spPr>
      </p:pic>
      <p:sp>
        <p:nvSpPr>
          <p:cNvPr id="26" name="Google Shape;132;p16">
            <a:extLst>
              <a:ext uri="{FF2B5EF4-FFF2-40B4-BE49-F238E27FC236}">
                <a16:creationId xmlns:a16="http://schemas.microsoft.com/office/drawing/2014/main" id="{9AFF9F74-214A-6831-61B7-1B21737C98F7}"/>
              </a:ext>
            </a:extLst>
          </p:cNvPr>
          <p:cNvSpPr txBox="1"/>
          <p:nvPr/>
        </p:nvSpPr>
        <p:spPr>
          <a:xfrm>
            <a:off x="1602240" y="8595381"/>
            <a:ext cx="8888542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1" spc="300" dirty="0" err="1">
                <a:solidFill>
                  <a:srgbClr val="B81420"/>
                </a:solidFill>
                <a:latin typeface="Montserrat Light" panose="00000400000000000000" pitchFamily="2" charset="0"/>
                <a:ea typeface="Comfortaa"/>
                <a:cs typeface="Comfortaa"/>
                <a:sym typeface="Comfortaa"/>
              </a:rPr>
              <a:t>Uncertainties</a:t>
            </a:r>
            <a:r>
              <a:rPr lang="it-IT" sz="1400" b="1" spc="300" dirty="0">
                <a:solidFill>
                  <a:srgbClr val="B81420"/>
                </a:solidFill>
                <a:latin typeface="Montserrat Light" panose="00000400000000000000" pitchFamily="2" charset="0"/>
                <a:ea typeface="Comfortaa"/>
                <a:cs typeface="Comfortaa"/>
                <a:sym typeface="Comfortaa"/>
              </a:rPr>
              <a:t> </a:t>
            </a:r>
            <a:r>
              <a:rPr lang="it-IT" sz="1400" b="1" spc="300" dirty="0" err="1">
                <a:solidFill>
                  <a:srgbClr val="B81420"/>
                </a:solidFill>
                <a:latin typeface="Montserrat Light" panose="00000400000000000000" pitchFamily="2" charset="0"/>
                <a:ea typeface="Comfortaa"/>
                <a:cs typeface="Comfortaa"/>
                <a:sym typeface="Comfortaa"/>
              </a:rPr>
              <a:t>evaluation</a:t>
            </a:r>
            <a:r>
              <a:rPr lang="it-IT" sz="1400" b="1" spc="300" dirty="0">
                <a:solidFill>
                  <a:schemeClr val="tx1"/>
                </a:solidFill>
                <a:latin typeface="Montserrat Light" panose="00000400000000000000" pitchFamily="2" charset="0"/>
                <a:ea typeface="Comfortaa"/>
                <a:cs typeface="Comfortaa"/>
                <a:sym typeface="Comfortaa"/>
              </a:rPr>
              <a:t>, </a:t>
            </a:r>
            <a:r>
              <a:rPr lang="it-IT" sz="1400" b="1" spc="300" dirty="0" err="1">
                <a:solidFill>
                  <a:schemeClr val="tx1"/>
                </a:solidFill>
                <a:latin typeface="Montserrat Light" panose="00000400000000000000" pitchFamily="2" charset="0"/>
                <a:ea typeface="Comfortaa"/>
                <a:cs typeface="Comfortaa"/>
                <a:sym typeface="Comfortaa"/>
              </a:rPr>
              <a:t>quantify</a:t>
            </a:r>
            <a:r>
              <a:rPr lang="it-IT" sz="1400" b="1" spc="300" dirty="0">
                <a:solidFill>
                  <a:schemeClr val="tx1"/>
                </a:solidFill>
                <a:latin typeface="Montserrat Light" panose="00000400000000000000" pitchFamily="2" charset="0"/>
                <a:ea typeface="Comfortaa"/>
                <a:cs typeface="Comfortaa"/>
                <a:sym typeface="Comfortaa"/>
              </a:rPr>
              <a:t> </a:t>
            </a:r>
            <a:r>
              <a:rPr lang="it-IT" sz="1400" b="1" spc="300" dirty="0" err="1">
                <a:solidFill>
                  <a:schemeClr val="tx1"/>
                </a:solidFill>
                <a:latin typeface="Montserrat Light" panose="00000400000000000000" pitchFamily="2" charset="0"/>
                <a:ea typeface="Comfortaa"/>
                <a:cs typeface="Comfortaa"/>
                <a:sym typeface="Comfortaa"/>
              </a:rPr>
              <a:t>what</a:t>
            </a:r>
            <a:r>
              <a:rPr lang="it-IT" sz="1400" b="1" spc="300" dirty="0">
                <a:solidFill>
                  <a:schemeClr val="tx1"/>
                </a:solidFill>
                <a:latin typeface="Montserrat Light" panose="00000400000000000000" pitchFamily="2" charset="0"/>
                <a:ea typeface="Comfortaa"/>
                <a:cs typeface="Comfortaa"/>
                <a:sym typeface="Comfortaa"/>
              </a:rPr>
              <a:t> </a:t>
            </a:r>
            <a:r>
              <a:rPr lang="it-IT" sz="1400" b="1" spc="300" dirty="0" err="1">
                <a:solidFill>
                  <a:schemeClr val="tx1"/>
                </a:solidFill>
                <a:latin typeface="Montserrat Light" panose="00000400000000000000" pitchFamily="2" charset="0"/>
                <a:ea typeface="Comfortaa"/>
                <a:cs typeface="Comfortaa"/>
                <a:sym typeface="Comfortaa"/>
              </a:rPr>
              <a:t>is</a:t>
            </a:r>
            <a:r>
              <a:rPr lang="it-IT" sz="1400" b="1" spc="300" dirty="0">
                <a:solidFill>
                  <a:schemeClr val="tx1"/>
                </a:solidFill>
                <a:latin typeface="Montserrat Light" panose="00000400000000000000" pitchFamily="2" charset="0"/>
                <a:ea typeface="Comfortaa"/>
                <a:cs typeface="Comfortaa"/>
                <a:sym typeface="Comfortaa"/>
              </a:rPr>
              <a:t> </a:t>
            </a:r>
            <a:r>
              <a:rPr lang="it-IT" sz="1400" b="1" spc="300" dirty="0" err="1">
                <a:solidFill>
                  <a:schemeClr val="tx1"/>
                </a:solidFill>
                <a:latin typeface="Montserrat Light" panose="00000400000000000000" pitchFamily="2" charset="0"/>
                <a:ea typeface="Comfortaa"/>
                <a:cs typeface="Comfortaa"/>
                <a:sym typeface="Comfortaa"/>
              </a:rPr>
              <a:t>missing</a:t>
            </a:r>
            <a:endParaRPr sz="1600" b="1" spc="300" dirty="0">
              <a:latin typeface="Montserrat Light" panose="00000400000000000000" pitchFamily="2" charset="0"/>
              <a:ea typeface="Comfortaa"/>
              <a:cs typeface="Comfortaa"/>
              <a:sym typeface="Comfortaa"/>
            </a:endParaRPr>
          </a:p>
        </p:txBody>
      </p:sp>
      <p:pic>
        <p:nvPicPr>
          <p:cNvPr id="27" name="Picture 1" descr="Grosse Flèche Rouge vers la droite PNG transparents - StickPNG">
            <a:extLst>
              <a:ext uri="{FF2B5EF4-FFF2-40B4-BE49-F238E27FC236}">
                <a16:creationId xmlns:a16="http://schemas.microsoft.com/office/drawing/2014/main" id="{4AD76D3B-0172-6C42-AE7F-AAB146165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1420">
            <a:off x="7347705" y="4854120"/>
            <a:ext cx="844488" cy="475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8" descr="Grosse Flèche Rouge vers la droite PNG transparents - StickPNG">
            <a:extLst>
              <a:ext uri="{FF2B5EF4-FFF2-40B4-BE49-F238E27FC236}">
                <a16:creationId xmlns:a16="http://schemas.microsoft.com/office/drawing/2014/main" id="{E6FC7AC5-7898-D976-A2B8-F41F8909F0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0066" flipH="1">
            <a:off x="7892186" y="6775138"/>
            <a:ext cx="836600" cy="47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ZoneTexte 22"/>
          <p:cNvSpPr txBox="1"/>
          <p:nvPr/>
        </p:nvSpPr>
        <p:spPr>
          <a:xfrm>
            <a:off x="1338468" y="3541282"/>
            <a:ext cx="10495721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lvl="0" algn="l"/>
            <a:r>
              <a:rPr lang="en-US" sz="2200" b="1" dirty="0" smtClean="0">
                <a:solidFill>
                  <a:schemeClr val="tx1"/>
                </a:solidFill>
              </a:rPr>
              <a:t>Currently best realized by chiral effective field theory (</a:t>
            </a:r>
            <a:r>
              <a:rPr lang="en-US" sz="2200" b="1" dirty="0" err="1" smtClean="0">
                <a:solidFill>
                  <a:schemeClr val="tx1"/>
                </a:solidFill>
                <a:latin typeface="Symbol" panose="05050102010706020507" pitchFamily="18" charset="2"/>
              </a:rPr>
              <a:t>c</a:t>
            </a:r>
            <a:r>
              <a:rPr lang="en-US" sz="2200" b="1" dirty="0" err="1" smtClean="0">
                <a:solidFill>
                  <a:schemeClr val="tx1"/>
                </a:solidFill>
              </a:rPr>
              <a:t>EFT</a:t>
            </a:r>
            <a:r>
              <a:rPr lang="en-US" sz="2200" b="1" dirty="0" smtClean="0">
                <a:solidFill>
                  <a:schemeClr val="tx1"/>
                </a:solidFill>
              </a:rPr>
              <a:t>) in A-body sector</a:t>
            </a:r>
            <a:endParaRPr lang="en-US" sz="2200" dirty="0" smtClean="0">
              <a:solidFill>
                <a:schemeClr val="tx1"/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1306760" y="5551842"/>
            <a:ext cx="392506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l"/>
            <a:r>
              <a:rPr lang="en-US" sz="2400" b="1" i="1" dirty="0" smtClean="0">
                <a:solidFill>
                  <a:srgbClr val="009999"/>
                </a:solidFill>
                <a:latin typeface="Ink Free" panose="03080402000500000000" pitchFamily="66" charset="0"/>
              </a:rPr>
              <a:t>Systematic expansion of H</a:t>
            </a:r>
            <a:endParaRPr lang="en-US" sz="2400" i="1" dirty="0" smtClean="0">
              <a:solidFill>
                <a:srgbClr val="009999"/>
              </a:solidFill>
              <a:latin typeface="Ink Free" panose="03080402000500000000" pitchFamily="66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6565713" y="5491083"/>
            <a:ext cx="452635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l"/>
            <a:r>
              <a:rPr lang="en-US" sz="2400" b="1" i="1" dirty="0" smtClean="0">
                <a:solidFill>
                  <a:srgbClr val="009999"/>
                </a:solidFill>
                <a:latin typeface="Ink Free" panose="03080402000500000000" pitchFamily="66" charset="0"/>
              </a:rPr>
              <a:t>Systematic expansion of | </a:t>
            </a:r>
            <a:r>
              <a:rPr lang="en-US" sz="2400" b="1" i="1" dirty="0" err="1" smtClean="0">
                <a:solidFill>
                  <a:srgbClr val="009999"/>
                </a:solidFill>
                <a:latin typeface="Symbol" panose="05050102010706020507" pitchFamily="18" charset="2"/>
              </a:rPr>
              <a:t>Y</a:t>
            </a:r>
            <a:r>
              <a:rPr lang="en-US" sz="2400" b="1" i="1" baseline="-25000" dirty="0" err="1" smtClean="0">
                <a:solidFill>
                  <a:srgbClr val="009999"/>
                </a:solidFill>
                <a:latin typeface="Ink Free" panose="03080402000500000000" pitchFamily="66" charset="0"/>
              </a:rPr>
              <a:t>k</a:t>
            </a:r>
            <a:r>
              <a:rPr lang="en-US" sz="2400" b="1" i="1" dirty="0" smtClean="0">
                <a:solidFill>
                  <a:srgbClr val="009999"/>
                </a:solidFill>
                <a:latin typeface="Ink Free" panose="03080402000500000000" pitchFamily="66" charset="0"/>
              </a:rPr>
              <a:t> &gt;</a:t>
            </a:r>
            <a:endParaRPr lang="en-US" sz="2400" i="1" dirty="0" smtClean="0">
              <a:solidFill>
                <a:srgbClr val="009999"/>
              </a:solidFill>
              <a:latin typeface="Ink Free" panose="03080402000500000000" pitchFamily="66" charset="0"/>
            </a:endParaRPr>
          </a:p>
        </p:txBody>
      </p:sp>
      <p:pic>
        <p:nvPicPr>
          <p:cNvPr id="32" name="Image 31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659458" y="4272507"/>
            <a:ext cx="2432612" cy="306471"/>
          </a:xfrm>
          <a:prstGeom prst="rect">
            <a:avLst/>
          </a:prstGeom>
        </p:spPr>
      </p:pic>
      <p:sp>
        <p:nvSpPr>
          <p:cNvPr id="33" name="Shape 111"/>
          <p:cNvSpPr/>
          <p:nvPr/>
        </p:nvSpPr>
        <p:spPr>
          <a:xfrm>
            <a:off x="8092659" y="4251727"/>
            <a:ext cx="55348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with</a:t>
            </a:r>
            <a:endParaRPr sz="2200" b="1" dirty="0">
              <a:solidFill>
                <a:schemeClr val="tx1"/>
              </a:solidFill>
            </a:endParaRPr>
          </a:p>
        </p:txBody>
      </p:sp>
      <p:pic>
        <p:nvPicPr>
          <p:cNvPr id="34" name="Image 33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096067" y="4203121"/>
            <a:ext cx="2357610" cy="495759"/>
          </a:xfrm>
          <a:prstGeom prst="rect">
            <a:avLst/>
          </a:prstGeom>
        </p:spPr>
      </p:pic>
      <p:sp>
        <p:nvSpPr>
          <p:cNvPr id="35" name="ZoneTexte 41 1">
            <a:extLst>
              <a:ext uri="{FF2B5EF4-FFF2-40B4-BE49-F238E27FC236}">
                <a16:creationId xmlns:a16="http://schemas.microsoft.com/office/drawing/2014/main" id="{1E8BA824-253D-9850-0D1D-BB3033E36BC0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6589962" y="5440440"/>
            <a:ext cx="4878955" cy="1206500"/>
          </a:xfrm>
          <a:prstGeom prst="roundRect">
            <a:avLst>
              <a:gd name="adj" fmla="val 8772"/>
            </a:avLst>
          </a:prstGeom>
          <a:noFill/>
          <a:ln w="57150">
            <a:solidFill>
              <a:srgbClr val="FFA401"/>
            </a:solidFill>
          </a:ln>
          <a:effectLst>
            <a:outerShdw blurRad="50800" dist="38100" dir="2700000" sx="1000" sy="1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endParaRPr lang="en-US" b="1" dirty="0">
              <a:solidFill>
                <a:srgbClr val="FFA401"/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8160861" y="4871350"/>
            <a:ext cx="478651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l"/>
            <a:r>
              <a:rPr lang="en-US" sz="2800" b="1" dirty="0">
                <a:solidFill>
                  <a:srgbClr val="FF9900"/>
                </a:solidFill>
                <a:latin typeface="Ink Free" panose="03080402000500000000" pitchFamily="66" charset="0"/>
              </a:rPr>
              <a:t>E</a:t>
            </a:r>
            <a:r>
              <a:rPr lang="en-US" sz="2800" b="1" dirty="0" smtClean="0">
                <a:solidFill>
                  <a:srgbClr val="FF9900"/>
                </a:solidFill>
                <a:latin typeface="Ink Free" panose="03080402000500000000" pitchFamily="66" charset="0"/>
              </a:rPr>
              <a:t>xponential </a:t>
            </a:r>
            <a:r>
              <a:rPr lang="en-US" sz="2800" b="1" dirty="0" smtClean="0">
                <a:solidFill>
                  <a:srgbClr val="FF9900"/>
                </a:solidFill>
                <a:latin typeface="Ink Free" panose="03080402000500000000" pitchFamily="66" charset="0"/>
                <a:cs typeface="Times New Roman" panose="02020603050405020304" pitchFamily="18" charset="0"/>
              </a:rPr>
              <a:t>→ Polynomial </a:t>
            </a:r>
            <a:r>
              <a:rPr lang="en-US" sz="2800" b="1" dirty="0" smtClean="0">
                <a:solidFill>
                  <a:srgbClr val="FF9900"/>
                </a:solidFill>
                <a:latin typeface="Ink Free" panose="03080402000500000000" pitchFamily="66" charset="0"/>
              </a:rPr>
              <a:t>cost</a:t>
            </a:r>
            <a:endParaRPr lang="en-US" sz="2800" dirty="0" smtClean="0">
              <a:solidFill>
                <a:srgbClr val="FF9900"/>
              </a:solidFill>
              <a:latin typeface="Ink Free" panose="030804020005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9858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6" grpId="0"/>
      <p:bldP spid="23" grpId="0" animBg="1"/>
      <p:bldP spid="30" grpId="0"/>
      <p:bldP spid="31" grpId="0"/>
      <p:bldP spid="33" grpId="0" animBg="1"/>
      <p:bldP spid="35" grpId="0" animBg="1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Image 8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860" y="4994549"/>
            <a:ext cx="1850834" cy="402116"/>
          </a:xfrm>
          <a:prstGeom prst="rect">
            <a:avLst/>
          </a:prstGeom>
        </p:spPr>
      </p:pic>
      <p:sp>
        <p:nvSpPr>
          <p:cNvPr id="1200" name="Line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6375" y="2637798"/>
            <a:ext cx="2423711" cy="523301"/>
          </a:xfrm>
          <a:prstGeom prst="rect">
            <a:avLst/>
          </a:prstGeom>
        </p:spPr>
      </p:pic>
      <p:sp>
        <p:nvSpPr>
          <p:cNvPr id="15" name="Rectangle à coins arrondis 14"/>
          <p:cNvSpPr/>
          <p:nvPr/>
        </p:nvSpPr>
        <p:spPr>
          <a:xfrm>
            <a:off x="9836375" y="2627902"/>
            <a:ext cx="2423400" cy="547807"/>
          </a:xfrm>
          <a:prstGeom prst="roundRect">
            <a:avLst/>
          </a:prstGeom>
          <a:noFill/>
          <a:ln w="3810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1622899" y="2526219"/>
            <a:ext cx="102657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sym typeface="Helvetica Neue Light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9137067" y="3385650"/>
            <a:ext cx="3917739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smtClean="0">
                <a:solidFill>
                  <a:srgbClr val="FF0000"/>
                </a:solidFill>
              </a:rPr>
              <a:t>« The </a:t>
            </a:r>
            <a:r>
              <a:rPr lang="fr-FR" sz="2000" b="1" dirty="0" err="1" smtClean="0">
                <a:solidFill>
                  <a:srgbClr val="FF0000"/>
                </a:solidFill>
              </a:rPr>
              <a:t>curse</a:t>
            </a:r>
            <a:r>
              <a:rPr lang="fr-FR" sz="2000" b="1" dirty="0" smtClean="0">
                <a:solidFill>
                  <a:srgbClr val="FF0000"/>
                </a:solidFill>
              </a:rPr>
              <a:t> of </a:t>
            </a:r>
            <a:r>
              <a:rPr lang="fr-FR" sz="2000" b="1" dirty="0" err="1" smtClean="0">
                <a:solidFill>
                  <a:srgbClr val="FF0000"/>
                </a:solidFill>
              </a:rPr>
              <a:t>dimensionality</a:t>
            </a:r>
            <a:r>
              <a:rPr lang="fr-FR" sz="2000" b="1" dirty="0" smtClean="0">
                <a:solidFill>
                  <a:srgbClr val="FF0000"/>
                </a:solidFill>
              </a:rPr>
              <a:t> »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sym typeface="Helvetica Neue Light"/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1120" y="2090122"/>
            <a:ext cx="3429634" cy="399694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5311" y="2095389"/>
            <a:ext cx="762250" cy="368806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3949" y="2621858"/>
            <a:ext cx="2357610" cy="446183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5786232" y="1551054"/>
            <a:ext cx="2693045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 dirty="0" smtClean="0">
                <a:solidFill>
                  <a:schemeClr val="tx1"/>
                </a:solidFill>
              </a:rPr>
              <a:t>One-body Hilbert </a:t>
            </a:r>
            <a:r>
              <a:rPr lang="fr-FR" sz="1800" b="1" dirty="0" err="1" smtClean="0">
                <a:solidFill>
                  <a:schemeClr val="tx1"/>
                </a:solidFill>
              </a:rPr>
              <a:t>space</a:t>
            </a:r>
            <a:endParaRPr kumimoji="0" lang="fr-FR" sz="18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9847361" y="1551054"/>
            <a:ext cx="2410916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 dirty="0" smtClean="0">
                <a:solidFill>
                  <a:schemeClr val="tx1"/>
                </a:solidFill>
              </a:rPr>
              <a:t>A-body Hilbert </a:t>
            </a:r>
            <a:r>
              <a:rPr lang="fr-FR" sz="1800" b="1" dirty="0" err="1" smtClean="0">
                <a:solidFill>
                  <a:schemeClr val="tx1"/>
                </a:solidFill>
              </a:rPr>
              <a:t>space</a:t>
            </a:r>
            <a:endParaRPr kumimoji="0" lang="fr-FR" sz="18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27" name="Flèche droite 26"/>
          <p:cNvSpPr/>
          <p:nvPr/>
        </p:nvSpPr>
        <p:spPr>
          <a:xfrm>
            <a:off x="8752178" y="2015940"/>
            <a:ext cx="438727" cy="860125"/>
          </a:xfrm>
          <a:prstGeom prst="rightArrow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" name="Rectangle à coins arrondis 1"/>
          <p:cNvSpPr/>
          <p:nvPr/>
        </p:nvSpPr>
        <p:spPr>
          <a:xfrm>
            <a:off x="5744667" y="1551054"/>
            <a:ext cx="2813820" cy="1516987"/>
          </a:xfrm>
          <a:prstGeom prst="roundRect">
            <a:avLst/>
          </a:prstGeom>
          <a:noFill/>
          <a:ln w="381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45" name="Rectangle à coins arrondis 44"/>
          <p:cNvSpPr/>
          <p:nvPr/>
        </p:nvSpPr>
        <p:spPr>
          <a:xfrm>
            <a:off x="9394114" y="1521298"/>
            <a:ext cx="3416639" cy="1822180"/>
          </a:xfrm>
          <a:prstGeom prst="roundRect">
            <a:avLst/>
          </a:prstGeom>
          <a:noFill/>
          <a:ln w="381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97334" y="3215207"/>
            <a:ext cx="3980257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smtClean="0">
                <a:solidFill>
                  <a:schemeClr val="tx1"/>
                </a:solidFill>
              </a:rPr>
              <a:t>Expansion </a:t>
            </a:r>
            <a:r>
              <a:rPr lang="fr-FR" sz="2000" b="1" dirty="0" err="1" smtClean="0">
                <a:solidFill>
                  <a:schemeClr val="tx1"/>
                </a:solidFill>
              </a:rPr>
              <a:t>many</a:t>
            </a:r>
            <a:r>
              <a:rPr lang="fr-FR" sz="2000" b="1" dirty="0" smtClean="0">
                <a:solidFill>
                  <a:schemeClr val="tx1"/>
                </a:solidFill>
              </a:rPr>
              <a:t>-body </a:t>
            </a:r>
            <a:r>
              <a:rPr lang="fr-FR" sz="2000" b="1" dirty="0" err="1" smtClean="0">
                <a:solidFill>
                  <a:schemeClr val="tx1"/>
                </a:solidFill>
              </a:rPr>
              <a:t>methods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43" name="Shape 111"/>
          <p:cNvSpPr/>
          <p:nvPr/>
        </p:nvSpPr>
        <p:spPr>
          <a:xfrm>
            <a:off x="292100" y="4209746"/>
            <a:ext cx="3115109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Hamiltonian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partitioning</a:t>
            </a:r>
            <a:endParaRPr sz="2200" b="1" dirty="0">
              <a:solidFill>
                <a:schemeClr val="tx1"/>
              </a:solidFill>
            </a:endParaRPr>
          </a:p>
        </p:txBody>
      </p:sp>
      <p:cxnSp>
        <p:nvCxnSpPr>
          <p:cNvPr id="44" name="Connecteur droit avec flèche 43"/>
          <p:cNvCxnSpPr/>
          <p:nvPr/>
        </p:nvCxnSpPr>
        <p:spPr>
          <a:xfrm>
            <a:off x="2575630" y="5195607"/>
            <a:ext cx="2362840" cy="0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47" name="Groupe 46"/>
          <p:cNvGrpSpPr/>
          <p:nvPr/>
        </p:nvGrpSpPr>
        <p:grpSpPr>
          <a:xfrm>
            <a:off x="2786386" y="4718389"/>
            <a:ext cx="1925782" cy="954436"/>
            <a:chOff x="5583382" y="3424683"/>
            <a:chExt cx="1925782" cy="954436"/>
          </a:xfrm>
        </p:grpSpPr>
        <p:sp>
          <p:nvSpPr>
            <p:cNvPr id="48" name="Ellipse 47"/>
            <p:cNvSpPr/>
            <p:nvPr/>
          </p:nvSpPr>
          <p:spPr>
            <a:xfrm>
              <a:off x="5583382" y="3424683"/>
              <a:ext cx="1925782" cy="954436"/>
            </a:xfrm>
            <a:prstGeom prst="ellipse">
              <a:avLst/>
            </a:prstGeom>
            <a:solidFill>
              <a:schemeClr val="bg1"/>
            </a:solidFill>
            <a:ln w="38100" cap="flat">
              <a:solidFill>
                <a:srgbClr val="000000"/>
              </a:solidFill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endParaRPr>
            </a:p>
          </p:txBody>
        </p:sp>
        <p:sp>
          <p:nvSpPr>
            <p:cNvPr id="49" name="Shape 111"/>
            <p:cNvSpPr/>
            <p:nvPr/>
          </p:nvSpPr>
          <p:spPr>
            <a:xfrm>
              <a:off x="5680120" y="3523042"/>
              <a:ext cx="1732306" cy="61555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anchor="b">
              <a:spAutoFit/>
            </a:bodyPr>
            <a:lstStyle>
              <a:lvl1pPr algn="l"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 lvl="0" algn="ctr">
                <a:defRPr sz="1800"/>
              </a:pPr>
              <a:r>
                <a:rPr lang="fr-FR" sz="2000" b="1" dirty="0" smtClean="0">
                  <a:solidFill>
                    <a:schemeClr val="tx1"/>
                  </a:solidFill>
                </a:rPr>
                <a:t>« </a:t>
              </a:r>
              <a:r>
                <a:rPr lang="fr-FR" sz="2000" b="1" dirty="0" err="1" smtClean="0">
                  <a:solidFill>
                    <a:schemeClr val="tx1"/>
                  </a:solidFill>
                </a:rPr>
                <a:t>Easy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 »</a:t>
              </a:r>
            </a:p>
            <a:p>
              <a:pPr lvl="0" algn="ctr">
                <a:defRPr sz="1800"/>
              </a:pPr>
              <a:r>
                <a:rPr lang="fr-FR" sz="2000" b="1" dirty="0">
                  <a:solidFill>
                    <a:schemeClr val="tx1"/>
                  </a:solidFill>
                </a:rPr>
                <a:t>t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o </a:t>
              </a:r>
              <a:r>
                <a:rPr lang="fr-FR" sz="2000" b="1" dirty="0" err="1" smtClean="0">
                  <a:solidFill>
                    <a:schemeClr val="tx1"/>
                  </a:solidFill>
                </a:rPr>
                <a:t>solve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50" name="Shape 111"/>
          <p:cNvSpPr/>
          <p:nvPr/>
        </p:nvSpPr>
        <p:spPr>
          <a:xfrm>
            <a:off x="5101252" y="4207847"/>
            <a:ext cx="248825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 algn="ctr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Unperturbed</a:t>
            </a:r>
            <a:r>
              <a:rPr lang="fr-FR" b="1" dirty="0" smtClean="0">
                <a:solidFill>
                  <a:schemeClr val="tx1"/>
                </a:solidFill>
              </a:rPr>
              <a:t> state</a:t>
            </a:r>
            <a:endParaRPr sz="2200" b="1" dirty="0">
              <a:solidFill>
                <a:schemeClr val="tx1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16877" y="4870470"/>
            <a:ext cx="2758955" cy="596391"/>
          </a:xfrm>
          <a:prstGeom prst="rect">
            <a:avLst/>
          </a:prstGeom>
        </p:spPr>
      </p:pic>
      <p:sp>
        <p:nvSpPr>
          <p:cNvPr id="57" name="Evolution of ab initio nuclear chart"/>
          <p:cNvSpPr txBox="1"/>
          <p:nvPr/>
        </p:nvSpPr>
        <p:spPr>
          <a:xfrm>
            <a:off x="444500" y="127000"/>
            <a:ext cx="12115800" cy="99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defTabSz="457200">
              <a:defRPr sz="3600">
                <a:solidFill>
                  <a:srgbClr val="565656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rPr lang="fr-FR" dirty="0" smtClean="0"/>
              <a:t>Expansion </a:t>
            </a:r>
            <a:r>
              <a:rPr lang="fr-FR" dirty="0" err="1" smtClean="0"/>
              <a:t>many</a:t>
            </a:r>
            <a:r>
              <a:rPr lang="fr-FR" dirty="0" smtClean="0"/>
              <a:t>-body </a:t>
            </a:r>
            <a:r>
              <a:rPr lang="fr-FR" dirty="0" err="1" smtClean="0"/>
              <a:t>methods</a:t>
            </a:r>
            <a:endParaRPr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82314" y="1675738"/>
            <a:ext cx="2432612" cy="30647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18699" y="2277250"/>
            <a:ext cx="3106757" cy="429658"/>
          </a:xfrm>
          <a:prstGeom prst="rect">
            <a:avLst/>
          </a:prstGeom>
        </p:spPr>
      </p:pic>
      <p:sp>
        <p:nvSpPr>
          <p:cNvPr id="77" name="Shape 111"/>
          <p:cNvSpPr/>
          <p:nvPr/>
        </p:nvSpPr>
        <p:spPr>
          <a:xfrm>
            <a:off x="2507203" y="1654958"/>
            <a:ext cx="55348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with</a:t>
            </a:r>
            <a:endParaRPr sz="2200" b="1" dirty="0">
              <a:solidFill>
                <a:schemeClr val="tx1"/>
              </a:solidFill>
            </a:endParaRPr>
          </a:p>
        </p:txBody>
      </p:sp>
      <p:sp>
        <p:nvSpPr>
          <p:cNvPr id="78" name="Shape 111"/>
          <p:cNvSpPr/>
          <p:nvPr/>
        </p:nvSpPr>
        <p:spPr>
          <a:xfrm>
            <a:off x="1924338" y="2322961"/>
            <a:ext cx="55348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with</a:t>
            </a:r>
            <a:endParaRPr sz="2200" b="1" dirty="0">
              <a:solidFill>
                <a:schemeClr val="tx1"/>
              </a:solidFill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524" y="2330646"/>
            <a:ext cx="1806766" cy="352540"/>
          </a:xfrm>
          <a:prstGeom prst="rect">
            <a:avLst/>
          </a:prstGeom>
        </p:spPr>
      </p:pic>
      <p:sp>
        <p:nvSpPr>
          <p:cNvPr id="5" name="Rectangle à coins arrondis 4"/>
          <p:cNvSpPr/>
          <p:nvPr/>
        </p:nvSpPr>
        <p:spPr>
          <a:xfrm>
            <a:off x="2431951" y="4611757"/>
            <a:ext cx="2684926" cy="1179443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79" name="Shape 111"/>
          <p:cNvSpPr/>
          <p:nvPr/>
        </p:nvSpPr>
        <p:spPr>
          <a:xfrm>
            <a:off x="2477821" y="6011543"/>
            <a:ext cx="198986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Mean-field-like</a:t>
            </a:r>
            <a:r>
              <a:rPr lang="fr-FR" b="1" dirty="0" smtClean="0">
                <a:solidFill>
                  <a:schemeClr val="tx1"/>
                </a:solidFill>
              </a:rPr>
              <a:t> =</a:t>
            </a:r>
            <a:endParaRPr sz="2200" b="1" dirty="0">
              <a:solidFill>
                <a:schemeClr val="tx1"/>
              </a:solidFill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08661" y="5952997"/>
            <a:ext cx="919138" cy="422053"/>
          </a:xfrm>
          <a:prstGeom prst="rect">
            <a:avLst/>
          </a:prstGeom>
        </p:spPr>
      </p:pic>
      <p:sp>
        <p:nvSpPr>
          <p:cNvPr id="80" name="Rectangle à coins arrondis 79"/>
          <p:cNvSpPr/>
          <p:nvPr/>
        </p:nvSpPr>
        <p:spPr>
          <a:xfrm>
            <a:off x="1233167" y="4940938"/>
            <a:ext cx="489616" cy="455727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81" name="Rectangle à coins arrondis 80"/>
          <p:cNvSpPr/>
          <p:nvPr/>
        </p:nvSpPr>
        <p:spPr>
          <a:xfrm>
            <a:off x="7066306" y="4870470"/>
            <a:ext cx="809526" cy="596391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cxnSp>
        <p:nvCxnSpPr>
          <p:cNvPr id="28" name="Connecteur droit avec flèche 27"/>
          <p:cNvCxnSpPr>
            <a:stCxn id="80" idx="2"/>
          </p:cNvCxnSpPr>
          <p:nvPr/>
        </p:nvCxnSpPr>
        <p:spPr>
          <a:xfrm>
            <a:off x="1477975" y="5396665"/>
            <a:ext cx="12105" cy="1222742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0" name="Connecteur droit avec flèche 29"/>
          <p:cNvCxnSpPr>
            <a:stCxn id="81" idx="2"/>
          </p:cNvCxnSpPr>
          <p:nvPr/>
        </p:nvCxnSpPr>
        <p:spPr>
          <a:xfrm>
            <a:off x="7471069" y="5466861"/>
            <a:ext cx="0" cy="1119923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2" name="Shape 111"/>
          <p:cNvSpPr/>
          <p:nvPr/>
        </p:nvSpPr>
        <p:spPr>
          <a:xfrm>
            <a:off x="844357" y="6644860"/>
            <a:ext cx="1989865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sz="2200" b="1" dirty="0" err="1" smtClean="0">
                <a:solidFill>
                  <a:schemeClr val="tx1"/>
                </a:solidFill>
              </a:rPr>
              <a:t>Symmetry</a:t>
            </a:r>
            <a:r>
              <a:rPr lang="fr-FR" sz="2200" b="1" dirty="0" smtClean="0">
                <a:solidFill>
                  <a:schemeClr val="tx1"/>
                </a:solidFill>
              </a:rPr>
              <a:t>?</a:t>
            </a:r>
            <a:endParaRPr sz="2200" b="1" dirty="0">
              <a:solidFill>
                <a:schemeClr val="tx1"/>
              </a:solidFill>
            </a:endParaRPr>
          </a:p>
        </p:txBody>
      </p:sp>
      <p:sp>
        <p:nvSpPr>
          <p:cNvPr id="83" name="Shape 111"/>
          <p:cNvSpPr/>
          <p:nvPr/>
        </p:nvSpPr>
        <p:spPr>
          <a:xfrm>
            <a:off x="6221620" y="6644860"/>
            <a:ext cx="273577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sz="2200" b="1" dirty="0" smtClean="0">
                <a:solidFill>
                  <a:schemeClr val="tx1"/>
                </a:solidFill>
              </a:rPr>
              <a:t>Nature of the state?</a:t>
            </a:r>
            <a:endParaRPr sz="2200" b="1" dirty="0">
              <a:solidFill>
                <a:schemeClr val="tx1"/>
              </a:solidFill>
            </a:endParaRPr>
          </a:p>
        </p:txBody>
      </p:sp>
      <p:pic>
        <p:nvPicPr>
          <p:cNvPr id="34" name="Image 3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0211" y="1566596"/>
            <a:ext cx="2357610" cy="495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2695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20" grpId="0"/>
      <p:bldP spid="25" grpId="0"/>
      <p:bldP spid="26" grpId="0"/>
      <p:bldP spid="27" grpId="0" animBg="1"/>
      <p:bldP spid="2" grpId="0" animBg="1"/>
      <p:bldP spid="45" grpId="0" animBg="1"/>
      <p:bldP spid="39" grpId="0"/>
      <p:bldP spid="43" grpId="0" animBg="1"/>
      <p:bldP spid="50" grpId="0" animBg="1"/>
      <p:bldP spid="5" grpId="0" animBg="1"/>
      <p:bldP spid="5" grpId="1" animBg="1"/>
      <p:bldP spid="79" grpId="0" animBg="1"/>
      <p:bldP spid="79" grpId="1" animBg="1"/>
      <p:bldP spid="80" grpId="0" animBg="1"/>
      <p:bldP spid="81" grpId="0" animBg="1"/>
      <p:bldP spid="82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904" y="5864924"/>
            <a:ext cx="11347373" cy="2412694"/>
          </a:xfrm>
          <a:prstGeom prst="rect">
            <a:avLst/>
          </a:prstGeom>
        </p:spPr>
      </p:pic>
      <p:pic>
        <p:nvPicPr>
          <p:cNvPr id="85" name="Image 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860" y="4994549"/>
            <a:ext cx="1850834" cy="402116"/>
          </a:xfrm>
          <a:prstGeom prst="rect">
            <a:avLst/>
          </a:prstGeom>
        </p:spPr>
      </p:pic>
      <p:sp>
        <p:nvSpPr>
          <p:cNvPr id="1200" name="Line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6375" y="2637798"/>
            <a:ext cx="2423711" cy="523301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11622899" y="2526219"/>
            <a:ext cx="102657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sym typeface="Helvetica Neue Light"/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81120" y="2090122"/>
            <a:ext cx="3429634" cy="399694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5311" y="2095389"/>
            <a:ext cx="762250" cy="368806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53949" y="2621858"/>
            <a:ext cx="2357610" cy="446183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5786232" y="1551054"/>
            <a:ext cx="2693045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 dirty="0" smtClean="0">
                <a:solidFill>
                  <a:schemeClr val="tx1"/>
                </a:solidFill>
              </a:rPr>
              <a:t>One-body Hilbert </a:t>
            </a:r>
            <a:r>
              <a:rPr lang="fr-FR" sz="1800" b="1" dirty="0" err="1" smtClean="0">
                <a:solidFill>
                  <a:schemeClr val="tx1"/>
                </a:solidFill>
              </a:rPr>
              <a:t>space</a:t>
            </a:r>
            <a:endParaRPr kumimoji="0" lang="fr-FR" sz="18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9847361" y="1551054"/>
            <a:ext cx="2410916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 dirty="0" smtClean="0">
                <a:solidFill>
                  <a:schemeClr val="tx1"/>
                </a:solidFill>
              </a:rPr>
              <a:t>A-body Hilbert </a:t>
            </a:r>
            <a:r>
              <a:rPr lang="fr-FR" sz="1800" b="1" dirty="0" err="1" smtClean="0">
                <a:solidFill>
                  <a:schemeClr val="tx1"/>
                </a:solidFill>
              </a:rPr>
              <a:t>space</a:t>
            </a:r>
            <a:endParaRPr kumimoji="0" lang="fr-FR" sz="18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27" name="Flèche droite 26"/>
          <p:cNvSpPr/>
          <p:nvPr/>
        </p:nvSpPr>
        <p:spPr>
          <a:xfrm>
            <a:off x="8752178" y="2015940"/>
            <a:ext cx="438727" cy="860125"/>
          </a:xfrm>
          <a:prstGeom prst="rightArrow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" name="Rectangle à coins arrondis 1"/>
          <p:cNvSpPr/>
          <p:nvPr/>
        </p:nvSpPr>
        <p:spPr>
          <a:xfrm>
            <a:off x="5744667" y="1551054"/>
            <a:ext cx="2813820" cy="1516987"/>
          </a:xfrm>
          <a:prstGeom prst="roundRect">
            <a:avLst/>
          </a:prstGeom>
          <a:noFill/>
          <a:ln w="381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45" name="Rectangle à coins arrondis 44"/>
          <p:cNvSpPr/>
          <p:nvPr/>
        </p:nvSpPr>
        <p:spPr>
          <a:xfrm>
            <a:off x="9394114" y="1521298"/>
            <a:ext cx="3416639" cy="1822180"/>
          </a:xfrm>
          <a:prstGeom prst="roundRect">
            <a:avLst/>
          </a:prstGeom>
          <a:noFill/>
          <a:ln w="381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97334" y="3215207"/>
            <a:ext cx="3980257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smtClean="0">
                <a:solidFill>
                  <a:schemeClr val="tx1"/>
                </a:solidFill>
              </a:rPr>
              <a:t>Expansion </a:t>
            </a:r>
            <a:r>
              <a:rPr lang="fr-FR" sz="2000" b="1" dirty="0" err="1" smtClean="0">
                <a:solidFill>
                  <a:schemeClr val="tx1"/>
                </a:solidFill>
              </a:rPr>
              <a:t>many</a:t>
            </a:r>
            <a:r>
              <a:rPr lang="fr-FR" sz="2000" b="1" dirty="0" smtClean="0">
                <a:solidFill>
                  <a:schemeClr val="tx1"/>
                </a:solidFill>
              </a:rPr>
              <a:t>-body </a:t>
            </a:r>
            <a:r>
              <a:rPr lang="fr-FR" sz="2000" b="1" dirty="0" err="1" smtClean="0">
                <a:solidFill>
                  <a:schemeClr val="tx1"/>
                </a:solidFill>
              </a:rPr>
              <a:t>methods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43" name="Shape 111"/>
          <p:cNvSpPr/>
          <p:nvPr/>
        </p:nvSpPr>
        <p:spPr>
          <a:xfrm>
            <a:off x="292100" y="4209746"/>
            <a:ext cx="3115109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Hamiltonian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partitioning</a:t>
            </a:r>
            <a:endParaRPr sz="2200" b="1" dirty="0">
              <a:solidFill>
                <a:schemeClr val="tx1"/>
              </a:solidFill>
            </a:endParaRPr>
          </a:p>
        </p:txBody>
      </p:sp>
      <p:cxnSp>
        <p:nvCxnSpPr>
          <p:cNvPr id="44" name="Connecteur droit avec flèche 43"/>
          <p:cNvCxnSpPr/>
          <p:nvPr/>
        </p:nvCxnSpPr>
        <p:spPr>
          <a:xfrm>
            <a:off x="2575630" y="5195607"/>
            <a:ext cx="2362840" cy="0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47" name="Groupe 46"/>
          <p:cNvGrpSpPr/>
          <p:nvPr/>
        </p:nvGrpSpPr>
        <p:grpSpPr>
          <a:xfrm>
            <a:off x="2786386" y="4718389"/>
            <a:ext cx="1925782" cy="954436"/>
            <a:chOff x="5583382" y="3424683"/>
            <a:chExt cx="1925782" cy="954436"/>
          </a:xfrm>
        </p:grpSpPr>
        <p:sp>
          <p:nvSpPr>
            <p:cNvPr id="48" name="Ellipse 47"/>
            <p:cNvSpPr/>
            <p:nvPr/>
          </p:nvSpPr>
          <p:spPr>
            <a:xfrm>
              <a:off x="5583382" y="3424683"/>
              <a:ext cx="1925782" cy="954436"/>
            </a:xfrm>
            <a:prstGeom prst="ellipse">
              <a:avLst/>
            </a:prstGeom>
            <a:solidFill>
              <a:schemeClr val="bg1"/>
            </a:solidFill>
            <a:ln w="38100" cap="flat">
              <a:solidFill>
                <a:srgbClr val="000000"/>
              </a:solidFill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endParaRPr>
            </a:p>
          </p:txBody>
        </p:sp>
        <p:sp>
          <p:nvSpPr>
            <p:cNvPr id="49" name="Shape 111"/>
            <p:cNvSpPr/>
            <p:nvPr/>
          </p:nvSpPr>
          <p:spPr>
            <a:xfrm>
              <a:off x="5680120" y="3523042"/>
              <a:ext cx="1732306" cy="61555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anchor="b">
              <a:spAutoFit/>
            </a:bodyPr>
            <a:lstStyle>
              <a:lvl1pPr algn="l"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 lvl="0" algn="ctr">
                <a:defRPr sz="1800"/>
              </a:pPr>
              <a:r>
                <a:rPr lang="fr-FR" sz="2000" b="1" dirty="0" smtClean="0">
                  <a:solidFill>
                    <a:schemeClr val="tx1"/>
                  </a:solidFill>
                </a:rPr>
                <a:t>« </a:t>
              </a:r>
              <a:r>
                <a:rPr lang="fr-FR" sz="2000" b="1" dirty="0" err="1" smtClean="0">
                  <a:solidFill>
                    <a:schemeClr val="tx1"/>
                  </a:solidFill>
                </a:rPr>
                <a:t>Easy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 »</a:t>
              </a:r>
            </a:p>
            <a:p>
              <a:pPr lvl="0" algn="ctr">
                <a:defRPr sz="1800"/>
              </a:pPr>
              <a:r>
                <a:rPr lang="fr-FR" sz="2000" b="1" dirty="0">
                  <a:solidFill>
                    <a:schemeClr val="tx1"/>
                  </a:solidFill>
                </a:rPr>
                <a:t>t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o </a:t>
              </a:r>
              <a:r>
                <a:rPr lang="fr-FR" sz="2000" b="1" dirty="0" err="1" smtClean="0">
                  <a:solidFill>
                    <a:schemeClr val="tx1"/>
                  </a:solidFill>
                </a:rPr>
                <a:t>solve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50" name="Shape 111"/>
          <p:cNvSpPr/>
          <p:nvPr/>
        </p:nvSpPr>
        <p:spPr>
          <a:xfrm>
            <a:off x="5101252" y="4207847"/>
            <a:ext cx="248825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 algn="ctr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Unperturbed</a:t>
            </a:r>
            <a:r>
              <a:rPr lang="fr-FR" b="1" dirty="0" smtClean="0">
                <a:solidFill>
                  <a:schemeClr val="tx1"/>
                </a:solidFill>
              </a:rPr>
              <a:t> state</a:t>
            </a:r>
            <a:endParaRPr sz="2200" b="1" dirty="0">
              <a:solidFill>
                <a:schemeClr val="tx1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16877" y="4870470"/>
            <a:ext cx="2758955" cy="596391"/>
          </a:xfrm>
          <a:prstGeom prst="rect">
            <a:avLst/>
          </a:prstGeom>
        </p:spPr>
      </p:pic>
      <p:sp>
        <p:nvSpPr>
          <p:cNvPr id="57" name="Evolution of ab initio nuclear chart"/>
          <p:cNvSpPr txBox="1"/>
          <p:nvPr/>
        </p:nvSpPr>
        <p:spPr>
          <a:xfrm>
            <a:off x="444500" y="127000"/>
            <a:ext cx="12115800" cy="99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defTabSz="457200">
              <a:defRPr sz="3600">
                <a:solidFill>
                  <a:srgbClr val="565656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rPr lang="fr-FR" dirty="0" smtClean="0"/>
              <a:t>Expansion </a:t>
            </a:r>
            <a:r>
              <a:rPr lang="fr-FR" dirty="0" err="1" smtClean="0"/>
              <a:t>many</a:t>
            </a:r>
            <a:r>
              <a:rPr lang="fr-FR" dirty="0" smtClean="0"/>
              <a:t>-body </a:t>
            </a:r>
            <a:r>
              <a:rPr lang="fr-FR" dirty="0" err="1" smtClean="0"/>
              <a:t>methods</a:t>
            </a:r>
            <a:endParaRPr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82314" y="1675738"/>
            <a:ext cx="2432612" cy="30647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18699" y="2277250"/>
            <a:ext cx="3106757" cy="429658"/>
          </a:xfrm>
          <a:prstGeom prst="rect">
            <a:avLst/>
          </a:prstGeom>
        </p:spPr>
      </p:pic>
      <p:sp>
        <p:nvSpPr>
          <p:cNvPr id="77" name="Shape 111"/>
          <p:cNvSpPr/>
          <p:nvPr/>
        </p:nvSpPr>
        <p:spPr>
          <a:xfrm>
            <a:off x="2507203" y="1654958"/>
            <a:ext cx="55348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with</a:t>
            </a:r>
            <a:endParaRPr sz="2200" b="1" dirty="0">
              <a:solidFill>
                <a:schemeClr val="tx1"/>
              </a:solidFill>
            </a:endParaRPr>
          </a:p>
        </p:txBody>
      </p:sp>
      <p:sp>
        <p:nvSpPr>
          <p:cNvPr id="78" name="Shape 111"/>
          <p:cNvSpPr/>
          <p:nvPr/>
        </p:nvSpPr>
        <p:spPr>
          <a:xfrm>
            <a:off x="1924338" y="2322961"/>
            <a:ext cx="55348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with</a:t>
            </a:r>
            <a:endParaRPr sz="2200" b="1" dirty="0">
              <a:solidFill>
                <a:schemeClr val="tx1"/>
              </a:solidFill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524" y="2330646"/>
            <a:ext cx="1806766" cy="352540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0211" y="1566596"/>
            <a:ext cx="2357610" cy="495759"/>
          </a:xfrm>
          <a:prstGeom prst="rect">
            <a:avLst/>
          </a:prstGeom>
        </p:spPr>
      </p:pic>
      <p:sp>
        <p:nvSpPr>
          <p:cNvPr id="41" name="Rectangle à coins arrondis 40"/>
          <p:cNvSpPr/>
          <p:nvPr/>
        </p:nvSpPr>
        <p:spPr>
          <a:xfrm>
            <a:off x="6432090" y="5901441"/>
            <a:ext cx="5552255" cy="417673"/>
          </a:xfrm>
          <a:prstGeom prst="roundRect">
            <a:avLst/>
          </a:prstGeom>
          <a:noFill/>
          <a:ln w="38100" cap="flat">
            <a:solidFill>
              <a:srgbClr val="0033CC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42" name="Rectangle à coins arrondis 41"/>
          <p:cNvSpPr/>
          <p:nvPr/>
        </p:nvSpPr>
        <p:spPr>
          <a:xfrm>
            <a:off x="6712492" y="6340368"/>
            <a:ext cx="4897155" cy="1822972"/>
          </a:xfrm>
          <a:prstGeom prst="roundRect">
            <a:avLst/>
          </a:prstGeom>
          <a:noFill/>
          <a:ln w="3810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8464151" y="5346952"/>
            <a:ext cx="3520194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smtClean="0">
                <a:solidFill>
                  <a:srgbClr val="0033CC"/>
                </a:solidFill>
              </a:rPr>
              <a:t>90% of the </a:t>
            </a:r>
            <a:r>
              <a:rPr lang="fr-FR" sz="2000" b="1" dirty="0" err="1" smtClean="0">
                <a:solidFill>
                  <a:srgbClr val="0033CC"/>
                </a:solidFill>
              </a:rPr>
              <a:t>even-even</a:t>
            </a:r>
            <a:r>
              <a:rPr lang="fr-FR" sz="2000" b="1" dirty="0" smtClean="0">
                <a:solidFill>
                  <a:srgbClr val="0033CC"/>
                </a:solidFill>
              </a:rPr>
              <a:t> </a:t>
            </a:r>
            <a:r>
              <a:rPr lang="fr-FR" sz="2000" b="1" dirty="0" err="1" smtClean="0">
                <a:solidFill>
                  <a:srgbClr val="0033CC"/>
                </a:solidFill>
              </a:rPr>
              <a:t>nuclei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rgbClr val="0033CC"/>
              </a:solidFill>
              <a:effectLst/>
              <a:uFillTx/>
              <a:sym typeface="Helvetica Neue Light"/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6197981" y="8913066"/>
            <a:ext cx="6362319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</a:t>
            </a:r>
            <a:r>
              <a:rPr lang="fr-FR" sz="2000" b="1" dirty="0" smtClean="0">
                <a:solidFill>
                  <a:srgbClr val="FF0000"/>
                </a:solidFill>
              </a:rPr>
              <a:t>Impossible to </a:t>
            </a:r>
            <a:r>
              <a:rPr lang="fr-FR" sz="2000" b="1" dirty="0" err="1" smtClean="0">
                <a:solidFill>
                  <a:srgbClr val="FF0000"/>
                </a:solidFill>
              </a:rPr>
              <a:t>grasp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otherwise</a:t>
            </a:r>
            <a:r>
              <a:rPr lang="fr-FR" sz="2000" b="1" dirty="0" smtClean="0">
                <a:solidFill>
                  <a:srgbClr val="FF0000"/>
                </a:solidFill>
              </a:rPr>
              <a:t> at polynomial </a:t>
            </a:r>
            <a:r>
              <a:rPr lang="fr-FR" sz="2000" b="1" dirty="0" err="1" smtClean="0">
                <a:solidFill>
                  <a:srgbClr val="FF0000"/>
                </a:solidFill>
              </a:rPr>
              <a:t>cost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sym typeface="Helvetica Neue Light"/>
            </a:endParaRPr>
          </a:p>
        </p:txBody>
      </p:sp>
      <p:sp>
        <p:nvSpPr>
          <p:cNvPr id="54" name="ZoneTexte 53"/>
          <p:cNvSpPr txBox="1"/>
          <p:nvPr/>
        </p:nvSpPr>
        <p:spPr>
          <a:xfrm>
            <a:off x="6188495" y="8404888"/>
            <a:ext cx="2220160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</a:t>
            </a:r>
            <a:r>
              <a:rPr lang="fr-FR" sz="2000" b="1" dirty="0" err="1" smtClean="0">
                <a:solidFill>
                  <a:srgbClr val="FF0000"/>
                </a:solidFill>
              </a:rPr>
              <a:t>Empirically</a:t>
            </a:r>
            <a:r>
              <a:rPr lang="fr-FR" sz="2000" b="1" dirty="0" smtClean="0">
                <a:solidFill>
                  <a:srgbClr val="FF0000"/>
                </a:solidFill>
              </a:rPr>
              <a:t> key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sym typeface="Helvetica Neue Light"/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1233167" y="4940938"/>
            <a:ext cx="489616" cy="455727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6" name="Rectangle à coins arrondis 35"/>
          <p:cNvSpPr/>
          <p:nvPr/>
        </p:nvSpPr>
        <p:spPr>
          <a:xfrm>
            <a:off x="7066306" y="4870470"/>
            <a:ext cx="809526" cy="596391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7" name="Rectangle à coins arrondis 36"/>
          <p:cNvSpPr/>
          <p:nvPr/>
        </p:nvSpPr>
        <p:spPr>
          <a:xfrm>
            <a:off x="958631" y="7347045"/>
            <a:ext cx="10651016" cy="827731"/>
          </a:xfrm>
          <a:prstGeom prst="roundRect">
            <a:avLst/>
          </a:prstGeom>
          <a:noFill/>
          <a:ln w="3810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511305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52" grpId="0"/>
      <p:bldP spid="53" grpId="0"/>
      <p:bldP spid="54" grpId="0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3869" y="4855133"/>
            <a:ext cx="2203373" cy="572877"/>
          </a:xfrm>
          <a:prstGeom prst="rect">
            <a:avLst/>
          </a:prstGeom>
        </p:spPr>
      </p:pic>
      <p:sp>
        <p:nvSpPr>
          <p:cNvPr id="1200" name="Line"/>
          <p:cNvSpPr/>
          <p:nvPr/>
        </p:nvSpPr>
        <p:spPr>
          <a:xfrm flipV="1">
            <a:off x="469900" y="1354630"/>
            <a:ext cx="12052911" cy="4270"/>
          </a:xfrm>
          <a:prstGeom prst="line">
            <a:avLst/>
          </a:prstGeom>
          <a:ln w="6350">
            <a:solidFill>
              <a:srgbClr val="494949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6" name="ZoneTexte 15"/>
          <p:cNvSpPr txBox="1"/>
          <p:nvPr/>
        </p:nvSpPr>
        <p:spPr>
          <a:xfrm>
            <a:off x="11622899" y="1982880"/>
            <a:ext cx="102657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sym typeface="Helvetica Neue Light"/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5311" y="2095389"/>
            <a:ext cx="762250" cy="368806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3949" y="2621858"/>
            <a:ext cx="2357610" cy="446183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5786232" y="1551054"/>
            <a:ext cx="2693045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 dirty="0" smtClean="0">
                <a:solidFill>
                  <a:schemeClr val="tx1"/>
                </a:solidFill>
              </a:rPr>
              <a:t>One-body Hilbert </a:t>
            </a:r>
            <a:r>
              <a:rPr lang="fr-FR" sz="1800" b="1" dirty="0" err="1" smtClean="0">
                <a:solidFill>
                  <a:schemeClr val="tx1"/>
                </a:solidFill>
              </a:rPr>
              <a:t>space</a:t>
            </a:r>
            <a:endParaRPr kumimoji="0" lang="fr-FR" sz="18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27" name="Flèche droite 26"/>
          <p:cNvSpPr/>
          <p:nvPr/>
        </p:nvSpPr>
        <p:spPr>
          <a:xfrm>
            <a:off x="8752178" y="2015940"/>
            <a:ext cx="438727" cy="860125"/>
          </a:xfrm>
          <a:prstGeom prst="rightArrow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2" name="Rectangle à coins arrondis 1"/>
          <p:cNvSpPr/>
          <p:nvPr/>
        </p:nvSpPr>
        <p:spPr>
          <a:xfrm>
            <a:off x="5744667" y="1551054"/>
            <a:ext cx="2813820" cy="1516987"/>
          </a:xfrm>
          <a:prstGeom prst="roundRect">
            <a:avLst/>
          </a:prstGeom>
          <a:noFill/>
          <a:ln w="381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97334" y="3215207"/>
            <a:ext cx="3980257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2000" b="1" dirty="0" smtClean="0">
                <a:solidFill>
                  <a:schemeClr val="tx1"/>
                </a:solidFill>
              </a:rPr>
              <a:t>Expansion </a:t>
            </a:r>
            <a:r>
              <a:rPr lang="fr-FR" sz="2000" b="1" dirty="0" err="1" smtClean="0">
                <a:solidFill>
                  <a:schemeClr val="tx1"/>
                </a:solidFill>
              </a:rPr>
              <a:t>many</a:t>
            </a:r>
            <a:r>
              <a:rPr lang="fr-FR" sz="2000" b="1" dirty="0" smtClean="0">
                <a:solidFill>
                  <a:schemeClr val="tx1"/>
                </a:solidFill>
              </a:rPr>
              <a:t>-body </a:t>
            </a:r>
            <a:r>
              <a:rPr lang="fr-FR" sz="2000" b="1" dirty="0" err="1" smtClean="0">
                <a:solidFill>
                  <a:schemeClr val="tx1"/>
                </a:solidFill>
              </a:rPr>
              <a:t>methods</a:t>
            </a: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57" name="Evolution of ab initio nuclear chart"/>
          <p:cNvSpPr txBox="1"/>
          <p:nvPr/>
        </p:nvSpPr>
        <p:spPr>
          <a:xfrm>
            <a:off x="444500" y="127000"/>
            <a:ext cx="12115800" cy="99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defTabSz="457200">
              <a:defRPr sz="3600">
                <a:solidFill>
                  <a:srgbClr val="565656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rPr lang="fr-FR" dirty="0" smtClean="0"/>
              <a:t>Expansion </a:t>
            </a:r>
            <a:r>
              <a:rPr lang="fr-FR" dirty="0" err="1" smtClean="0"/>
              <a:t>many</a:t>
            </a:r>
            <a:r>
              <a:rPr lang="fr-FR" dirty="0" smtClean="0"/>
              <a:t>-body </a:t>
            </a:r>
            <a:r>
              <a:rPr lang="fr-FR" dirty="0" err="1" smtClean="0"/>
              <a:t>methods</a:t>
            </a:r>
            <a:endParaRPr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2314" y="1675738"/>
            <a:ext cx="2432612" cy="30647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31951" y="2290502"/>
            <a:ext cx="3106757" cy="429658"/>
          </a:xfrm>
          <a:prstGeom prst="rect">
            <a:avLst/>
          </a:prstGeom>
        </p:spPr>
      </p:pic>
      <p:sp>
        <p:nvSpPr>
          <p:cNvPr id="77" name="Shape 111"/>
          <p:cNvSpPr/>
          <p:nvPr/>
        </p:nvSpPr>
        <p:spPr>
          <a:xfrm>
            <a:off x="2507203" y="1654958"/>
            <a:ext cx="55348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with</a:t>
            </a:r>
            <a:endParaRPr sz="2200" b="1" dirty="0">
              <a:solidFill>
                <a:schemeClr val="tx1"/>
              </a:solidFill>
            </a:endParaRPr>
          </a:p>
        </p:txBody>
      </p:sp>
      <p:sp>
        <p:nvSpPr>
          <p:cNvPr id="78" name="Shape 111"/>
          <p:cNvSpPr/>
          <p:nvPr/>
        </p:nvSpPr>
        <p:spPr>
          <a:xfrm>
            <a:off x="1924338" y="2322961"/>
            <a:ext cx="55348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with</a:t>
            </a:r>
            <a:endParaRPr sz="2200" b="1" dirty="0">
              <a:solidFill>
                <a:schemeClr val="tx1"/>
              </a:solidFill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524" y="2330646"/>
            <a:ext cx="1806766" cy="352540"/>
          </a:xfrm>
          <a:prstGeom prst="rect">
            <a:avLst/>
          </a:prstGeom>
        </p:spPr>
      </p:pic>
      <p:pic>
        <p:nvPicPr>
          <p:cNvPr id="65" name="Image 6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36375" y="2637798"/>
            <a:ext cx="2423711" cy="523301"/>
          </a:xfrm>
          <a:prstGeom prst="rect">
            <a:avLst/>
          </a:prstGeom>
        </p:spPr>
      </p:pic>
      <p:sp>
        <p:nvSpPr>
          <p:cNvPr id="67" name="ZoneTexte 66"/>
          <p:cNvSpPr txBox="1"/>
          <p:nvPr/>
        </p:nvSpPr>
        <p:spPr>
          <a:xfrm>
            <a:off x="11622899" y="2526219"/>
            <a:ext cx="102657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0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sym typeface="Helvetica Neue Light"/>
            </a:endParaRPr>
          </a:p>
        </p:txBody>
      </p:sp>
      <p:pic>
        <p:nvPicPr>
          <p:cNvPr id="68" name="Image 6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81120" y="2090122"/>
            <a:ext cx="3429634" cy="399694"/>
          </a:xfrm>
          <a:prstGeom prst="rect">
            <a:avLst/>
          </a:prstGeom>
        </p:spPr>
      </p:pic>
      <p:sp>
        <p:nvSpPr>
          <p:cNvPr id="69" name="ZoneTexte 68"/>
          <p:cNvSpPr txBox="1"/>
          <p:nvPr/>
        </p:nvSpPr>
        <p:spPr>
          <a:xfrm>
            <a:off x="9847361" y="1551054"/>
            <a:ext cx="2410916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800" b="1" dirty="0" smtClean="0">
                <a:solidFill>
                  <a:schemeClr val="tx1"/>
                </a:solidFill>
              </a:rPr>
              <a:t>A-body Hilbert </a:t>
            </a:r>
            <a:r>
              <a:rPr lang="fr-FR" sz="1800" b="1" dirty="0" err="1" smtClean="0">
                <a:solidFill>
                  <a:schemeClr val="tx1"/>
                </a:solidFill>
              </a:rPr>
              <a:t>space</a:t>
            </a:r>
            <a:endParaRPr kumimoji="0" lang="fr-FR" sz="18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Helvetica Neue Light"/>
            </a:endParaRPr>
          </a:p>
        </p:txBody>
      </p:sp>
      <p:sp>
        <p:nvSpPr>
          <p:cNvPr id="70" name="Flèche droite 69"/>
          <p:cNvSpPr/>
          <p:nvPr/>
        </p:nvSpPr>
        <p:spPr>
          <a:xfrm>
            <a:off x="8752178" y="2015940"/>
            <a:ext cx="438727" cy="860125"/>
          </a:xfrm>
          <a:prstGeom prst="rightArrow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71" name="Rectangle à coins arrondis 70"/>
          <p:cNvSpPr/>
          <p:nvPr/>
        </p:nvSpPr>
        <p:spPr>
          <a:xfrm>
            <a:off x="9394114" y="1521298"/>
            <a:ext cx="3416639" cy="1822180"/>
          </a:xfrm>
          <a:prstGeom prst="roundRect">
            <a:avLst/>
          </a:prstGeom>
          <a:noFill/>
          <a:ln w="381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pic>
        <p:nvPicPr>
          <p:cNvPr id="72" name="Image 7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7860" y="4994549"/>
            <a:ext cx="1850834" cy="402116"/>
          </a:xfrm>
          <a:prstGeom prst="rect">
            <a:avLst/>
          </a:prstGeom>
        </p:spPr>
      </p:pic>
      <p:sp>
        <p:nvSpPr>
          <p:cNvPr id="73" name="Shape 111"/>
          <p:cNvSpPr/>
          <p:nvPr/>
        </p:nvSpPr>
        <p:spPr>
          <a:xfrm>
            <a:off x="292100" y="4209746"/>
            <a:ext cx="3115109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Hamiltonian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partitioning</a:t>
            </a:r>
            <a:endParaRPr sz="2200" b="1" dirty="0">
              <a:solidFill>
                <a:schemeClr val="tx1"/>
              </a:solidFill>
            </a:endParaRPr>
          </a:p>
        </p:txBody>
      </p:sp>
      <p:cxnSp>
        <p:nvCxnSpPr>
          <p:cNvPr id="74" name="Connecteur droit avec flèche 73"/>
          <p:cNvCxnSpPr/>
          <p:nvPr/>
        </p:nvCxnSpPr>
        <p:spPr>
          <a:xfrm>
            <a:off x="2575630" y="5195607"/>
            <a:ext cx="2362840" cy="0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75" name="Groupe 74"/>
          <p:cNvGrpSpPr/>
          <p:nvPr/>
        </p:nvGrpSpPr>
        <p:grpSpPr>
          <a:xfrm>
            <a:off x="2786386" y="4718389"/>
            <a:ext cx="1925782" cy="954436"/>
            <a:chOff x="5583382" y="3424683"/>
            <a:chExt cx="1925782" cy="954436"/>
          </a:xfrm>
        </p:grpSpPr>
        <p:sp>
          <p:nvSpPr>
            <p:cNvPr id="76" name="Ellipse 75"/>
            <p:cNvSpPr/>
            <p:nvPr/>
          </p:nvSpPr>
          <p:spPr>
            <a:xfrm>
              <a:off x="5583382" y="3424683"/>
              <a:ext cx="1925782" cy="954436"/>
            </a:xfrm>
            <a:prstGeom prst="ellipse">
              <a:avLst/>
            </a:prstGeom>
            <a:solidFill>
              <a:schemeClr val="bg1"/>
            </a:solidFill>
            <a:ln w="38100" cap="flat">
              <a:solidFill>
                <a:srgbClr val="000000"/>
              </a:solidFill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endParaRPr>
            </a:p>
          </p:txBody>
        </p:sp>
        <p:sp>
          <p:nvSpPr>
            <p:cNvPr id="79" name="Shape 111"/>
            <p:cNvSpPr/>
            <p:nvPr/>
          </p:nvSpPr>
          <p:spPr>
            <a:xfrm>
              <a:off x="5680120" y="3523042"/>
              <a:ext cx="1732306" cy="61555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anchor="b">
              <a:spAutoFit/>
            </a:bodyPr>
            <a:lstStyle>
              <a:lvl1pPr algn="l"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 lvl="0" algn="ctr">
                <a:defRPr sz="1800"/>
              </a:pPr>
              <a:r>
                <a:rPr lang="fr-FR" sz="2000" b="1" dirty="0" smtClean="0">
                  <a:solidFill>
                    <a:schemeClr val="tx1"/>
                  </a:solidFill>
                </a:rPr>
                <a:t>« </a:t>
              </a:r>
              <a:r>
                <a:rPr lang="fr-FR" sz="2000" b="1" dirty="0" err="1" smtClean="0">
                  <a:solidFill>
                    <a:schemeClr val="tx1"/>
                  </a:solidFill>
                </a:rPr>
                <a:t>Easy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 »</a:t>
              </a:r>
            </a:p>
            <a:p>
              <a:pPr lvl="0" algn="ctr">
                <a:defRPr sz="1800"/>
              </a:pPr>
              <a:r>
                <a:rPr lang="fr-FR" sz="2000" b="1" dirty="0">
                  <a:solidFill>
                    <a:schemeClr val="tx1"/>
                  </a:solidFill>
                </a:rPr>
                <a:t>t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o </a:t>
              </a:r>
              <a:r>
                <a:rPr lang="fr-FR" sz="2000" b="1" dirty="0" err="1" smtClean="0">
                  <a:solidFill>
                    <a:schemeClr val="tx1"/>
                  </a:solidFill>
                </a:rPr>
                <a:t>solve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80" name="Shape 111"/>
          <p:cNvSpPr/>
          <p:nvPr/>
        </p:nvSpPr>
        <p:spPr>
          <a:xfrm>
            <a:off x="5101252" y="4207847"/>
            <a:ext cx="248825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 algn="ctr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Unperturbed</a:t>
            </a:r>
            <a:r>
              <a:rPr lang="fr-FR" b="1" dirty="0" smtClean="0">
                <a:solidFill>
                  <a:schemeClr val="tx1"/>
                </a:solidFill>
              </a:rPr>
              <a:t> state</a:t>
            </a:r>
            <a:endParaRPr sz="2200" b="1" dirty="0">
              <a:solidFill>
                <a:schemeClr val="tx1"/>
              </a:solidFill>
            </a:endParaRPr>
          </a:p>
        </p:txBody>
      </p:sp>
      <p:cxnSp>
        <p:nvCxnSpPr>
          <p:cNvPr id="81" name="Connecteur droit avec flèche 80"/>
          <p:cNvCxnSpPr/>
          <p:nvPr/>
        </p:nvCxnSpPr>
        <p:spPr>
          <a:xfrm>
            <a:off x="8065756" y="5195607"/>
            <a:ext cx="2362840" cy="0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82" name="Groupe 81"/>
          <p:cNvGrpSpPr/>
          <p:nvPr/>
        </p:nvGrpSpPr>
        <p:grpSpPr>
          <a:xfrm>
            <a:off x="8228865" y="4716349"/>
            <a:ext cx="1925782" cy="954436"/>
            <a:chOff x="6774873" y="6735539"/>
            <a:chExt cx="1925782" cy="954436"/>
          </a:xfrm>
        </p:grpSpPr>
        <p:sp>
          <p:nvSpPr>
            <p:cNvPr id="83" name="Ellipse 82"/>
            <p:cNvSpPr/>
            <p:nvPr/>
          </p:nvSpPr>
          <p:spPr>
            <a:xfrm>
              <a:off x="6774873" y="6735539"/>
              <a:ext cx="1925782" cy="954436"/>
            </a:xfrm>
            <a:prstGeom prst="ellipse">
              <a:avLst/>
            </a:prstGeom>
            <a:solidFill>
              <a:schemeClr val="bg1"/>
            </a:solidFill>
            <a:ln w="38100" cap="flat">
              <a:solidFill>
                <a:srgbClr val="000000"/>
              </a:solidFill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endParaRPr>
            </a:p>
          </p:txBody>
        </p:sp>
        <p:sp>
          <p:nvSpPr>
            <p:cNvPr id="84" name="Shape 111"/>
            <p:cNvSpPr/>
            <p:nvPr/>
          </p:nvSpPr>
          <p:spPr>
            <a:xfrm>
              <a:off x="6885466" y="6903173"/>
              <a:ext cx="1732306" cy="61555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anchor="b">
              <a:spAutoFit/>
            </a:bodyPr>
            <a:lstStyle>
              <a:lvl1pPr algn="l"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 lvl="0" algn="ctr">
                <a:defRPr sz="1800"/>
              </a:pPr>
              <a:r>
                <a:rPr lang="fr-FR" sz="2000" b="1" dirty="0" smtClean="0">
                  <a:solidFill>
                    <a:schemeClr val="tx1"/>
                  </a:solidFill>
                </a:rPr>
                <a:t>Expansion </a:t>
              </a:r>
              <a:r>
                <a:rPr lang="fr-FR" sz="2000" b="1" dirty="0" err="1" smtClean="0">
                  <a:solidFill>
                    <a:schemeClr val="tx1"/>
                  </a:solidFill>
                </a:rPr>
                <a:t>series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85" name="Shape 111"/>
          <p:cNvSpPr/>
          <p:nvPr/>
        </p:nvSpPr>
        <p:spPr>
          <a:xfrm>
            <a:off x="10593331" y="4178345"/>
            <a:ext cx="231928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 algn="ctr">
              <a:defRPr sz="1800"/>
            </a:pPr>
            <a:r>
              <a:rPr lang="fr-FR" b="1" dirty="0" err="1" smtClean="0">
                <a:solidFill>
                  <a:schemeClr val="tx1"/>
                </a:solidFill>
              </a:rPr>
              <a:t>Fully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correlated</a:t>
            </a:r>
            <a:r>
              <a:rPr lang="fr-FR" b="1" dirty="0" smtClean="0">
                <a:solidFill>
                  <a:schemeClr val="tx1"/>
                </a:solidFill>
              </a:rPr>
              <a:t> state</a:t>
            </a:r>
            <a:endParaRPr sz="2200" b="1" dirty="0">
              <a:solidFill>
                <a:schemeClr val="tx1"/>
              </a:solidFill>
            </a:endParaRPr>
          </a:p>
        </p:txBody>
      </p:sp>
      <p:sp>
        <p:nvSpPr>
          <p:cNvPr id="87" name="Rectangle à coins arrondis 86"/>
          <p:cNvSpPr/>
          <p:nvPr/>
        </p:nvSpPr>
        <p:spPr>
          <a:xfrm>
            <a:off x="11593375" y="4966589"/>
            <a:ext cx="460080" cy="416386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pic>
        <p:nvPicPr>
          <p:cNvPr id="88" name="Image 8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16877" y="4870470"/>
            <a:ext cx="2758955" cy="596391"/>
          </a:xfrm>
          <a:prstGeom prst="rect">
            <a:avLst/>
          </a:prstGeom>
        </p:spPr>
      </p:pic>
      <p:sp>
        <p:nvSpPr>
          <p:cNvPr id="89" name="Shape 111"/>
          <p:cNvSpPr/>
          <p:nvPr/>
        </p:nvSpPr>
        <p:spPr>
          <a:xfrm>
            <a:off x="10640268" y="4542664"/>
            <a:ext cx="231928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 algn="ctr">
              <a:defRPr sz="1800"/>
            </a:pPr>
            <a:r>
              <a:rPr lang="fr-FR" b="1" dirty="0" err="1" smtClean="0">
                <a:solidFill>
                  <a:srgbClr val="FF0000"/>
                </a:solidFill>
              </a:rPr>
              <a:t>Wave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operator</a:t>
            </a:r>
            <a:endParaRPr sz="2200" b="1" dirty="0">
              <a:solidFill>
                <a:srgbClr val="FF0000"/>
              </a:solidFill>
            </a:endParaRPr>
          </a:p>
        </p:txBody>
      </p:sp>
      <p:sp>
        <p:nvSpPr>
          <p:cNvPr id="109" name="Shape 111"/>
          <p:cNvSpPr/>
          <p:nvPr/>
        </p:nvSpPr>
        <p:spPr>
          <a:xfrm>
            <a:off x="9398799" y="5686576"/>
            <a:ext cx="367949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 smtClean="0">
                <a:solidFill>
                  <a:srgbClr val="FF0000"/>
                </a:solidFill>
              </a:rPr>
              <a:t>Dynamical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correlations</a:t>
            </a:r>
            <a:r>
              <a:rPr lang="fr-FR" b="1" dirty="0" smtClean="0">
                <a:solidFill>
                  <a:srgbClr val="FF0000"/>
                </a:solidFill>
              </a:rPr>
              <a:t> due to H</a:t>
            </a:r>
            <a:r>
              <a:rPr lang="fr-FR" b="1" baseline="-25000" dirty="0" smtClean="0">
                <a:solidFill>
                  <a:srgbClr val="FF0000"/>
                </a:solidFill>
              </a:rPr>
              <a:t>1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endParaRPr sz="2200" b="1" dirty="0">
              <a:solidFill>
                <a:srgbClr val="FF0000"/>
              </a:solidFill>
            </a:endParaRPr>
          </a:p>
        </p:txBody>
      </p:sp>
      <p:grpSp>
        <p:nvGrpSpPr>
          <p:cNvPr id="61" name="Groupe 60"/>
          <p:cNvGrpSpPr/>
          <p:nvPr/>
        </p:nvGrpSpPr>
        <p:grpSpPr>
          <a:xfrm>
            <a:off x="11224114" y="6126586"/>
            <a:ext cx="575795" cy="1234849"/>
            <a:chOff x="-1716113" y="4779904"/>
            <a:chExt cx="853664" cy="1555849"/>
          </a:xfrm>
        </p:grpSpPr>
        <p:cxnSp>
          <p:nvCxnSpPr>
            <p:cNvPr id="62" name="Connecteur droit 61"/>
            <p:cNvCxnSpPr/>
            <p:nvPr/>
          </p:nvCxnSpPr>
          <p:spPr>
            <a:xfrm>
              <a:off x="-1635376" y="5773664"/>
              <a:ext cx="678380" cy="0"/>
            </a:xfrm>
            <a:prstGeom prst="line">
              <a:avLst/>
            </a:prstGeom>
            <a:noFill/>
            <a:ln w="28575" cap="flat">
              <a:solidFill>
                <a:schemeClr val="tx1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63" name="Shape 700"/>
            <p:cNvSpPr/>
            <p:nvPr/>
          </p:nvSpPr>
          <p:spPr>
            <a:xfrm>
              <a:off x="-1565671" y="5647794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FF2600"/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600"/>
              </a:pPr>
              <a:endParaRPr/>
            </a:p>
          </p:txBody>
        </p:sp>
        <p:cxnSp>
          <p:nvCxnSpPr>
            <p:cNvPr id="64" name="Connecteur droit 63"/>
            <p:cNvCxnSpPr/>
            <p:nvPr/>
          </p:nvCxnSpPr>
          <p:spPr>
            <a:xfrm>
              <a:off x="-1635376" y="4923175"/>
              <a:ext cx="678380" cy="0"/>
            </a:xfrm>
            <a:prstGeom prst="line">
              <a:avLst/>
            </a:prstGeom>
            <a:noFill/>
            <a:ln w="28575" cap="flat">
              <a:solidFill>
                <a:schemeClr val="tx1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08" name="Connecteur droit 107"/>
            <p:cNvCxnSpPr/>
            <p:nvPr/>
          </p:nvCxnSpPr>
          <p:spPr>
            <a:xfrm>
              <a:off x="-1635376" y="5377021"/>
              <a:ext cx="678380" cy="0"/>
            </a:xfrm>
            <a:prstGeom prst="line">
              <a:avLst/>
            </a:prstGeom>
            <a:noFill/>
            <a:ln w="28575" cap="flat">
              <a:solidFill>
                <a:schemeClr val="tx1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10" name="Connecteur droit 109"/>
            <p:cNvCxnSpPr/>
            <p:nvPr/>
          </p:nvCxnSpPr>
          <p:spPr>
            <a:xfrm>
              <a:off x="-1635376" y="6198163"/>
              <a:ext cx="678380" cy="0"/>
            </a:xfrm>
            <a:prstGeom prst="line">
              <a:avLst/>
            </a:prstGeom>
            <a:noFill/>
            <a:ln w="28575" cap="flat">
              <a:solidFill>
                <a:schemeClr val="tx1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11" name="Shape 698"/>
            <p:cNvSpPr/>
            <p:nvPr/>
          </p:nvSpPr>
          <p:spPr>
            <a:xfrm>
              <a:off x="-1549569" y="6081752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CA1D8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112" name="Shape 699"/>
            <p:cNvSpPr/>
            <p:nvPr/>
          </p:nvSpPr>
          <p:spPr>
            <a:xfrm>
              <a:off x="-1257250" y="6081752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CA1D8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113" name="Shape 701"/>
            <p:cNvSpPr/>
            <p:nvPr/>
          </p:nvSpPr>
          <p:spPr>
            <a:xfrm>
              <a:off x="-1259379" y="5634195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FF2600"/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114" name="Shape 703"/>
            <p:cNvSpPr/>
            <p:nvPr/>
          </p:nvSpPr>
          <p:spPr>
            <a:xfrm>
              <a:off x="-1563218" y="5227719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FF2600"/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115" name="Shape 704"/>
            <p:cNvSpPr/>
            <p:nvPr/>
          </p:nvSpPr>
          <p:spPr>
            <a:xfrm>
              <a:off x="-1557088" y="4781478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FF2600"/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116" name="Shape 705"/>
            <p:cNvSpPr/>
            <p:nvPr/>
          </p:nvSpPr>
          <p:spPr>
            <a:xfrm>
              <a:off x="-1262443" y="4779904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FF2600"/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117" name="Shape 706"/>
            <p:cNvSpPr/>
            <p:nvPr/>
          </p:nvSpPr>
          <p:spPr>
            <a:xfrm>
              <a:off x="-1257250" y="5233043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FF2600"/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118" name="Shape 734"/>
            <p:cNvSpPr/>
            <p:nvPr/>
          </p:nvSpPr>
          <p:spPr>
            <a:xfrm rot="16200000">
              <a:off x="-1780570" y="5798421"/>
              <a:ext cx="423255" cy="294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200" extrusionOk="0">
                  <a:moveTo>
                    <a:pt x="0" y="16105"/>
                  </a:moveTo>
                  <a:cubicBezTo>
                    <a:pt x="7182" y="-5400"/>
                    <a:pt x="14382" y="-5368"/>
                    <a:pt x="21600" y="16200"/>
                  </a:cubicBezTo>
                </a:path>
              </a:pathLst>
            </a:custGeom>
            <a:ln w="38100">
              <a:solidFill>
                <a:srgbClr val="FF0000"/>
              </a:solidFill>
              <a:miter lim="400000"/>
              <a:tailEnd type="triangle"/>
            </a:ln>
          </p:spPr>
          <p:txBody>
            <a:bodyPr/>
            <a:lstStyle/>
            <a:p>
              <a:pPr lvl="0"/>
              <a:endParaRPr/>
            </a:p>
          </p:txBody>
        </p:sp>
        <p:sp>
          <p:nvSpPr>
            <p:cNvPr id="119" name="Shape 734"/>
            <p:cNvSpPr/>
            <p:nvPr/>
          </p:nvSpPr>
          <p:spPr>
            <a:xfrm rot="16200000" flipV="1">
              <a:off x="-1210182" y="5807606"/>
              <a:ext cx="409606" cy="285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200" extrusionOk="0">
                  <a:moveTo>
                    <a:pt x="0" y="16105"/>
                  </a:moveTo>
                  <a:cubicBezTo>
                    <a:pt x="7182" y="-5400"/>
                    <a:pt x="14382" y="-5368"/>
                    <a:pt x="21600" y="16200"/>
                  </a:cubicBezTo>
                </a:path>
              </a:pathLst>
            </a:custGeom>
            <a:ln w="38100">
              <a:solidFill>
                <a:srgbClr val="FF0000"/>
              </a:solidFill>
              <a:miter lim="400000"/>
              <a:tailEnd type="triangle"/>
            </a:ln>
          </p:spPr>
          <p:txBody>
            <a:bodyPr/>
            <a:lstStyle/>
            <a:p>
              <a:pPr lvl="0"/>
              <a:endParaRPr/>
            </a:p>
          </p:txBody>
        </p:sp>
      </p:grpSp>
      <p:cxnSp>
        <p:nvCxnSpPr>
          <p:cNvPr id="120" name="Connecteur droit avec flèche 119"/>
          <p:cNvCxnSpPr>
            <a:stCxn id="87" idx="1"/>
          </p:cNvCxnSpPr>
          <p:nvPr/>
        </p:nvCxnSpPr>
        <p:spPr>
          <a:xfrm flipH="1">
            <a:off x="6387548" y="5174782"/>
            <a:ext cx="5205827" cy="1332035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1" name="Connecteur droit avec flèche 120"/>
          <p:cNvCxnSpPr>
            <a:stCxn id="87" idx="1"/>
          </p:cNvCxnSpPr>
          <p:nvPr/>
        </p:nvCxnSpPr>
        <p:spPr>
          <a:xfrm flipH="1">
            <a:off x="9190905" y="5174782"/>
            <a:ext cx="2402470" cy="1343766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2" name="Shape 111"/>
          <p:cNvSpPr/>
          <p:nvPr/>
        </p:nvSpPr>
        <p:spPr>
          <a:xfrm>
            <a:off x="4427625" y="6566777"/>
            <a:ext cx="3443239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sz="2200" b="1" dirty="0" smtClean="0">
                <a:solidFill>
                  <a:schemeClr val="tx1"/>
                </a:solidFill>
              </a:rPr>
              <a:t>Nature of the expansion?</a:t>
            </a:r>
            <a:endParaRPr sz="2200" b="1" dirty="0">
              <a:solidFill>
                <a:schemeClr val="tx1"/>
              </a:solidFill>
            </a:endParaRPr>
          </a:p>
        </p:txBody>
      </p:sp>
      <p:sp>
        <p:nvSpPr>
          <p:cNvPr id="123" name="Shape 111"/>
          <p:cNvSpPr/>
          <p:nvPr/>
        </p:nvSpPr>
        <p:spPr>
          <a:xfrm>
            <a:off x="8845736" y="6567571"/>
            <a:ext cx="1065164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sz="2200" b="1" dirty="0" err="1" smtClean="0">
                <a:solidFill>
                  <a:schemeClr val="tx1"/>
                </a:solidFill>
              </a:rPr>
              <a:t>Cost</a:t>
            </a:r>
            <a:r>
              <a:rPr lang="fr-FR" sz="2200" b="1" dirty="0" smtClean="0">
                <a:solidFill>
                  <a:schemeClr val="tx1"/>
                </a:solidFill>
              </a:rPr>
              <a:t>?</a:t>
            </a:r>
            <a:endParaRPr sz="2200" b="1" dirty="0">
              <a:solidFill>
                <a:schemeClr val="tx1"/>
              </a:solidFill>
            </a:endParaRPr>
          </a:p>
        </p:txBody>
      </p:sp>
      <p:pic>
        <p:nvPicPr>
          <p:cNvPr id="124" name="Image 1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0211" y="1566596"/>
            <a:ext cx="2357610" cy="495759"/>
          </a:xfrm>
          <a:prstGeom prst="rect">
            <a:avLst/>
          </a:prstGeom>
        </p:spPr>
      </p:pic>
      <p:sp>
        <p:nvSpPr>
          <p:cNvPr id="66" name="Rectangle à coins arrondis 65"/>
          <p:cNvSpPr/>
          <p:nvPr/>
        </p:nvSpPr>
        <p:spPr>
          <a:xfrm>
            <a:off x="1949712" y="4971751"/>
            <a:ext cx="460080" cy="416386"/>
          </a:xfrm>
          <a:prstGeom prst="roundRect">
            <a:avLst/>
          </a:prstGeom>
          <a:noFill/>
          <a:ln w="5715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86" name="Shape 111"/>
          <p:cNvSpPr/>
          <p:nvPr/>
        </p:nvSpPr>
        <p:spPr>
          <a:xfrm>
            <a:off x="292100" y="6167941"/>
            <a:ext cx="4284887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 algn="l">
              <a:defRPr sz="22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/>
            </a:pPr>
            <a:r>
              <a:rPr lang="fr-FR" b="1" dirty="0" err="1">
                <a:solidFill>
                  <a:schemeClr val="tx1"/>
                </a:solidFill>
              </a:rPr>
              <a:t>W</a:t>
            </a:r>
            <a:r>
              <a:rPr lang="fr-FR" b="1" dirty="0" err="1" smtClean="0">
                <a:solidFill>
                  <a:schemeClr val="tx1"/>
                </a:solidFill>
              </a:rPr>
              <a:t>ave-operator</a:t>
            </a:r>
            <a:r>
              <a:rPr lang="fr-FR" b="1" dirty="0" smtClean="0">
                <a:solidFill>
                  <a:schemeClr val="tx1"/>
                </a:solidFill>
              </a:rPr>
              <a:t> expansion </a:t>
            </a:r>
            <a:endParaRPr sz="2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920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7" grpId="0" animBg="1"/>
      <p:bldP spid="89" grpId="0" animBg="1"/>
      <p:bldP spid="109" grpId="0" animBg="1"/>
      <p:bldP spid="109" grpId="1" animBg="1"/>
      <p:bldP spid="122" grpId="0" animBg="1"/>
      <p:bldP spid="123" grpId="0" animBg="1"/>
      <p:bldP spid="66" grpId="0" animBg="1"/>
      <p:bldP spid="8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2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,766"/>
  <p:tag name="ORIGINALWIDTH" val="291,0406"/>
  <p:tag name="OUTPUTTYPE" val="PNG"/>
  <p:tag name="IGUANATEXVERSION" val="160"/>
  <p:tag name="LATEXADDIN" val="\documentclass{article}&#10;\usepackage{amsmath, amssymb, amsfonts}&#10;\usepackage{xcolor}&#10;\usepackage[T1]{fontenc}&#10;\usepackage{txfonts}&#10;&#10;&#10;\definecolor{KULblue}{RGB}{47,77,93}&#10;&#10;\pagestyle{empty}&#10;&#10;\begin{document}&#10;&#10;\color{KULblue}{&#10;\begin{align*}&#10;O(A^n)&#10;\end{align*}&#10;}&#10;\end{document}&#10;"/>
  <p:tag name="IGUANATEXSIZE" val="18"/>
  <p:tag name="IGUANATEXCURSOR" val="244"/>
  <p:tag name="TRANSPARENCY" val="True"/>
  <p:tag name="FILENAME" val=""/>
  <p:tag name="LATEXENGINEID" val="1"/>
  <p:tag name="TEMPFOLDER" val="c:\temp\"/>
  <p:tag name="LATEXFORMHEIGHT" val="320"/>
  <p:tag name="LATEXFORMWIDTH" val="385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,766"/>
  <p:tag name="ORIGINALWIDTH" val="291,0406"/>
  <p:tag name="OUTPUTTYPE" val="PNG"/>
  <p:tag name="IGUANATEXVERSION" val="160"/>
  <p:tag name="LATEXADDIN" val="\documentclass{article}&#10;\usepackage{amsmath, amssymb, amsfonts}&#10;\usepackage{xcolor}&#10;\usepackage[T1]{fontenc}&#10;\usepackage{txfonts}&#10;&#10;&#10;\definecolor{KULblue}{RGB}{47,77,93}&#10;&#10;\pagestyle{empty}&#10;&#10;\begin{document}&#10;&#10;\color{KULblue}{&#10;\begin{align*}&#10;O(A^n)&#10;\end{align*}&#10;}&#10;\end{document}&#10;"/>
  <p:tag name="IGUANATEXSIZE" val="18"/>
  <p:tag name="IGUANATEXCURSOR" val="244"/>
  <p:tag name="TRANSPARENCY" val="True"/>
  <p:tag name="FILENAME" val=""/>
  <p:tag name="LATEXENGINEID" val="1"/>
  <p:tag name="TEMPFOLDER" val="c:\temp\"/>
  <p:tag name="LATEXFORMHEIGHT" val="320"/>
  <p:tag name="LATEXFORMWIDTH" val="385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,766"/>
  <p:tag name="ORIGINALWIDTH" val="291,0406"/>
  <p:tag name="OUTPUTTYPE" val="PNG"/>
  <p:tag name="IGUANATEXVERSION" val="160"/>
  <p:tag name="LATEXADDIN" val="\documentclass{article}&#10;\usepackage{amsmath, amssymb, amsfonts}&#10;\usepackage{xcolor}&#10;\usepackage[T1]{fontenc}&#10;\usepackage{txfonts}&#10;&#10;&#10;\definecolor{KULblue}{RGB}{47,77,93}&#10;&#10;\pagestyle{empty}&#10;&#10;\begin{document}&#10;&#10;\color{KULblue}{&#10;\begin{align*}&#10;O(A^n)&#10;\end{align*}&#10;}&#10;\end{document}&#10;"/>
  <p:tag name="IGUANATEXSIZE" val="18"/>
  <p:tag name="IGUANATEXCURSOR" val="244"/>
  <p:tag name="TRANSPARENCY" val="True"/>
  <p:tag name="FILENAME" val=""/>
  <p:tag name="LATEXENGINEID" val="1"/>
  <p:tag name="TEMPFOLDER" val="c:\temp\"/>
  <p:tag name="LATEXFORMHEIGHT" val="320"/>
  <p:tag name="LATEXFORMWIDTH" val="385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8,7652"/>
  <p:tag name="ORIGINALWIDTH" val="282,7895"/>
  <p:tag name="OUTPUTTYPE" val="PNG"/>
  <p:tag name="IGUANATEXVERSION" val="160"/>
  <p:tag name="LATEXADDIN" val="\documentclass{article}&#10;\usepackage{amsmath, amssymb, amsfonts}&#10;\usepackage{xcolor}&#10;\usepackage[T1]{fontenc}&#10;\usepackage{txfonts}&#10;&#10;&#10;\definecolor{KULblue}{RGB}{47,77,93}&#10;&#10;\pagestyle{empty}&#10;&#10;\begin{document}&#10;&#10;\color{KULblue}{&#10;\begin{align*}&#10;O(A!)&#10;\end{align*}&#10;}&#10;\end{document}&#10;"/>
  <p:tag name="IGUANATEXSIZE" val="18"/>
  <p:tag name="IGUANATEXCURSOR" val="244"/>
  <p:tag name="TRANSPARENCY" val="True"/>
  <p:tag name="FILENAME" val=""/>
  <p:tag name="LATEXENGINEID" val="1"/>
  <p:tag name="TEMPFOLDER" val="c:\temp\"/>
  <p:tag name="LATEXFORMHEIGHT" val="320"/>
  <p:tag name="LATEXFORMWIDTH" val="385"/>
  <p:tag name="LATEXFORMWRAP" val="True"/>
  <p:tag name="BITMAPVECTOR" val="0"/>
</p:tagLst>
</file>

<file path=ppt/theme/theme1.xml><?xml version="1.0" encoding="utf-8"?>
<a:theme xmlns:a="http://schemas.openxmlformats.org/drawingml/2006/main" name="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"/>
        <a:ea typeface="Helvetica Neue"/>
        <a:cs typeface="Helvetica Neue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25D6B"/>
        </a:solid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"/>
        <a:ea typeface="Helvetica Neue"/>
        <a:cs typeface="Helvetica Neue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25D6B"/>
        </a:solid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95702</TotalTime>
  <Words>4111</Words>
  <Application>Microsoft Office PowerPoint</Application>
  <PresentationFormat>Personnalisé</PresentationFormat>
  <Paragraphs>612</Paragraphs>
  <Slides>44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15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44</vt:i4>
      </vt:variant>
    </vt:vector>
  </HeadingPairs>
  <TitlesOfParts>
    <vt:vector size="60" baseType="lpstr">
      <vt:lpstr>Arial</vt:lpstr>
      <vt:lpstr>Comfortaa</vt:lpstr>
      <vt:lpstr>Gill Sans</vt:lpstr>
      <vt:lpstr>Gill Sans SemiBold</vt:lpstr>
      <vt:lpstr>Helvetica</vt:lpstr>
      <vt:lpstr>Helvetica Neue</vt:lpstr>
      <vt:lpstr>Helvetica Neue Light</vt:lpstr>
      <vt:lpstr>Ink Free</vt:lpstr>
      <vt:lpstr>Lucida Calligraphy</vt:lpstr>
      <vt:lpstr>Lucida Grande</vt:lpstr>
      <vt:lpstr>Montserrat Light</vt:lpstr>
      <vt:lpstr>Palatino</vt:lpstr>
      <vt:lpstr>Symbol</vt:lpstr>
      <vt:lpstr>Times New Roman</vt:lpstr>
      <vt:lpstr>Wingdings</vt:lpstr>
      <vt:lpstr>ModernPortfolio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DUGUET Thomas</dc:creator>
  <cp:lastModifiedBy>DUGUET Thomas</cp:lastModifiedBy>
  <cp:revision>2466</cp:revision>
  <dcterms:modified xsi:type="dcterms:W3CDTF">2024-06-13T13:49:58Z</dcterms:modified>
</cp:coreProperties>
</file>