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901" r:id="rId1"/>
  </p:sldMasterIdLst>
  <p:notesMasterIdLst>
    <p:notesMasterId r:id="rId65"/>
  </p:notesMasterIdLst>
  <p:handoutMasterIdLst>
    <p:handoutMasterId r:id="rId66"/>
  </p:handoutMasterIdLst>
  <p:sldIdLst>
    <p:sldId id="682" r:id="rId2"/>
    <p:sldId id="754" r:id="rId3"/>
    <p:sldId id="758" r:id="rId4"/>
    <p:sldId id="759" r:id="rId5"/>
    <p:sldId id="760" r:id="rId6"/>
    <p:sldId id="761" r:id="rId7"/>
    <p:sldId id="762" r:id="rId8"/>
    <p:sldId id="757" r:id="rId9"/>
    <p:sldId id="770" r:id="rId10"/>
    <p:sldId id="771" r:id="rId11"/>
    <p:sldId id="654" r:id="rId12"/>
    <p:sldId id="665" r:id="rId13"/>
    <p:sldId id="663" r:id="rId14"/>
    <p:sldId id="779" r:id="rId15"/>
    <p:sldId id="763" r:id="rId16"/>
    <p:sldId id="764" r:id="rId17"/>
    <p:sldId id="608" r:id="rId18"/>
    <p:sldId id="686" r:id="rId19"/>
    <p:sldId id="354" r:id="rId20"/>
    <p:sldId id="750" r:id="rId21"/>
    <p:sldId id="752" r:id="rId22"/>
    <p:sldId id="717" r:id="rId23"/>
    <p:sldId id="385" r:id="rId24"/>
    <p:sldId id="386" r:id="rId25"/>
    <p:sldId id="357" r:id="rId26"/>
    <p:sldId id="337" r:id="rId27"/>
    <p:sldId id="615" r:id="rId28"/>
    <p:sldId id="688" r:id="rId29"/>
    <p:sldId id="617" r:id="rId30"/>
    <p:sldId id="619" r:id="rId31"/>
    <p:sldId id="692" r:id="rId32"/>
    <p:sldId id="693" r:id="rId33"/>
    <p:sldId id="689" r:id="rId34"/>
    <p:sldId id="704" r:id="rId35"/>
    <p:sldId id="626" r:id="rId36"/>
    <p:sldId id="726" r:id="rId37"/>
    <p:sldId id="701" r:id="rId38"/>
    <p:sldId id="702" r:id="rId39"/>
    <p:sldId id="772" r:id="rId40"/>
    <p:sldId id="773" r:id="rId41"/>
    <p:sldId id="765" r:id="rId42"/>
    <p:sldId id="774" r:id="rId43"/>
    <p:sldId id="755" r:id="rId44"/>
    <p:sldId id="740" r:id="rId45"/>
    <p:sldId id="699" r:id="rId46"/>
    <p:sldId id="712" r:id="rId47"/>
    <p:sldId id="727" r:id="rId48"/>
    <p:sldId id="728" r:id="rId49"/>
    <p:sldId id="705" r:id="rId50"/>
    <p:sldId id="709" r:id="rId51"/>
    <p:sldId id="649" r:id="rId52"/>
    <p:sldId id="645" r:id="rId53"/>
    <p:sldId id="739" r:id="rId54"/>
    <p:sldId id="775" r:id="rId55"/>
    <p:sldId id="776" r:id="rId56"/>
    <p:sldId id="668" r:id="rId57"/>
    <p:sldId id="598" r:id="rId58"/>
    <p:sldId id="725" r:id="rId59"/>
    <p:sldId id="609" r:id="rId60"/>
    <p:sldId id="613" r:id="rId61"/>
    <p:sldId id="777" r:id="rId62"/>
    <p:sldId id="778" r:id="rId63"/>
    <p:sldId id="703" r:id="rId6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62" autoAdjust="0"/>
    <p:restoredTop sz="99585" autoAdjust="0"/>
  </p:normalViewPr>
  <p:slideViewPr>
    <p:cSldViewPr snapToGrid="0">
      <p:cViewPr>
        <p:scale>
          <a:sx n="81" d="100"/>
          <a:sy n="81" d="100"/>
        </p:scale>
        <p:origin x="-1664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3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notesMaster" Target="notesMasters/notesMaster1.xml"/><Relationship Id="rId66" Type="http://schemas.openxmlformats.org/officeDocument/2006/relationships/handoutMaster" Target="handoutMasters/handoutMaster1.xml"/><Relationship Id="rId67" Type="http://schemas.openxmlformats.org/officeDocument/2006/relationships/printerSettings" Target="printerSettings/printerSettings1.bin"/><Relationship Id="rId68" Type="http://schemas.openxmlformats.org/officeDocument/2006/relationships/presProps" Target="presProps.xml"/><Relationship Id="rId69" Type="http://schemas.openxmlformats.org/officeDocument/2006/relationships/viewProps" Target="viewProp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theme" Target="theme/theme1.xml"/><Relationship Id="rId71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F8082-1078-7142-9D0D-E05AAA3872A0}" type="datetime1">
              <a:t>03.10.23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DE8F4D-E992-A742-9906-6A0E7E99313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7668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6849958-8A0D-F14F-8974-47915906A597}" type="datetime1">
              <a:t>03.10.23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3DDFD51-04A0-104B-9C49-FDA9FE65A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64959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C3CADB7-D893-CA4F-B925-902DE480352B}" type="slidenum">
              <a:rPr lang="en-US" sz="1200">
                <a:solidFill>
                  <a:prstClr val="black"/>
                </a:solidFill>
              </a:rPr>
              <a:pPr eaLnBrk="1" hangingPunct="1"/>
              <a:t>1</a:t>
            </a:fld>
            <a:endParaRPr lang="en-US" sz="1200">
              <a:solidFill>
                <a:prstClr val="black"/>
              </a:solidFill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defRPr/>
            </a:pPr>
            <a:endParaRPr lang="en-GB" smtClean="0">
              <a:cs typeface="+mn-cs"/>
            </a:endParaRPr>
          </a:p>
        </p:txBody>
      </p:sp>
      <p:sp>
        <p:nvSpPr>
          <p:cNvPr id="15363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260" y="8684927"/>
            <a:ext cx="2973193" cy="457513"/>
          </a:xfrm>
          <a:ln>
            <a:miter lim="800000"/>
            <a:headEnd/>
            <a:tailEnd/>
          </a:ln>
        </p:spPr>
        <p:txBody>
          <a:bodyPr lIns="85918" tIns="42958" rIns="85918" bIns="42958"/>
          <a:lstStyle/>
          <a:p>
            <a:pPr>
              <a:defRPr/>
            </a:pPr>
            <a:fld id="{5BFD637F-9286-5748-9311-D21C796D2EB7}" type="slidenum">
              <a:rPr lang="en-US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901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66750"/>
            <a:ext cx="4572000" cy="3429000"/>
          </a:xfrm>
          <a:solidFill>
            <a:srgbClr val="FFFFFF"/>
          </a:solidFill>
          <a:ln/>
        </p:spPr>
      </p:sp>
      <p:sp>
        <p:nvSpPr>
          <p:cNvPr id="90116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913162" y="4336219"/>
            <a:ext cx="5031677" cy="4142594"/>
          </a:xfrm>
          <a:ln>
            <a:miter lim="800000"/>
            <a:headEnd/>
            <a:tailEnd/>
          </a:ln>
        </p:spPr>
        <p:txBody>
          <a:bodyPr wrap="none" lIns="92147" tIns="46074" rIns="92147" bIns="46074" anchor="ctr"/>
          <a:lstStyle/>
          <a:p>
            <a:pPr>
              <a:defRPr/>
            </a:pPr>
            <a:r>
              <a:rPr lang="de-DE" dirty="0" err="1" smtClean="0"/>
              <a:t>Mention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 smtClean="0"/>
              <a:t> Add X </a:t>
            </a:r>
            <a:r>
              <a:rPr lang="de-DE" dirty="0" err="1" smtClean="0"/>
              <a:t>section</a:t>
            </a:r>
            <a:r>
              <a:rPr lang="de-DE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10808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5800"/>
            <a:ext cx="4575175" cy="34305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6531" indent="-316531">
              <a:buFont typeface="Arial" panose="020B0604020202020204" pitchFamily="34" charset="0"/>
              <a:buChar char="•"/>
            </a:pPr>
            <a:r>
              <a:rPr lang="en-GB" sz="1100" dirty="0"/>
              <a:t>The system is “noise free” as long as the threshold is defined above channel random noise</a:t>
            </a:r>
          </a:p>
          <a:p>
            <a:pPr marL="316531" indent="-316531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316531" indent="-316531">
              <a:buFont typeface="Arial" panose="020B0604020202020204" pitchFamily="34" charset="0"/>
              <a:buChar char="•"/>
            </a:pPr>
            <a:r>
              <a:rPr lang="en-GB" sz="1100" dirty="0"/>
              <a:t>Measurements: Energy (Amplitude or Time over Threshold), Time of arrival, number of counts above threshold during defined shutter time </a:t>
            </a:r>
          </a:p>
          <a:p>
            <a:pPr marL="316531" indent="-316531">
              <a:buFont typeface="Arial" panose="020B0604020202020204" pitchFamily="34" charset="0"/>
              <a:buChar char="•"/>
            </a:pPr>
            <a:endParaRPr lang="en-GB" sz="1100" dirty="0"/>
          </a:p>
          <a:p>
            <a:pPr marL="316531" indent="-316531">
              <a:buFont typeface="Arial" panose="020B0604020202020204" pitchFamily="34" charset="0"/>
              <a:buChar char="•"/>
            </a:pPr>
            <a:r>
              <a:rPr lang="en-GB" sz="1100" dirty="0"/>
              <a:t>Limitation: “dead time”</a:t>
            </a:r>
          </a:p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This is a test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4755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1413" y="685800"/>
            <a:ext cx="4575175" cy="34305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This is a test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984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673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cs-CZ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6739" name="Slide Number Placeholder 3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3625"/>
            <a:ext cx="2971800" cy="458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6103FD20-80D7-5549-A5E5-7937C7816947}" type="slidenum">
              <a:rPr lang="en-US" sz="1200"/>
              <a:pPr eaLnBrk="1" hangingPunct="1"/>
              <a:t>38</a:t>
            </a:fld>
            <a:endParaRPr lang="en-US" sz="1200"/>
          </a:p>
        </p:txBody>
      </p:sp>
      <p:sp>
        <p:nvSpPr>
          <p:cNvPr id="116740" name="Footer Placeholder 4"/>
          <p:cNvSpPr>
            <a:spLocks noGrp="1"/>
          </p:cNvSpPr>
          <p:nvPr>
            <p:ph type="ftr" sz="quarter" idx="4"/>
          </p:nvPr>
        </p:nvSpPr>
        <p:spPr bwMode="auto">
          <a:xfrm>
            <a:off x="0" y="8683625"/>
            <a:ext cx="2971800" cy="4587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cs-CZ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DAF3DA7-089C-1A4D-9595-50675C18F903}" type="slidenum">
              <a:rPr lang="en-US" sz="1200"/>
              <a:pPr eaLnBrk="1" hangingPunct="1"/>
              <a:t>59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87F519C-1AA9-4E43-9921-3E86037764DA}" type="slidenum">
              <a:rPr lang="en-US" sz="1200"/>
              <a:pPr eaLnBrk="1" hangingPunct="1"/>
              <a:t>60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0541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172200"/>
            <a:ext cx="547688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Rectangle 35"/>
          <p:cNvSpPr>
            <a:spLocks noChangeArrowheads="1"/>
          </p:cNvSpPr>
          <p:nvPr userDrawn="1"/>
        </p:nvSpPr>
        <p:spPr bwMode="auto">
          <a:xfrm>
            <a:off x="838200" y="62484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>
              <a:defRPr/>
            </a:pPr>
            <a:r>
              <a:rPr lang="en-US" sz="1200">
                <a:latin typeface="Geneva" charset="0"/>
                <a:cs typeface="+mn-cs"/>
              </a:rPr>
              <a:t>Erik HEIJNE CERN EP Department</a:t>
            </a:r>
          </a:p>
        </p:txBody>
      </p:sp>
      <p:sp>
        <p:nvSpPr>
          <p:cNvPr id="7" name="Rectangle 34"/>
          <p:cNvSpPr>
            <a:spLocks noChangeArrowheads="1"/>
          </p:cNvSpPr>
          <p:nvPr userDrawn="1"/>
        </p:nvSpPr>
        <p:spPr bwMode="auto">
          <a:xfrm>
            <a:off x="4927844" y="6237312"/>
            <a:ext cx="37575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200" dirty="0">
                <a:latin typeface="Geneva" charset="0"/>
                <a:cs typeface="+mn-cs"/>
              </a:rPr>
              <a:t>NNV</a:t>
            </a:r>
            <a:r>
              <a:rPr lang="en-US" sz="1200" baseline="0" dirty="0">
                <a:latin typeface="Geneva" charset="0"/>
                <a:cs typeface="+mn-cs"/>
              </a:rPr>
              <a:t> Bezoek </a:t>
            </a:r>
            <a:r>
              <a:rPr lang="en-US" sz="1200" baseline="0" dirty="0" err="1" smtClean="0">
                <a:latin typeface="Geneva" charset="0"/>
                <a:cs typeface="+mn-cs"/>
              </a:rPr>
              <a:t>Profiel-werkers</a:t>
            </a:r>
            <a:r>
              <a:rPr lang="en-US" sz="1200" baseline="0" dirty="0" smtClean="0">
                <a:latin typeface="Geneva" charset="0"/>
                <a:cs typeface="+mn-cs"/>
              </a:rPr>
              <a:t> 3-4 oktober</a:t>
            </a:r>
            <a:r>
              <a:rPr lang="en-US" sz="1200" dirty="0" smtClean="0">
                <a:latin typeface="Geneva" charset="0"/>
                <a:cs typeface="+mn-cs"/>
              </a:rPr>
              <a:t> 2023</a:t>
            </a:r>
            <a:endParaRPr lang="en-US" sz="1200" dirty="0"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3193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5" name="Picture 8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6172200"/>
            <a:ext cx="547688" cy="547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7" name="Rectangle 35"/>
          <p:cNvSpPr>
            <a:spLocks noChangeArrowheads="1"/>
          </p:cNvSpPr>
          <p:nvPr userDrawn="1"/>
        </p:nvSpPr>
        <p:spPr bwMode="auto">
          <a:xfrm>
            <a:off x="838200" y="6248400"/>
            <a:ext cx="274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l">
              <a:defRPr/>
            </a:pPr>
            <a:r>
              <a:rPr lang="en-US" sz="1200">
                <a:latin typeface="Geneva" charset="0"/>
                <a:cs typeface="+mn-cs"/>
              </a:rPr>
              <a:t>Erik HEIJNE CERN EP Department</a:t>
            </a:r>
          </a:p>
        </p:txBody>
      </p:sp>
      <p:sp>
        <p:nvSpPr>
          <p:cNvPr id="8" name="Rectangle 34"/>
          <p:cNvSpPr>
            <a:spLocks noChangeArrowheads="1"/>
          </p:cNvSpPr>
          <p:nvPr userDrawn="1"/>
        </p:nvSpPr>
        <p:spPr bwMode="auto">
          <a:xfrm>
            <a:off x="4927844" y="6237312"/>
            <a:ext cx="375758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2075" tIns="46038" rIns="92075" bIns="46038" anchor="ctr"/>
          <a:lstStyle/>
          <a:p>
            <a:pPr algn="ctr">
              <a:defRPr/>
            </a:pPr>
            <a:r>
              <a:rPr lang="en-US" sz="1200" dirty="0">
                <a:latin typeface="Geneva" charset="0"/>
                <a:cs typeface="+mn-cs"/>
              </a:rPr>
              <a:t>NNV</a:t>
            </a:r>
            <a:r>
              <a:rPr lang="en-US" sz="1200" baseline="0" dirty="0">
                <a:latin typeface="Geneva" charset="0"/>
                <a:cs typeface="+mn-cs"/>
              </a:rPr>
              <a:t> Bezoek </a:t>
            </a:r>
            <a:r>
              <a:rPr lang="en-US" sz="1200" baseline="0" dirty="0" err="1" smtClean="0">
                <a:latin typeface="Geneva" charset="0"/>
                <a:cs typeface="+mn-cs"/>
              </a:rPr>
              <a:t>Profiel-werkers</a:t>
            </a:r>
            <a:r>
              <a:rPr lang="en-US" sz="1200" baseline="0" dirty="0" smtClean="0">
                <a:latin typeface="Geneva" charset="0"/>
                <a:cs typeface="+mn-cs"/>
              </a:rPr>
              <a:t> 3-4 oktober</a:t>
            </a:r>
            <a:r>
              <a:rPr lang="en-US" sz="1200" dirty="0" smtClean="0">
                <a:latin typeface="Geneva" charset="0"/>
                <a:cs typeface="+mn-cs"/>
              </a:rPr>
              <a:t> 2023</a:t>
            </a:r>
            <a:endParaRPr lang="en-US" sz="1200" dirty="0">
              <a:latin typeface="Geneva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681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9044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  <a:fld id="{94B1E9BB-E006-4D4F-BAE1-D95F4E76DEF4}" type="slidenum">
              <a:t>‹#›</a:t>
            </a:fld>
            <a:endParaRPr lang="en-US"/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74639"/>
            <a:ext cx="9144000" cy="5919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0470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08" r:id="rId1"/>
    <p:sldLayoutId id="2147484909" r:id="rId2"/>
    <p:sldLayoutId id="2147484910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Geneva"/>
          <a:ea typeface="+mj-ea"/>
          <a:cs typeface="Geneva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Tx/>
        <a:buNone/>
        <a:defRPr sz="3200" kern="1200">
          <a:solidFill>
            <a:schemeClr val="tx1"/>
          </a:solidFill>
          <a:latin typeface="Geneva"/>
          <a:ea typeface="+mn-ea"/>
          <a:cs typeface="Geneva"/>
        </a:defRPr>
      </a:lvl1pPr>
      <a:lvl2pPr marL="457200" indent="0" algn="l" defTabSz="457200" rtl="0" eaLnBrk="1" latinLnBrk="0" hangingPunct="1">
        <a:spcBef>
          <a:spcPct val="20000"/>
        </a:spcBef>
        <a:buFontTx/>
        <a:buNone/>
        <a:defRPr sz="2800" kern="1200">
          <a:solidFill>
            <a:schemeClr val="tx1"/>
          </a:solidFill>
          <a:latin typeface="Geneva"/>
          <a:ea typeface="+mn-ea"/>
          <a:cs typeface="Geneva"/>
        </a:defRPr>
      </a:lvl2pPr>
      <a:lvl3pPr marL="914400" indent="0" algn="l" defTabSz="457200" rtl="0" eaLnBrk="1" latinLnBrk="0" hangingPunct="1">
        <a:spcBef>
          <a:spcPct val="20000"/>
        </a:spcBef>
        <a:buFontTx/>
        <a:buNone/>
        <a:defRPr sz="2400" kern="1200">
          <a:solidFill>
            <a:schemeClr val="tx1"/>
          </a:solidFill>
          <a:latin typeface="Geneva"/>
          <a:ea typeface="+mn-ea"/>
          <a:cs typeface="Geneva"/>
        </a:defRPr>
      </a:lvl3pPr>
      <a:lvl4pPr marL="1371600" indent="0" algn="l" defTabSz="4572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Geneva"/>
          <a:ea typeface="+mn-ea"/>
          <a:cs typeface="Geneva"/>
        </a:defRPr>
      </a:lvl4pPr>
      <a:lvl5pPr marL="1828800" indent="0" algn="l" defTabSz="457200" rtl="0" eaLnBrk="1" latinLnBrk="0" hangingPunct="1">
        <a:spcBef>
          <a:spcPct val="20000"/>
        </a:spcBef>
        <a:buFontTx/>
        <a:buNone/>
        <a:defRPr sz="2000" kern="1200">
          <a:solidFill>
            <a:schemeClr val="tx1"/>
          </a:solidFill>
          <a:latin typeface="Geneva"/>
          <a:ea typeface="+mn-ea"/>
          <a:cs typeface="Genev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jpeg"/><Relationship Id="rId8" Type="http://schemas.openxmlformats.org/officeDocument/2006/relationships/image" Target="../media/image7.png"/><Relationship Id="rId9" Type="http://schemas.openxmlformats.org/officeDocument/2006/relationships/image" Target="../media/image8.jpeg"/><Relationship Id="rId10" Type="http://schemas.openxmlformats.org/officeDocument/2006/relationships/image" Target="../media/image9.png"/><Relationship Id="rId11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23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jpg"/><Relationship Id="rId6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4" Type="http://schemas.openxmlformats.org/officeDocument/2006/relationships/image" Target="../media/image54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jpeg"/><Relationship Id="rId3" Type="http://schemas.openxmlformats.org/officeDocument/2006/relationships/hyperlink" Target="http://dx.doi.org/10.1088/1748-0221/6/01/C01046" TargetMode="Externa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7" Type="http://schemas.openxmlformats.org/officeDocument/2006/relationships/image" Target="../media/image69.png"/><Relationship Id="rId8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1.jpeg"/><Relationship Id="rId3" Type="http://schemas.openxmlformats.org/officeDocument/2006/relationships/image" Target="../media/image7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3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4.jpeg"/><Relationship Id="rId3" Type="http://schemas.openxmlformats.org/officeDocument/2006/relationships/image" Target="../media/image75.jpe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erikheijne\Desktop\Macintosh%20HD:Users:erikheijne:Desktop:011-TPX-nep-txta.doc!OLE_LINK1" TargetMode="External"/><Relationship Id="rId4" Type="http://schemas.openxmlformats.org/officeDocument/2006/relationships/image" Target="../media/image8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3.jp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4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3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7" Type="http://schemas.openxmlformats.org/officeDocument/2006/relationships/image" Target="../media/image9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4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png"/><Relationship Id="rId5" Type="http://schemas.openxmlformats.org/officeDocument/2006/relationships/image" Target="../media/image90.png"/><Relationship Id="rId6" Type="http://schemas.openxmlformats.org/officeDocument/2006/relationships/image" Target="../media/image91.png"/><Relationship Id="rId7" Type="http://schemas.openxmlformats.org/officeDocument/2006/relationships/image" Target="../media/image9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5" Type="http://schemas.openxmlformats.org/officeDocument/2006/relationships/image" Target="../media/image96.png"/><Relationship Id="rId6" Type="http://schemas.openxmlformats.org/officeDocument/2006/relationships/image" Target="../media/image97.png"/><Relationship Id="rId7" Type="http://schemas.openxmlformats.org/officeDocument/2006/relationships/image" Target="../media/image98.png"/><Relationship Id="rId8" Type="http://schemas.openxmlformats.org/officeDocument/2006/relationships/image" Target="../media/image9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9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0.em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oleObject" Target="file:///\\localhost\Users\erikheijne\Desktop\Visits\Macintosh%20HD:Users:erikheijne:Desktop:011-School.doc!OLE_LINK1" TargetMode="External"/><Relationship Id="rId5" Type="http://schemas.openxmlformats.org/officeDocument/2006/relationships/image" Target="../media/image14.png"/><Relationship Id="rId6" Type="http://schemas.openxmlformats.org/officeDocument/2006/relationships/image" Target="../media/image16.jpeg"/><Relationship Id="rId7" Type="http://schemas.openxmlformats.org/officeDocument/2006/relationships/image" Target="../media/image17.jpeg"/><Relationship Id="rId8" Type="http://schemas.openxmlformats.org/officeDocument/2006/relationships/image" Target="../media/image18.jpeg"/><Relationship Id="rId9" Type="http://schemas.openxmlformats.org/officeDocument/2006/relationships/image" Target="../media/image19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B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i="1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2544765"/>
            <a:ext cx="9144000" cy="36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46406" y="4783586"/>
            <a:ext cx="2633662" cy="194514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>
                <a:solidFill>
                  <a:srgbClr val="FFFF00"/>
                </a:solidFill>
                <a:latin typeface="Calibri"/>
              </a:rPr>
              <a:t>Erik H.M. Heijne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  <a:defRPr/>
            </a:pPr>
            <a:r>
              <a:rPr lang="en-US" sz="1400" dirty="0">
                <a:solidFill>
                  <a:srgbClr val="FFFF00"/>
                </a:solidFill>
                <a:latin typeface="Calibri"/>
              </a:rPr>
              <a:t>CERN –  </a:t>
            </a:r>
            <a:r>
              <a:rPr lang="en-US" sz="1400" dirty="0" smtClean="0">
                <a:solidFill>
                  <a:srgbClr val="FFFF00"/>
                </a:solidFill>
                <a:latin typeface="Calibri"/>
              </a:rPr>
              <a:t>EP </a:t>
            </a:r>
            <a:r>
              <a:rPr lang="en-US" sz="1400" dirty="0">
                <a:solidFill>
                  <a:srgbClr val="FFFF00"/>
                </a:solidFill>
                <a:latin typeface="Calibri"/>
              </a:rPr>
              <a:t>Dept. </a:t>
            </a:r>
            <a:endParaRPr lang="en-US" sz="1400" dirty="0" smtClean="0">
              <a:solidFill>
                <a:srgbClr val="FFFF00"/>
              </a:solidFill>
              <a:latin typeface="Calibri"/>
            </a:endParaRP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  <a:defRPr/>
            </a:pPr>
            <a:r>
              <a:rPr lang="en-US" sz="1400" dirty="0" smtClean="0">
                <a:solidFill>
                  <a:srgbClr val="FFFF00"/>
                </a:solidFill>
                <a:latin typeface="Calibri"/>
              </a:rPr>
              <a:t>CH </a:t>
            </a:r>
            <a:r>
              <a:rPr lang="en-US" sz="1400" dirty="0">
                <a:solidFill>
                  <a:srgbClr val="FFFF00"/>
                </a:solidFill>
                <a:latin typeface="Calibri"/>
              </a:rPr>
              <a:t>1211 Geneva 23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  <a:defRPr/>
            </a:pPr>
            <a:r>
              <a:rPr lang="en-US" sz="1400" dirty="0">
                <a:solidFill>
                  <a:srgbClr val="FFFF00"/>
                </a:solidFill>
                <a:latin typeface="Calibri"/>
              </a:rPr>
              <a:t>  Institute for Experimental and Applied Physics of the Czech Technical University in Prague</a:t>
            </a:r>
          </a:p>
          <a:p>
            <a:pPr algn="ctr">
              <a:lnSpc>
                <a:spcPct val="90000"/>
              </a:lnSpc>
              <a:spcBef>
                <a:spcPct val="30000"/>
              </a:spcBef>
              <a:buClr>
                <a:srgbClr val="0000FF"/>
              </a:buClr>
              <a:buSzPct val="70000"/>
              <a:defRPr/>
            </a:pPr>
            <a:r>
              <a:rPr lang="en-US" sz="1400" dirty="0">
                <a:solidFill>
                  <a:srgbClr val="FFFF00"/>
                </a:solidFill>
                <a:latin typeface="Calibri"/>
              </a:rPr>
              <a:t> </a:t>
            </a:r>
            <a:r>
              <a:rPr lang="en-US" sz="1400" dirty="0" err="1">
                <a:solidFill>
                  <a:srgbClr val="FFFF00"/>
                </a:solidFill>
                <a:latin typeface="Calibri"/>
              </a:rPr>
              <a:t>Nikhef</a:t>
            </a:r>
            <a:r>
              <a:rPr lang="en-US" sz="1400" dirty="0">
                <a:solidFill>
                  <a:srgbClr val="FFFF00"/>
                </a:solidFill>
                <a:latin typeface="Calibri"/>
              </a:rPr>
              <a:t> Amsterdam</a:t>
            </a:r>
          </a:p>
          <a:p>
            <a:pPr algn="ctr">
              <a:defRPr/>
            </a:pPr>
            <a:r>
              <a:rPr lang="en-US" sz="1400" dirty="0">
                <a:solidFill>
                  <a:srgbClr val="FFFF00"/>
                </a:solidFill>
                <a:latin typeface="Calibri"/>
              </a:rPr>
              <a:t>Erik.Heijne@cern.ch</a:t>
            </a:r>
          </a:p>
        </p:txBody>
      </p:sp>
      <p:pic>
        <p:nvPicPr>
          <p:cNvPr id="14341" name="Picture 20" descr="placeAndRoute.2012.02.1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682"/>
            <a:ext cx="2312988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Rectangle 18"/>
          <p:cNvSpPr>
            <a:spLocks noGrp="1" noChangeArrowheads="1"/>
          </p:cNvSpPr>
          <p:nvPr/>
        </p:nvSpPr>
        <p:spPr bwMode="auto">
          <a:xfrm>
            <a:off x="5294314" y="2544765"/>
            <a:ext cx="3654425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/>
            <a:r>
              <a:rPr lang="en-US" sz="2000" dirty="0" err="1" smtClean="0">
                <a:solidFill>
                  <a:srgbClr val="FFFF00"/>
                </a:solidFill>
                <a:latin typeface="Geneva" charset="0"/>
              </a:rPr>
              <a:t>Silicium</a:t>
            </a:r>
            <a:r>
              <a:rPr lang="en-US" sz="2000" dirty="0" smtClean="0">
                <a:solidFill>
                  <a:srgbClr val="FFFF00"/>
                </a:solidFill>
                <a:latin typeface="Geneva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Geneva" charset="0"/>
              </a:rPr>
              <a:t>nano</a:t>
            </a:r>
            <a:r>
              <a:rPr lang="en-US" sz="2000" dirty="0" smtClean="0">
                <a:solidFill>
                  <a:srgbClr val="FFFF00"/>
                </a:solidFill>
                <a:latin typeface="Geneva" charset="0"/>
              </a:rPr>
              <a:t> </a:t>
            </a:r>
            <a:r>
              <a:rPr lang="en-US" sz="2000" dirty="0" err="1" smtClean="0">
                <a:solidFill>
                  <a:srgbClr val="FFFF00"/>
                </a:solidFill>
                <a:latin typeface="Geneva" charset="0"/>
              </a:rPr>
              <a:t>technologie</a:t>
            </a:r>
            <a:r>
              <a:rPr lang="en-US" sz="2000" dirty="0" smtClean="0">
                <a:solidFill>
                  <a:srgbClr val="FFFF00"/>
                </a:solidFill>
                <a:latin typeface="Geneva" charset="0"/>
              </a:rPr>
              <a:t> </a:t>
            </a:r>
            <a:endParaRPr lang="en-US" sz="2000" dirty="0">
              <a:solidFill>
                <a:srgbClr val="FFFF00"/>
              </a:solidFill>
              <a:latin typeface="Geneva" charset="0"/>
            </a:endParaRPr>
          </a:p>
          <a:p>
            <a:pPr algn="ctr"/>
            <a:r>
              <a:rPr lang="en-US" sz="2400" dirty="0">
                <a:solidFill>
                  <a:srgbClr val="FFFF00"/>
                </a:solidFill>
                <a:latin typeface="Geneva" charset="0"/>
              </a:rPr>
              <a:t>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  <a:latin typeface="Geneva" charset="0"/>
              </a:rPr>
              <a:t>Pixel Detectors 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  <a:latin typeface="Geneva" charset="0"/>
              </a:rPr>
              <a:t> </a:t>
            </a:r>
          </a:p>
          <a:p>
            <a:pPr algn="ctr"/>
            <a:r>
              <a:rPr lang="en-US" sz="2400" dirty="0">
                <a:solidFill>
                  <a:srgbClr val="FFFF00"/>
                </a:solidFill>
                <a:latin typeface="Geneva" charset="0"/>
              </a:rPr>
              <a:t>Timepix en </a:t>
            </a:r>
            <a:r>
              <a:rPr lang="en-US" sz="2400" dirty="0" err="1">
                <a:solidFill>
                  <a:srgbClr val="FFFF00"/>
                </a:solidFill>
                <a:latin typeface="Geneva" charset="0"/>
              </a:rPr>
              <a:t>Medipix</a:t>
            </a:r>
            <a:endParaRPr lang="en-US" sz="2400" dirty="0">
              <a:solidFill>
                <a:srgbClr val="FFFF00"/>
              </a:solidFill>
              <a:latin typeface="Geneva" charset="0"/>
            </a:endParaRPr>
          </a:p>
        </p:txBody>
      </p:sp>
      <p:pic>
        <p:nvPicPr>
          <p:cNvPr id="14343" name="Picture 20" descr="golDie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4400"/>
            <a:ext cx="2312988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028" descr="TTCrx Layout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8638" y="2"/>
            <a:ext cx="2236787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5" name="Picture 1027" descr="PACE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671220" y="275432"/>
            <a:ext cx="2492375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80808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4346" name="Picture 1" descr="DCU-ADC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2988" y="2"/>
            <a:ext cx="2633662" cy="240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026" descr="apv25s1"/>
          <p:cNvPicPr>
            <a:picLocks noChangeAspect="1" noChangeArrowheads="1"/>
          </p:cNvPicPr>
          <p:nvPr/>
        </p:nvPicPr>
        <p:blipFill>
          <a:blip r:embed="rId8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2376"/>
            <a:ext cx="2312988" cy="2214563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6" descr="87-ampl                                                        000086FAMacintosh HD                   B71C5DA6: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8163" y="4883150"/>
            <a:ext cx="2273300" cy="196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5"/>
          <p:cNvPicPr preferRelativeResize="0">
            <a:picLocks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1" y="4929188"/>
            <a:ext cx="2055813" cy="192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MPX2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0029" y="2406672"/>
            <a:ext cx="2883051" cy="2322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8985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7037" y="5378208"/>
            <a:ext cx="8690572" cy="736956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       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PeriodiekSystee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3100"/>
            <a:ext cx="9144000" cy="549170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1818610" y="642876"/>
            <a:ext cx="3793996" cy="1317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86008" y="560725"/>
            <a:ext cx="5722349" cy="1226783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     periodiek systeem van elementen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132" y="5848606"/>
            <a:ext cx="627107" cy="188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9433" y="5311090"/>
            <a:ext cx="627107" cy="188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147336" y="0"/>
            <a:ext cx="26083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FF3300"/>
                </a:solidFill>
                <a:latin typeface="Helvetica" charset="0"/>
              </a:rPr>
              <a:t>Halfgeleiders</a:t>
            </a:r>
          </a:p>
          <a:p>
            <a:pPr eaLnBrk="1" hangingPunct="1"/>
            <a:r>
              <a:rPr lang="en-US" sz="2000" dirty="0" smtClean="0">
                <a:solidFill>
                  <a:srgbClr val="FF3300"/>
                </a:solidFill>
                <a:latin typeface="Helvetica" charset="0"/>
              </a:rPr>
              <a:t>Elementen 4-waardig</a:t>
            </a:r>
            <a:endParaRPr lang="en-US" sz="2000" dirty="0">
              <a:solidFill>
                <a:srgbClr val="FF3300"/>
              </a:solidFill>
              <a:latin typeface="Helvetica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370340" y="4128125"/>
            <a:ext cx="19287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srgbClr val="FF3300"/>
                </a:solidFill>
                <a:latin typeface="Helvetica" charset="0"/>
              </a:rPr>
              <a:t>ook nog </a:t>
            </a:r>
          </a:p>
          <a:p>
            <a:pPr eaLnBrk="1" hangingPunct="1"/>
            <a:r>
              <a:rPr lang="en-US" sz="2000" dirty="0" err="1" smtClean="0">
                <a:solidFill>
                  <a:srgbClr val="FF3300"/>
                </a:solidFill>
                <a:latin typeface="Helvetica" charset="0"/>
              </a:rPr>
              <a:t>samengestelde</a:t>
            </a:r>
            <a:endParaRPr lang="en-US" sz="2000" dirty="0">
              <a:solidFill>
                <a:srgbClr val="FF3300"/>
              </a:solidFill>
              <a:latin typeface="Helvetic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4458" y="3899389"/>
            <a:ext cx="8241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  <a:latin typeface="Geneva"/>
                <a:cs typeface="Geneva"/>
              </a:rPr>
              <a:t>Bijv</a:t>
            </a:r>
            <a:r>
              <a:rPr lang="en-US" sz="1600" dirty="0" smtClean="0">
                <a:solidFill>
                  <a:srgbClr val="FF0000"/>
                </a:solidFill>
                <a:latin typeface="Geneva"/>
                <a:cs typeface="Geneva"/>
              </a:rPr>
              <a:t>.:</a:t>
            </a:r>
            <a:endParaRPr lang="en-US" sz="1600" dirty="0">
              <a:solidFill>
                <a:srgbClr val="FF0000"/>
              </a:solidFill>
              <a:latin typeface="Geneva"/>
              <a:cs typeface="Geneva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HgI</a:t>
            </a:r>
            <a:r>
              <a:rPr lang="en-US" sz="2000" baseline="-25000" dirty="0">
                <a:solidFill>
                  <a:srgbClr val="FF0000"/>
                </a:solidFill>
                <a:latin typeface="Geneva"/>
                <a:cs typeface="Geneva"/>
              </a:rPr>
              <a:t>2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(</a:t>
            </a:r>
            <a:r>
              <a:rPr lang="en-US" sz="1600" dirty="0" err="1">
                <a:solidFill>
                  <a:srgbClr val="FF0000"/>
                </a:solidFill>
                <a:latin typeface="Geneva"/>
                <a:cs typeface="Geneva"/>
              </a:rPr>
              <a:t>AgCl</a:t>
            </a:r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)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etc.</a:t>
            </a: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6871130" y="648430"/>
            <a:ext cx="0" cy="803294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553265" y="1238713"/>
            <a:ext cx="622665" cy="2320625"/>
          </a:xfrm>
          <a:prstGeom prst="rect">
            <a:avLst/>
          </a:prstGeom>
          <a:noFill/>
          <a:ln w="57150" cmpd="sng">
            <a:solidFill>
              <a:srgbClr val="00009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1307012" y="196208"/>
            <a:ext cx="3885172" cy="439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Geneva"/>
                <a:ea typeface="+mj-ea"/>
                <a:cs typeface="Geneva"/>
              </a:defRPr>
            </a:lvl1pPr>
          </a:lstStyle>
          <a:p>
            <a:r>
              <a:rPr lang="en-US">
                <a:solidFill>
                  <a:srgbClr val="FF3300"/>
                </a:solidFill>
                <a:latin typeface="Helvetica" charset="0"/>
                <a:ea typeface="ＭＳ Ｐゴシック" charset="0"/>
              </a:rPr>
              <a:t>Mendeleev &lt;1900</a:t>
            </a:r>
          </a:p>
        </p:txBody>
      </p:sp>
      <p:sp>
        <p:nvSpPr>
          <p:cNvPr id="5" name="Rectangle 4"/>
          <p:cNvSpPr/>
          <p:nvPr/>
        </p:nvSpPr>
        <p:spPr>
          <a:xfrm>
            <a:off x="6051580" y="2289267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7128963" y="2316228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485172" y="2844945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568120" y="2856226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5093413" y="2836147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989404" y="1749835"/>
            <a:ext cx="627107" cy="721275"/>
          </a:xfrm>
          <a:prstGeom prst="rect">
            <a:avLst/>
          </a:prstGeom>
          <a:noFill/>
          <a:ln w="28575" cmpd="sng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04999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18326"/>
            <a:ext cx="8610600" cy="5966021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Isolatoren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: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alle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electronen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gebonden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Geleiders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: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vol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vrije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electronen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 err="1">
                <a:solidFill>
                  <a:srgbClr val="0000CC"/>
                </a:solidFill>
                <a:ea typeface="ＭＳ Ｐゴシック" charset="0"/>
              </a:rPr>
              <a:t>Halfgeleiders</a:t>
            </a: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>: </a:t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dirty="0">
                <a:solidFill>
                  <a:srgbClr val="0000CC"/>
                </a:solidFill>
                <a:ea typeface="ＭＳ Ｐゴシック" charset="0"/>
              </a:rPr>
              <a:t>minder of </a:t>
            </a:r>
            <a:r>
              <a:rPr lang="en-US" dirty="0" err="1">
                <a:solidFill>
                  <a:srgbClr val="0000CC"/>
                </a:solidFill>
                <a:ea typeface="ＭＳ Ｐゴシック" charset="0"/>
              </a:rPr>
              <a:t>meer</a:t>
            </a:r>
            <a:r>
              <a:rPr lang="en-US" dirty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dirty="0" err="1" smtClean="0">
                <a:solidFill>
                  <a:srgbClr val="0000CC"/>
                </a:solidFill>
                <a:ea typeface="ＭＳ Ｐゴシック" charset="0"/>
              </a:rPr>
              <a:t>electronen</a:t>
            </a:r>
            <a:r>
              <a:rPr lang="en-US" dirty="0" smtClean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dirty="0" smtClean="0">
                <a:solidFill>
                  <a:srgbClr val="008000"/>
                </a:solidFill>
                <a:ea typeface="ＭＳ Ｐゴシック" charset="0"/>
              </a:rPr>
              <a:t>n</a:t>
            </a:r>
            <a:r>
              <a:rPr lang="en-US" dirty="0" smtClean="0">
                <a:solidFill>
                  <a:srgbClr val="0000CC"/>
                </a:solidFill>
                <a:ea typeface="ＭＳ Ｐゴシック" charset="0"/>
              </a:rPr>
              <a:t> </a:t>
            </a:r>
            <a:r>
              <a:rPr lang="en-US" dirty="0">
                <a:solidFill>
                  <a:srgbClr val="0000CC"/>
                </a:solidFill>
                <a:ea typeface="ＭＳ Ｐゴシック" charset="0"/>
              </a:rPr>
              <a:t>en ‘</a:t>
            </a:r>
            <a:r>
              <a:rPr lang="en-US" dirty="0" err="1">
                <a:solidFill>
                  <a:srgbClr val="0000CC"/>
                </a:solidFill>
                <a:ea typeface="ＭＳ Ｐゴシック" charset="0"/>
              </a:rPr>
              <a:t>gaten</a:t>
            </a:r>
            <a:r>
              <a:rPr lang="en-US" dirty="0" smtClean="0">
                <a:solidFill>
                  <a:srgbClr val="0000CC"/>
                </a:solidFill>
                <a:ea typeface="ＭＳ Ｐゴシック" charset="0"/>
              </a:rPr>
              <a:t>’ </a:t>
            </a:r>
            <a:r>
              <a:rPr lang="en-US" dirty="0" smtClean="0">
                <a:solidFill>
                  <a:srgbClr val="008000"/>
                </a:solidFill>
                <a:ea typeface="ＭＳ Ｐゴシック" charset="0"/>
              </a:rPr>
              <a:t>p</a:t>
            </a:r>
            <a:r>
              <a:rPr lang="en-US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dirty="0">
                <a:solidFill>
                  <a:srgbClr val="0000CC"/>
                </a:solidFill>
                <a:ea typeface="ＭＳ Ｐゴシック" charset="0"/>
              </a:rPr>
            </a:br>
            <a:r>
              <a:rPr lang="en-US" sz="3600" dirty="0">
                <a:solidFill>
                  <a:srgbClr val="0000CC"/>
                </a:solidFill>
                <a:ea typeface="ＭＳ Ｐゴシック" charset="0"/>
              </a:rPr>
              <a:t/>
            </a:r>
            <a:br>
              <a:rPr lang="en-US" sz="3600" dirty="0">
                <a:solidFill>
                  <a:srgbClr val="0000CC"/>
                </a:solidFill>
                <a:ea typeface="ＭＳ Ｐゴシック" charset="0"/>
              </a:rPr>
            </a:br>
            <a:endParaRPr lang="en-US" sz="3600" dirty="0">
              <a:solidFill>
                <a:srgbClr val="0000CC"/>
              </a:solidFill>
              <a:ea typeface="ＭＳ Ｐゴシック" charset="0"/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451143" y="1606661"/>
            <a:ext cx="770126" cy="6091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19998" y="2993362"/>
            <a:ext cx="770126" cy="6091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38726" y="5242828"/>
            <a:ext cx="770126" cy="6091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553937" y="1355988"/>
            <a:ext cx="47565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Geneva"/>
                <a:cs typeface="Geneva"/>
              </a:rPr>
              <a:t>keramische</a:t>
            </a:r>
            <a:r>
              <a:rPr lang="en-US" sz="2400" dirty="0">
                <a:latin typeface="Geneva"/>
                <a:cs typeface="Geneva"/>
              </a:rPr>
              <a:t> </a:t>
            </a:r>
            <a:r>
              <a:rPr lang="en-US" sz="2400" dirty="0" err="1">
                <a:latin typeface="Geneva"/>
                <a:cs typeface="Geneva"/>
              </a:rPr>
              <a:t>materialen</a:t>
            </a:r>
            <a:r>
              <a:rPr lang="en-US" sz="2400" dirty="0">
                <a:latin typeface="Geneva"/>
                <a:cs typeface="Geneva"/>
              </a:rPr>
              <a:t>, </a:t>
            </a:r>
            <a:r>
              <a:rPr lang="en-US" sz="2400" dirty="0" err="1">
                <a:latin typeface="Geneva"/>
                <a:cs typeface="Geneva"/>
              </a:rPr>
              <a:t>glas</a:t>
            </a:r>
            <a:r>
              <a:rPr lang="en-US" sz="2400" dirty="0">
                <a:latin typeface="Geneva"/>
                <a:cs typeface="Geneva"/>
              </a:rPr>
              <a:t>, ...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56210" y="2809536"/>
            <a:ext cx="7483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Geneva"/>
                <a:cs typeface="Geneva"/>
              </a:rPr>
              <a:t>metalen: koper, aluminium, ijzer, ...</a:t>
            </a:r>
          </a:p>
          <a:p>
            <a:r>
              <a:rPr lang="en-US" sz="2400">
                <a:latin typeface="Geneva"/>
                <a:cs typeface="Geneva"/>
              </a:rPr>
              <a:t>elektrische stroom wordt minder bij hogere temp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39501" y="5006871"/>
            <a:ext cx="74010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Geneva"/>
                <a:cs typeface="Geneva"/>
              </a:rPr>
              <a:t>silicium</a:t>
            </a:r>
            <a:r>
              <a:rPr lang="en-US" sz="2400" dirty="0">
                <a:latin typeface="Geneva"/>
                <a:cs typeface="Geneva"/>
              </a:rPr>
              <a:t>, germanium</a:t>
            </a:r>
            <a:r>
              <a:rPr lang="en-US" sz="2400" dirty="0" smtClean="0">
                <a:latin typeface="Geneva"/>
                <a:cs typeface="Geneva"/>
              </a:rPr>
              <a:t>, gallium-arsenide, </a:t>
            </a:r>
            <a:r>
              <a:rPr lang="en-US" sz="2400" dirty="0">
                <a:latin typeface="Geneva"/>
                <a:cs typeface="Geneva"/>
              </a:rPr>
              <a:t>..</a:t>
            </a:r>
          </a:p>
          <a:p>
            <a:r>
              <a:rPr lang="en-US" sz="2400">
                <a:latin typeface="Geneva"/>
                <a:cs typeface="Geneva"/>
              </a:rPr>
              <a:t>elektrische stroom wordt </a:t>
            </a:r>
            <a:r>
              <a:rPr lang="en-US" sz="2400" b="1" u="sng">
                <a:latin typeface="Geneva"/>
                <a:cs typeface="Geneva"/>
              </a:rPr>
              <a:t>grote</a:t>
            </a:r>
            <a:r>
              <a:rPr lang="en-US" sz="2400">
                <a:latin typeface="Geneva"/>
                <a:cs typeface="Geneva"/>
              </a:rPr>
              <a:t>r bij hogere tem</a:t>
            </a:r>
            <a:r>
              <a:rPr lang="en-US" sz="2400" dirty="0">
                <a:latin typeface="Geneva"/>
                <a:cs typeface="Geneva"/>
              </a:rPr>
              <a:t>p</a:t>
            </a:r>
          </a:p>
        </p:txBody>
      </p:sp>
      <p:sp>
        <p:nvSpPr>
          <p:cNvPr id="2" name="Rectangle 1"/>
          <p:cNvSpPr/>
          <p:nvPr/>
        </p:nvSpPr>
        <p:spPr>
          <a:xfrm>
            <a:off x="235166" y="3653418"/>
            <a:ext cx="8654072" cy="2461746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2391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538163" y="0"/>
            <a:ext cx="8229600" cy="6096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Silicium</a:t>
            </a:r>
            <a:r>
              <a:rPr lang="en-US" dirty="0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 </a:t>
            </a:r>
            <a:r>
              <a:rPr lang="en-US" dirty="0" err="1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als</a:t>
            </a:r>
            <a:r>
              <a:rPr lang="en-US" dirty="0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 </a:t>
            </a:r>
            <a:r>
              <a:rPr lang="en-US" dirty="0" err="1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éénkristal</a:t>
            </a:r>
            <a:r>
              <a:rPr lang="en-US" dirty="0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 is '</a:t>
            </a:r>
            <a:r>
              <a:rPr lang="en-US" dirty="0" err="1" smtClean="0">
                <a:solidFill>
                  <a:srgbClr val="FF3300"/>
                </a:solidFill>
                <a:latin typeface="Geneva" charset="0"/>
                <a:ea typeface="ＭＳ Ｐゴシック" charset="0"/>
              </a:rPr>
              <a:t>halfgeleider'</a:t>
            </a:r>
            <a:endParaRPr lang="en-US" sz="2400" dirty="0">
              <a:solidFill>
                <a:srgbClr val="FF3300"/>
              </a:solidFill>
              <a:latin typeface="Geneva" charset="0"/>
              <a:ea typeface="ＭＳ Ｐゴシック" charset="0"/>
            </a:endParaRPr>
          </a:p>
        </p:txBody>
      </p:sp>
      <p:pic>
        <p:nvPicPr>
          <p:cNvPr id="28674" name="Picture 3" descr="01-Belv-kub                                                    00000DDBMacintosh HD                   B71C5DA6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609600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8675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81595585"/>
              </p:ext>
            </p:extLst>
          </p:nvPr>
        </p:nvGraphicFramePr>
        <p:xfrm>
          <a:off x="3780833" y="641242"/>
          <a:ext cx="4953000" cy="314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63" name="Document" r:id="rId4" imgW="7707937" imgH="4901587" progId="Word.Document.8">
                  <p:embed/>
                </p:oleObj>
              </mc:Choice>
              <mc:Fallback>
                <p:oleObj name="Document" r:id="rId4" imgW="7707937" imgH="490158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833" y="641242"/>
                        <a:ext cx="4953000" cy="3148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141099" y="6130844"/>
            <a:ext cx="9002901" cy="727156"/>
          </a:xfrm>
          <a:prstGeom prst="rect">
            <a:avLst/>
          </a:prstGeom>
          <a:solidFill>
            <a:schemeClr val="bg1"/>
          </a:solidFill>
          <a:ln w="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4" name="Text Box 5"/>
          <p:cNvSpPr txBox="1">
            <a:spLocks noChangeArrowheads="1"/>
          </p:cNvSpPr>
          <p:nvPr/>
        </p:nvSpPr>
        <p:spPr bwMode="auto">
          <a:xfrm>
            <a:off x="3464623" y="4216125"/>
            <a:ext cx="5836153" cy="1959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sz="1600" smtClean="0">
                <a:latin typeface="Geneva"/>
                <a:cs typeface="Geneva"/>
              </a:rPr>
              <a:t>- gevoelig voor zichtbaar licht  (CCD, CMOS kamera)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1600" smtClean="0">
                <a:latin typeface="Geneva"/>
                <a:cs typeface="Geneva"/>
              </a:rPr>
              <a:t>- ook voor allerlei andere straling (&gt;1.12 eV bandgap)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600" smtClean="0">
                <a:solidFill>
                  <a:srgbClr val="A92805"/>
                </a:solidFill>
                <a:latin typeface="Geneva"/>
                <a:cs typeface="Geneva"/>
              </a:rPr>
              <a:t>		lage Z,  niet erg efficient voor </a:t>
            </a:r>
            <a:r>
              <a:rPr lang="en-US" sz="2000" smtClean="0">
                <a:solidFill>
                  <a:srgbClr val="A92805"/>
                </a:solidFill>
                <a:latin typeface="Symbol" charset="2"/>
                <a:cs typeface="Symbol" charset="2"/>
              </a:rPr>
              <a:t>g</a:t>
            </a:r>
            <a:r>
              <a:rPr lang="en-US" sz="1600" smtClean="0">
                <a:solidFill>
                  <a:srgbClr val="A92805"/>
                </a:solidFill>
                <a:latin typeface="Geneva"/>
                <a:cs typeface="Geneva"/>
              </a:rPr>
              <a:t> &gt;10keV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1600" smtClean="0">
                <a:latin typeface="Geneva"/>
                <a:cs typeface="Geneva"/>
              </a:rPr>
              <a:t>- regelbare geleiding over 10 ordes   (x10</a:t>
            </a:r>
            <a:r>
              <a:rPr lang="en-US" sz="1600" baseline="30000" smtClean="0">
                <a:latin typeface="Geneva"/>
                <a:cs typeface="Geneva"/>
              </a:rPr>
              <a:t>10</a:t>
            </a:r>
            <a:r>
              <a:rPr lang="en-US" sz="1600" smtClean="0">
                <a:latin typeface="Geneva"/>
                <a:cs typeface="Geneva"/>
              </a:rPr>
              <a:t>)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1600" smtClean="0">
                <a:latin typeface="Geneva"/>
                <a:cs typeface="Geneva"/>
              </a:rPr>
              <a:t>- oppervlakte-oxide goede isolator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1600" smtClean="0">
                <a:latin typeface="Geneva"/>
                <a:cs typeface="Geneva"/>
              </a:rPr>
              <a:t>	</a:t>
            </a:r>
            <a:r>
              <a:rPr lang="en-US" sz="1200" smtClean="0">
                <a:latin typeface="Geneva"/>
                <a:cs typeface="Geneva"/>
              </a:rPr>
              <a:t>~1955 Bell, 1959 Planar (Hoerni-Fairchild), 1970 LOCOS( Kooi,Philips)</a:t>
            </a:r>
          </a:p>
          <a:p>
            <a:pPr eaLnBrk="1" hangingPunct="1">
              <a:lnSpc>
                <a:spcPct val="110000"/>
              </a:lnSpc>
              <a:defRPr/>
            </a:pPr>
            <a:endParaRPr lang="en-US" sz="1600" smtClean="0">
              <a:latin typeface="Geneva"/>
              <a:cs typeface="Geneva"/>
            </a:endParaRPr>
          </a:p>
        </p:txBody>
      </p:sp>
      <p:sp>
        <p:nvSpPr>
          <p:cNvPr id="838662" name="Rectangle 6"/>
          <p:cNvSpPr>
            <a:spLocks noChangeArrowheads="1"/>
          </p:cNvSpPr>
          <p:nvPr/>
        </p:nvSpPr>
        <p:spPr bwMode="auto">
          <a:xfrm>
            <a:off x="0" y="4813732"/>
            <a:ext cx="4358393" cy="2185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  <a:defRPr/>
            </a:pPr>
            <a:r>
              <a:rPr lang="en-US" dirty="0" err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Silicium</a:t>
            </a:r>
            <a:endParaRPr lang="en-US" dirty="0">
              <a:solidFill>
                <a:srgbClr val="0000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dirty="0">
              <a:solidFill>
                <a:srgbClr val="0000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‘Imagination </a:t>
            </a:r>
            <a:r>
              <a:rPr lang="en-US" dirty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and </a:t>
            </a:r>
            <a:r>
              <a:rPr lang="en-US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Innovation’</a:t>
            </a:r>
          </a:p>
          <a:p>
            <a:pPr algn="ctr">
              <a:lnSpc>
                <a:spcPct val="90000"/>
              </a:lnSpc>
              <a:defRPr/>
            </a:pPr>
            <a:endParaRPr lang="en-US" dirty="0">
              <a:solidFill>
                <a:srgbClr val="0000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  <a:p>
            <a:pPr algn="ctr">
              <a:lnSpc>
                <a:spcPct val="90000"/>
              </a:lnSpc>
              <a:defRPr/>
            </a:pPr>
            <a:endParaRPr lang="en-US" dirty="0">
              <a:solidFill>
                <a:srgbClr val="0000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metalen geleiden minder bij hogere T</a:t>
            </a:r>
          </a:p>
          <a:p>
            <a:pPr>
              <a:lnSpc>
                <a:spcPct val="90000"/>
              </a:lnSpc>
              <a:defRPr/>
            </a:pPr>
            <a:endParaRPr lang="en-US" dirty="0">
              <a:solidFill>
                <a:srgbClr val="0000CC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halfgeleiders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 juist méér</a:t>
            </a:r>
            <a:r>
              <a:rPr lang="en-US" dirty="0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 bij hogere T</a:t>
            </a:r>
          </a:p>
          <a:p>
            <a:pPr algn="ctr">
              <a:lnSpc>
                <a:spcPct val="90000"/>
              </a:lnSpc>
              <a:defRPr/>
            </a:pPr>
            <a:endParaRPr lang="en-US" dirty="0">
              <a:effectLst>
                <a:outerShdw blurRad="38100" dist="38100" dir="2700000" algn="tl">
                  <a:srgbClr val="DDDDDD"/>
                </a:outerShdw>
              </a:effectLst>
              <a:latin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14657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1350" y="777875"/>
            <a:ext cx="2271713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1121" y="115888"/>
            <a:ext cx="8531407" cy="457200"/>
          </a:xfrm>
          <a:noFill/>
        </p:spPr>
        <p:txBody>
          <a:bodyPr>
            <a:normAutofit fontScale="90000"/>
          </a:bodyPr>
          <a:lstStyle/>
          <a:p>
            <a:r>
              <a:rPr lang="en-US" dirty="0" err="1">
                <a:latin typeface="Geneva" charset="0"/>
                <a:ea typeface="ＭＳ Ｐゴシック" charset="0"/>
              </a:rPr>
              <a:t>g</a:t>
            </a:r>
            <a:r>
              <a:rPr lang="en-US" dirty="0" err="1" smtClean="0">
                <a:latin typeface="Geneva" charset="0"/>
                <a:ea typeface="ＭＳ Ｐゴシック" charset="0"/>
              </a:rPr>
              <a:t>roeien</a:t>
            </a:r>
            <a:r>
              <a:rPr lang="en-US" dirty="0" smtClean="0">
                <a:latin typeface="Geneva" charset="0"/>
                <a:ea typeface="ＭＳ Ｐゴシック" charset="0"/>
              </a:rPr>
              <a:t> van </a:t>
            </a:r>
            <a:r>
              <a:rPr lang="en-US" dirty="0" err="1" smtClean="0">
                <a:latin typeface="Geneva" charset="0"/>
                <a:ea typeface="ＭＳ Ｐゴシック" charset="0"/>
              </a:rPr>
              <a:t>silicium</a:t>
            </a:r>
            <a:r>
              <a:rPr lang="en-US" dirty="0" smtClean="0">
                <a:latin typeface="Geneva" charset="0"/>
                <a:ea typeface="ＭＳ Ｐゴシック" charset="0"/>
              </a:rPr>
              <a:t> </a:t>
            </a:r>
            <a:r>
              <a:rPr lang="en-US" dirty="0" err="1" smtClean="0">
                <a:latin typeface="Geneva" charset="0"/>
                <a:ea typeface="ＭＳ Ｐゴシック" charset="0"/>
              </a:rPr>
              <a:t>éénkristal</a:t>
            </a:r>
            <a:r>
              <a:rPr lang="en-US" dirty="0" smtClean="0">
                <a:latin typeface="Geneva" charset="0"/>
                <a:ea typeface="ＭＳ Ｐゴシック" charset="0"/>
              </a:rPr>
              <a:t>  </a:t>
            </a:r>
            <a:r>
              <a:rPr lang="en-US" dirty="0" smtClean="0">
                <a:latin typeface="Geneva" charset="0"/>
                <a:ea typeface="ＭＳ Ｐゴシック" charset="0"/>
                <a:sym typeface="Wingdings"/>
              </a:rPr>
              <a:t> Si </a:t>
            </a:r>
            <a:r>
              <a:rPr lang="en-US" dirty="0" err="1" smtClean="0">
                <a:latin typeface="Geneva" charset="0"/>
                <a:ea typeface="ＭＳ Ｐゴシック" charset="0"/>
                <a:sym typeface="Wingdings"/>
              </a:rPr>
              <a:t>plakken</a:t>
            </a:r>
            <a:endParaRPr lang="en-US" dirty="0">
              <a:latin typeface="Geneva" charset="0"/>
              <a:ea typeface="ＭＳ Ｐゴシック" charset="0"/>
            </a:endParaRPr>
          </a:p>
        </p:txBody>
      </p:sp>
      <p:pic>
        <p:nvPicPr>
          <p:cNvPr id="26627" name="Picture 10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5627688" cy="610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Picture 1031" descr="czpullers copy.jpg                                             000ACF37MacintoshHD                    C3063524:"/>
          <p:cNvSpPr>
            <a:spLocks noChangeAspect="1" noChangeArrowheads="1"/>
          </p:cNvSpPr>
          <p:nvPr/>
        </p:nvSpPr>
        <p:spPr bwMode="auto">
          <a:xfrm>
            <a:off x="5881688" y="3873500"/>
            <a:ext cx="3262312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6629" name="TextBox 1"/>
          <p:cNvSpPr txBox="1">
            <a:spLocks noChangeArrowheads="1"/>
          </p:cNvSpPr>
          <p:nvPr/>
        </p:nvSpPr>
        <p:spPr bwMode="auto">
          <a:xfrm>
            <a:off x="0" y="708025"/>
            <a:ext cx="1503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 dirty="0">
                <a:latin typeface="Geneva" charset="0"/>
              </a:rPr>
              <a:t>1955-2015</a:t>
            </a:r>
          </a:p>
        </p:txBody>
      </p:sp>
      <p:sp>
        <p:nvSpPr>
          <p:cNvPr id="4" name="Rectangle 3"/>
          <p:cNvSpPr/>
          <p:nvPr/>
        </p:nvSpPr>
        <p:spPr>
          <a:xfrm>
            <a:off x="7515225" y="2300288"/>
            <a:ext cx="642938" cy="13446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575550" y="1284288"/>
            <a:ext cx="450850" cy="11668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632" name="Rectangle 1028"/>
          <p:cNvSpPr>
            <a:spLocks noGrp="1" noChangeArrowheads="1"/>
          </p:cNvSpPr>
          <p:nvPr>
            <p:ph type="body" idx="1"/>
          </p:nvPr>
        </p:nvSpPr>
        <p:spPr>
          <a:xfrm>
            <a:off x="1295400" y="573088"/>
            <a:ext cx="7632700" cy="4830762"/>
          </a:xfrm>
          <a:noFill/>
        </p:spPr>
        <p:txBody>
          <a:bodyPr/>
          <a:lstStyle/>
          <a:p>
            <a:pPr algn="r"/>
            <a:r>
              <a:rPr lang="en-US" sz="2000" b="1" dirty="0">
                <a:latin typeface="Geneva" charset="0"/>
                <a:ea typeface="ＭＳ Ｐゴシック" charset="0"/>
              </a:rPr>
              <a:t>Increase of wafer diameter 3/4” -  450mm</a:t>
            </a:r>
          </a:p>
          <a:p>
            <a:pPr algn="r"/>
            <a:endParaRPr lang="en-US" sz="2400" dirty="0">
              <a:latin typeface="Geneva" charset="0"/>
              <a:ea typeface="ＭＳ Ｐゴシック" charset="0"/>
            </a:endParaRPr>
          </a:p>
        </p:txBody>
      </p:sp>
      <p:pic>
        <p:nvPicPr>
          <p:cNvPr id="26633" name="Picture 1030" descr="ingot copy.jpg    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100" y="2613025"/>
            <a:ext cx="1612900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1"/>
          <p:cNvSpPr txBox="1">
            <a:spLocks noChangeArrowheads="1"/>
          </p:cNvSpPr>
          <p:nvPr/>
        </p:nvSpPr>
        <p:spPr bwMode="auto">
          <a:xfrm>
            <a:off x="1300162" y="5676900"/>
            <a:ext cx="351288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45 cm is te groot</a:t>
            </a:r>
            <a:r>
              <a:rPr lang="en-US" sz="1800" dirty="0" smtClean="0"/>
              <a:t> ??  1/6 m</a:t>
            </a:r>
            <a:r>
              <a:rPr lang="en-US" sz="1800" baseline="30000" dirty="0" smtClean="0"/>
              <a:t>2 </a:t>
            </a:r>
          </a:p>
          <a:p>
            <a:pPr eaLnBrk="1" hangingPunct="1"/>
            <a:r>
              <a:rPr lang="en-US" sz="1800" dirty="0"/>
              <a:t>  lijkt er uiteindelijk niet te komen</a:t>
            </a:r>
            <a:r>
              <a:rPr lang="en-US" sz="1800" dirty="0" smtClean="0"/>
              <a:t>  </a:t>
            </a:r>
            <a:endParaRPr lang="en-US" sz="1800" dirty="0"/>
          </a:p>
        </p:txBody>
      </p:sp>
      <p:pic>
        <p:nvPicPr>
          <p:cNvPr id="26635" name="Picture 1031" descr="czpullers copy.jpg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1688" y="3873500"/>
            <a:ext cx="3262312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onut 1"/>
          <p:cNvSpPr/>
          <p:nvPr/>
        </p:nvSpPr>
        <p:spPr>
          <a:xfrm>
            <a:off x="1679575" y="1128713"/>
            <a:ext cx="2652713" cy="2582862"/>
          </a:xfrm>
          <a:prstGeom prst="donut">
            <a:avLst>
              <a:gd name="adj" fmla="val 1223"/>
            </a:avLst>
          </a:prstGeom>
          <a:solidFill>
            <a:srgbClr val="C0504D"/>
          </a:solidFill>
          <a:ln>
            <a:solidFill>
              <a:srgbClr val="CCFFCC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Donut 7"/>
          <p:cNvSpPr/>
          <p:nvPr/>
        </p:nvSpPr>
        <p:spPr>
          <a:xfrm>
            <a:off x="5730875" y="4522788"/>
            <a:ext cx="1217613" cy="1128712"/>
          </a:xfrm>
          <a:prstGeom prst="donut">
            <a:avLst>
              <a:gd name="adj" fmla="val 5555"/>
            </a:avLst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" name="Donut 14"/>
          <p:cNvSpPr/>
          <p:nvPr/>
        </p:nvSpPr>
        <p:spPr>
          <a:xfrm>
            <a:off x="2000250" y="1168400"/>
            <a:ext cx="1993900" cy="1908175"/>
          </a:xfrm>
          <a:prstGeom prst="donut">
            <a:avLst>
              <a:gd name="adj" fmla="val 1223"/>
            </a:avLst>
          </a:prstGeom>
          <a:solidFill>
            <a:srgbClr val="C0504D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TextBox 1"/>
          <p:cNvSpPr txBox="1">
            <a:spLocks noChangeArrowheads="1"/>
          </p:cNvSpPr>
          <p:nvPr/>
        </p:nvSpPr>
        <p:spPr bwMode="auto">
          <a:xfrm>
            <a:off x="1954247" y="3837952"/>
            <a:ext cx="21376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dirty="0"/>
              <a:t>diameter 30 cm</a:t>
            </a:r>
          </a:p>
          <a:p>
            <a:pPr algn="ctr" eaLnBrk="1" hangingPunct="1"/>
            <a:endParaRPr lang="en-US" sz="1800" dirty="0"/>
          </a:p>
          <a:p>
            <a:pPr algn="ctr" eaLnBrk="1" hangingPunct="1"/>
            <a:r>
              <a:rPr lang="en-US" sz="1800" dirty="0"/>
              <a:t>nu meest gebruikt </a:t>
            </a:r>
            <a:r>
              <a:rPr lang="en-US" sz="1800" dirty="0" smtClean="0"/>
              <a:t> 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81495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13553" y="1505270"/>
            <a:ext cx="8690572" cy="4876454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het is wel ongelooflijk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hoeveel vormen en dingen er zijn,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met maar 92 natuurlijke elementen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 </a:t>
            </a:r>
            <a:r>
              <a:rPr lang="en-US" sz="1000">
                <a:solidFill>
                  <a:srgbClr val="0000FF"/>
                </a:solidFill>
                <a:latin typeface="Geneva" charset="0"/>
                <a:ea typeface="ＭＳ Ｐゴシック" charset="0"/>
              </a:rPr>
              <a:t>   </a:t>
            </a:r>
            <a:br>
              <a:rPr lang="en-US" sz="1000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en deze opgebouwd met alleen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protonen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neutronen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elektronen   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     </a:t>
            </a: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/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8000"/>
                </a:solidFill>
                <a:latin typeface="Geneva" charset="0"/>
                <a:ea typeface="ＭＳ Ｐゴシック" charset="0"/>
              </a:rPr>
              <a:t>en wat komt er verder ?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88131" y="153047"/>
            <a:ext cx="8826527" cy="1320864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ontwikkeling van de mensheid</a:t>
            </a:r>
          </a:p>
          <a:p>
            <a:pPr algn="ctr"/>
            <a:r>
              <a:rPr lang="en-US" sz="2800">
                <a:latin typeface="Geneva" charset="0"/>
                <a:ea typeface="ＭＳ Ｐゴシック" charset="0"/>
              </a:rPr>
              <a:t>gebaseerd op kennis en gebruik van materialen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51580" y="4296295"/>
            <a:ext cx="2565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pas ondekt </a:t>
            </a:r>
          </a:p>
          <a:p>
            <a:r>
              <a:rPr lang="en-US"/>
              <a:t>&lt; 100-150 jaar geleden</a:t>
            </a:r>
          </a:p>
        </p:txBody>
      </p:sp>
    </p:spTree>
    <p:extLst>
      <p:ext uri="{BB962C8B-B14F-4D97-AF65-F5344CB8AC3E}">
        <p14:creationId xmlns:p14="http://schemas.microsoft.com/office/powerpoint/2010/main" val="26270977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7036" y="1050552"/>
            <a:ext cx="8690572" cy="5143012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chemische eigenschappen van atomen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de afmeting van de atomen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ordening in kristalstrukturen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/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je kan elektronen sturen met e-m velden</a:t>
            </a: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	</a:t>
            </a: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>eerst met 'roosters' in vakuum buizen</a:t>
            </a:r>
            <a:b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>	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  <a:t>ontdekking:</a:t>
            </a: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> kan ook in halfgeleiderkristallen</a:t>
            </a:r>
            <a:b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>    </a:t>
            </a:r>
            <a:r>
              <a:rPr lang="en-US" sz="2400">
                <a:solidFill>
                  <a:srgbClr val="008000"/>
                </a:solidFill>
                <a:latin typeface="Geneva" charset="0"/>
                <a:ea typeface="ＭＳ Ｐゴシック" charset="0"/>
              </a:rPr>
              <a:t>           interne elektrische spanningen sturen e of h</a:t>
            </a: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/>
            </a:r>
            <a:b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>    'explosie' van elektronische instrumenten</a:t>
            </a:r>
            <a:b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  <a:t/>
            </a:r>
            <a:br>
              <a:rPr lang="en-US" sz="2800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</a:rPr>
              <a:t>- elektronika in kernfysika analyseert van alles</a:t>
            </a:r>
            <a:endParaRPr lang="en-US" sz="2800">
              <a:solidFill>
                <a:srgbClr val="FF0000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72454" y="294168"/>
            <a:ext cx="8795172" cy="61526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  elektronen zijn het meest belangrijk </a:t>
            </a:r>
          </a:p>
        </p:txBody>
      </p:sp>
    </p:spTree>
    <p:extLst>
      <p:ext uri="{BB962C8B-B14F-4D97-AF65-F5344CB8AC3E}">
        <p14:creationId xmlns:p14="http://schemas.microsoft.com/office/powerpoint/2010/main" val="18799825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294167"/>
            <a:ext cx="9144000" cy="772067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komponenten in elektronische circuits  'IC'</a:t>
            </a:r>
          </a:p>
        </p:txBody>
      </p:sp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021650"/>
            <a:ext cx="9144000" cy="495239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stroombron of spanningsbron 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weerstand: energie van stroom </a:t>
            </a: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  <a:sym typeface="Wingdings"/>
              </a:rPr>
              <a:t></a:t>
            </a: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 warmte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capaciteit bewaart een hoeveelheid e-lading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diode 'gelijkrichter'  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  <a:t>blokkeert/geleidt stroom</a:t>
            </a:r>
            <a:b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transistor regelt hoeveel stroom er loopt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geheugen cel: 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  <a:t>samenstel van transistors</a:t>
            </a: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/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		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  <a:t>kan ja/nee of een hoeveelheid onthouden</a:t>
            </a:r>
            <a:b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allerlei logische funkties mogelijk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- converter 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</a:rPr>
              <a:t>analoog signaal 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  <a:sym typeface="Wingdings"/>
              </a:rPr>
              <a:t> binair  ADC </a:t>
            </a:r>
            <a: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  <a:sym typeface="Wingdings"/>
              </a:rPr>
              <a:t/>
            </a:r>
            <a:b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  <a:sym typeface="Wingdings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  <a:sym typeface="Wingdings"/>
              </a:rPr>
              <a:t>- converter</a:t>
            </a:r>
            <a:r>
              <a:rPr lang="en-US" sz="2800">
                <a:solidFill>
                  <a:srgbClr val="008000"/>
                </a:solidFill>
                <a:latin typeface="Geneva" charset="0"/>
                <a:ea typeface="ＭＳ Ｐゴシック" charset="0"/>
                <a:sym typeface="Wingdings"/>
              </a:rPr>
              <a:t> tijd  binair   TDC</a:t>
            </a:r>
            <a:endParaRPr lang="en-US" sz="2800">
              <a:solidFill>
                <a:srgbClr val="008000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574899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9200"/>
            <a:ext cx="9144000" cy="591949"/>
          </a:xfrm>
        </p:spPr>
        <p:txBody>
          <a:bodyPr/>
          <a:lstStyle/>
          <a:p>
            <a:r>
              <a:rPr lang="en-US" b="1">
                <a:latin typeface="Geneva" charset="0"/>
                <a:ea typeface="ＭＳ Ｐゴシック" charset="0"/>
              </a:rPr>
              <a:t>Schematic of thick Si diode for detection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905000"/>
            <a:ext cx="6400800" cy="3733800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762000" y="914400"/>
            <a:ext cx="7696201" cy="3725663"/>
            <a:chOff x="864" y="1152"/>
            <a:chExt cx="4272" cy="2068"/>
          </a:xfrm>
        </p:grpSpPr>
        <p:sp>
          <p:nvSpPr>
            <p:cNvPr id="20493" name="AutoShape 5"/>
            <p:cNvSpPr>
              <a:spLocks noChangeArrowheads="1"/>
            </p:cNvSpPr>
            <p:nvPr/>
          </p:nvSpPr>
          <p:spPr bwMode="auto">
            <a:xfrm>
              <a:off x="1104" y="1680"/>
              <a:ext cx="3888" cy="816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sz="4400">
                <a:solidFill>
                  <a:schemeClr val="tx2"/>
                </a:solidFill>
                <a:latin typeface="Geneva" charset="0"/>
              </a:endParaRPr>
            </a:p>
          </p:txBody>
        </p:sp>
        <p:sp>
          <p:nvSpPr>
            <p:cNvPr id="20494" name="Rectangle 6"/>
            <p:cNvSpPr>
              <a:spLocks noChangeArrowheads="1"/>
            </p:cNvSpPr>
            <p:nvPr/>
          </p:nvSpPr>
          <p:spPr bwMode="auto">
            <a:xfrm>
              <a:off x="1104" y="1680"/>
              <a:ext cx="144" cy="2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5" name="Rectangle 7"/>
            <p:cNvSpPr>
              <a:spLocks noChangeArrowheads="1"/>
            </p:cNvSpPr>
            <p:nvPr/>
          </p:nvSpPr>
          <p:spPr bwMode="auto">
            <a:xfrm>
              <a:off x="864" y="1680"/>
              <a:ext cx="4272" cy="124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6" name="Rectangle 8"/>
            <p:cNvSpPr>
              <a:spLocks noChangeArrowheads="1"/>
            </p:cNvSpPr>
            <p:nvPr/>
          </p:nvSpPr>
          <p:spPr bwMode="auto">
            <a:xfrm>
              <a:off x="1440" y="1680"/>
              <a:ext cx="3216" cy="13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Rectangle 9"/>
            <p:cNvSpPr>
              <a:spLocks noChangeArrowheads="1"/>
            </p:cNvSpPr>
            <p:nvPr/>
          </p:nvSpPr>
          <p:spPr bwMode="auto">
            <a:xfrm>
              <a:off x="864" y="1584"/>
              <a:ext cx="576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8" name="Rectangle 10"/>
            <p:cNvSpPr>
              <a:spLocks noChangeArrowheads="1"/>
            </p:cNvSpPr>
            <p:nvPr/>
          </p:nvSpPr>
          <p:spPr bwMode="auto">
            <a:xfrm>
              <a:off x="4656" y="1584"/>
              <a:ext cx="480" cy="96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9" name="Rectangle 11"/>
            <p:cNvSpPr>
              <a:spLocks noChangeArrowheads="1"/>
            </p:cNvSpPr>
            <p:nvPr/>
          </p:nvSpPr>
          <p:spPr bwMode="auto">
            <a:xfrm>
              <a:off x="864" y="2928"/>
              <a:ext cx="4272" cy="96"/>
            </a:xfrm>
            <a:prstGeom prst="rect">
              <a:avLst/>
            </a:prstGeom>
            <a:solidFill>
              <a:srgbClr val="E33D3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0" name="Rectangle 12"/>
            <p:cNvSpPr>
              <a:spLocks noChangeArrowheads="1"/>
            </p:cNvSpPr>
            <p:nvPr/>
          </p:nvSpPr>
          <p:spPr bwMode="auto">
            <a:xfrm>
              <a:off x="1584" y="1584"/>
              <a:ext cx="2928" cy="96"/>
            </a:xfrm>
            <a:prstGeom prst="rect">
              <a:avLst/>
            </a:prstGeom>
            <a:solidFill>
              <a:srgbClr val="E33D3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Text Box 13"/>
            <p:cNvSpPr txBox="1">
              <a:spLocks noChangeArrowheads="1"/>
            </p:cNvSpPr>
            <p:nvPr/>
          </p:nvSpPr>
          <p:spPr bwMode="auto">
            <a:xfrm>
              <a:off x="864" y="1152"/>
              <a:ext cx="465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008000"/>
                  </a:solidFill>
                  <a:latin typeface="Geneva" charset="0"/>
                </a:rPr>
                <a:t>edge</a:t>
              </a:r>
            </a:p>
            <a:p>
              <a:pPr eaLnBrk="1" hangingPunct="1"/>
              <a:r>
                <a:rPr lang="en-US" sz="2000">
                  <a:solidFill>
                    <a:srgbClr val="008000"/>
                  </a:solidFill>
                  <a:latin typeface="Geneva" charset="0"/>
                </a:rPr>
                <a:t>oxide</a:t>
              </a:r>
            </a:p>
          </p:txBody>
        </p:sp>
        <p:sp>
          <p:nvSpPr>
            <p:cNvPr id="20502" name="Text Box 14"/>
            <p:cNvSpPr txBox="1">
              <a:spLocks noChangeArrowheads="1"/>
            </p:cNvSpPr>
            <p:nvPr/>
          </p:nvSpPr>
          <p:spPr bwMode="auto">
            <a:xfrm>
              <a:off x="1507" y="1287"/>
              <a:ext cx="2991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E33D3D"/>
                  </a:solidFill>
                  <a:latin typeface="Geneva" charset="0"/>
                </a:rPr>
                <a:t>Front side implantation and metal contact</a:t>
              </a:r>
              <a:endParaRPr lang="en-US" sz="2000">
                <a:solidFill>
                  <a:schemeClr val="tx2"/>
                </a:solidFill>
                <a:latin typeface="Geneva" charset="0"/>
              </a:endParaRPr>
            </a:p>
          </p:txBody>
        </p:sp>
        <p:sp>
          <p:nvSpPr>
            <p:cNvPr id="20503" name="Text Box 15"/>
            <p:cNvSpPr txBox="1">
              <a:spLocks noChangeArrowheads="1"/>
            </p:cNvSpPr>
            <p:nvPr/>
          </p:nvSpPr>
          <p:spPr bwMode="auto">
            <a:xfrm>
              <a:off x="1851" y="2998"/>
              <a:ext cx="2492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E33D3D"/>
                  </a:solidFill>
                  <a:latin typeface="Geneva" charset="0"/>
                </a:rPr>
                <a:t>rear side metal contact, usually  Al</a:t>
              </a:r>
              <a:endParaRPr lang="en-US" sz="2000">
                <a:solidFill>
                  <a:schemeClr val="tx2"/>
                </a:solidFill>
                <a:latin typeface="Geneva" charset="0"/>
              </a:endParaRPr>
            </a:p>
          </p:txBody>
        </p:sp>
        <p:sp>
          <p:nvSpPr>
            <p:cNvPr id="20504" name="Text Box 16"/>
            <p:cNvSpPr txBox="1">
              <a:spLocks noChangeArrowheads="1"/>
            </p:cNvSpPr>
            <p:nvPr/>
          </p:nvSpPr>
          <p:spPr bwMode="auto">
            <a:xfrm>
              <a:off x="2383" y="2535"/>
              <a:ext cx="104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tx2"/>
                  </a:solidFill>
                  <a:latin typeface="Geneva" charset="0"/>
                </a:rPr>
                <a:t>n-type bulk Si</a:t>
              </a:r>
            </a:p>
          </p:txBody>
        </p:sp>
        <p:sp>
          <p:nvSpPr>
            <p:cNvPr id="20505" name="Text Box 17"/>
            <p:cNvSpPr txBox="1">
              <a:spLocks noChangeArrowheads="1"/>
            </p:cNvSpPr>
            <p:nvPr/>
          </p:nvSpPr>
          <p:spPr bwMode="auto">
            <a:xfrm>
              <a:off x="2304" y="1660"/>
              <a:ext cx="136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Geneva" charset="0"/>
                </a:rPr>
                <a:t>p-TYPE IMPLANTATION</a:t>
              </a:r>
              <a:endParaRPr lang="en-US" sz="1600">
                <a:latin typeface="Geneva" charset="0"/>
              </a:endParaRPr>
            </a:p>
          </p:txBody>
        </p:sp>
        <p:sp>
          <p:nvSpPr>
            <p:cNvPr id="20506" name="Text Box 18"/>
            <p:cNvSpPr txBox="1">
              <a:spLocks noChangeArrowheads="1"/>
            </p:cNvSpPr>
            <p:nvPr/>
          </p:nvSpPr>
          <p:spPr bwMode="auto">
            <a:xfrm>
              <a:off x="2496" y="1824"/>
              <a:ext cx="958" cy="2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>
                  <a:solidFill>
                    <a:schemeClr val="tx2"/>
                  </a:solidFill>
                  <a:latin typeface="Geneva" charset="0"/>
                </a:rPr>
                <a:t>p-n JUNCTION</a:t>
              </a:r>
            </a:p>
          </p:txBody>
        </p:sp>
        <p:sp>
          <p:nvSpPr>
            <p:cNvPr id="20507" name="Line 19"/>
            <p:cNvSpPr>
              <a:spLocks noChangeShapeType="1"/>
            </p:cNvSpPr>
            <p:nvPr/>
          </p:nvSpPr>
          <p:spPr bwMode="auto">
            <a:xfrm flipH="1">
              <a:off x="1440" y="1968"/>
              <a:ext cx="96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" name="Line 20"/>
            <p:cNvSpPr>
              <a:spLocks noChangeShapeType="1"/>
            </p:cNvSpPr>
            <p:nvPr/>
          </p:nvSpPr>
          <p:spPr bwMode="auto">
            <a:xfrm>
              <a:off x="3600" y="1968"/>
              <a:ext cx="1056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Text Box 21"/>
            <p:cNvSpPr txBox="1">
              <a:spLocks noChangeArrowheads="1"/>
            </p:cNvSpPr>
            <p:nvPr/>
          </p:nvSpPr>
          <p:spPr bwMode="auto">
            <a:xfrm>
              <a:off x="1824" y="2064"/>
              <a:ext cx="242" cy="2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rgbClr val="021D87"/>
                  </a:solidFill>
                  <a:latin typeface="Geneva" charset="0"/>
                </a:rPr>
                <a:t>x</a:t>
              </a:r>
              <a:r>
                <a:rPr lang="en-US" sz="2000" baseline="-25000">
                  <a:solidFill>
                    <a:srgbClr val="021D87"/>
                  </a:solidFill>
                  <a:latin typeface="Geneva" charset="0"/>
                </a:rPr>
                <a:t>D</a:t>
              </a:r>
              <a:endParaRPr lang="en-US" sz="2000">
                <a:solidFill>
                  <a:schemeClr val="tx2"/>
                </a:solidFill>
                <a:latin typeface="Geneva" charset="0"/>
              </a:endParaRPr>
            </a:p>
          </p:txBody>
        </p:sp>
        <p:sp>
          <p:nvSpPr>
            <p:cNvPr id="20510" name="Line 22"/>
            <p:cNvSpPr>
              <a:spLocks noChangeShapeType="1"/>
            </p:cNvSpPr>
            <p:nvPr/>
          </p:nvSpPr>
          <p:spPr bwMode="auto">
            <a:xfrm flipV="1">
              <a:off x="1920" y="1776"/>
              <a:ext cx="0" cy="336"/>
            </a:xfrm>
            <a:prstGeom prst="line">
              <a:avLst/>
            </a:prstGeom>
            <a:noFill/>
            <a:ln w="57150">
              <a:solidFill>
                <a:srgbClr val="021D8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1" name="Line 23"/>
            <p:cNvSpPr>
              <a:spLocks noChangeShapeType="1"/>
            </p:cNvSpPr>
            <p:nvPr/>
          </p:nvSpPr>
          <p:spPr bwMode="auto">
            <a:xfrm>
              <a:off x="1920" y="2304"/>
              <a:ext cx="0" cy="192"/>
            </a:xfrm>
            <a:prstGeom prst="line">
              <a:avLst/>
            </a:prstGeom>
            <a:noFill/>
            <a:ln w="57150">
              <a:solidFill>
                <a:srgbClr val="021D87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Rectangle 24"/>
            <p:cNvSpPr>
              <a:spLocks noChangeArrowheads="1"/>
            </p:cNvSpPr>
            <p:nvPr/>
          </p:nvSpPr>
          <p:spPr bwMode="auto">
            <a:xfrm>
              <a:off x="4848" y="1680"/>
              <a:ext cx="144" cy="240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3" name="Text Box 25"/>
            <p:cNvSpPr txBox="1">
              <a:spLocks noChangeArrowheads="1"/>
            </p:cNvSpPr>
            <p:nvPr/>
          </p:nvSpPr>
          <p:spPr bwMode="auto">
            <a:xfrm>
              <a:off x="2021" y="2092"/>
              <a:ext cx="224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>
                  <a:solidFill>
                    <a:schemeClr val="tx2"/>
                  </a:solidFill>
                  <a:latin typeface="Geneva" charset="0"/>
                </a:rPr>
                <a:t> region depleted of free charge</a:t>
              </a:r>
            </a:p>
          </p:txBody>
        </p:sp>
      </p:grpSp>
      <p:sp>
        <p:nvSpPr>
          <p:cNvPr id="20484" name="Text Box 26"/>
          <p:cNvSpPr txBox="1">
            <a:spLocks noChangeArrowheads="1"/>
          </p:cNvSpPr>
          <p:nvPr/>
        </p:nvSpPr>
        <p:spPr bwMode="auto">
          <a:xfrm>
            <a:off x="1128792" y="5862055"/>
            <a:ext cx="77447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2"/>
                </a:solidFill>
                <a:latin typeface="Geneva" charset="0"/>
              </a:rPr>
              <a:t> LARGE, up to 1000µm, because of HIGH RESISTIVITY</a:t>
            </a:r>
            <a:r>
              <a:rPr lang="en-US" sz="2000">
                <a:solidFill>
                  <a:schemeClr val="tx2"/>
                </a:solidFill>
                <a:latin typeface="Symbol" charset="2"/>
                <a:cs typeface="Symbol" charset="2"/>
              </a:rPr>
              <a:t> r</a:t>
            </a:r>
            <a:r>
              <a:rPr lang="en-US" sz="1800">
                <a:solidFill>
                  <a:schemeClr val="tx2"/>
                </a:solidFill>
                <a:latin typeface="Geneva" charset="0"/>
              </a:rPr>
              <a:t> of BULK Si </a:t>
            </a:r>
          </a:p>
        </p:txBody>
      </p:sp>
      <p:pic>
        <p:nvPicPr>
          <p:cNvPr id="20485" name="Picture 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800600"/>
            <a:ext cx="62484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439" y="5896561"/>
            <a:ext cx="4826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0" name="Straight Arrow Connector 29"/>
          <p:cNvCxnSpPr/>
          <p:nvPr/>
        </p:nvCxnSpPr>
        <p:spPr>
          <a:xfrm rot="5400000">
            <a:off x="7819232" y="2620169"/>
            <a:ext cx="1430337" cy="3175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88" name="TextBox 30"/>
          <p:cNvSpPr txBox="1">
            <a:spLocks noChangeArrowheads="1"/>
          </p:cNvSpPr>
          <p:nvPr/>
        </p:nvSpPr>
        <p:spPr bwMode="auto">
          <a:xfrm>
            <a:off x="6161324" y="2684799"/>
            <a:ext cx="22732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FF0000"/>
                </a:solidFill>
              </a:rPr>
              <a:t>E-field</a:t>
            </a:r>
          </a:p>
          <a:p>
            <a:pPr algn="ctr" eaLnBrk="1" hangingPunct="1"/>
            <a:r>
              <a:rPr lang="en-US" sz="1800" b="1">
                <a:solidFill>
                  <a:srgbClr val="FF0000"/>
                </a:solidFill>
              </a:rPr>
              <a:t>charge carrier drift</a:t>
            </a:r>
          </a:p>
        </p:txBody>
      </p:sp>
      <p:cxnSp>
        <p:nvCxnSpPr>
          <p:cNvPr id="33" name="Straight Arrow Connector 32"/>
          <p:cNvCxnSpPr/>
          <p:nvPr/>
        </p:nvCxnSpPr>
        <p:spPr>
          <a:xfrm rot="5400000">
            <a:off x="8233569" y="3720306"/>
            <a:ext cx="596900" cy="1588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90" name="TextBox 33"/>
          <p:cNvSpPr txBox="1">
            <a:spLocks noChangeArrowheads="1"/>
          </p:cNvSpPr>
          <p:nvPr/>
        </p:nvSpPr>
        <p:spPr bwMode="auto">
          <a:xfrm>
            <a:off x="6467475" y="3648074"/>
            <a:ext cx="2108210" cy="381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charge diffusion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805004" y="2116787"/>
            <a:ext cx="14782" cy="10006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Quad Arrow 40"/>
          <p:cNvSpPr/>
          <p:nvPr/>
        </p:nvSpPr>
        <p:spPr>
          <a:xfrm>
            <a:off x="5837221" y="3422650"/>
            <a:ext cx="625475" cy="627063"/>
          </a:xfrm>
          <a:prstGeom prst="quadArrow">
            <a:avLst>
              <a:gd name="adj1" fmla="val 0"/>
              <a:gd name="adj2" fmla="val 21456"/>
              <a:gd name="adj3" fmla="val 22500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4" name="Straight Connector 3"/>
          <p:cNvCxnSpPr>
            <a:stCxn id="20499" idx="1"/>
          </p:cNvCxnSpPr>
          <p:nvPr/>
        </p:nvCxnSpPr>
        <p:spPr>
          <a:xfrm flipH="1" flipV="1">
            <a:off x="360586" y="4186536"/>
            <a:ext cx="401414" cy="13942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7305793" y="1034874"/>
            <a:ext cx="5095" cy="68378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 flipV="1">
            <a:off x="7332772" y="1061836"/>
            <a:ext cx="401414" cy="13942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" name="Group 18"/>
          <p:cNvGrpSpPr/>
          <p:nvPr/>
        </p:nvGrpSpPr>
        <p:grpSpPr>
          <a:xfrm rot="16200000">
            <a:off x="7759313" y="803582"/>
            <a:ext cx="513044" cy="533029"/>
            <a:chOff x="7897168" y="1077516"/>
            <a:chExt cx="615806" cy="341548"/>
          </a:xfrm>
        </p:grpSpPr>
        <p:cxnSp>
          <p:nvCxnSpPr>
            <p:cNvPr id="43" name="Straight Connector 42"/>
            <p:cNvCxnSpPr/>
            <p:nvPr/>
          </p:nvCxnSpPr>
          <p:spPr>
            <a:xfrm flipH="1" flipV="1">
              <a:off x="7897168" y="1077516"/>
              <a:ext cx="615806" cy="4398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flipH="1" flipV="1">
              <a:off x="7995178" y="1191224"/>
              <a:ext cx="401414" cy="13942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flipH="1" flipV="1">
              <a:off x="8086244" y="1315388"/>
              <a:ext cx="213821" cy="6481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H="1" flipV="1">
              <a:off x="8154414" y="1415951"/>
              <a:ext cx="80856" cy="3113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/>
          <p:cNvGrpSpPr/>
          <p:nvPr/>
        </p:nvGrpSpPr>
        <p:grpSpPr>
          <a:xfrm>
            <a:off x="82312" y="4217347"/>
            <a:ext cx="423318" cy="415404"/>
            <a:chOff x="539209" y="4499002"/>
            <a:chExt cx="473762" cy="409020"/>
          </a:xfrm>
        </p:grpSpPr>
        <p:cxnSp>
          <p:nvCxnSpPr>
            <p:cNvPr id="59" name="Straight Connector 58"/>
            <p:cNvCxnSpPr/>
            <p:nvPr/>
          </p:nvCxnSpPr>
          <p:spPr>
            <a:xfrm flipH="1" flipV="1">
              <a:off x="539209" y="4666385"/>
              <a:ext cx="473762" cy="17404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>
              <a:off x="770741" y="4499002"/>
              <a:ext cx="9585" cy="409020"/>
            </a:xfrm>
            <a:prstGeom prst="line">
              <a:avLst/>
            </a:prstGeom>
            <a:ln w="57150" cmpd="sng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7307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027"/>
          <p:cNvSpPr>
            <a:spLocks noGrp="1" noChangeArrowheads="1"/>
          </p:cNvSpPr>
          <p:nvPr>
            <p:ph type="title"/>
          </p:nvPr>
        </p:nvSpPr>
        <p:spPr>
          <a:xfrm>
            <a:off x="179512" y="116632"/>
            <a:ext cx="8784976" cy="685800"/>
          </a:xfrm>
          <a:noFill/>
        </p:spPr>
        <p:txBody>
          <a:bodyPr/>
          <a:lstStyle/>
          <a:p>
            <a:r>
              <a:rPr lang="en-US" sz="2400">
                <a:solidFill>
                  <a:srgbClr val="000099"/>
                </a:solidFill>
                <a:latin typeface="Geneva" charset="0"/>
                <a:ea typeface="ＭＳ Ｐゴシック" charset="0"/>
              </a:rPr>
              <a:t>Integrated electronics is key: silicon MOS transistor</a:t>
            </a:r>
          </a:p>
        </p:txBody>
      </p:sp>
      <p:pic>
        <p:nvPicPr>
          <p:cNvPr id="29698" name="Picture 6" descr="Trans2u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4632325" cy="373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Content Placeholder 7"/>
          <p:cNvSpPr>
            <a:spLocks noGrp="1"/>
          </p:cNvSpPr>
          <p:nvPr>
            <p:ph idx="1"/>
          </p:nvPr>
        </p:nvSpPr>
        <p:spPr>
          <a:xfrm>
            <a:off x="7061519" y="4797152"/>
            <a:ext cx="2055912" cy="360040"/>
          </a:xfrm>
        </p:spPr>
        <p:txBody>
          <a:bodyPr/>
          <a:lstStyle/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not same scale</a:t>
            </a:r>
          </a:p>
        </p:txBody>
      </p:sp>
      <p:sp>
        <p:nvSpPr>
          <p:cNvPr id="29700" name="Rectangle 1026"/>
          <p:cNvSpPr txBox="1">
            <a:spLocks noChangeArrowheads="1"/>
          </p:cNvSpPr>
          <p:nvPr/>
        </p:nvSpPr>
        <p:spPr bwMode="auto">
          <a:xfrm>
            <a:off x="323528" y="4941168"/>
            <a:ext cx="74279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sz="2800">
                <a:solidFill>
                  <a:srgbClr val="0741F6"/>
                </a:solidFill>
                <a:latin typeface="Geneva" charset="0"/>
                <a:cs typeface="Geneva" charset="0"/>
              </a:rPr>
              <a:t>2 µm TECHNOLOGY            0.005 µm</a:t>
            </a:r>
            <a:endParaRPr lang="en-US" sz="2800">
              <a:solidFill>
                <a:srgbClr val="0000E6"/>
              </a:solidFill>
              <a:latin typeface="Geneva" charset="0"/>
              <a:cs typeface="Geneva" charset="0"/>
            </a:endParaRPr>
          </a:p>
        </p:txBody>
      </p:sp>
      <p:sp>
        <p:nvSpPr>
          <p:cNvPr id="29701" name="Text Box 1030"/>
          <p:cNvSpPr txBox="1">
            <a:spLocks noChangeArrowheads="1"/>
          </p:cNvSpPr>
          <p:nvPr/>
        </p:nvSpPr>
        <p:spPr bwMode="auto">
          <a:xfrm>
            <a:off x="5046218" y="1988840"/>
            <a:ext cx="385968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gate length  .016 µm</a:t>
            </a:r>
          </a:p>
          <a:p>
            <a:pPr eaLnBrk="1" hangingPunct="1"/>
            <a:r>
              <a:rPr lang="en-US" sz="2000">
                <a:solidFill>
                  <a:srgbClr val="008000"/>
                </a:solidFill>
                <a:latin typeface="Geneva" charset="0"/>
              </a:rPr>
              <a:t>SiO</a:t>
            </a:r>
            <a:r>
              <a:rPr lang="en-US" sz="2000" baseline="-10000">
                <a:solidFill>
                  <a:srgbClr val="008000"/>
                </a:solidFill>
                <a:latin typeface="Geneva" charset="0"/>
              </a:rPr>
              <a:t>2</a:t>
            </a:r>
            <a:r>
              <a:rPr lang="en-US" sz="2000">
                <a:solidFill>
                  <a:srgbClr val="008000"/>
                </a:solidFill>
                <a:latin typeface="Geneva" charset="0"/>
              </a:rPr>
              <a:t> gate thickness 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2.75 nm</a:t>
            </a:r>
          </a:p>
          <a:p>
            <a:pPr eaLnBrk="1" hangingPunct="1"/>
            <a:r>
              <a:rPr lang="en-US" sz="2000">
                <a:solidFill>
                  <a:srgbClr val="FF0000"/>
                </a:solidFill>
                <a:latin typeface="Geneva" charset="0"/>
              </a:rPr>
              <a:t>thin gate usually radhard</a:t>
            </a:r>
          </a:p>
        </p:txBody>
      </p:sp>
      <p:pic>
        <p:nvPicPr>
          <p:cNvPr id="29702" name="Picture 5" descr="01-ED-st-stm                                                   00004C6AMacintosh HD                   B71C5DA6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71154">
            <a:off x="6994375" y="1671904"/>
            <a:ext cx="212725" cy="219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Box 12"/>
          <p:cNvSpPr txBox="1">
            <a:spLocks noChangeArrowheads="1"/>
          </p:cNvSpPr>
          <p:nvPr/>
        </p:nvSpPr>
        <p:spPr bwMode="auto">
          <a:xfrm>
            <a:off x="4864843" y="764704"/>
            <a:ext cx="425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+mn-lt"/>
              </a:rPr>
              <a:t>continuous scaling/</a:t>
            </a:r>
            <a:r>
              <a:rPr lang="en-US" sz="2000" b="0"/>
              <a:t>miniaturization</a:t>
            </a:r>
            <a:endParaRPr lang="en-US" sz="200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51720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1985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28384" y="5373216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2017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5292080" y="2132856"/>
            <a:ext cx="39286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0">
                <a:latin typeface="+mn-lt"/>
              </a:rPr>
              <a:t> 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79512" y="5733256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HEP was 2 generations behind industry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04048" y="5733256"/>
            <a:ext cx="3823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now HEP is 8 generations behind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660232" y="1196752"/>
            <a:ext cx="1005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latin typeface="+mn-lt"/>
              </a:rPr>
              <a:t>2015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08104" y="3645024"/>
            <a:ext cx="34129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+mn-lt"/>
              </a:rPr>
              <a:t>2017 development at IBM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524328" y="4221088"/>
            <a:ext cx="1306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>
                <a:latin typeface="+mn-lt"/>
              </a:rPr>
              <a:t>gate-all-around</a:t>
            </a:r>
          </a:p>
          <a:p>
            <a:r>
              <a:rPr lang="en-US" sz="1200" b="0">
                <a:latin typeface="+mn-lt"/>
              </a:rPr>
              <a:t>source IBM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5148064" y="1844824"/>
            <a:ext cx="1440160" cy="0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6516216" y="3140968"/>
            <a:ext cx="0" cy="576064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Content Placeholder 7"/>
          <p:cNvSpPr txBox="1">
            <a:spLocks/>
          </p:cNvSpPr>
          <p:nvPr/>
        </p:nvSpPr>
        <p:spPr bwMode="auto">
          <a:xfrm>
            <a:off x="7236296" y="1628800"/>
            <a:ext cx="161967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400" b="1">
                <a:solidFill>
                  <a:srgbClr val="3E7045"/>
                </a:solidFill>
                <a:latin typeface="+mn-lt"/>
                <a:ea typeface="+mn-ea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 algn="r"/>
            <a:r>
              <a:rPr lang="en-US" sz="1600">
                <a:solidFill>
                  <a:schemeClr val="tx1"/>
                </a:solidFill>
                <a:latin typeface="Geneva" charset="0"/>
                <a:ea typeface="ＭＳ Ｐゴシック" charset="0"/>
              </a:rPr>
              <a:t> same scale</a:t>
            </a:r>
          </a:p>
        </p:txBody>
      </p:sp>
      <p:pic>
        <p:nvPicPr>
          <p:cNvPr id="8" name="Picture 7" descr="IBM5nm-n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4005064"/>
            <a:ext cx="1691680" cy="1043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2584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1" descr="CMSpixInst-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2889" y="215974"/>
            <a:ext cx="9144000" cy="609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592137"/>
          </a:xfrm>
        </p:spPr>
        <p:txBody>
          <a:bodyPr/>
          <a:lstStyle/>
          <a:p>
            <a:r>
              <a:rPr lang="en-US">
                <a:solidFill>
                  <a:srgbClr val="FFFF00"/>
                </a:solidFill>
                <a:latin typeface="Helvetica" charset="0"/>
                <a:ea typeface="ＭＳ Ｐゴシック" charset="0"/>
                <a:cs typeface="ＭＳ Ｐゴシック" charset="0"/>
              </a:rPr>
              <a:t>Monteren van de CMS Si tracking </a:t>
            </a:r>
            <a:r>
              <a:rPr lang="en-US">
                <a:solidFill>
                  <a:srgbClr val="FFFF00"/>
                </a:solidFill>
                <a:ea typeface="ＭＳ Ｐゴシック" charset="0"/>
              </a:rPr>
              <a:t>detektor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141882" y="6260353"/>
            <a:ext cx="1591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 CMS</a:t>
            </a:r>
          </a:p>
        </p:txBody>
      </p:sp>
      <p:sp>
        <p:nvSpPr>
          <p:cNvPr id="13" name="Round Single Corner Rectangle 12"/>
          <p:cNvSpPr/>
          <p:nvPr/>
        </p:nvSpPr>
        <p:spPr>
          <a:xfrm>
            <a:off x="451144" y="2413000"/>
            <a:ext cx="2145300" cy="277559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Muon Detektoren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  <p:sp>
        <p:nvSpPr>
          <p:cNvPr id="14" name="Round Single Corner Rectangle 13"/>
          <p:cNvSpPr/>
          <p:nvPr/>
        </p:nvSpPr>
        <p:spPr>
          <a:xfrm>
            <a:off x="3778956" y="3400778"/>
            <a:ext cx="1371599" cy="296333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Si Tracker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  <p:sp>
        <p:nvSpPr>
          <p:cNvPr id="15" name="Round Single Corner Rectangle 14"/>
          <p:cNvSpPr/>
          <p:nvPr/>
        </p:nvSpPr>
        <p:spPr>
          <a:xfrm>
            <a:off x="4315177" y="2469445"/>
            <a:ext cx="1470378" cy="307622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Calorimeter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  <p:sp>
        <p:nvSpPr>
          <p:cNvPr id="18" name="Round Single Corner Rectangle 17"/>
          <p:cNvSpPr/>
          <p:nvPr/>
        </p:nvSpPr>
        <p:spPr>
          <a:xfrm>
            <a:off x="5444066" y="1871693"/>
            <a:ext cx="2141819" cy="312707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Muon Detektoren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  <p:sp>
        <p:nvSpPr>
          <p:cNvPr id="19" name="Round Single Corner Rectangle 18"/>
          <p:cNvSpPr/>
          <p:nvPr/>
        </p:nvSpPr>
        <p:spPr>
          <a:xfrm>
            <a:off x="1721027" y="5481386"/>
            <a:ext cx="1219757" cy="300807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personen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  <p:sp>
        <p:nvSpPr>
          <p:cNvPr id="20" name="Round Single Corner Rectangle 19"/>
          <p:cNvSpPr/>
          <p:nvPr/>
        </p:nvSpPr>
        <p:spPr>
          <a:xfrm>
            <a:off x="5827441" y="5397829"/>
            <a:ext cx="1257175" cy="284096"/>
          </a:xfrm>
          <a:prstGeom prst="round1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 smtClean="0">
                <a:solidFill>
                  <a:srgbClr val="000090"/>
                </a:solidFill>
                <a:latin typeface="Geneva"/>
                <a:cs typeface="Geneva"/>
              </a:rPr>
              <a:t>personen</a:t>
            </a:r>
            <a:endParaRPr lang="en-US" dirty="0">
              <a:solidFill>
                <a:srgbClr val="000090"/>
              </a:solidFill>
              <a:latin typeface="Geneva"/>
              <a:cs typeface="Genev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297918"/>
            <a:ext cx="9144000" cy="1332791"/>
          </a:xfrm>
          <a:noFill/>
        </p:spPr>
        <p:txBody>
          <a:bodyPr>
            <a:normAutofit fontScale="90000"/>
          </a:bodyPr>
          <a:lstStyle/>
          <a:p>
            <a:r>
              <a:rPr lang="en-US" sz="2800">
                <a:latin typeface="Geneva" charset="0"/>
                <a:ea typeface="ＭＳ Ｐゴシック" charset="0"/>
              </a:rPr>
              <a:t>mijn verhaal nu  -  de metingen morgenochtend</a:t>
            </a:r>
            <a:br>
              <a:rPr lang="en-US" sz="2800">
                <a:latin typeface="Geneva" charset="0"/>
                <a:ea typeface="ＭＳ Ｐゴシック" charset="0"/>
              </a:rPr>
            </a:br>
            <a:r>
              <a:rPr lang="en-US" sz="2800">
                <a:latin typeface="Geneva" charset="0"/>
                <a:ea typeface="ＭＳ Ｐゴシック" charset="0"/>
              </a:rPr>
              <a:t>'</a:t>
            </a:r>
            <a: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</a:rPr>
              <a:t>Elementaire deeltjes vinden met silicium chips,</a:t>
            </a:r>
            <a:b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 sz="2800">
                <a:solidFill>
                  <a:srgbClr val="0000FF"/>
                </a:solidFill>
                <a:latin typeface="Geneva" charset="0"/>
                <a:ea typeface="ＭＳ Ｐゴシック" charset="0"/>
              </a:rPr>
              <a:t>in experimenten en overal'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283881" y="1702903"/>
            <a:ext cx="8860119" cy="4788579"/>
          </a:xfrm>
        </p:spPr>
        <p:txBody>
          <a:bodyPr/>
          <a:lstStyle/>
          <a:p>
            <a:r>
              <a:rPr lang="en-US" sz="2400"/>
              <a:t>1.  elementaire ioniserende deeltjes: "straling" overal, </a:t>
            </a:r>
          </a:p>
          <a:p>
            <a:r>
              <a:rPr lang="en-US" sz="2400"/>
              <a:t>			onzichtbaar, maar heel gewoon</a:t>
            </a:r>
          </a:p>
          <a:p>
            <a:r>
              <a:rPr lang="en-US" sz="2400"/>
              <a:t>			meestal niet gevaarlijk, behalve wanneer TE VEEL</a:t>
            </a:r>
          </a:p>
          <a:p>
            <a:r>
              <a:rPr lang="en-US" sz="2000"/>
              <a:t>	</a:t>
            </a:r>
            <a:r>
              <a:rPr lang="en-US" sz="2000">
                <a:solidFill>
                  <a:srgbClr val="FF0000"/>
                </a:solidFill>
              </a:rPr>
              <a:t>maar 100g zout eten, of een emmer</a:t>
            </a:r>
            <a:r>
              <a:rPr lang="en-US" sz="2000">
                <a:solidFill>
                  <a:srgbClr val="008000"/>
                </a:solidFill>
              </a:rPr>
              <a:t> (heet)</a:t>
            </a:r>
            <a:r>
              <a:rPr lang="en-US" sz="2000">
                <a:solidFill>
                  <a:srgbClr val="FF0000"/>
                </a:solidFill>
              </a:rPr>
              <a:t> water is ook dodelijk !</a:t>
            </a:r>
          </a:p>
          <a:p>
            <a:endParaRPr lang="en-US" sz="1000">
              <a:solidFill>
                <a:srgbClr val="FF0000"/>
              </a:solidFill>
            </a:endParaRPr>
          </a:p>
          <a:p>
            <a:r>
              <a:rPr lang="en-US" sz="2400"/>
              <a:t>2.  met slimme elektronica kan je deeltjes toch direkt zien</a:t>
            </a:r>
          </a:p>
          <a:p>
            <a:r>
              <a:rPr lang="en-US" sz="2000">
                <a:solidFill>
                  <a:srgbClr val="FF0000"/>
                </a:solidFill>
              </a:rPr>
              <a:t>	kijk maar, en morgen ook zelf doen met een Timepix Si chip</a:t>
            </a:r>
          </a:p>
          <a:p>
            <a:endParaRPr lang="en-US" sz="1000">
              <a:solidFill>
                <a:srgbClr val="FF0000"/>
              </a:solidFill>
            </a:endParaRPr>
          </a:p>
          <a:p>
            <a:r>
              <a:rPr lang="en-US" sz="2400"/>
              <a:t>3.  deze elektronica werd door ons ontwikkeld om de</a:t>
            </a:r>
          </a:p>
          <a:p>
            <a:r>
              <a:rPr lang="en-US" sz="2400"/>
              <a:t>	sporen van onbekende elementaire deeltjes te vinden</a:t>
            </a:r>
          </a:p>
          <a:p>
            <a:r>
              <a:rPr lang="en-US" sz="2000"/>
              <a:t>	</a:t>
            </a:r>
            <a:r>
              <a:rPr lang="en-US" sz="2000">
                <a:solidFill>
                  <a:srgbClr val="FF0000"/>
                </a:solidFill>
              </a:rPr>
              <a:t>alle LHC experimente gebruiken nu deze Si 'spoorzoekers' </a:t>
            </a:r>
          </a:p>
          <a:p>
            <a:r>
              <a:rPr lang="en-US" sz="2000">
                <a:solidFill>
                  <a:srgbClr val="FF0000"/>
                </a:solidFill>
              </a:rPr>
              <a:t>	</a:t>
            </a:r>
            <a:r>
              <a:rPr lang="en-US" sz="2000">
                <a:solidFill>
                  <a:srgbClr val="008000"/>
                </a:solidFill>
              </a:rPr>
              <a:t>vroeger veel moeilijker met film, nevelkamer of bellenvat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07885" y="24047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40146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702519"/>
            <a:ext cx="8382000" cy="3191271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ATLAS of CMS zijn eigenlijk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één heel grote elektronische camera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Ze zitten vol met ICs: silicium chips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IC  Integrated Circuits </a:t>
            </a:r>
            <a:r>
              <a:rPr lang="en-US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4333649"/>
            <a:ext cx="9025773" cy="840671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ieder &gt;&gt; een miljoen, zelf bedachte chips</a:t>
            </a:r>
          </a:p>
        </p:txBody>
      </p:sp>
    </p:spTree>
    <p:extLst>
      <p:ext uri="{BB962C8B-B14F-4D97-AF65-F5344CB8AC3E}">
        <p14:creationId xmlns:p14="http://schemas.microsoft.com/office/powerpoint/2010/main" val="389608877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1490663"/>
            <a:ext cx="8229600" cy="4525962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en-US"/>
              <a:t> 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49225"/>
            <a:ext cx="9144000" cy="493713"/>
          </a:xfrm>
        </p:spPr>
        <p:txBody>
          <a:bodyPr>
            <a:normAutofit fontScale="90000"/>
          </a:bodyPr>
          <a:lstStyle/>
          <a:p>
            <a:pPr algn="l">
              <a:defRPr/>
            </a:pPr>
            <a:r>
              <a:rPr lang="en-US" sz="3600">
                <a:ea typeface="ＭＳ Ｐゴシック" charset="0"/>
              </a:rPr>
              <a:t>Een paar van de ASICs in CMS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63625" y="5404105"/>
            <a:ext cx="318791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Totaal CMS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ong. 1 milljoen chips</a:t>
            </a:r>
          </a:p>
          <a:p>
            <a:r>
              <a:rPr lang="en-US" sz="2000">
                <a:solidFill>
                  <a:srgbClr val="008000"/>
                </a:solidFill>
                <a:latin typeface="Geneva"/>
                <a:cs typeface="Geneva"/>
              </a:rPr>
              <a:t>waarvan 700 000 ASICs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22783" y="3720157"/>
            <a:ext cx="23420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>
                <a:latin typeface="Geneva"/>
                <a:cs typeface="Geneva"/>
              </a:rPr>
              <a:t>MAD  muon det</a:t>
            </a:r>
          </a:p>
          <a:p>
            <a:r>
              <a:rPr lang="en-US" sz="1600">
                <a:latin typeface="Geneva"/>
                <a:cs typeface="Geneva"/>
              </a:rPr>
              <a:t>181 000 chips</a:t>
            </a:r>
          </a:p>
          <a:p>
            <a:r>
              <a:rPr lang="en-US" sz="1600">
                <a:latin typeface="Geneva"/>
                <a:cs typeface="Geneva"/>
              </a:rPr>
              <a:t>25 000 m</a:t>
            </a:r>
            <a:r>
              <a:rPr lang="en-US" sz="1600" baseline="30000">
                <a:latin typeface="Geneva"/>
                <a:cs typeface="Geneva"/>
              </a:rPr>
              <a:t>2</a:t>
            </a:r>
            <a:r>
              <a:rPr lang="en-US" sz="1600">
                <a:latin typeface="Geneva"/>
                <a:cs typeface="Geneva"/>
              </a:rPr>
              <a:t> gasgevuld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2433213" y="3275499"/>
            <a:ext cx="1916811" cy="2401867"/>
            <a:chOff x="2470564" y="2715281"/>
            <a:chExt cx="1916811" cy="2401867"/>
          </a:xfrm>
        </p:grpSpPr>
        <p:sp>
          <p:nvSpPr>
            <p:cNvPr id="3" name="TextBox 2"/>
            <p:cNvSpPr txBox="1"/>
            <p:nvPr/>
          </p:nvSpPr>
          <p:spPr>
            <a:xfrm>
              <a:off x="2470564" y="4039930"/>
              <a:ext cx="1916811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APV25 Si det</a:t>
              </a:r>
            </a:p>
            <a:p>
              <a:r>
                <a:rPr lang="en-US" sz="1600">
                  <a:latin typeface="Geneva"/>
                  <a:cs typeface="Geneva"/>
                </a:rPr>
                <a:t>110 000 chips</a:t>
              </a:r>
            </a:p>
            <a:p>
              <a:r>
                <a:rPr lang="en-US" sz="1600">
                  <a:latin typeface="Geneva"/>
                  <a:cs typeface="Geneva"/>
                </a:rPr>
                <a:t>9.3 M segmenten</a:t>
              </a:r>
            </a:p>
            <a:p>
              <a:r>
                <a:rPr lang="en-US" sz="1600">
                  <a:latin typeface="Geneva"/>
                  <a:cs typeface="Geneva"/>
                </a:rPr>
                <a:t>198 m</a:t>
              </a:r>
              <a:r>
                <a:rPr lang="en-US" sz="1600" baseline="30000">
                  <a:latin typeface="Geneva"/>
                  <a:cs typeface="Geneva"/>
                </a:rPr>
                <a:t>2</a:t>
              </a:r>
              <a:r>
                <a:rPr lang="en-US" sz="1600">
                  <a:latin typeface="Geneva"/>
                  <a:cs typeface="Geneva"/>
                </a:rPr>
                <a:t> Si sensor</a:t>
              </a:r>
            </a:p>
          </p:txBody>
        </p:sp>
        <p:pic>
          <p:nvPicPr>
            <p:cNvPr id="31" name="Content Placeholder 6" descr="ABCDclean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3260" y="2715281"/>
              <a:ext cx="1398858" cy="12918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up 9"/>
          <p:cNvGrpSpPr/>
          <p:nvPr/>
        </p:nvGrpSpPr>
        <p:grpSpPr>
          <a:xfrm>
            <a:off x="355784" y="3583091"/>
            <a:ext cx="1723549" cy="2748456"/>
            <a:chOff x="437958" y="2978050"/>
            <a:chExt cx="1723549" cy="2748456"/>
          </a:xfrm>
        </p:grpSpPr>
        <p:sp>
          <p:nvSpPr>
            <p:cNvPr id="15" name="TextBox 14"/>
            <p:cNvSpPr txBox="1"/>
            <p:nvPr/>
          </p:nvSpPr>
          <p:spPr>
            <a:xfrm>
              <a:off x="437958" y="4649288"/>
              <a:ext cx="1723549" cy="10772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PSI46 pix det</a:t>
              </a:r>
            </a:p>
            <a:p>
              <a:r>
                <a:rPr lang="en-US" sz="1600">
                  <a:latin typeface="Geneva"/>
                  <a:cs typeface="Geneva"/>
                </a:rPr>
                <a:t>16 800  chips</a:t>
              </a:r>
            </a:p>
            <a:p>
              <a:r>
                <a:rPr lang="en-US" sz="1600">
                  <a:latin typeface="Geneva"/>
                  <a:cs typeface="Geneva"/>
                </a:rPr>
                <a:t>66 M segments</a:t>
              </a:r>
            </a:p>
            <a:p>
              <a:r>
                <a:rPr lang="en-US" sz="1600">
                  <a:latin typeface="Geneva"/>
                  <a:cs typeface="Geneva"/>
                </a:rPr>
                <a:t>1 m</a:t>
              </a:r>
              <a:r>
                <a:rPr lang="en-US" sz="1600" baseline="30000">
                  <a:latin typeface="Geneva"/>
                  <a:cs typeface="Geneva"/>
                </a:rPr>
                <a:t>2</a:t>
              </a:r>
              <a:r>
                <a:rPr lang="en-US" sz="1600">
                  <a:latin typeface="Geneva"/>
                  <a:cs typeface="Geneva"/>
                </a:rPr>
                <a:t> Si sensor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1860" y="2978050"/>
              <a:ext cx="1411558" cy="1625071"/>
            </a:xfrm>
            <a:prstGeom prst="rect">
              <a:avLst/>
            </a:prstGeom>
          </p:spPr>
        </p:pic>
      </p:grpSp>
      <p:grpSp>
        <p:nvGrpSpPr>
          <p:cNvPr id="26" name="Group 25"/>
          <p:cNvGrpSpPr/>
          <p:nvPr/>
        </p:nvGrpSpPr>
        <p:grpSpPr>
          <a:xfrm>
            <a:off x="4299524" y="3288024"/>
            <a:ext cx="1826141" cy="1356103"/>
            <a:chOff x="4336875" y="2727806"/>
            <a:chExt cx="1826141" cy="1356103"/>
          </a:xfrm>
        </p:grpSpPr>
        <p:sp>
          <p:nvSpPr>
            <p:cNvPr id="28" name="TextBox 27"/>
            <p:cNvSpPr txBox="1"/>
            <p:nvPr/>
          </p:nvSpPr>
          <p:spPr>
            <a:xfrm>
              <a:off x="4336875" y="3499133"/>
              <a:ext cx="1826141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latin typeface="Geneva"/>
                  <a:cs typeface="Geneva"/>
                </a:rPr>
                <a:t>QIE8 calorimeter</a:t>
              </a:r>
            </a:p>
            <a:p>
              <a:r>
                <a:rPr lang="en-US" sz="1600">
                  <a:latin typeface="Geneva"/>
                  <a:cs typeface="Geneva"/>
                </a:rPr>
                <a:t>220 400  chips</a:t>
              </a: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1265" y="2727806"/>
              <a:ext cx="537894" cy="758008"/>
            </a:xfrm>
            <a:prstGeom prst="rect">
              <a:avLst/>
            </a:prstGeom>
          </p:spPr>
        </p:pic>
      </p:grpSp>
      <p:cxnSp>
        <p:nvCxnSpPr>
          <p:cNvPr id="19" name="Straight Arrow Connector 18"/>
          <p:cNvCxnSpPr/>
          <p:nvPr/>
        </p:nvCxnSpPr>
        <p:spPr bwMode="auto">
          <a:xfrm flipH="1" flipV="1">
            <a:off x="578941" y="2315567"/>
            <a:ext cx="555640" cy="124014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grpSp>
        <p:nvGrpSpPr>
          <p:cNvPr id="30" name="Group 29"/>
          <p:cNvGrpSpPr/>
          <p:nvPr/>
        </p:nvGrpSpPr>
        <p:grpSpPr>
          <a:xfrm>
            <a:off x="0" y="708082"/>
            <a:ext cx="8868355" cy="2015754"/>
            <a:chOff x="34346" y="35820"/>
            <a:chExt cx="8868355" cy="2015754"/>
          </a:xfrm>
        </p:grpSpPr>
        <p:pic>
          <p:nvPicPr>
            <p:cNvPr id="9" name="Picture 8" descr="CMS-slice-n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301" y="35820"/>
              <a:ext cx="8661400" cy="1651000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34346" y="1065690"/>
              <a:ext cx="1301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bundel pijp 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61070" y="1682242"/>
              <a:ext cx="2223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Si microstrip tracker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2817067" y="604026"/>
              <a:ext cx="830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e-CAL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904223" y="487903"/>
              <a:ext cx="830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h-CAL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147820" y="125498"/>
              <a:ext cx="1582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muon kamers</a:t>
              </a:r>
            </a:p>
          </p:txBody>
        </p:sp>
      </p:grpSp>
      <p:cxnSp>
        <p:nvCxnSpPr>
          <p:cNvPr id="42" name="Straight Arrow Connector 41"/>
          <p:cNvCxnSpPr/>
          <p:nvPr/>
        </p:nvCxnSpPr>
        <p:spPr bwMode="auto">
          <a:xfrm flipH="1" flipV="1">
            <a:off x="1438015" y="2352915"/>
            <a:ext cx="1509784" cy="98011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>
            <a:stCxn id="29" idx="0"/>
          </p:cNvCxnSpPr>
          <p:nvPr/>
        </p:nvCxnSpPr>
        <p:spPr bwMode="auto">
          <a:xfrm flipH="1" flipV="1">
            <a:off x="4314044" y="2296893"/>
            <a:ext cx="638817" cy="991131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 flipH="1" flipV="1">
            <a:off x="5378549" y="2352915"/>
            <a:ext cx="1454326" cy="850716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4634570" y="4879050"/>
            <a:ext cx="25606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0000FF"/>
                </a:solidFill>
                <a:latin typeface="+mn-lt"/>
              </a:rPr>
              <a:t>Chips to scale 1 cm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5053027" y="4970763"/>
            <a:ext cx="1762566" cy="0"/>
          </a:xfrm>
          <a:prstGeom prst="straightConnector1">
            <a:avLst/>
          </a:prstGeom>
          <a:ln w="38100" cmpd="sng"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 bwMode="auto">
          <a:xfrm flipV="1">
            <a:off x="7302852" y="2371590"/>
            <a:ext cx="1343912" cy="892024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 bwMode="auto">
          <a:xfrm flipH="1" flipV="1">
            <a:off x="6405702" y="2352915"/>
            <a:ext cx="616292" cy="896348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 flipV="1">
            <a:off x="7156700" y="2390263"/>
            <a:ext cx="313507" cy="868067"/>
          </a:xfrm>
          <a:prstGeom prst="straightConnector1">
            <a:avLst/>
          </a:prstGeom>
          <a:noFill/>
          <a:ln w="28575" cap="flat" cmpd="sng" algn="ctr">
            <a:solidFill>
              <a:srgbClr val="00009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5" name="Picture 4" descr="MAD-CMS-photo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2568" y="3286812"/>
            <a:ext cx="460842" cy="478782"/>
          </a:xfrm>
          <a:prstGeom prst="rect">
            <a:avLst/>
          </a:prstGeom>
        </p:spPr>
      </p:pic>
      <p:sp>
        <p:nvSpPr>
          <p:cNvPr id="52" name="Rectangle 51"/>
          <p:cNvSpPr/>
          <p:nvPr/>
        </p:nvSpPr>
        <p:spPr>
          <a:xfrm>
            <a:off x="2412654" y="5385555"/>
            <a:ext cx="1920287" cy="307033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84874" y="2541451"/>
            <a:ext cx="1018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pixel</a:t>
            </a:r>
          </a:p>
          <a:p>
            <a:r>
              <a:rPr lang="en-US"/>
              <a:t>detektor</a:t>
            </a:r>
          </a:p>
        </p:txBody>
      </p:sp>
    </p:spTree>
    <p:extLst>
      <p:ext uri="{BB962C8B-B14F-4D97-AF65-F5344CB8AC3E}">
        <p14:creationId xmlns:p14="http://schemas.microsoft.com/office/powerpoint/2010/main" val="12032765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73909" y="167550"/>
            <a:ext cx="8229600" cy="684740"/>
          </a:xfrm>
        </p:spPr>
        <p:txBody>
          <a:bodyPr>
            <a:normAutofit/>
          </a:bodyPr>
          <a:lstStyle/>
          <a:p>
            <a:pPr algn="ctr"/>
            <a:r>
              <a:rPr lang="en-US" sz="2800"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829" y="181219"/>
            <a:ext cx="7699047" cy="579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484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ext Box 1026"/>
          <p:cNvSpPr txBox="1">
            <a:spLocks noChangeArrowheads="1"/>
          </p:cNvSpPr>
          <p:nvPr/>
        </p:nvSpPr>
        <p:spPr bwMode="auto">
          <a:xfrm>
            <a:off x="6324600" y="3505200"/>
            <a:ext cx="18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hlink"/>
                </a:solidFill>
                <a:latin typeface="Geneva" charset="0"/>
              </a:rPr>
              <a:t>     </a:t>
            </a:r>
            <a:r>
              <a:rPr lang="en-US" sz="2000">
                <a:solidFill>
                  <a:schemeClr val="accent2"/>
                </a:solidFill>
                <a:latin typeface="Geneva" charset="0"/>
              </a:rPr>
              <a:t>   </a:t>
            </a:r>
          </a:p>
        </p:txBody>
      </p:sp>
      <p:sp>
        <p:nvSpPr>
          <p:cNvPr id="81922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5921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3300"/>
                </a:solidFill>
                <a:latin typeface="Helvetica" charset="0"/>
                <a:ea typeface="ＭＳ Ｐゴシック" charset="0"/>
                <a:cs typeface="ＭＳ Ｐゴシック" charset="0"/>
              </a:rPr>
              <a:t>ATLAS INTERACTION </a:t>
            </a:r>
            <a:endParaRPr lang="en-US">
              <a:solidFill>
                <a:srgbClr val="FF3300"/>
              </a:solidFill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1923" name="Picture 3" descr="Atlas903897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-7471"/>
            <a:ext cx="6858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Box 5"/>
          <p:cNvSpPr txBox="1">
            <a:spLocks noChangeArrowheads="1"/>
          </p:cNvSpPr>
          <p:nvPr/>
        </p:nvSpPr>
        <p:spPr bwMode="auto">
          <a:xfrm>
            <a:off x="201261" y="355772"/>
            <a:ext cx="2133600" cy="6555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Geneva"/>
                <a:cs typeface="Geneva"/>
              </a:rPr>
              <a:t>Imaging Now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All Electronic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	with 3-D Reconstruction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Many Tracks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and 2 “Jets” 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solidFill>
                  <a:srgbClr val="FF0000"/>
                </a:solidFill>
                <a:latin typeface="Geneva"/>
                <a:cs typeface="Geneva"/>
              </a:rPr>
              <a:t>40 million / sec</a:t>
            </a:r>
          </a:p>
          <a:p>
            <a:pPr eaLnBrk="1" hangingPunct="1"/>
            <a:endParaRPr lang="en-US" sz="2000">
              <a:solidFill>
                <a:srgbClr val="FF0000"/>
              </a:solidFill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Secondary Vertex: 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a short-lifetime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particle is a messenger for something new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see blow-up</a:t>
            </a:r>
          </a:p>
          <a:p>
            <a:pPr eaLnBrk="1" hangingPunct="1"/>
            <a:r>
              <a:rPr lang="en-US" sz="2000">
                <a:solidFill>
                  <a:srgbClr val="FF0000"/>
                </a:solidFill>
                <a:latin typeface="Geneva"/>
                <a:cs typeface="Geneva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156536" y="3024849"/>
            <a:ext cx="2071459" cy="64287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04061" y="6394823"/>
            <a:ext cx="1730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CERN-ATLAS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ext Box 1026"/>
          <p:cNvSpPr txBox="1">
            <a:spLocks noChangeArrowheads="1"/>
          </p:cNvSpPr>
          <p:nvPr/>
        </p:nvSpPr>
        <p:spPr bwMode="auto">
          <a:xfrm>
            <a:off x="6324600" y="3505200"/>
            <a:ext cx="1846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hlink"/>
                </a:solidFill>
                <a:latin typeface="Geneva" charset="0"/>
              </a:rPr>
              <a:t>     </a:t>
            </a:r>
            <a:r>
              <a:rPr lang="en-US" sz="2000">
                <a:solidFill>
                  <a:schemeClr val="accent2"/>
                </a:solidFill>
                <a:latin typeface="Geneva" charset="0"/>
              </a:rPr>
              <a:t>   </a:t>
            </a:r>
          </a:p>
        </p:txBody>
      </p:sp>
      <p:sp>
        <p:nvSpPr>
          <p:cNvPr id="84994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5921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3300"/>
                </a:solidFill>
                <a:latin typeface="Helvetica" charset="0"/>
                <a:ea typeface="ＭＳ Ｐゴシック" charset="0"/>
                <a:cs typeface="ＭＳ Ｐゴシック" charset="0"/>
              </a:rPr>
              <a:t>ATLAS INTERACTION </a:t>
            </a:r>
            <a:endParaRPr lang="en-US">
              <a:solidFill>
                <a:srgbClr val="FF3300"/>
              </a:solidFill>
              <a:latin typeface="Genev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84995" name="Picture 3" descr="Atlasblow.tif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3464" y="0"/>
            <a:ext cx="684053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6" name="TextBox 4"/>
          <p:cNvSpPr txBox="1">
            <a:spLocks noChangeArrowheads="1"/>
          </p:cNvSpPr>
          <p:nvPr/>
        </p:nvSpPr>
        <p:spPr bwMode="auto">
          <a:xfrm>
            <a:off x="194237" y="462033"/>
            <a:ext cx="2439514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Geneva"/>
                <a:cs typeface="Geneva"/>
              </a:rPr>
              <a:t>ATLAS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Details around Primary Vertex 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Two Secondary Vertices</a:t>
            </a: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endParaRPr lang="en-US" sz="2000">
              <a:latin typeface="Geneva"/>
              <a:cs typeface="Geneva"/>
            </a:endParaRPr>
          </a:p>
          <a:p>
            <a:pPr eaLnBrk="1" hangingPunct="1"/>
            <a:r>
              <a:rPr lang="en-US" sz="2000">
                <a:latin typeface="Geneva"/>
                <a:cs typeface="Geneva"/>
              </a:rPr>
              <a:t>Note scale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     1cm </a:t>
            </a:r>
          </a:p>
          <a:p>
            <a:pPr eaLnBrk="1" hangingPunct="1"/>
            <a:r>
              <a:rPr lang="en-US" sz="2000">
                <a:latin typeface="Geneva"/>
                <a:cs typeface="Geneva"/>
              </a:rPr>
              <a:t>all this is INSIDE  beam pipe</a:t>
            </a:r>
            <a:r>
              <a:rPr lang="en-US" sz="2000"/>
              <a:t> </a:t>
            </a:r>
            <a:r>
              <a:rPr lang="en-US" sz="2000">
                <a:sym typeface="Symbol"/>
              </a:rPr>
              <a:t></a:t>
            </a:r>
            <a:r>
              <a:rPr lang="en-US" sz="2000"/>
              <a:t> 7cm </a:t>
            </a:r>
            <a:endParaRPr lang="en-US" sz="2000">
              <a:latin typeface="Geneva"/>
              <a:cs typeface="Geneva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6716002" y="4370712"/>
            <a:ext cx="2971800" cy="3175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998" name="TextBox 7"/>
          <p:cNvSpPr txBox="1">
            <a:spLocks noChangeArrowheads="1"/>
          </p:cNvSpPr>
          <p:nvPr/>
        </p:nvSpPr>
        <p:spPr bwMode="auto">
          <a:xfrm>
            <a:off x="7445250" y="4661711"/>
            <a:ext cx="685800" cy="3698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00"/>
                </a:solidFill>
              </a:rPr>
              <a:t>1 cm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851094" y="1923340"/>
            <a:ext cx="2796909" cy="729538"/>
          </a:xfrm>
          <a:prstGeom prst="straightConnector1">
            <a:avLst/>
          </a:prstGeom>
          <a:ln w="3810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827844" y="3003005"/>
            <a:ext cx="2982299" cy="1239126"/>
          </a:xfrm>
          <a:prstGeom prst="straightConnector1">
            <a:avLst/>
          </a:prstGeom>
          <a:ln w="38100" cmpd="sng"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246470" y="6081058"/>
            <a:ext cx="1730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CERN-ATLAS</a:t>
            </a: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1" descr="AtlEv2Pix-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8521"/>
            <a:ext cx="9144000" cy="632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9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12800"/>
            <a:ext cx="9144000" cy="592138"/>
          </a:xfrm>
        </p:spPr>
        <p:txBody>
          <a:bodyPr/>
          <a:lstStyle/>
          <a:p>
            <a:r>
              <a:rPr lang="en-US" sz="3200">
                <a:solidFill>
                  <a:srgbClr val="FFFF00"/>
                </a:solidFill>
                <a:ea typeface="ＭＳ Ｐゴシック" charset="0"/>
              </a:rPr>
              <a:t>Reconstruction needs 3 inner pixel layers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241778" y="2554111"/>
            <a:ext cx="28222" cy="1905000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05371" y="3372555"/>
            <a:ext cx="749123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10cm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31529" y="6245412"/>
            <a:ext cx="178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 ATLAS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768196" y="2822585"/>
            <a:ext cx="19816" cy="1353885"/>
          </a:xfrm>
          <a:prstGeom prst="straightConnector1">
            <a:avLst/>
          </a:prstGeom>
          <a:ln w="28575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62605" y="2822585"/>
            <a:ext cx="1111304" cy="1764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33164" y="4163313"/>
            <a:ext cx="1052028" cy="2891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92553" y="3191142"/>
            <a:ext cx="2147844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7cm</a:t>
            </a:r>
          </a:p>
          <a:p>
            <a:r>
              <a:rPr lang="en-US">
                <a:solidFill>
                  <a:srgbClr val="FFFF00"/>
                </a:solidFill>
              </a:rPr>
              <a:t>vacuum beam pipe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4"/>
          <p:cNvSpPr>
            <a:spLocks noGrp="1" noChangeArrowheads="1"/>
          </p:cNvSpPr>
          <p:nvPr>
            <p:ph idx="4294967295"/>
          </p:nvPr>
        </p:nvSpPr>
        <p:spPr>
          <a:xfrm>
            <a:off x="0" y="1490663"/>
            <a:ext cx="8229600" cy="4525962"/>
          </a:xfrm>
        </p:spPr>
        <p:txBody>
          <a:bodyPr/>
          <a:lstStyle/>
          <a:p>
            <a:pPr marL="0" indent="0"/>
            <a:r>
              <a:rPr lang="en-US">
                <a:latin typeface="Geneva" charset="0"/>
                <a:ea typeface="ＭＳ Ｐゴシック" charset="0"/>
                <a:cs typeface="ＭＳ Ｐゴシック" charset="0"/>
              </a:rPr>
              <a:t>  </a:t>
            </a:r>
          </a:p>
        </p:txBody>
      </p:sp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592137"/>
          </a:xfrm>
        </p:spPr>
        <p:txBody>
          <a:bodyPr>
            <a:normAutofit/>
          </a:bodyPr>
          <a:lstStyle/>
          <a:p>
            <a:r>
              <a:rPr lang="en-US">
                <a:ea typeface="ＭＳ Ｐゴシック" charset="0"/>
              </a:rPr>
              <a:t>ATLAS binnenste Si pixel lagen</a:t>
            </a:r>
          </a:p>
        </p:txBody>
      </p:sp>
      <p:sp>
        <p:nvSpPr>
          <p:cNvPr id="49155" name="Rectangle 5"/>
          <p:cNvSpPr>
            <a:spLocks noChangeArrowheads="1"/>
          </p:cNvSpPr>
          <p:nvPr/>
        </p:nvSpPr>
        <p:spPr bwMode="auto">
          <a:xfrm>
            <a:off x="5988050" y="6461125"/>
            <a:ext cx="184644" cy="36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4" rIns="91429" bIns="45714">
            <a:spAutoFit/>
          </a:bodyPr>
          <a:lstStyle/>
          <a:p>
            <a:pPr eaLnBrk="0" hangingPunct="0"/>
            <a:endParaRPr lang="en-US"/>
          </a:p>
        </p:txBody>
      </p:sp>
      <p:pic>
        <p:nvPicPr>
          <p:cNvPr id="49156" name="Picture 7" descr="gr621081-final_std copy.jpg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726" y="1081090"/>
            <a:ext cx="7448550" cy="538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231529" y="6362379"/>
            <a:ext cx="17820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08000"/>
                </a:solidFill>
                <a:latin typeface="Geneva"/>
                <a:cs typeface="Geneva"/>
              </a:rPr>
              <a:t>source: CERN- ATLAS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304800"/>
            <a:ext cx="5562600" cy="533400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</a:pPr>
            <a:r>
              <a:rPr lang="en-US">
                <a:latin typeface="Helvetica" charset="0"/>
                <a:ea typeface="ＭＳ Ｐゴシック" charset="0"/>
              </a:rPr>
              <a:t>DIODE SEGMENTATION  </a:t>
            </a:r>
          </a:p>
        </p:txBody>
      </p:sp>
      <p:pic>
        <p:nvPicPr>
          <p:cNvPr id="29698" name="Picture 3" descr="Bolckdet.jpg      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3276600" cy="306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4" descr="Bumps-1 copy.jpg                                               000D25BCMacintoshHD                    C3063524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19600"/>
            <a:ext cx="2514600" cy="189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381000" y="4114800"/>
            <a:ext cx="30325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/>
              <a:t>~1965</a:t>
            </a:r>
          </a:p>
          <a:p>
            <a:pPr eaLnBrk="1" hangingPunct="1"/>
            <a:r>
              <a:rPr lang="en-US" sz="1800" dirty="0" smtClean="0"/>
              <a:t>PHILIPS – Amsterdam -IKO</a:t>
            </a:r>
            <a:endParaRPr lang="en-US" sz="1800" dirty="0"/>
          </a:p>
          <a:p>
            <a:pPr eaLnBrk="1" hangingPunct="1"/>
            <a:r>
              <a:rPr lang="en-US" sz="1800" dirty="0"/>
              <a:t>100 x 1370umx1370um</a:t>
            </a:r>
          </a:p>
        </p:txBody>
      </p:sp>
      <p:sp>
        <p:nvSpPr>
          <p:cNvPr id="29701" name="Text Box 6"/>
          <p:cNvSpPr txBox="1">
            <a:spLocks noChangeArrowheads="1"/>
          </p:cNvSpPr>
          <p:nvPr/>
        </p:nvSpPr>
        <p:spPr bwMode="auto">
          <a:xfrm>
            <a:off x="3124200" y="5410200"/>
            <a:ext cx="2652713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~2000</a:t>
            </a:r>
          </a:p>
          <a:p>
            <a:pPr eaLnBrk="1" hangingPunct="1"/>
            <a:r>
              <a:rPr lang="en-US" sz="1800"/>
              <a:t>CERN / MEDIPIX</a:t>
            </a:r>
          </a:p>
          <a:p>
            <a:pPr eaLnBrk="1" hangingPunct="1"/>
            <a:r>
              <a:rPr lang="en-US" sz="1800"/>
              <a:t>65000 x 55umx55um</a:t>
            </a:r>
          </a:p>
        </p:txBody>
      </p:sp>
      <p:pic>
        <p:nvPicPr>
          <p:cNvPr id="2970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143000"/>
            <a:ext cx="25717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3" name="Text Box 8"/>
          <p:cNvSpPr txBox="1">
            <a:spLocks noChangeArrowheads="1"/>
          </p:cNvSpPr>
          <p:nvPr/>
        </p:nvSpPr>
        <p:spPr bwMode="auto">
          <a:xfrm>
            <a:off x="3733800" y="3352800"/>
            <a:ext cx="2806700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1980</a:t>
            </a:r>
          </a:p>
          <a:p>
            <a:pPr eaLnBrk="1" hangingPunct="1"/>
            <a:r>
              <a:rPr lang="en-US" sz="1800"/>
              <a:t>CERN / ENERTEC</a:t>
            </a:r>
          </a:p>
          <a:p>
            <a:pPr eaLnBrk="1" hangingPunct="1"/>
            <a:r>
              <a:rPr lang="en-US" sz="1800"/>
              <a:t>100 x 4000umx200um</a:t>
            </a:r>
          </a:p>
        </p:txBody>
      </p:sp>
      <p:sp>
        <p:nvSpPr>
          <p:cNvPr id="29704" name="Line 9"/>
          <p:cNvSpPr>
            <a:spLocks noChangeShapeType="1"/>
          </p:cNvSpPr>
          <p:nvPr/>
        </p:nvSpPr>
        <p:spPr bwMode="auto">
          <a:xfrm>
            <a:off x="3581400" y="2362200"/>
            <a:ext cx="838200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05" name="Line 10"/>
          <p:cNvSpPr>
            <a:spLocks noChangeShapeType="1"/>
          </p:cNvSpPr>
          <p:nvPr/>
        </p:nvSpPr>
        <p:spPr bwMode="auto">
          <a:xfrm>
            <a:off x="6324600" y="3733800"/>
            <a:ext cx="914400" cy="609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539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0" y="1033823"/>
            <a:ext cx="3645694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5" y="9525"/>
            <a:ext cx="7450138" cy="914400"/>
          </a:xfrm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en-GB" dirty="0" smtClean="0"/>
              <a:t>Hybrid Silicon Pixel Detectors</a:t>
            </a:r>
            <a:endParaRPr lang="en-GB" dirty="0"/>
          </a:p>
        </p:txBody>
      </p:sp>
      <p:sp>
        <p:nvSpPr>
          <p:cNvPr id="23555" name="Rectangle 1"/>
          <p:cNvSpPr>
            <a:spLocks noChangeArrowheads="1"/>
          </p:cNvSpPr>
          <p:nvPr/>
        </p:nvSpPr>
        <p:spPr bwMode="auto">
          <a:xfrm>
            <a:off x="654693" y="4788352"/>
            <a:ext cx="572234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defTabSz="914400"/>
            <a:r>
              <a:rPr lang="en-GB" sz="1500" dirty="0" smtClean="0">
                <a:solidFill>
                  <a:prstClr val="black"/>
                </a:solidFill>
                <a:ea typeface="+mn-ea"/>
                <a:cs typeface="+mn-cs"/>
              </a:rPr>
              <a:t>Standard </a:t>
            </a:r>
            <a:r>
              <a:rPr lang="en-GB" sz="1500" dirty="0">
                <a:solidFill>
                  <a:prstClr val="black"/>
                </a:solidFill>
                <a:ea typeface="+mn-ea"/>
                <a:cs typeface="+mn-cs"/>
              </a:rPr>
              <a:t>CMOS can be used allowing on-pixel signal processing </a:t>
            </a:r>
          </a:p>
          <a:p>
            <a:pPr defTabSz="914400"/>
            <a:endParaRPr lang="en-GB" sz="1500" dirty="0" smtClean="0">
              <a:solidFill>
                <a:prstClr val="black"/>
              </a:solidFill>
              <a:ea typeface="+mn-ea"/>
              <a:cs typeface="+mn-cs"/>
            </a:endParaRPr>
          </a:p>
          <a:p>
            <a:pPr defTabSz="914400"/>
            <a:r>
              <a:rPr lang="en-GB" sz="1500" dirty="0" smtClean="0">
                <a:solidFill>
                  <a:prstClr val="black"/>
                </a:solidFill>
                <a:ea typeface="+mn-ea"/>
                <a:cs typeface="+mn-cs"/>
              </a:rPr>
              <a:t>Sensor </a:t>
            </a:r>
            <a:r>
              <a:rPr lang="en-GB" sz="1500" dirty="0">
                <a:solidFill>
                  <a:prstClr val="black"/>
                </a:solidFill>
                <a:ea typeface="+mn-ea"/>
                <a:cs typeface="+mn-cs"/>
              </a:rPr>
              <a:t>material can be changed (Si, GaAs, CdTe</a:t>
            </a:r>
            <a:r>
              <a:rPr lang="en-GB" sz="1500" dirty="0" smtClean="0">
                <a:solidFill>
                  <a:prstClr val="black"/>
                </a:solidFill>
                <a:ea typeface="+mn-ea"/>
                <a:cs typeface="+mn-cs"/>
              </a:rPr>
              <a:t>..)</a:t>
            </a:r>
            <a:endParaRPr lang="en-GB" sz="1500" dirty="0">
              <a:solidFill>
                <a:prstClr val="black"/>
              </a:solidFill>
              <a:ea typeface="+mn-ea"/>
              <a:cs typeface="+mn-cs"/>
            </a:endParaRPr>
          </a:p>
          <a:p>
            <a:pPr defTabSz="914400"/>
            <a:endParaRPr lang="en-GB" sz="15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5010" y="1278467"/>
            <a:ext cx="2571768" cy="356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11810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00CC"/>
                </a:solidFill>
                <a:latin typeface="Geneva" charset="0"/>
                <a:ea typeface="ＭＳ Ｐゴシック" charset="0"/>
              </a:rPr>
              <a:t>Hybride pixel detektor Medipix</a:t>
            </a:r>
          </a:p>
        </p:txBody>
      </p:sp>
      <p:pic>
        <p:nvPicPr>
          <p:cNvPr id="31746" name="Picture 3" descr="ROC_m02.tif                                                    00060B0DMacintoshHD                    BA9F772D: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4" descr="Sensor_m01.tif                                                 00060B0DMacintoshHD                    BA9F772D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3048000"/>
            <a:ext cx="4038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304800" y="4267200"/>
            <a:ext cx="282785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0000CC"/>
                </a:solidFill>
              </a:rPr>
              <a:t>MEDIPIX2   CERN 2001</a:t>
            </a:r>
          </a:p>
          <a:p>
            <a:pPr eaLnBrk="1" hangingPunct="1"/>
            <a:r>
              <a:rPr lang="en-US" sz="1800">
                <a:solidFill>
                  <a:srgbClr val="0000CC"/>
                </a:solidFill>
              </a:rPr>
              <a:t>CAMPBELL &amp; LLOPART</a:t>
            </a:r>
          </a:p>
          <a:p>
            <a:pPr eaLnBrk="1" hangingPunct="1"/>
            <a:r>
              <a:rPr lang="en-US" sz="1800">
                <a:solidFill>
                  <a:srgbClr val="0000CC"/>
                </a:solidFill>
              </a:rPr>
              <a:t>256 kolommen x 256 rijen</a:t>
            </a:r>
          </a:p>
          <a:p>
            <a:pPr eaLnBrk="1" hangingPunct="1"/>
            <a:r>
              <a:rPr lang="en-US" sz="1800">
                <a:solidFill>
                  <a:srgbClr val="0000CC"/>
                </a:solidFill>
              </a:rPr>
              <a:t>pixel  55µm x 55 µm</a:t>
            </a:r>
          </a:p>
        </p:txBody>
      </p:sp>
      <p:sp>
        <p:nvSpPr>
          <p:cNvPr id="31749" name="Text Box 7"/>
          <p:cNvSpPr txBox="1">
            <a:spLocks noChangeArrowheads="1"/>
          </p:cNvSpPr>
          <p:nvPr/>
        </p:nvSpPr>
        <p:spPr bwMode="auto">
          <a:xfrm>
            <a:off x="4632325" y="885825"/>
            <a:ext cx="357020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SEM fotos gemaakt door</a:t>
            </a:r>
          </a:p>
          <a:p>
            <a:pPr eaLnBrk="1" hangingPunct="1"/>
            <a:r>
              <a:rPr lang="en-US" sz="1800"/>
              <a:t>MCNC-RDI, DURHAM NC - USA</a:t>
            </a:r>
          </a:p>
        </p:txBody>
      </p:sp>
      <p:sp>
        <p:nvSpPr>
          <p:cNvPr id="31750" name="Text Box 8"/>
          <p:cNvSpPr txBox="1">
            <a:spLocks noChangeArrowheads="1"/>
          </p:cNvSpPr>
          <p:nvPr/>
        </p:nvSpPr>
        <p:spPr bwMode="auto">
          <a:xfrm>
            <a:off x="4724400" y="2057400"/>
            <a:ext cx="15859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0000CC"/>
                </a:solidFill>
              </a:rPr>
              <a:t>PITCH 55 µm</a:t>
            </a:r>
          </a:p>
        </p:txBody>
      </p:sp>
    </p:spTree>
    <p:extLst>
      <p:ext uri="{BB962C8B-B14F-4D97-AF65-F5344CB8AC3E}">
        <p14:creationId xmlns:p14="http://schemas.microsoft.com/office/powerpoint/2010/main" val="2084986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 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Bubble-1 copy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6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18791" y="174655"/>
            <a:ext cx="8382000" cy="1162832"/>
          </a:xfrm>
          <a:noFill/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Spoorzoeken van deeltjes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            </a:t>
            </a:r>
            <a:endParaRPr lang="en-US">
              <a:solidFill>
                <a:schemeClr val="bg1"/>
              </a:solidFill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8950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33794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DB05B7E-385C-0E42-8AB5-2C6BB7C6AA60}" type="slidenum">
              <a:rPr lang="en-US" sz="1800"/>
              <a:pPr eaLnBrk="1" hangingPunct="1"/>
              <a:t>30</a:t>
            </a:fld>
            <a:endParaRPr lang="en-US" sz="1800"/>
          </a:p>
        </p:txBody>
      </p:sp>
      <p:pic>
        <p:nvPicPr>
          <p:cNvPr id="337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762000"/>
            <a:ext cx="5132387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352425" y="304800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3200">
                <a:solidFill>
                  <a:srgbClr val="0000CC"/>
                </a:solidFill>
              </a:rPr>
              <a:t>TIMEPIX CELL LAYOUT</a:t>
            </a:r>
            <a:endParaRPr lang="en-US" sz="4400">
              <a:solidFill>
                <a:srgbClr val="0000CC"/>
              </a:solidFill>
            </a:endParaRPr>
          </a:p>
        </p:txBody>
      </p:sp>
      <p:sp>
        <p:nvSpPr>
          <p:cNvPr id="33797" name="Text Box 7"/>
          <p:cNvSpPr txBox="1">
            <a:spLocks noChangeArrowheads="1"/>
          </p:cNvSpPr>
          <p:nvPr/>
        </p:nvSpPr>
        <p:spPr bwMode="auto">
          <a:xfrm>
            <a:off x="5838825" y="838200"/>
            <a:ext cx="2320925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DESIGNER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Xavier LLOPART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CERN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</a:rPr>
              <a:t>PhD Thesis p. 107</a:t>
            </a:r>
          </a:p>
        </p:txBody>
      </p:sp>
      <p:sp>
        <p:nvSpPr>
          <p:cNvPr id="33798" name="Text Box 8"/>
          <p:cNvSpPr txBox="1">
            <a:spLocks noChangeArrowheads="1"/>
          </p:cNvSpPr>
          <p:nvPr/>
        </p:nvSpPr>
        <p:spPr bwMode="auto">
          <a:xfrm>
            <a:off x="5556250" y="2743200"/>
            <a:ext cx="3376613" cy="316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160000"/>
              </a:lnSpc>
            </a:pPr>
            <a:r>
              <a:rPr lang="en-US" sz="1800"/>
              <a:t>1. PREAMPLIFIER CSA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2. THRESHOLD, 4-BIT TUNING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3.  8-BIT CONF REGISTER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4. REF_CLK &amp; SYNCHR LOGIC</a:t>
            </a:r>
          </a:p>
          <a:p>
            <a:pPr eaLnBrk="1" hangingPunct="1">
              <a:lnSpc>
                <a:spcPct val="160000"/>
              </a:lnSpc>
            </a:pPr>
            <a:r>
              <a:rPr lang="en-US" sz="1800"/>
              <a:t>5. 14-BIT COUNTER</a:t>
            </a:r>
          </a:p>
        </p:txBody>
      </p:sp>
    </p:spTree>
    <p:extLst>
      <p:ext uri="{BB962C8B-B14F-4D97-AF65-F5344CB8AC3E}">
        <p14:creationId xmlns:p14="http://schemas.microsoft.com/office/powerpoint/2010/main" val="2042349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893" t="11735" r="35218" b="15508"/>
          <a:stretch/>
        </p:blipFill>
        <p:spPr>
          <a:xfrm>
            <a:off x="2130879" y="3854282"/>
            <a:ext cx="2386013" cy="247628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 bwMode="auto">
          <a:xfrm>
            <a:off x="2130880" y="5687088"/>
            <a:ext cx="2414573" cy="86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1497467" y="5548589"/>
            <a:ext cx="13954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900" dirty="0">
                <a:solidFill>
                  <a:srgbClr val="FF0000"/>
                </a:solidFill>
                <a:ea typeface="+mn-ea"/>
                <a:cs typeface="+mn-cs"/>
              </a:rPr>
              <a:t>Threshold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97464" y="5824493"/>
            <a:ext cx="8048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900" dirty="0">
                <a:solidFill>
                  <a:srgbClr val="1F497D">
                    <a:lumMod val="60000"/>
                    <a:lumOff val="40000"/>
                  </a:srgbClr>
                </a:solidFill>
                <a:ea typeface="+mn-ea"/>
                <a:cs typeface="+mn-cs"/>
              </a:rPr>
              <a:t>Amplifier output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1435555" y="6581388"/>
            <a:ext cx="3667125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TextBox 22"/>
          <p:cNvSpPr txBox="1"/>
          <p:nvPr/>
        </p:nvSpPr>
        <p:spPr>
          <a:xfrm>
            <a:off x="4703256" y="6296573"/>
            <a:ext cx="50896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900" dirty="0">
                <a:solidFill>
                  <a:prstClr val="black"/>
                </a:solidFill>
                <a:ea typeface="+mn-ea"/>
                <a:cs typeface="+mn-cs"/>
              </a:rPr>
              <a:t>Time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1435552" y="3771515"/>
            <a:ext cx="0" cy="2820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1230767" y="3441801"/>
            <a:ext cx="6334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900" dirty="0">
                <a:solidFill>
                  <a:prstClr val="black"/>
                </a:solidFill>
                <a:ea typeface="+mn-ea"/>
                <a:cs typeface="+mn-cs"/>
              </a:rPr>
              <a:t>Voltage</a:t>
            </a:r>
          </a:p>
        </p:txBody>
      </p:sp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885827" y="9525"/>
            <a:ext cx="7757105" cy="914400"/>
          </a:xfrm>
        </p:spPr>
        <p:txBody>
          <a:bodyPr/>
          <a:lstStyle/>
          <a:p>
            <a:pPr>
              <a:lnSpc>
                <a:spcPct val="95000"/>
              </a:lnSpc>
              <a:tabLst>
                <a:tab pos="0" algn="l"/>
                <a:tab pos="685800" algn="l"/>
                <a:tab pos="1371600" algn="l"/>
                <a:tab pos="2057400" algn="l"/>
                <a:tab pos="2743200" algn="l"/>
                <a:tab pos="3429000" algn="l"/>
                <a:tab pos="4114800" algn="l"/>
                <a:tab pos="4800600" algn="l"/>
                <a:tab pos="5486400" algn="l"/>
                <a:tab pos="6172200" algn="l"/>
                <a:tab pos="6858000" algn="l"/>
                <a:tab pos="7543800" algn="l"/>
              </a:tabLst>
              <a:defRPr/>
            </a:pPr>
            <a:r>
              <a:rPr lang="en-GB" sz="2100" dirty="0"/>
              <a:t>Hybrid Pixel Detector </a:t>
            </a:r>
            <a:r>
              <a:rPr lang="en-GB" sz="2100" dirty="0" smtClean="0"/>
              <a:t>- </a:t>
            </a:r>
            <a:r>
              <a:rPr lang="en-US" sz="2100" dirty="0" smtClean="0"/>
              <a:t>Basic Detection </a:t>
            </a:r>
            <a:r>
              <a:rPr lang="en-US" sz="2100" dirty="0" err="1" smtClean="0"/>
              <a:t>Pinciple</a:t>
            </a:r>
            <a:endParaRPr lang="en-GB" sz="21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9050" y="1073495"/>
            <a:ext cx="3575129" cy="26839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78525" y="4038589"/>
            <a:ext cx="10786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200">
                <a:solidFill>
                  <a:prstClr val="black"/>
                </a:solidFill>
                <a:ea typeface="+mn-ea"/>
                <a:cs typeface="+mn-cs"/>
              </a:rPr>
              <a:t>Qin ~ 4000e-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23208" y="5894237"/>
            <a:ext cx="13179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200" dirty="0">
                <a:solidFill>
                  <a:prstClr val="black"/>
                </a:solidFill>
                <a:ea typeface="+mn-ea"/>
                <a:cs typeface="+mn-cs"/>
              </a:rPr>
              <a:t>noise ~ 60e</a:t>
            </a:r>
            <a:r>
              <a:rPr lang="en-GB" sz="1200" baseline="30000" dirty="0">
                <a:solidFill>
                  <a:prstClr val="black"/>
                </a:solidFill>
                <a:ea typeface="+mn-ea"/>
                <a:cs typeface="+mn-cs"/>
              </a:rPr>
              <a:t>-</a:t>
            </a:r>
            <a:r>
              <a:rPr lang="en-GB" sz="1200" dirty="0">
                <a:solidFill>
                  <a:prstClr val="black"/>
                </a:solidFill>
                <a:ea typeface="+mn-ea"/>
                <a:cs typeface="+mn-cs"/>
              </a:rPr>
              <a:t> rms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523206" y="5510187"/>
            <a:ext cx="1377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200" dirty="0">
                <a:solidFill>
                  <a:prstClr val="black"/>
                </a:solidFill>
                <a:ea typeface="+mn-ea"/>
                <a:cs typeface="+mn-cs"/>
              </a:rPr>
              <a:t>threshold ~ 600e</a:t>
            </a:r>
            <a:r>
              <a:rPr lang="en-GB" sz="1200" baseline="30000" dirty="0">
                <a:solidFill>
                  <a:prstClr val="black"/>
                </a:solidFill>
                <a:ea typeface="+mn-ea"/>
                <a:cs typeface="+mn-cs"/>
              </a:rPr>
              <a:t>-</a:t>
            </a:r>
            <a:endParaRPr lang="en-GB" sz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7927" y="5748243"/>
            <a:ext cx="2342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200" dirty="0">
                <a:solidFill>
                  <a:prstClr val="black"/>
                </a:solidFill>
                <a:ea typeface="+mn-ea"/>
                <a:cs typeface="+mn-cs"/>
                <a:sym typeface="Wingdings"/>
              </a:rPr>
              <a:t> Noise hit free imaging</a:t>
            </a:r>
            <a:endParaRPr lang="en-GB" sz="1200" dirty="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2555740" y="1726377"/>
            <a:ext cx="144019" cy="38405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2555740" y="2648099"/>
            <a:ext cx="144019" cy="23043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851833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3" grpId="0"/>
      <p:bldP spid="29" grpId="0"/>
      <p:bldP spid="3" grpId="0"/>
      <p:bldP spid="21" grpId="0"/>
      <p:bldP spid="24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26" y="1"/>
            <a:ext cx="7450138" cy="944563"/>
          </a:xfrm>
        </p:spPr>
        <p:txBody>
          <a:bodyPr/>
          <a:lstStyle/>
          <a:p>
            <a:r>
              <a:rPr lang="en-US" dirty="0" err="1" smtClean="0"/>
              <a:t>Timepix</a:t>
            </a:r>
            <a:r>
              <a:rPr lang="en-US" dirty="0" smtClean="0"/>
              <a:t> Pixel Operation Modes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1439" y="1628799"/>
            <a:ext cx="1725192" cy="413792"/>
          </a:xfrm>
        </p:spPr>
        <p:txBody>
          <a:bodyPr/>
          <a:lstStyle/>
          <a:p>
            <a:r>
              <a:rPr lang="en-US" sz="1350" b="0" dirty="0">
                <a:solidFill>
                  <a:schemeClr val="tx1"/>
                </a:solidFill>
              </a:rPr>
              <a:t>Particle counting</a:t>
            </a:r>
          </a:p>
        </p:txBody>
      </p:sp>
      <p:grpSp>
        <p:nvGrpSpPr>
          <p:cNvPr id="5" name="Group 61"/>
          <p:cNvGrpSpPr/>
          <p:nvPr/>
        </p:nvGrpSpPr>
        <p:grpSpPr>
          <a:xfrm>
            <a:off x="846715" y="2199998"/>
            <a:ext cx="2160240" cy="2957196"/>
            <a:chOff x="1653220" y="2968140"/>
            <a:chExt cx="3723354" cy="3533260"/>
          </a:xfrm>
        </p:grpSpPr>
        <p:pic>
          <p:nvPicPr>
            <p:cNvPr id="6" name="Picture 5" descr="mpx_sig1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18824" y="3429000"/>
              <a:ext cx="3557750" cy="30723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7" name="Straight Connector 6"/>
            <p:cNvCxnSpPr/>
            <p:nvPr/>
          </p:nvCxnSpPr>
          <p:spPr bwMode="auto">
            <a:xfrm rot="5400000" flipH="1" flipV="1">
              <a:off x="848149" y="4965200"/>
              <a:ext cx="3072400" cy="0"/>
            </a:xfrm>
            <a:prstGeom prst="line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8" name="TextBox 7"/>
            <p:cNvSpPr txBox="1"/>
            <p:nvPr/>
          </p:nvSpPr>
          <p:spPr>
            <a:xfrm>
              <a:off x="1653220" y="2968140"/>
              <a:ext cx="1497480" cy="262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25" b="1" i="1" dirty="0">
                  <a:solidFill>
                    <a:srgbClr val="FF0000"/>
                  </a:solidFill>
                  <a:ea typeface="+mn-ea"/>
                  <a:cs typeface="+mn-cs"/>
                </a:rPr>
                <a:t>Open shutter</a:t>
              </a:r>
            </a:p>
          </p:txBody>
        </p:sp>
        <p:cxnSp>
          <p:nvCxnSpPr>
            <p:cNvPr id="9" name="Straight Connector 8"/>
            <p:cNvCxnSpPr/>
            <p:nvPr/>
          </p:nvCxnSpPr>
          <p:spPr bwMode="auto">
            <a:xfrm rot="5400000" flipH="1" flipV="1">
              <a:off x="2960425" y="4965200"/>
              <a:ext cx="3072400" cy="0"/>
            </a:xfrm>
            <a:prstGeom prst="line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3748667" y="2968140"/>
              <a:ext cx="1528021" cy="262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25" b="1" i="1" dirty="0">
                  <a:solidFill>
                    <a:srgbClr val="FF0000"/>
                  </a:solidFill>
                  <a:ea typeface="+mn-ea"/>
                  <a:cs typeface="+mn-cs"/>
                </a:rPr>
                <a:t>Close shutter</a:t>
              </a:r>
            </a:p>
          </p:txBody>
        </p:sp>
      </p:grpSp>
      <p:grpSp>
        <p:nvGrpSpPr>
          <p:cNvPr id="17" name="Group 55"/>
          <p:cNvGrpSpPr/>
          <p:nvPr/>
        </p:nvGrpSpPr>
        <p:grpSpPr>
          <a:xfrm>
            <a:off x="3437878" y="2195803"/>
            <a:ext cx="2160239" cy="2957196"/>
            <a:chOff x="5415475" y="2968140"/>
            <a:chExt cx="3723353" cy="3533260"/>
          </a:xfrm>
        </p:grpSpPr>
        <p:pic>
          <p:nvPicPr>
            <p:cNvPr id="18" name="Picture 17" descr="mpx_sig1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81080" y="3429000"/>
              <a:ext cx="3557748" cy="307239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19" name="Straight Connector 18"/>
            <p:cNvCxnSpPr/>
            <p:nvPr/>
          </p:nvCxnSpPr>
          <p:spPr bwMode="auto">
            <a:xfrm rot="5400000" flipH="1" flipV="1">
              <a:off x="6722680" y="4965200"/>
              <a:ext cx="3072400" cy="0"/>
            </a:xfrm>
            <a:prstGeom prst="line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 rot="5400000" flipH="1" flipV="1">
              <a:off x="4610404" y="4965200"/>
              <a:ext cx="3072400" cy="0"/>
            </a:xfrm>
            <a:prstGeom prst="line">
              <a:avLst/>
            </a:prstGeom>
            <a:solidFill>
              <a:schemeClr val="accent1"/>
            </a:solidFill>
            <a:ln w="412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1" name="TextBox 20"/>
            <p:cNvSpPr txBox="1"/>
            <p:nvPr/>
          </p:nvSpPr>
          <p:spPr>
            <a:xfrm>
              <a:off x="5415475" y="2968140"/>
              <a:ext cx="1497481" cy="262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25" b="1" i="1" dirty="0">
                  <a:solidFill>
                    <a:srgbClr val="FF0000"/>
                  </a:solidFill>
                  <a:ea typeface="+mn-ea"/>
                  <a:cs typeface="+mn-cs"/>
                </a:rPr>
                <a:t>Open shutter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10920" y="2968140"/>
              <a:ext cx="1528021" cy="2620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825" b="1" i="1" dirty="0">
                  <a:solidFill>
                    <a:srgbClr val="FF0000"/>
                  </a:solidFill>
                  <a:ea typeface="+mn-ea"/>
                  <a:cs typeface="+mn-cs"/>
                </a:rPr>
                <a:t>Close shutter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6003768" y="1629347"/>
            <a:ext cx="2408735" cy="3523653"/>
            <a:chOff x="6084168" y="1772816"/>
            <a:chExt cx="3211646" cy="3523653"/>
          </a:xfrm>
        </p:grpSpPr>
        <p:grpSp>
          <p:nvGrpSpPr>
            <p:cNvPr id="11" name="Group 61"/>
            <p:cNvGrpSpPr/>
            <p:nvPr/>
          </p:nvGrpSpPr>
          <p:grpSpPr>
            <a:xfrm>
              <a:off x="6084168" y="2339273"/>
              <a:ext cx="2880320" cy="2957196"/>
              <a:chOff x="1653220" y="2968140"/>
              <a:chExt cx="3723354" cy="3533260"/>
            </a:xfrm>
          </p:grpSpPr>
          <p:pic>
            <p:nvPicPr>
              <p:cNvPr id="12" name="Picture 11" descr="mpx_sig1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18824" y="3429000"/>
                <a:ext cx="3557750" cy="3072399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cxnSp>
            <p:nvCxnSpPr>
              <p:cNvPr id="13" name="Straight Connector 12"/>
              <p:cNvCxnSpPr/>
              <p:nvPr/>
            </p:nvCxnSpPr>
            <p:spPr bwMode="auto">
              <a:xfrm rot="5400000" flipH="1" flipV="1">
                <a:off x="848149" y="4965200"/>
                <a:ext cx="3072400" cy="0"/>
              </a:xfrm>
              <a:prstGeom prst="line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4" name="TextBox 13"/>
              <p:cNvSpPr txBox="1"/>
              <p:nvPr/>
            </p:nvSpPr>
            <p:spPr>
              <a:xfrm>
                <a:off x="1653220" y="2968140"/>
                <a:ext cx="1497480" cy="262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GB" sz="825" b="1" i="1" dirty="0">
                    <a:solidFill>
                      <a:srgbClr val="FF0000"/>
                    </a:solidFill>
                    <a:ea typeface="+mn-ea"/>
                    <a:cs typeface="+mn-cs"/>
                  </a:rPr>
                  <a:t>Open shutter</a:t>
                </a:r>
              </a:p>
            </p:txBody>
          </p:sp>
          <p:cxnSp>
            <p:nvCxnSpPr>
              <p:cNvPr id="15" name="Straight Connector 14"/>
              <p:cNvCxnSpPr/>
              <p:nvPr/>
            </p:nvCxnSpPr>
            <p:spPr bwMode="auto">
              <a:xfrm rot="5400000" flipH="1" flipV="1">
                <a:off x="2960425" y="4965200"/>
                <a:ext cx="3072400" cy="0"/>
              </a:xfrm>
              <a:prstGeom prst="line">
                <a:avLst/>
              </a:prstGeom>
              <a:solidFill>
                <a:schemeClr val="accent1"/>
              </a:solidFill>
              <a:ln w="412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6" name="TextBox 15"/>
              <p:cNvSpPr txBox="1"/>
              <p:nvPr/>
            </p:nvSpPr>
            <p:spPr>
              <a:xfrm>
                <a:off x="3748665" y="2968140"/>
                <a:ext cx="1528021" cy="2620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GB" sz="825" b="1" i="1" dirty="0">
                    <a:solidFill>
                      <a:srgbClr val="FF0000"/>
                    </a:solidFill>
                    <a:ea typeface="+mn-ea"/>
                    <a:cs typeface="+mn-cs"/>
                  </a:rPr>
                  <a:t>Close shutter</a:t>
                </a:r>
              </a:p>
            </p:txBody>
          </p:sp>
        </p:grpSp>
        <p:sp>
          <p:nvSpPr>
            <p:cNvPr id="23" name="Content Placeholder 2"/>
            <p:cNvSpPr txBox="1">
              <a:spLocks/>
            </p:cNvSpPr>
            <p:nvPr/>
          </p:nvSpPr>
          <p:spPr bwMode="auto">
            <a:xfrm>
              <a:off x="6192179" y="1772816"/>
              <a:ext cx="3103635" cy="432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 typeface="Arial" charset="0"/>
                <a:buChar char="•"/>
                <a:defRPr/>
              </a:pPr>
              <a:r>
                <a:rPr lang="en-US" sz="1350" dirty="0">
                  <a:solidFill>
                    <a:prstClr val="black"/>
                  </a:solidFill>
                  <a:latin typeface="Arial"/>
                  <a:ea typeface="+mn-ea"/>
                  <a:cs typeface="+mn-cs"/>
                </a:rPr>
                <a:t>Time over threshold</a:t>
              </a:r>
            </a:p>
          </p:txBody>
        </p:sp>
      </p:grpSp>
      <p:sp>
        <p:nvSpPr>
          <p:cNvPr id="24" name="Content Placeholder 2"/>
          <p:cNvSpPr txBox="1">
            <a:spLocks/>
          </p:cNvSpPr>
          <p:nvPr/>
        </p:nvSpPr>
        <p:spPr bwMode="auto">
          <a:xfrm>
            <a:off x="3890959" y="1629345"/>
            <a:ext cx="1401134" cy="43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marL="257175" indent="-257175" defTabSz="6858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1350">
                <a:solidFill>
                  <a:prstClr val="black"/>
                </a:solidFill>
                <a:latin typeface="Arial"/>
                <a:ea typeface="+mn-ea"/>
                <a:cs typeface="+mn-cs"/>
              </a:rPr>
              <a:t>Arrival Time* </a:t>
            </a:r>
            <a:endParaRPr lang="en-US" sz="135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0" y="5797514"/>
            <a:ext cx="45152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1350">
                <a:solidFill>
                  <a:prstClr val="black"/>
                </a:solidFill>
                <a:ea typeface="+mn-ea"/>
                <a:cs typeface="+mn-cs"/>
              </a:rPr>
              <a:t>* Implemented at </a:t>
            </a:r>
            <a:r>
              <a:rPr lang="en-GB" sz="1350" dirty="0">
                <a:solidFill>
                  <a:prstClr val="black"/>
                </a:solidFill>
                <a:ea typeface="+mn-ea"/>
                <a:cs typeface="+mn-cs"/>
              </a:rPr>
              <a:t>the request of the EUDet Collaboration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5893536" y="1376193"/>
            <a:ext cx="2332198" cy="819608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defTabSz="914400"/>
            <a:endParaRPr lang="en-GB" sz="2000" smtClean="0">
              <a:solidFill>
                <a:prstClr val="black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11715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825" y="164575"/>
            <a:ext cx="7450138" cy="762000"/>
          </a:xfrm>
        </p:spPr>
        <p:txBody>
          <a:bodyPr/>
          <a:lstStyle/>
          <a:p>
            <a:pPr>
              <a:defRPr/>
            </a:pPr>
            <a:r>
              <a:rPr lang="en-GB" sz="2700" dirty="0" err="1"/>
              <a:t>Timepix</a:t>
            </a:r>
            <a:r>
              <a:rPr lang="en-GB" sz="2700" dirty="0"/>
              <a:t> </a:t>
            </a:r>
            <a:r>
              <a:rPr lang="en-GB" sz="2700" dirty="0" smtClean="0"/>
              <a:t>in </a:t>
            </a:r>
            <a:r>
              <a:rPr lang="en-GB" sz="2700" dirty="0" err="1" smtClean="0"/>
              <a:t>een</a:t>
            </a:r>
            <a:r>
              <a:rPr lang="en-GB" sz="2700" dirty="0" smtClean="0"/>
              <a:t> ‘USB’ stick</a:t>
            </a:r>
            <a:endParaRPr lang="en-GB" sz="2700" dirty="0"/>
          </a:p>
        </p:txBody>
      </p:sp>
      <p:pic>
        <p:nvPicPr>
          <p:cNvPr id="44034" name="Picture 2" descr="USB Lit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2923"/>
          <a:stretch>
            <a:fillRect/>
          </a:stretch>
        </p:blipFill>
        <p:spPr bwMode="auto">
          <a:xfrm>
            <a:off x="1828803" y="1447801"/>
            <a:ext cx="539948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5" name="TextBox 2"/>
          <p:cNvSpPr txBox="1">
            <a:spLocks noChangeArrowheads="1"/>
          </p:cNvSpPr>
          <p:nvPr/>
        </p:nvSpPr>
        <p:spPr bwMode="auto">
          <a:xfrm>
            <a:off x="6530236" y="5800197"/>
            <a:ext cx="2121832" cy="64633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/>
            <a:r>
              <a:rPr lang="en-GB" sz="1800" b="0" dirty="0">
                <a:solidFill>
                  <a:prstClr val="black"/>
                </a:solidFill>
              </a:rPr>
              <a:t>IEAP/CTU, </a:t>
            </a:r>
            <a:r>
              <a:rPr lang="en-GB" sz="1800" b="0" dirty="0" smtClean="0">
                <a:solidFill>
                  <a:prstClr val="black"/>
                </a:solidFill>
              </a:rPr>
              <a:t>Prague</a:t>
            </a:r>
          </a:p>
          <a:p>
            <a:pPr defTabSz="914400"/>
            <a:r>
              <a:rPr lang="en-GB" sz="1800" b="0" dirty="0" err="1" smtClean="0">
                <a:solidFill>
                  <a:prstClr val="black"/>
                </a:solidFill>
              </a:rPr>
              <a:t>Advacam</a:t>
            </a:r>
            <a:r>
              <a:rPr lang="en-GB" sz="1800" b="0" dirty="0" smtClean="0">
                <a:solidFill>
                  <a:prstClr val="black"/>
                </a:solidFill>
              </a:rPr>
              <a:t> : </a:t>
            </a:r>
            <a:r>
              <a:rPr lang="en-GB" sz="1800" b="0" dirty="0" err="1" smtClean="0">
                <a:solidFill>
                  <a:prstClr val="black"/>
                </a:solidFill>
              </a:rPr>
              <a:t>miniPix</a:t>
            </a:r>
            <a:endParaRPr lang="en-GB" sz="18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236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Number Placeholder 2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631113" y="6350000"/>
            <a:ext cx="522287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FE30FB4-78E3-8F4E-9EA0-6A89A710FDB6}" type="slidenum">
              <a:rPr lang="en-US" sz="1800"/>
              <a:pPr eaLnBrk="1" hangingPunct="1"/>
              <a:t>34</a:t>
            </a:fld>
            <a:endParaRPr lang="en-US" sz="1800"/>
          </a:p>
        </p:txBody>
      </p:sp>
      <p:pic>
        <p:nvPicPr>
          <p:cNvPr id="47106" name="Picture 7" descr="tot3_int_01506.png                                             00C15C3AMacintoshHD                    C306352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0088" y="412750"/>
            <a:ext cx="5903912" cy="644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Rectangle 3"/>
          <p:cNvSpPr>
            <a:spLocks noGrp="1" noChangeArrowheads="1"/>
          </p:cNvSpPr>
          <p:nvPr>
            <p:ph type="title"/>
          </p:nvPr>
        </p:nvSpPr>
        <p:spPr>
          <a:xfrm>
            <a:off x="211138" y="38100"/>
            <a:ext cx="8728075" cy="571500"/>
          </a:xfrm>
        </p:spPr>
        <p:txBody>
          <a:bodyPr/>
          <a:lstStyle/>
          <a:p>
            <a:r>
              <a:rPr lang="en-US" sz="2000">
                <a:latin typeface="Geneva" charset="0"/>
                <a:ea typeface="ＭＳ Ｐゴシック" charset="0"/>
              </a:rPr>
              <a:t>TIMEPIX CHIP  as SILICON 'EMULSION' or 'BUBBLE CHAMBER'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11138" y="5626100"/>
            <a:ext cx="3048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chemeClr val="accent2"/>
                </a:solidFill>
              </a:rPr>
              <a:t>with John Idarraga / Montréal</a:t>
            </a:r>
          </a:p>
          <a:p>
            <a:pPr eaLnBrk="1" hangingPunct="1"/>
            <a:r>
              <a:rPr lang="en-US" sz="1600" b="1">
                <a:solidFill>
                  <a:schemeClr val="accent2"/>
                </a:solidFill>
              </a:rPr>
              <a:t>					now LAL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160338" y="1427163"/>
            <a:ext cx="2633662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b="1"/>
              <a:t>H6 PION  BEAM </a:t>
            </a:r>
            <a:r>
              <a:rPr lang="en-US" sz="1800" b="1">
                <a:solidFill>
                  <a:schemeClr val="accent2"/>
                </a:solidFill>
              </a:rPr>
              <a:t>2007</a:t>
            </a:r>
            <a:endParaRPr lang="en-US" sz="1800" b="1"/>
          </a:p>
          <a:p>
            <a:pPr eaLnBrk="1" hangingPunct="1"/>
            <a:endParaRPr lang="en-US" sz="1800" b="1"/>
          </a:p>
          <a:p>
            <a:pPr eaLnBrk="1" hangingPunct="1"/>
            <a:r>
              <a:rPr lang="en-US" sz="1800" b="1"/>
              <a:t>INCIDENT from RIGHT</a:t>
            </a:r>
          </a:p>
          <a:p>
            <a:pPr eaLnBrk="1" hangingPunct="1"/>
            <a:endParaRPr lang="en-US" sz="1800" b="1"/>
          </a:p>
          <a:p>
            <a:pPr eaLnBrk="1" hangingPunct="1"/>
            <a:r>
              <a:rPr lang="en-US" sz="1800" b="1"/>
              <a:t>BEAM</a:t>
            </a:r>
          </a:p>
        </p:txBody>
      </p:sp>
      <p:sp>
        <p:nvSpPr>
          <p:cNvPr id="47110" name="Line 6"/>
          <p:cNvSpPr>
            <a:spLocks noChangeShapeType="1"/>
          </p:cNvSpPr>
          <p:nvPr/>
        </p:nvSpPr>
        <p:spPr bwMode="auto">
          <a:xfrm flipH="1">
            <a:off x="1524000" y="2743200"/>
            <a:ext cx="1700213" cy="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Text Box 8"/>
          <p:cNvSpPr txBox="1">
            <a:spLocks noChangeArrowheads="1"/>
          </p:cNvSpPr>
          <p:nvPr/>
        </p:nvSpPr>
        <p:spPr bwMode="auto">
          <a:xfrm>
            <a:off x="7019925" y="5300663"/>
            <a:ext cx="17351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FF00"/>
                </a:solidFill>
              </a:rPr>
              <a:t>FRAME T3-1506</a:t>
            </a:r>
          </a:p>
        </p:txBody>
      </p:sp>
      <p:sp>
        <p:nvSpPr>
          <p:cNvPr id="47112" name="TextBox 8"/>
          <p:cNvSpPr txBox="1">
            <a:spLocks noChangeArrowheads="1"/>
          </p:cNvSpPr>
          <p:nvPr/>
        </p:nvSpPr>
        <p:spPr bwMode="auto">
          <a:xfrm>
            <a:off x="211138" y="4583113"/>
            <a:ext cx="36179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WHICH DIRECTION of TRAILS ?</a:t>
            </a:r>
          </a:p>
        </p:txBody>
      </p:sp>
    </p:spTree>
    <p:extLst>
      <p:ext uri="{BB962C8B-B14F-4D97-AF65-F5344CB8AC3E}">
        <p14:creationId xmlns:p14="http://schemas.microsoft.com/office/powerpoint/2010/main" val="16740626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01A95D53-4FBC-2C4B-A68B-765795D7494D}" type="slidenum">
              <a:rPr lang="en-US" sz="1800"/>
              <a:pPr eaLnBrk="1" hangingPunct="1"/>
              <a:t>35</a:t>
            </a:fld>
            <a:endParaRPr lang="en-US" sz="1800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2514600"/>
            <a:ext cx="8510587" cy="749300"/>
          </a:xfrm>
        </p:spPr>
        <p:txBody>
          <a:bodyPr>
            <a:normAutofit fontScale="90000"/>
          </a:bodyPr>
          <a:lstStyle/>
          <a:p>
            <a:r>
              <a:rPr lang="en-US" sz="4400">
                <a:solidFill>
                  <a:schemeClr val="hlink"/>
                </a:solidFill>
                <a:latin typeface="Helvetica" charset="0"/>
                <a:ea typeface="ＭＳ Ｐゴシック" charset="0"/>
              </a:rPr>
              <a:t>TYPICAL TRAILS ...</a:t>
            </a:r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85800"/>
            <a:ext cx="9144000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63900"/>
            <a:ext cx="9144000" cy="154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4925" y="5029200"/>
            <a:ext cx="9167813" cy="155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8" name="Text Box 8"/>
          <p:cNvSpPr txBox="1">
            <a:spLocks noChangeArrowheads="1"/>
          </p:cNvSpPr>
          <p:nvPr/>
        </p:nvSpPr>
        <p:spPr bwMode="auto">
          <a:xfrm>
            <a:off x="163513" y="1135063"/>
            <a:ext cx="949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FF00"/>
                </a:solidFill>
              </a:rPr>
              <a:t>T3-1500</a:t>
            </a:r>
          </a:p>
        </p:txBody>
      </p:sp>
      <p:sp>
        <p:nvSpPr>
          <p:cNvPr id="44039" name="Text Box 9"/>
          <p:cNvSpPr txBox="1">
            <a:spLocks noChangeArrowheads="1"/>
          </p:cNvSpPr>
          <p:nvPr/>
        </p:nvSpPr>
        <p:spPr bwMode="auto">
          <a:xfrm>
            <a:off x="152400" y="3263900"/>
            <a:ext cx="9493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FF00"/>
                </a:solidFill>
              </a:rPr>
              <a:t>T3-1504</a:t>
            </a:r>
          </a:p>
        </p:txBody>
      </p:sp>
      <p:sp>
        <p:nvSpPr>
          <p:cNvPr id="44040" name="Text Box 10"/>
          <p:cNvSpPr txBox="1">
            <a:spLocks noChangeArrowheads="1"/>
          </p:cNvSpPr>
          <p:nvPr/>
        </p:nvSpPr>
        <p:spPr bwMode="auto">
          <a:xfrm>
            <a:off x="187325" y="6138863"/>
            <a:ext cx="9493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FF00"/>
                </a:solidFill>
              </a:rPr>
              <a:t>T3-1507</a:t>
            </a:r>
          </a:p>
        </p:txBody>
      </p:sp>
    </p:spTree>
    <p:extLst>
      <p:ext uri="{BB962C8B-B14F-4D97-AF65-F5344CB8AC3E}">
        <p14:creationId xmlns:p14="http://schemas.microsoft.com/office/powerpoint/2010/main" val="942272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3" name="Picture 8" descr="DSCN5595 cop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04863"/>
            <a:ext cx="7951788" cy="596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609600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TIMEPIX radiation imaging at home</a:t>
            </a:r>
          </a:p>
        </p:txBody>
      </p:sp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5988050" y="64611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74756" name="Text Box 5"/>
          <p:cNvSpPr txBox="1">
            <a:spLocks noChangeArrowheads="1"/>
          </p:cNvSpPr>
          <p:nvPr/>
        </p:nvSpPr>
        <p:spPr bwMode="auto">
          <a:xfrm>
            <a:off x="265113" y="990600"/>
            <a:ext cx="5722937" cy="538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>
                <a:solidFill>
                  <a:srgbClr val="FFFF00"/>
                </a:solidFill>
              </a:rPr>
              <a:t>Compact radiation imaging</a:t>
            </a:r>
          </a:p>
          <a:p>
            <a:pPr eaLnBrk="1" hangingPunct="1"/>
            <a:r>
              <a:rPr lang="en-US" sz="2800">
                <a:solidFill>
                  <a:srgbClr val="FFFF00"/>
                </a:solidFill>
              </a:rPr>
              <a:t>USB connection</a:t>
            </a:r>
          </a:p>
          <a:p>
            <a:pPr eaLnBrk="1" hangingPunct="1"/>
            <a:r>
              <a:rPr lang="en-US" sz="2800">
                <a:solidFill>
                  <a:srgbClr val="FFFF00"/>
                </a:solidFill>
              </a:rPr>
              <a:t>to Mac or PC</a:t>
            </a:r>
          </a:p>
          <a:p>
            <a:pPr eaLnBrk="1" hangingPunct="1"/>
            <a:r>
              <a:rPr lang="en-US" sz="1800">
                <a:solidFill>
                  <a:srgbClr val="CCFFCC"/>
                </a:solidFill>
              </a:rPr>
              <a:t>mostly by Zdenek Vykydal</a:t>
            </a: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endParaRPr lang="en-US" sz="2800">
              <a:solidFill>
                <a:srgbClr val="FFFF00"/>
              </a:solidFill>
            </a:endParaRPr>
          </a:p>
          <a:p>
            <a:pPr eaLnBrk="1" hangingPunct="1"/>
            <a:r>
              <a:rPr lang="en-US" sz="2800">
                <a:solidFill>
                  <a:srgbClr val="FFFF00"/>
                </a:solidFill>
              </a:rPr>
              <a:t>Pixelman software</a:t>
            </a:r>
          </a:p>
          <a:p>
            <a:pPr eaLnBrk="1" hangingPunct="1"/>
            <a:r>
              <a:rPr lang="en-US" sz="1800">
                <a:solidFill>
                  <a:srgbClr val="CCFFCC"/>
                </a:solidFill>
              </a:rPr>
              <a:t>made at IEAP/CTU Prague</a:t>
            </a:r>
          </a:p>
        </p:txBody>
      </p:sp>
      <p:sp>
        <p:nvSpPr>
          <p:cNvPr id="74757" name="TextBox 3"/>
          <p:cNvSpPr txBox="1">
            <a:spLocks noChangeArrowheads="1"/>
          </p:cNvSpPr>
          <p:nvPr/>
        </p:nvSpPr>
        <p:spPr bwMode="auto">
          <a:xfrm>
            <a:off x="207963" y="6315075"/>
            <a:ext cx="71326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FFFF00"/>
                </a:solidFill>
                <a:latin typeface="Geneva" charset="0"/>
                <a:cs typeface="Geneva" charset="0"/>
              </a:rPr>
              <a:t>D.Turecek et al. JINST(</a:t>
            </a:r>
            <a:r>
              <a:rPr lang="fr-FR" sz="1400">
                <a:solidFill>
                  <a:srgbClr val="FFFF00"/>
                </a:solidFill>
              </a:rPr>
              <a:t>2011) </a:t>
            </a:r>
            <a:r>
              <a:rPr lang="fr-FR" sz="1400" i="1">
                <a:solidFill>
                  <a:srgbClr val="FFFF00"/>
                </a:solidFill>
              </a:rPr>
              <a:t>JINST</a:t>
            </a:r>
            <a:r>
              <a:rPr lang="fr-FR" sz="1400">
                <a:solidFill>
                  <a:srgbClr val="FFFF00"/>
                </a:solidFill>
              </a:rPr>
              <a:t> </a:t>
            </a:r>
            <a:r>
              <a:rPr lang="fr-FR" sz="1400" b="1">
                <a:solidFill>
                  <a:srgbClr val="FFFF00"/>
                </a:solidFill>
              </a:rPr>
              <a:t>6</a:t>
            </a:r>
            <a:r>
              <a:rPr lang="fr-FR" sz="1400">
                <a:solidFill>
                  <a:srgbClr val="FFFF00"/>
                </a:solidFill>
              </a:rPr>
              <a:t> C01046 </a:t>
            </a:r>
            <a:r>
              <a:rPr lang="fr-FR" sz="1400" b="1">
                <a:solidFill>
                  <a:srgbClr val="CCFFCC"/>
                </a:solidFill>
                <a:hlinkClick r:id="rId3"/>
              </a:rPr>
              <a:t>doi:10.1088/1748-0221/6/01/C01046</a:t>
            </a:r>
            <a:endParaRPr lang="en-US" sz="1400">
              <a:solidFill>
                <a:srgbClr val="CCFFCC"/>
              </a:solidFill>
              <a:latin typeface="Geneva" charset="0"/>
              <a:cs typeface="Genev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630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COSMIC PARTICLES  in MXR Si PIXEL</a:t>
            </a:r>
            <a:endParaRPr lang="en-US">
              <a:latin typeface="Geneva" charset="0"/>
              <a:ea typeface="ＭＳ Ｐゴシック" charset="0"/>
            </a:endParaRP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381000" y="5945188"/>
            <a:ext cx="2014538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accent2"/>
                </a:solidFill>
              </a:rPr>
              <a:t>Frame CTU Prague</a:t>
            </a:r>
          </a:p>
        </p:txBody>
      </p:sp>
      <p:pic>
        <p:nvPicPr>
          <p:cNvPr id="35843" name="Picture 4" descr="Patent-Pic.tiff                                                000ACF37MacintoshHD                    C3063524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762000"/>
            <a:ext cx="5638800" cy="552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ext Box 5"/>
          <p:cNvSpPr txBox="1">
            <a:spLocks noChangeArrowheads="1"/>
          </p:cNvSpPr>
          <p:nvPr/>
        </p:nvSpPr>
        <p:spPr bwMode="auto">
          <a:xfrm>
            <a:off x="4495800" y="2590800"/>
            <a:ext cx="658813" cy="40798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n-&gt;</a:t>
            </a:r>
            <a:r>
              <a:rPr lang="en-US" sz="1800">
                <a:solidFill>
                  <a:schemeClr val="bg1"/>
                </a:solidFill>
                <a:latin typeface="Symbol" charset="0"/>
              </a:rPr>
              <a:t>a</a:t>
            </a: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7086600" y="2133600"/>
            <a:ext cx="376238" cy="355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4038600" y="4267200"/>
            <a:ext cx="1452563" cy="355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energetic  e</a:t>
            </a:r>
            <a:r>
              <a:rPr lang="en-US" sz="2000" baseline="30000">
                <a:solidFill>
                  <a:schemeClr val="bg1"/>
                </a:solidFill>
              </a:rPr>
              <a:t>-</a:t>
            </a:r>
            <a:endParaRPr lang="en-US" sz="1800">
              <a:solidFill>
                <a:schemeClr val="bg1"/>
              </a:solidFill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6019800" y="4114800"/>
            <a:ext cx="742950" cy="355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muon</a:t>
            </a:r>
          </a:p>
        </p:txBody>
      </p:sp>
      <p:sp>
        <p:nvSpPr>
          <p:cNvPr id="35848" name="Line 9"/>
          <p:cNvSpPr>
            <a:spLocks noChangeShapeType="1"/>
          </p:cNvSpPr>
          <p:nvPr/>
        </p:nvSpPr>
        <p:spPr bwMode="auto">
          <a:xfrm flipV="1">
            <a:off x="7467600" y="1905000"/>
            <a:ext cx="3810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10"/>
          <p:cNvSpPr>
            <a:spLocks noChangeShapeType="1"/>
          </p:cNvSpPr>
          <p:nvPr/>
        </p:nvSpPr>
        <p:spPr bwMode="auto">
          <a:xfrm flipH="1">
            <a:off x="4191000" y="2514600"/>
            <a:ext cx="3810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Line 11"/>
          <p:cNvSpPr>
            <a:spLocks noChangeShapeType="1"/>
          </p:cNvSpPr>
          <p:nvPr/>
        </p:nvSpPr>
        <p:spPr bwMode="auto">
          <a:xfrm flipV="1">
            <a:off x="6934200" y="3657600"/>
            <a:ext cx="53340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2"/>
          <p:cNvSpPr>
            <a:spLocks noChangeShapeType="1"/>
          </p:cNvSpPr>
          <p:nvPr/>
        </p:nvSpPr>
        <p:spPr bwMode="auto">
          <a:xfrm>
            <a:off x="6477000" y="4419600"/>
            <a:ext cx="762000" cy="685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228600" y="1066800"/>
            <a:ext cx="24288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/>
              <a:t>256 x 256 PIXELS</a:t>
            </a:r>
          </a:p>
          <a:p>
            <a:pPr eaLnBrk="1" hangingPunct="1"/>
            <a:r>
              <a:rPr lang="en-US" sz="2000"/>
              <a:t>300 µm THICK</a:t>
            </a:r>
          </a:p>
        </p:txBody>
      </p:sp>
      <p:sp>
        <p:nvSpPr>
          <p:cNvPr id="35853" name="Text Box 14"/>
          <p:cNvSpPr txBox="1">
            <a:spLocks noChangeArrowheads="1"/>
          </p:cNvSpPr>
          <p:nvPr/>
        </p:nvSpPr>
        <p:spPr bwMode="auto">
          <a:xfrm>
            <a:off x="6172200" y="3352800"/>
            <a:ext cx="901700" cy="3556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chemeClr val="bg1"/>
                </a:solidFill>
              </a:rPr>
              <a:t>photon</a:t>
            </a:r>
          </a:p>
        </p:txBody>
      </p:sp>
      <p:sp>
        <p:nvSpPr>
          <p:cNvPr id="35854" name="Line 15"/>
          <p:cNvSpPr>
            <a:spLocks noChangeShapeType="1"/>
          </p:cNvSpPr>
          <p:nvPr/>
        </p:nvSpPr>
        <p:spPr bwMode="auto">
          <a:xfrm flipH="1">
            <a:off x="3505200" y="4495800"/>
            <a:ext cx="533400" cy="76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55" name="Text Box 16"/>
          <p:cNvSpPr txBox="1">
            <a:spLocks noChangeArrowheads="1"/>
          </p:cNvSpPr>
          <p:nvPr/>
        </p:nvSpPr>
        <p:spPr bwMode="auto">
          <a:xfrm>
            <a:off x="228600" y="1793875"/>
            <a:ext cx="17589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/>
              <a:t>CAN BE</a:t>
            </a:r>
          </a:p>
          <a:p>
            <a:pPr eaLnBrk="1" hangingPunct="1"/>
            <a:r>
              <a:rPr lang="en-US" sz="1600"/>
              <a:t>RADIATION </a:t>
            </a:r>
          </a:p>
          <a:p>
            <a:pPr eaLnBrk="1" hangingPunct="1"/>
            <a:r>
              <a:rPr lang="en-US" sz="1600"/>
              <a:t>DOSE METER</a:t>
            </a:r>
          </a:p>
        </p:txBody>
      </p:sp>
      <p:sp>
        <p:nvSpPr>
          <p:cNvPr id="35856" name="Rectangle 5"/>
          <p:cNvSpPr>
            <a:spLocks noChangeArrowheads="1"/>
          </p:cNvSpPr>
          <p:nvPr/>
        </p:nvSpPr>
        <p:spPr bwMode="auto">
          <a:xfrm>
            <a:off x="152400" y="2998788"/>
            <a:ext cx="33528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IDENTIFY SPECIFIC QUANTA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ELECTRONS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PHOTONS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MIPs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	NEUTRONS -&gt; ALPHAs 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 </a:t>
            </a:r>
          </a:p>
        </p:txBody>
      </p:sp>
      <p:sp>
        <p:nvSpPr>
          <p:cNvPr id="35857" name="Rectangle 6"/>
          <p:cNvSpPr>
            <a:spLocks noChangeArrowheads="1"/>
          </p:cNvSpPr>
          <p:nvPr/>
        </p:nvSpPr>
        <p:spPr bwMode="auto">
          <a:xfrm>
            <a:off x="228600" y="4878388"/>
            <a:ext cx="2819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ADJUSTABLE EXPOSURE 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ms - minutes GIVES</a:t>
            </a:r>
          </a:p>
          <a:p>
            <a:pPr>
              <a:spcBef>
                <a:spcPct val="20000"/>
              </a:spcBef>
            </a:pPr>
            <a:r>
              <a:rPr lang="en-US" sz="1600">
                <a:latin typeface="Geneva" charset="0"/>
              </a:rPr>
              <a:t>LARGE DYNAMIC RANGE </a:t>
            </a:r>
          </a:p>
        </p:txBody>
      </p:sp>
    </p:spTree>
    <p:extLst>
      <p:ext uri="{BB962C8B-B14F-4D97-AF65-F5344CB8AC3E}">
        <p14:creationId xmlns:p14="http://schemas.microsoft.com/office/powerpoint/2010/main" val="6342019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traight Connector 20"/>
          <p:cNvCxnSpPr>
            <a:cxnSpLocks noChangeShapeType="1"/>
          </p:cNvCxnSpPr>
          <p:nvPr/>
        </p:nvCxnSpPr>
        <p:spPr bwMode="auto">
          <a:xfrm>
            <a:off x="730250" y="2362200"/>
            <a:ext cx="8051800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3" name="Straight Connector 22"/>
          <p:cNvCxnSpPr>
            <a:cxnSpLocks noChangeShapeType="1"/>
          </p:cNvCxnSpPr>
          <p:nvPr/>
        </p:nvCxnSpPr>
        <p:spPr bwMode="auto">
          <a:xfrm>
            <a:off x="723900" y="3048000"/>
            <a:ext cx="8051800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4" name="Straight Connector 23"/>
          <p:cNvCxnSpPr>
            <a:cxnSpLocks noChangeShapeType="1"/>
          </p:cNvCxnSpPr>
          <p:nvPr/>
        </p:nvCxnSpPr>
        <p:spPr bwMode="auto">
          <a:xfrm>
            <a:off x="723900" y="3810000"/>
            <a:ext cx="8051800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5" name="Straight Connector 24"/>
          <p:cNvCxnSpPr>
            <a:cxnSpLocks noChangeShapeType="1"/>
          </p:cNvCxnSpPr>
          <p:nvPr/>
        </p:nvCxnSpPr>
        <p:spPr bwMode="auto">
          <a:xfrm>
            <a:off x="723900" y="4572000"/>
            <a:ext cx="8051800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26" name="Straight Connector 25"/>
          <p:cNvCxnSpPr>
            <a:cxnSpLocks noChangeShapeType="1"/>
          </p:cNvCxnSpPr>
          <p:nvPr/>
        </p:nvCxnSpPr>
        <p:spPr bwMode="auto">
          <a:xfrm>
            <a:off x="723900" y="5334000"/>
            <a:ext cx="8051800" cy="1588"/>
          </a:xfrm>
          <a:prstGeom prst="line">
            <a:avLst/>
          </a:prstGeom>
          <a:noFill/>
          <a:ln w="28575" cap="sq">
            <a:solidFill>
              <a:schemeClr val="tx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9" name="Rectangle 18"/>
          <p:cNvSpPr/>
          <p:nvPr/>
        </p:nvSpPr>
        <p:spPr>
          <a:xfrm>
            <a:off x="2857500" y="1600200"/>
            <a:ext cx="2514600" cy="4530725"/>
          </a:xfrm>
          <a:prstGeom prst="rect">
            <a:avLst/>
          </a:prstGeom>
          <a:solidFill>
            <a:srgbClr val="0000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5719" name="TextBox 3"/>
          <p:cNvSpPr txBox="1">
            <a:spLocks noChangeArrowheads="1"/>
          </p:cNvSpPr>
          <p:nvPr/>
        </p:nvSpPr>
        <p:spPr bwMode="auto">
          <a:xfrm>
            <a:off x="665163" y="1822450"/>
            <a:ext cx="2198687" cy="418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200"/>
              <a:t>1</a:t>
            </a:r>
            <a:r>
              <a:rPr lang="cs-CZ" sz="2200"/>
              <a:t>) </a:t>
            </a:r>
            <a:r>
              <a:rPr lang="en-US" sz="2200"/>
              <a:t>Dot</a:t>
            </a:r>
            <a:endParaRPr lang="cs-CZ" sz="2200"/>
          </a:p>
          <a:p>
            <a:pPr eaLnBrk="1" hangingPunct="1"/>
            <a:endParaRPr lang="cs-CZ" sz="2600"/>
          </a:p>
          <a:p>
            <a:pPr eaLnBrk="1" hangingPunct="1"/>
            <a:r>
              <a:rPr lang="en-US" sz="2200"/>
              <a:t>2</a:t>
            </a:r>
            <a:r>
              <a:rPr lang="cs-CZ" sz="2200"/>
              <a:t>) Small blob</a:t>
            </a:r>
          </a:p>
          <a:p>
            <a:pPr eaLnBrk="1" hangingPunct="1"/>
            <a:endParaRPr lang="cs-CZ" sz="2600"/>
          </a:p>
          <a:p>
            <a:pPr eaLnBrk="1" hangingPunct="1"/>
            <a:r>
              <a:rPr lang="cs-CZ" sz="2200"/>
              <a:t>3) Curly track</a:t>
            </a:r>
          </a:p>
          <a:p>
            <a:pPr eaLnBrk="1" hangingPunct="1"/>
            <a:endParaRPr lang="cs-CZ" sz="2600"/>
          </a:p>
          <a:p>
            <a:pPr eaLnBrk="1" hangingPunct="1"/>
            <a:r>
              <a:rPr lang="cs-CZ" sz="2200"/>
              <a:t>4) Heavy blob</a:t>
            </a:r>
          </a:p>
          <a:p>
            <a:pPr eaLnBrk="1" hangingPunct="1"/>
            <a:endParaRPr lang="cs-CZ" sz="2800"/>
          </a:p>
          <a:p>
            <a:pPr eaLnBrk="1" hangingPunct="1"/>
            <a:r>
              <a:rPr lang="cs-CZ" sz="2200"/>
              <a:t>5) Heavy track</a:t>
            </a:r>
          </a:p>
          <a:p>
            <a:pPr eaLnBrk="1" hangingPunct="1"/>
            <a:endParaRPr lang="cs-CZ" sz="2800"/>
          </a:p>
          <a:p>
            <a:pPr eaLnBrk="1" hangingPunct="1"/>
            <a:r>
              <a:rPr lang="cs-CZ" sz="2200"/>
              <a:t>6) Straight track</a:t>
            </a:r>
          </a:p>
        </p:txBody>
      </p:sp>
      <p:pic>
        <p:nvPicPr>
          <p:cNvPr id="115720" name="Picture 36" descr="heavyBlob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188" y="3867150"/>
            <a:ext cx="792162" cy="65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1" name="Picture 37" descr="curlyTrack4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3027363"/>
            <a:ext cx="877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2" name="Picture 38" descr="dots4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67138" y="1895475"/>
            <a:ext cx="695325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3" name="Picture 39" descr="heavyTrack4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4541838"/>
            <a:ext cx="1152525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4" name="Picture 40" descr="straightTrack4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35338" y="5491163"/>
            <a:ext cx="1427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25" name="Picture 41" descr="smallBlobs4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2350" y="2503488"/>
            <a:ext cx="895350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5" name="Straight Connector 44"/>
          <p:cNvCxnSpPr>
            <a:cxnSpLocks noChangeShapeType="1"/>
          </p:cNvCxnSpPr>
          <p:nvPr/>
        </p:nvCxnSpPr>
        <p:spPr bwMode="auto">
          <a:xfrm>
            <a:off x="2857500" y="2362200"/>
            <a:ext cx="2514600" cy="15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6" name="Straight Connector 45"/>
          <p:cNvCxnSpPr>
            <a:cxnSpLocks noChangeShapeType="1"/>
          </p:cNvCxnSpPr>
          <p:nvPr/>
        </p:nvCxnSpPr>
        <p:spPr bwMode="auto">
          <a:xfrm>
            <a:off x="2857500" y="3046413"/>
            <a:ext cx="251460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7" name="Straight Connector 46"/>
          <p:cNvCxnSpPr>
            <a:cxnSpLocks noChangeShapeType="1"/>
          </p:cNvCxnSpPr>
          <p:nvPr/>
        </p:nvCxnSpPr>
        <p:spPr bwMode="auto">
          <a:xfrm>
            <a:off x="2857500" y="3808413"/>
            <a:ext cx="251460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8" name="Straight Connector 47"/>
          <p:cNvCxnSpPr>
            <a:cxnSpLocks noChangeShapeType="1"/>
          </p:cNvCxnSpPr>
          <p:nvPr/>
        </p:nvCxnSpPr>
        <p:spPr bwMode="auto">
          <a:xfrm>
            <a:off x="2857500" y="4570413"/>
            <a:ext cx="2514600" cy="1587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cxnSp>
        <p:nvCxnSpPr>
          <p:cNvPr id="49" name="Straight Connector 48"/>
          <p:cNvCxnSpPr>
            <a:cxnSpLocks noChangeShapeType="1"/>
          </p:cNvCxnSpPr>
          <p:nvPr/>
        </p:nvCxnSpPr>
        <p:spPr bwMode="auto">
          <a:xfrm>
            <a:off x="2857500" y="5334000"/>
            <a:ext cx="2514600" cy="1588"/>
          </a:xfrm>
          <a:prstGeom prst="lin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</p:spPr>
      </p:cxnSp>
      <p:sp>
        <p:nvSpPr>
          <p:cNvPr id="115731" name="TextBox 49"/>
          <p:cNvSpPr txBox="1">
            <a:spLocks noChangeArrowheads="1"/>
          </p:cNvSpPr>
          <p:nvPr/>
        </p:nvSpPr>
        <p:spPr bwMode="auto">
          <a:xfrm>
            <a:off x="5549900" y="1887538"/>
            <a:ext cx="3594100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Photons and electrons</a:t>
            </a:r>
            <a:r>
              <a:rPr lang="cs-CZ" sz="1800"/>
              <a:t> (10keV)</a:t>
            </a:r>
          </a:p>
          <a:p>
            <a:pPr eaLnBrk="1" hangingPunct="1"/>
            <a:endParaRPr lang="cs-CZ" sz="2800"/>
          </a:p>
          <a:p>
            <a:pPr eaLnBrk="1" hangingPunct="1"/>
            <a:r>
              <a:rPr lang="en-US" sz="1800"/>
              <a:t>Photons and electrons (~100keV</a:t>
            </a:r>
            <a:endParaRPr lang="cs-CZ" sz="1800"/>
          </a:p>
          <a:p>
            <a:pPr eaLnBrk="1" hangingPunct="1"/>
            <a:endParaRPr lang="cs-CZ" sz="2800"/>
          </a:p>
          <a:p>
            <a:pPr eaLnBrk="1" hangingPunct="1"/>
            <a:r>
              <a:rPr sz="1800" noProof="1"/>
              <a:t>Electrons (MeV range)</a:t>
            </a:r>
            <a:endParaRPr lang="en-US" sz="2000"/>
          </a:p>
          <a:p>
            <a:pPr eaLnBrk="1" hangingPunct="1"/>
            <a:endParaRPr lang="cs-CZ" sz="1800"/>
          </a:p>
          <a:p>
            <a:pPr eaLnBrk="1" hangingPunct="1"/>
            <a:r>
              <a:rPr sz="1800" noProof="1"/>
              <a:t>Heavy ionizing particles with short range (alpha particles,…)</a:t>
            </a:r>
          </a:p>
          <a:p>
            <a:pPr eaLnBrk="1" hangingPunct="1"/>
            <a:endParaRPr sz="1400" noProof="1"/>
          </a:p>
          <a:p>
            <a:pPr eaLnBrk="1" hangingPunct="1"/>
            <a:r>
              <a:rPr sz="1800" noProof="1"/>
              <a:t>Heavy ionizing particles (protons,nuclei, Fe, …)</a:t>
            </a:r>
          </a:p>
          <a:p>
            <a:pPr eaLnBrk="1" hangingPunct="1"/>
            <a:endParaRPr lang="cs-CZ" sz="1400"/>
          </a:p>
          <a:p>
            <a:pPr eaLnBrk="1" hangingPunct="1"/>
            <a:r>
              <a:rPr sz="1800" noProof="1"/>
              <a:t>Energetic light charged particles (MIP, Muons,…)</a:t>
            </a:r>
          </a:p>
        </p:txBody>
      </p:sp>
      <p:sp>
        <p:nvSpPr>
          <p:cNvPr id="115732" name="Nadpis 1"/>
          <p:cNvSpPr>
            <a:spLocks noGrp="1"/>
          </p:cNvSpPr>
          <p:nvPr>
            <p:ph type="title"/>
          </p:nvPr>
        </p:nvSpPr>
        <p:spPr>
          <a:xfrm>
            <a:off x="522288" y="333375"/>
            <a:ext cx="8229600" cy="762000"/>
          </a:xfrm>
        </p:spPr>
        <p:txBody>
          <a:bodyPr/>
          <a:lstStyle/>
          <a:p>
            <a:r>
              <a:rPr lang="cs-CZ" sz="2800">
                <a:latin typeface="Geneva" charset="0"/>
                <a:ea typeface="ＭＳ Ｐゴシック" charset="0"/>
              </a:rPr>
              <a:t>Characteristic cluster patterns in Medipix</a:t>
            </a:r>
            <a:endParaRPr lang="en-US" sz="2800"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0174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0" y="1113273"/>
            <a:ext cx="9144000" cy="2132466"/>
          </a:xfrm>
          <a:noFill/>
        </p:spPr>
        <p:txBody>
          <a:bodyPr>
            <a:normAutofit/>
          </a:bodyPr>
          <a:lstStyle/>
          <a:p>
            <a:r>
              <a:rPr lang="en-US" sz="2400">
                <a:latin typeface="Geneva" charset="0"/>
                <a:ea typeface="ＭＳ Ｐゴシック" charset="0"/>
              </a:rPr>
              <a:t>de energie van het alfa deeltje kan worden benaderd </a:t>
            </a:r>
            <a:br>
              <a:rPr lang="en-US" sz="2400">
                <a:latin typeface="Geneva" charset="0"/>
                <a:ea typeface="ＭＳ Ｐゴシック" charset="0"/>
              </a:rPr>
            </a:br>
            <a:r>
              <a:rPr lang="en-US" sz="2400">
                <a:latin typeface="Geneva" charset="0"/>
                <a:ea typeface="ＭＳ Ｐゴシック" charset="0"/>
              </a:rPr>
              <a:t>met de som van de energieen in alle  pixels</a:t>
            </a:r>
            <a:br>
              <a:rPr lang="en-US" sz="2400">
                <a:latin typeface="Geneva" charset="0"/>
                <a:ea typeface="ＭＳ Ｐゴシック" charset="0"/>
              </a:rPr>
            </a:br>
            <a:r>
              <a:rPr lang="en-US" sz="2400">
                <a:latin typeface="Geneva" charset="0"/>
                <a:ea typeface="ＭＳ Ｐゴシック" charset="0"/>
              </a:rPr>
              <a:t/>
            </a:r>
            <a:br>
              <a:rPr lang="en-US" sz="2400">
                <a:latin typeface="Geneva" charset="0"/>
                <a:ea typeface="ＭＳ Ｐゴシック" charset="0"/>
              </a:rPr>
            </a:br>
            <a:r>
              <a:rPr lang="en-US" sz="2400">
                <a:latin typeface="Geneva" charset="0"/>
                <a:ea typeface="ＭＳ Ｐゴシック" charset="0"/>
              </a:rPr>
              <a:t>voor grote signalen is de conversie niet helemaal lineair</a:t>
            </a:r>
            <a:endParaRPr lang="en-US" sz="2400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88131" y="294167"/>
            <a:ext cx="8842205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</a:t>
            </a:r>
            <a:r>
              <a:rPr lang="en-US" sz="2800">
                <a:latin typeface="Geneva" charset="0"/>
                <a:ea typeface="ＭＳ Ｐゴシック" charset="0"/>
              </a:rPr>
              <a:t>Herkennen van alfa deeltjes en hun oorsprong </a:t>
            </a:r>
          </a:p>
        </p:txBody>
      </p:sp>
      <p:pic>
        <p:nvPicPr>
          <p:cNvPr id="2" name="Picture 1" descr="decay-alfa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185" y="3512755"/>
            <a:ext cx="4285240" cy="3219806"/>
          </a:xfrm>
          <a:prstGeom prst="rect">
            <a:avLst/>
          </a:prstGeom>
        </p:spPr>
      </p:pic>
      <p:pic>
        <p:nvPicPr>
          <p:cNvPr id="3" name="Picture 2" descr="decay-alf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4516" y="3505639"/>
            <a:ext cx="4719484" cy="3352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23943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 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Bubble-1 copy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6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18791" y="174655"/>
            <a:ext cx="8382000" cy="1162832"/>
          </a:xfrm>
          <a:noFill/>
        </p:spPr>
        <p:txBody>
          <a:bodyPr>
            <a:normAutofit/>
          </a:bodyPr>
          <a:lstStyle/>
          <a:p>
            <a:r>
              <a:rPr lang="en-US">
                <a:solidFill>
                  <a:schemeClr val="bg1"/>
                </a:solidFill>
              </a:rPr>
              <a:t>Spoorzoeken van deeltjes</a:t>
            </a:r>
            <a:br>
              <a:rPr lang="en-US">
                <a:solidFill>
                  <a:schemeClr val="bg1"/>
                </a:solidFill>
              </a:rPr>
            </a:br>
            <a:r>
              <a:rPr lang="en-US">
                <a:solidFill>
                  <a:schemeClr val="bg1"/>
                </a:solidFill>
              </a:rPr>
              <a:t> </a:t>
            </a:r>
            <a:r>
              <a:rPr lang="en-US">
                <a:solidFill>
                  <a:srgbClr val="FFFF00"/>
                </a:solidFill>
              </a:rPr>
              <a:t> in 'antieke' bellenvaten   1955 - 1985</a:t>
            </a:r>
            <a:endParaRPr lang="en-US">
              <a:solidFill>
                <a:srgbClr val="FFFF00"/>
              </a:solidFill>
              <a:latin typeface="Geneva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24034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184408"/>
            <a:ext cx="9144000" cy="772067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verval reeksen van uranium en thorium</a:t>
            </a:r>
          </a:p>
        </p:txBody>
      </p:sp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4582" y="661013"/>
            <a:ext cx="8690572" cy="2554362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       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MainDecayUT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29" y="755793"/>
            <a:ext cx="5065815" cy="61022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57513" y="1301433"/>
            <a:ext cx="2083824" cy="4801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na een lange tijd </a:t>
            </a:r>
          </a:p>
          <a:p>
            <a:r>
              <a:rPr lang="en-US"/>
              <a:t>komt er</a:t>
            </a:r>
            <a:r>
              <a:rPr lang="en-US">
                <a:solidFill>
                  <a:srgbClr val="FF0000"/>
                </a:solidFill>
              </a:rPr>
              <a:t> radon</a:t>
            </a:r>
            <a:r>
              <a:rPr lang="en-US"/>
              <a:t>,</a:t>
            </a:r>
          </a:p>
          <a:p>
            <a:r>
              <a:rPr lang="en-US"/>
              <a:t>een edelgas dat </a:t>
            </a:r>
          </a:p>
          <a:p>
            <a:r>
              <a:rPr lang="en-US"/>
              <a:t>kan ontsnappen.</a:t>
            </a:r>
          </a:p>
          <a:p>
            <a:r>
              <a:rPr lang="en-US"/>
              <a:t>We vinden het </a:t>
            </a:r>
          </a:p>
          <a:p>
            <a:r>
              <a:rPr lang="en-US"/>
              <a:t>in alle gebouwen,</a:t>
            </a:r>
          </a:p>
          <a:p>
            <a:r>
              <a:rPr lang="en-US"/>
              <a:t>vooral in kelders.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détails op </a:t>
            </a:r>
          </a:p>
          <a:p>
            <a:r>
              <a:rPr lang="en-US"/>
              <a:t>volgende pagina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eindprodukt </a:t>
            </a:r>
          </a:p>
          <a:p>
            <a:r>
              <a:rPr lang="en-US"/>
              <a:t>na miljoenen jaren </a:t>
            </a:r>
          </a:p>
          <a:p>
            <a:r>
              <a:rPr lang="en-US"/>
              <a:t>is altijd lood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5330407" y="1803189"/>
            <a:ext cx="595752" cy="105055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57352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7037" y="5378208"/>
            <a:ext cx="8690572" cy="736956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       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DeacayRn22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29" y="3640082"/>
            <a:ext cx="6615976" cy="3217918"/>
          </a:xfrm>
          <a:prstGeom prst="rect">
            <a:avLst/>
          </a:prstGeom>
        </p:spPr>
      </p:pic>
      <p:pic>
        <p:nvPicPr>
          <p:cNvPr id="3" name="Picture 2" descr="DecayRn22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784" y="651956"/>
            <a:ext cx="6855062" cy="3576555"/>
          </a:xfrm>
          <a:prstGeom prst="rect">
            <a:avLst/>
          </a:prstGeom>
        </p:spPr>
      </p:pic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72454" y="153049"/>
            <a:ext cx="8795172" cy="61526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  verval reeksen van radon / 'thoron'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58463" y="2132467"/>
            <a:ext cx="77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radon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9763" y="6048046"/>
            <a:ext cx="77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radon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0423" y="2112389"/>
            <a:ext cx="1121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polonium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17604" y="6095085"/>
            <a:ext cx="621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lead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39895" y="3064463"/>
            <a:ext cx="800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stable</a:t>
            </a:r>
          </a:p>
          <a:p>
            <a:pPr algn="ctr"/>
            <a:r>
              <a:rPr lang="en-US"/>
              <a:t>lead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45631" y="4925973"/>
            <a:ext cx="800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stable</a:t>
            </a:r>
          </a:p>
          <a:p>
            <a:pPr algn="ctr"/>
            <a:r>
              <a:rPr lang="en-US"/>
              <a:t>lead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364948" y="2844944"/>
            <a:ext cx="144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protactinium</a:t>
            </a:r>
          </a:p>
        </p:txBody>
      </p:sp>
    </p:spTree>
    <p:extLst>
      <p:ext uri="{BB962C8B-B14F-4D97-AF65-F5344CB8AC3E}">
        <p14:creationId xmlns:p14="http://schemas.microsoft.com/office/powerpoint/2010/main" val="22773962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0" y="1329042"/>
            <a:ext cx="9144000" cy="866146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ook toepassigen buiten deeltjes fysika</a:t>
            </a:r>
          </a:p>
        </p:txBody>
      </p:sp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4582" y="661013"/>
            <a:ext cx="8690572" cy="2554362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       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162334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11429" y="1505271"/>
            <a:ext cx="7859656" cy="424925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röntgen foto's'  in kleur'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  <a:t>		analyse van ieder apart foton in de pixel </a:t>
            </a:r>
            <a:b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neutronen foto's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  <a:t>		converters op de sensor</a:t>
            </a:r>
            <a:b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beelden met materiaal-herkenning 		</a:t>
            </a:r>
            <a:r>
              <a:rPr lang="en-US" sz="2000">
                <a:solidFill>
                  <a:srgbClr val="0000FF"/>
                </a:solidFill>
                <a:latin typeface="Geneva" charset="0"/>
                <a:ea typeface="ＭＳ Ｐゴシック" charset="0"/>
              </a:rPr>
              <a:t>		a</a:t>
            </a:r>
            <a: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  <a:t>nalyse van ieder apart foton in de pixel </a:t>
            </a:r>
            <a:b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ruimtevaart dosis meting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  <a:t>		lichte instrumenten met deeltjesidentifikatie </a:t>
            </a:r>
            <a:b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moleculaire massa-spectroscopie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  <a:t>		meting van vlucht-tijden in veld als functie van massa </a:t>
            </a:r>
            <a:br>
              <a:rPr lang="en-US" sz="2000">
                <a:solidFill>
                  <a:srgbClr val="008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etc.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88132" y="623445"/>
            <a:ext cx="8779494" cy="866146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andere toepassingen van pixel detektors</a:t>
            </a:r>
          </a:p>
        </p:txBody>
      </p:sp>
    </p:spTree>
    <p:extLst>
      <p:ext uri="{BB962C8B-B14F-4D97-AF65-F5344CB8AC3E}">
        <p14:creationId xmlns:p14="http://schemas.microsoft.com/office/powerpoint/2010/main" val="36530092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8600"/>
            <a:ext cx="9144000" cy="5365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/>
              <a:t>Progress in X-ray images of objects: </a:t>
            </a:r>
            <a:br>
              <a:rPr lang="en-US"/>
            </a:br>
            <a:r>
              <a:rPr lang="en-US"/>
              <a:t>1998  -   2019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1584" y="5312724"/>
            <a:ext cx="7772400" cy="10541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defRPr/>
            </a:pPr>
            <a:r>
              <a:rPr lang="en-US">
                <a:solidFill>
                  <a:srgbClr val="0000FF"/>
                </a:solidFill>
              </a:rPr>
              <a:t>advances in processing of single photons</a:t>
            </a:r>
          </a:p>
          <a:p>
            <a:pPr marL="0" indent="0" algn="ctr">
              <a:defRPr/>
            </a:pPr>
            <a:r>
              <a:rPr lang="en-US">
                <a:solidFill>
                  <a:srgbClr val="0000FF"/>
                </a:solidFill>
              </a:rPr>
              <a:t>full potential now </a:t>
            </a:r>
            <a:r>
              <a:rPr lang="en-US" u="sng"/>
              <a:t>begins</a:t>
            </a:r>
            <a:r>
              <a:rPr lang="en-US">
                <a:solidFill>
                  <a:srgbClr val="0000FF"/>
                </a:solidFill>
              </a:rPr>
              <a:t> to be exploited</a:t>
            </a:r>
          </a:p>
        </p:txBody>
      </p:sp>
      <p:pic>
        <p:nvPicPr>
          <p:cNvPr id="4505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888" y="946150"/>
            <a:ext cx="339407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 descr="VliegPCC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125" y="862013"/>
            <a:ext cx="19335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1" name="Picture 7" descr="fly.jpg                                                        00008820Macintosh HD                   ABA78158: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588" y="2805113"/>
            <a:ext cx="165576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4173538"/>
            <a:ext cx="2560638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Lukas Tlustos ~2001</a:t>
            </a:r>
          </a:p>
          <a:p>
            <a:pPr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with first PCC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41875" y="4502150"/>
            <a:ext cx="3586163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MARS Bio imaging Canterbury</a:t>
            </a:r>
          </a:p>
          <a:p>
            <a:pPr>
              <a:defRPr/>
            </a:pPr>
            <a:r>
              <a:rPr lang="en-US" sz="1800">
                <a:solidFill>
                  <a:srgbClr val="0000FF"/>
                </a:solidFill>
                <a:latin typeface="+mj-lt"/>
              </a:rPr>
              <a:t>X-ray CT with Medipix3   2019</a:t>
            </a:r>
          </a:p>
        </p:txBody>
      </p:sp>
    </p:spTree>
    <p:extLst>
      <p:ext uri="{BB962C8B-B14F-4D97-AF65-F5344CB8AC3E}">
        <p14:creationId xmlns:p14="http://schemas.microsoft.com/office/powerpoint/2010/main" val="3374736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8174167" y="6574713"/>
            <a:ext cx="847966" cy="141677"/>
          </a:xfrm>
          <a:prstGeom prst="rect">
            <a:avLst/>
          </a:prstGeom>
        </p:spPr>
        <p:txBody>
          <a:bodyPr/>
          <a:lstStyle/>
          <a:p>
            <a:fld id="{F05B1615-4E71-DA43-AEB8-94A6331AD0D8}" type="slidenum">
              <a:rPr lang="en-US"/>
              <a:pPr/>
              <a:t>45</a:t>
            </a:fld>
            <a:r>
              <a:rPr lang="en-US"/>
              <a:t>   of  53  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0" y="5673725"/>
            <a:ext cx="5811838" cy="452438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000"/>
              <a:t> Dose levels steeds nog op veilig niveau</a:t>
            </a:r>
          </a:p>
        </p:txBody>
      </p:sp>
      <p:sp>
        <p:nvSpPr>
          <p:cNvPr id="131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9144000" cy="5921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>
                <a:ea typeface="ＭＳ Ｐゴシック" charset="0"/>
              </a:rPr>
              <a:t>Single Quanta zijn overal om ons heen 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0529" y="905036"/>
            <a:ext cx="2638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Geneva"/>
                <a:cs typeface="Geneva"/>
              </a:rPr>
              <a:t>60s Exposure at </a:t>
            </a:r>
          </a:p>
          <a:p>
            <a:r>
              <a:rPr lang="en-US" sz="2000">
                <a:solidFill>
                  <a:srgbClr val="0000FF"/>
                </a:solidFill>
                <a:latin typeface="Geneva"/>
                <a:cs typeface="Geneva"/>
              </a:rPr>
              <a:t>ground level </a:t>
            </a:r>
            <a:endParaRPr lang="en-US" sz="200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4324" y="916316"/>
            <a:ext cx="3159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Geneva"/>
                <a:cs typeface="Geneva"/>
              </a:rPr>
              <a:t>60s Exposure in plane at 24 000 feet </a:t>
            </a:r>
            <a:endParaRPr lang="en-US" sz="2000">
              <a:solidFill>
                <a:srgbClr val="FF0000"/>
              </a:solidFill>
              <a:latin typeface="Geneva"/>
              <a:cs typeface="Genev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1580" y="947677"/>
            <a:ext cx="2880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rgbClr val="0000FF"/>
                </a:solidFill>
                <a:latin typeface="Geneva"/>
                <a:cs typeface="Geneva"/>
              </a:rPr>
              <a:t>6s Exposure with old </a:t>
            </a:r>
          </a:p>
          <a:p>
            <a:r>
              <a:rPr lang="en-US" sz="2000">
                <a:solidFill>
                  <a:srgbClr val="0000FF"/>
                </a:solidFill>
                <a:latin typeface="Geneva"/>
                <a:cs typeface="Geneva"/>
              </a:rPr>
              <a:t>wristwatch  (radium)</a:t>
            </a:r>
            <a:endParaRPr lang="en-US" sz="2000">
              <a:solidFill>
                <a:srgbClr val="FF0000"/>
              </a:solidFill>
              <a:latin typeface="Geneva"/>
              <a:cs typeface="Geneva"/>
            </a:endParaRPr>
          </a:p>
        </p:txBody>
      </p:sp>
      <p:pic>
        <p:nvPicPr>
          <p:cNvPr id="13" name="Picture 12" descr="Cosm60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05458"/>
            <a:ext cx="3151211" cy="3311987"/>
          </a:xfrm>
          <a:prstGeom prst="rect">
            <a:avLst/>
          </a:prstGeom>
        </p:spPr>
      </p:pic>
      <p:pic>
        <p:nvPicPr>
          <p:cNvPr id="14" name="Picture 13" descr="Watch6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304" y="1774099"/>
            <a:ext cx="3145696" cy="3306192"/>
          </a:xfrm>
          <a:prstGeom prst="rect">
            <a:avLst/>
          </a:prstGeom>
        </p:spPr>
      </p:pic>
      <p:pic>
        <p:nvPicPr>
          <p:cNvPr id="15" name="Picture 14" descr="Flight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2975" y="1789779"/>
            <a:ext cx="3160614" cy="3321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931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ext Box 2"/>
          <p:cNvSpPr txBox="1">
            <a:spLocks noChangeArrowheads="1"/>
          </p:cNvSpPr>
          <p:nvPr/>
        </p:nvSpPr>
        <p:spPr bwMode="auto">
          <a:xfrm>
            <a:off x="1866900" y="4648200"/>
            <a:ext cx="54102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440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53250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562600" y="304800"/>
            <a:ext cx="3429000" cy="2806700"/>
          </a:xfrm>
        </p:spPr>
        <p:txBody>
          <a:bodyPr/>
          <a:lstStyle/>
          <a:p>
            <a:pPr algn="r"/>
            <a: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Natural background</a:t>
            </a:r>
            <a:b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at home</a:t>
            </a:r>
            <a:b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with Medipix-T</a:t>
            </a:r>
            <a:b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0.51 mSv el.mag.component</a:t>
            </a:r>
            <a: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  </a:t>
            </a:r>
            <a:br>
              <a:rPr lang="en-US" sz="24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0.63 mSv alpha.component</a:t>
            </a:r>
            <a:b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/>
            </a:r>
            <a:b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4764s exposure</a:t>
            </a:r>
            <a:b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</a:br>
            <a:r>
              <a:rPr lang="en-US" sz="1800">
                <a:solidFill>
                  <a:srgbClr val="0000CC"/>
                </a:solidFill>
                <a:latin typeface="Helvetica" charset="0"/>
                <a:ea typeface="ＭＳ Ｐゴシック" charset="0"/>
              </a:rPr>
              <a:t>(extrapolated per year)</a:t>
            </a:r>
            <a:endParaRPr lang="en-US" sz="1800">
              <a:latin typeface="Geneva" charset="0"/>
              <a:ea typeface="ＭＳ Ｐゴシック" charset="0"/>
            </a:endParaRPr>
          </a:p>
        </p:txBody>
      </p:sp>
      <p:graphicFrame>
        <p:nvGraphicFramePr>
          <p:cNvPr id="53251" name="Object 2"/>
          <p:cNvGraphicFramePr>
            <a:graphicFrameLocks noChangeAspect="1"/>
          </p:cNvGraphicFramePr>
          <p:nvPr/>
        </p:nvGraphicFramePr>
        <p:xfrm>
          <a:off x="304800" y="304800"/>
          <a:ext cx="5651500" cy="561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79" name="Document" r:id="rId3" imgW="27428571" imgH="27276190" progId="Word.Document.12">
                  <p:link updateAutomatic="1"/>
                </p:oleObj>
              </mc:Choice>
              <mc:Fallback>
                <p:oleObj name="Document" r:id="rId3" imgW="27428571" imgH="2727619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304800"/>
                        <a:ext cx="5651500" cy="5619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2" name="TextBox 4"/>
          <p:cNvSpPr txBox="1">
            <a:spLocks noChangeArrowheads="1"/>
          </p:cNvSpPr>
          <p:nvPr/>
        </p:nvSpPr>
        <p:spPr bwMode="auto">
          <a:xfrm>
            <a:off x="457200" y="5911850"/>
            <a:ext cx="4016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kwt-011May12-j-D9W15-tot-3n-4764s </a:t>
            </a:r>
          </a:p>
        </p:txBody>
      </p:sp>
      <p:sp>
        <p:nvSpPr>
          <p:cNvPr id="53253" name="TextBox 6"/>
          <p:cNvSpPr txBox="1">
            <a:spLocks noChangeArrowheads="1"/>
          </p:cNvSpPr>
          <p:nvPr/>
        </p:nvSpPr>
        <p:spPr bwMode="auto">
          <a:xfrm>
            <a:off x="6108700" y="4648200"/>
            <a:ext cx="2974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800"/>
              <a:t>The 3 alpha impacts </a:t>
            </a:r>
          </a:p>
          <a:p>
            <a:pPr algn="r" eaLnBrk="1" hangingPunct="1"/>
            <a:r>
              <a:rPr lang="en-US" sz="1800"/>
              <a:t>contribute &gt;half of the dose</a:t>
            </a:r>
          </a:p>
        </p:txBody>
      </p:sp>
      <p:sp>
        <p:nvSpPr>
          <p:cNvPr id="53254" name="TextBox 7"/>
          <p:cNvSpPr txBox="1">
            <a:spLocks noChangeArrowheads="1"/>
          </p:cNvSpPr>
          <p:nvPr/>
        </p:nvSpPr>
        <p:spPr bwMode="auto">
          <a:xfrm>
            <a:off x="6788150" y="3589338"/>
            <a:ext cx="19304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dose per hour</a:t>
            </a:r>
          </a:p>
          <a:p>
            <a:pPr eaLnBrk="1" hangingPunct="1"/>
            <a:r>
              <a:rPr lang="en-US" sz="1800"/>
              <a:t>e.m.   0.06 uSv/h </a:t>
            </a:r>
          </a:p>
          <a:p>
            <a:pPr eaLnBrk="1" hangingPunct="1"/>
            <a:r>
              <a:rPr lang="en-US" sz="1800"/>
              <a:t>alpha 0.07 uSv/h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10800000">
            <a:off x="2616200" y="990600"/>
            <a:ext cx="4171950" cy="3819525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5727700" y="4051300"/>
            <a:ext cx="1212850" cy="911225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>
            <a:off x="3886200" y="4264025"/>
            <a:ext cx="3206750" cy="850900"/>
          </a:xfrm>
          <a:prstGeom prst="straightConnector1">
            <a:avLst/>
          </a:prstGeom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258" name="TextBox 3"/>
          <p:cNvSpPr txBox="1">
            <a:spLocks noChangeArrowheads="1"/>
          </p:cNvSpPr>
          <p:nvPr/>
        </p:nvSpPr>
        <p:spPr bwMode="auto">
          <a:xfrm>
            <a:off x="4813300" y="5926138"/>
            <a:ext cx="37211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400">
                <a:solidFill>
                  <a:srgbClr val="008000"/>
                </a:solidFill>
                <a:latin typeface="Geneva" charset="0"/>
                <a:cs typeface="Geneva" charset="0"/>
              </a:rPr>
              <a:t>E.H.M. Heijne et al. NIMA699(2013) 198</a:t>
            </a:r>
          </a:p>
        </p:txBody>
      </p:sp>
    </p:spTree>
    <p:extLst>
      <p:ext uri="{BB962C8B-B14F-4D97-AF65-F5344CB8AC3E}">
        <p14:creationId xmlns:p14="http://schemas.microsoft.com/office/powerpoint/2010/main" val="656213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ulia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566" y="924277"/>
            <a:ext cx="7248878" cy="5504694"/>
          </a:xfrm>
          <a:prstGeom prst="rect">
            <a:avLst/>
          </a:prstGeom>
        </p:spPr>
      </p:pic>
      <p:sp>
        <p:nvSpPr>
          <p:cNvPr id="391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5222"/>
            <a:ext cx="8785225" cy="606778"/>
          </a:xfrm>
        </p:spPr>
        <p:txBody>
          <a:bodyPr/>
          <a:lstStyle/>
          <a:p>
            <a:pPr>
              <a:defRPr/>
            </a:pPr>
            <a:r>
              <a:rPr lang="en-US" b="0"/>
              <a:t>Silicon Timepix for mass spectroscopy</a:t>
            </a:r>
            <a:endParaRPr lang="en-US" b="0" smtClean="0"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5831" y="6399383"/>
            <a:ext cx="66077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>
                <a:solidFill>
                  <a:srgbClr val="008000"/>
                </a:solidFill>
                <a:latin typeface="+mn-lt"/>
              </a:rPr>
              <a:t>figure from J. Jungmann – PhD Thesis Univ Utrecht (2011) p. 96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564444" y="720023"/>
            <a:ext cx="7380111" cy="43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400" b="1">
                <a:solidFill>
                  <a:srgbClr val="3E7045"/>
                </a:solidFill>
                <a:latin typeface="+mn-lt"/>
                <a:ea typeface="+mn-ea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>
              <a:lnSpc>
                <a:spcPct val="70000"/>
              </a:lnSpc>
            </a:pPr>
            <a:r>
              <a:rPr lang="en-US" sz="2000" b="0"/>
              <a:t>Separation of heavy molecules by Time-of-Flight</a:t>
            </a:r>
          </a:p>
          <a:p>
            <a:pPr>
              <a:lnSpc>
                <a:spcPct val="70000"/>
              </a:lnSpc>
            </a:pPr>
            <a:endParaRPr lang="en-US" sz="2000" b="0"/>
          </a:p>
        </p:txBody>
      </p:sp>
      <p:sp>
        <p:nvSpPr>
          <p:cNvPr id="6" name="TextBox 5"/>
          <p:cNvSpPr txBox="1"/>
          <p:nvPr/>
        </p:nvSpPr>
        <p:spPr>
          <a:xfrm>
            <a:off x="6679749" y="2749177"/>
            <a:ext cx="2185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latin typeface="+mn-lt"/>
              </a:rPr>
              <a:t>mass distrubution </a:t>
            </a:r>
          </a:p>
          <a:p>
            <a:r>
              <a:rPr lang="en-US" b="0">
                <a:latin typeface="+mn-lt"/>
              </a:rPr>
              <a:t>also image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5205" y="4545106"/>
            <a:ext cx="2631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latin typeface="+mn-lt"/>
              </a:rPr>
              <a:t>only mass distribution</a:t>
            </a:r>
          </a:p>
        </p:txBody>
      </p:sp>
    </p:spTree>
    <p:extLst>
      <p:ext uri="{BB962C8B-B14F-4D97-AF65-F5344CB8AC3E}">
        <p14:creationId xmlns:p14="http://schemas.microsoft.com/office/powerpoint/2010/main" val="2706176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" y="155222"/>
            <a:ext cx="3979332" cy="1241778"/>
          </a:xfrm>
        </p:spPr>
        <p:txBody>
          <a:bodyPr/>
          <a:lstStyle/>
          <a:p>
            <a:pPr>
              <a:defRPr/>
            </a:pPr>
            <a:r>
              <a:rPr lang="en-US" b="0"/>
              <a:t>Timepix for mass spectroscopy</a:t>
            </a:r>
            <a:endParaRPr lang="en-US" b="0" smtClean="0"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8892" y="5820827"/>
            <a:ext cx="33535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0">
                <a:solidFill>
                  <a:srgbClr val="008000"/>
                </a:solidFill>
                <a:latin typeface="+mn-lt"/>
              </a:rPr>
              <a:t>figures from J. Jungmann – </a:t>
            </a:r>
          </a:p>
          <a:p>
            <a:pPr algn="l"/>
            <a:r>
              <a:rPr lang="en-US" sz="1600" b="0">
                <a:solidFill>
                  <a:srgbClr val="008000"/>
                </a:solidFill>
                <a:latin typeface="+mn-lt"/>
              </a:rPr>
              <a:t>PhD Thesis </a:t>
            </a:r>
          </a:p>
          <a:p>
            <a:pPr algn="l"/>
            <a:r>
              <a:rPr lang="en-US" sz="1600" b="0">
                <a:solidFill>
                  <a:srgbClr val="008000"/>
                </a:solidFill>
                <a:latin typeface="+mn-lt"/>
              </a:rPr>
              <a:t>Univ Utrecht (2011) p. 97-103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 bwMode="auto">
          <a:xfrm>
            <a:off x="211666" y="1270356"/>
            <a:ext cx="2921001" cy="1805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800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ea typeface="+mn-ea"/>
                <a:cs typeface="ＭＳ Ｐゴシック" charset="0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charset="0"/>
              <a:defRPr sz="2400" b="1">
                <a:solidFill>
                  <a:srgbClr val="3E7045"/>
                </a:solidFill>
                <a:latin typeface="+mn-lt"/>
                <a:ea typeface="+mn-ea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charset="0"/>
              <a:defRPr sz="1600" b="1">
                <a:solidFill>
                  <a:schemeClr val="tx1"/>
                </a:solidFill>
                <a:latin typeface="+mn-lt"/>
                <a:ea typeface="+mn-ea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charset="0"/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 b="1">
                <a:solidFill>
                  <a:srgbClr val="0000FF"/>
                </a:solidFill>
                <a:latin typeface="+mn-lt"/>
                <a:ea typeface="+mn-ea"/>
              </a:defRPr>
            </a:lvl9pPr>
          </a:lstStyle>
          <a:p>
            <a:pPr marL="0" indent="0">
              <a:lnSpc>
                <a:spcPct val="70000"/>
              </a:lnSpc>
            </a:pPr>
            <a:r>
              <a:rPr lang="en-US" sz="2000" b="0"/>
              <a:t>Comparison of </a:t>
            </a:r>
          </a:p>
          <a:p>
            <a:pPr marL="0" indent="0">
              <a:lnSpc>
                <a:spcPct val="70000"/>
              </a:lnSpc>
            </a:pPr>
            <a:r>
              <a:rPr lang="en-US" sz="2000" b="0"/>
              <a:t>mass spectra</a:t>
            </a:r>
          </a:p>
          <a:p>
            <a:pPr marL="0" indent="0">
              <a:lnSpc>
                <a:spcPct val="70000"/>
              </a:lnSpc>
            </a:pPr>
            <a:r>
              <a:rPr lang="en-US" sz="2000" b="0"/>
              <a:t>for different methods</a:t>
            </a:r>
          </a:p>
          <a:p>
            <a:pPr marL="0" indent="0">
              <a:lnSpc>
                <a:spcPct val="70000"/>
              </a:lnSpc>
            </a:pPr>
            <a:r>
              <a:rPr lang="en-US" sz="1800" b="0"/>
              <a:t>   and 3 gains in</a:t>
            </a:r>
          </a:p>
          <a:p>
            <a:pPr marL="0" indent="0">
              <a:lnSpc>
                <a:spcPct val="70000"/>
              </a:lnSpc>
            </a:pPr>
            <a:r>
              <a:rPr lang="en-US" sz="1800" b="0"/>
              <a:t>   MicroChannelPlate</a:t>
            </a:r>
          </a:p>
          <a:p>
            <a:pPr marL="0" indent="0">
              <a:lnSpc>
                <a:spcPct val="70000"/>
              </a:lnSpc>
            </a:pPr>
            <a:endParaRPr lang="en-US" sz="2000" b="0"/>
          </a:p>
          <a:p>
            <a:pPr>
              <a:lnSpc>
                <a:spcPct val="70000"/>
              </a:lnSpc>
            </a:pPr>
            <a:endParaRPr lang="en-US" sz="2000" b="0"/>
          </a:p>
        </p:txBody>
      </p:sp>
      <p:pic>
        <p:nvPicPr>
          <p:cNvPr id="2" name="Picture 1" descr="Julia-spect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2444" y="0"/>
            <a:ext cx="5531556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0488" y="155222"/>
            <a:ext cx="1467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+mn-lt"/>
              </a:rPr>
              <a:t>TimepixTPX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514477" y="2353733"/>
            <a:ext cx="664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+mn-lt"/>
              </a:rPr>
              <a:t>ADC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02273" y="4594578"/>
            <a:ext cx="644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solidFill>
                  <a:srgbClr val="FF0000"/>
                </a:solidFill>
                <a:latin typeface="+mn-lt"/>
              </a:rPr>
              <a:t>TDC</a:t>
            </a:r>
          </a:p>
        </p:txBody>
      </p:sp>
    </p:spTree>
    <p:extLst>
      <p:ext uri="{BB962C8B-B14F-4D97-AF65-F5344CB8AC3E}">
        <p14:creationId xmlns:p14="http://schemas.microsoft.com/office/powerpoint/2010/main" val="10207532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188913"/>
            <a:ext cx="8510587" cy="576262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Pixel chips for dosimetry in Int Space Station ISS</a:t>
            </a:r>
          </a:p>
        </p:txBody>
      </p:sp>
      <p:pic>
        <p:nvPicPr>
          <p:cNvPr id="604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796925"/>
            <a:ext cx="4356100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6625" y="2373313"/>
            <a:ext cx="3960813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0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6775" y="930275"/>
            <a:ext cx="903288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1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900113"/>
            <a:ext cx="8413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2" name="Picture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1438" y="927100"/>
            <a:ext cx="839787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3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61225" y="889000"/>
            <a:ext cx="830263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4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6888" y="900113"/>
            <a:ext cx="8064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25" name="Picture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3538537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6" name="TextBox 1"/>
          <p:cNvSpPr txBox="1">
            <a:spLocks noChangeArrowheads="1"/>
          </p:cNvSpPr>
          <p:nvPr/>
        </p:nvSpPr>
        <p:spPr bwMode="auto">
          <a:xfrm>
            <a:off x="4183063" y="5503863"/>
            <a:ext cx="38227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AMS largest experiment....</a:t>
            </a:r>
          </a:p>
          <a:p>
            <a:pPr eaLnBrk="1" hangingPunct="1"/>
            <a:r>
              <a:rPr lang="en-US"/>
              <a:t>Pixel chip maybe smallest</a:t>
            </a:r>
          </a:p>
        </p:txBody>
      </p:sp>
    </p:spTree>
    <p:extLst>
      <p:ext uri="{BB962C8B-B14F-4D97-AF65-F5344CB8AC3E}">
        <p14:creationId xmlns:p14="http://schemas.microsoft.com/office/powerpoint/2010/main" val="21304907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1029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  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1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518791" y="174655"/>
            <a:ext cx="8382000" cy="1162832"/>
          </a:xfrm>
          <a:noFill/>
        </p:spPr>
        <p:txBody>
          <a:bodyPr>
            <a:normAutofit/>
          </a:bodyPr>
          <a:lstStyle/>
          <a:p>
            <a:r>
              <a:rPr lang="en-US">
                <a:solidFill>
                  <a:srgbClr val="0000FF"/>
                </a:solidFill>
              </a:rPr>
              <a:t>Spoorzoeken</a:t>
            </a:r>
            <a:br>
              <a:rPr lang="en-US">
                <a:solidFill>
                  <a:srgbClr val="0000FF"/>
                </a:solidFill>
              </a:rPr>
            </a:br>
            <a:r>
              <a:rPr lang="en-US">
                <a:solidFill>
                  <a:srgbClr val="0000FF"/>
                </a:solidFill>
              </a:rPr>
              <a:t>grote CERN bellenvaten   1955 - 1985</a:t>
            </a:r>
            <a:r>
              <a:rPr lang="en-US">
                <a:solidFill>
                  <a:schemeClr val="bg1"/>
                </a:solidFill>
              </a:rPr>
              <a:t>  </a:t>
            </a:r>
            <a:endParaRPr lang="en-US">
              <a:solidFill>
                <a:schemeClr val="bg1"/>
              </a:solidFill>
              <a:latin typeface="Geneva" charset="0"/>
              <a:ea typeface="ＭＳ Ｐゴシック" charset="0"/>
            </a:endParaRPr>
          </a:p>
        </p:txBody>
      </p:sp>
      <p:pic>
        <p:nvPicPr>
          <p:cNvPr id="3" name="Picture 2" descr="BEBCEMI7701602X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5049" y="1251353"/>
            <a:ext cx="3639691" cy="5463104"/>
          </a:xfrm>
          <a:prstGeom prst="rect">
            <a:avLst/>
          </a:prstGeom>
        </p:spPr>
      </p:pic>
      <p:pic>
        <p:nvPicPr>
          <p:cNvPr id="4" name="Picture 3" descr="GGMwork9806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67156"/>
            <a:ext cx="5127767" cy="37125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1837" y="5431009"/>
            <a:ext cx="49983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latin typeface="Geneva"/>
                <a:cs typeface="Geneva"/>
              </a:rPr>
              <a:t>Gargamelle 1970 – 1982</a:t>
            </a:r>
          </a:p>
          <a:p>
            <a:r>
              <a:rPr lang="en-US" sz="2000" i="1">
                <a:latin typeface="Geneva"/>
                <a:cs typeface="Geneva"/>
              </a:rPr>
              <a:t>vloeibaar propaan, zwaar</a:t>
            </a:r>
          </a:p>
          <a:p>
            <a:r>
              <a:rPr lang="en-US" sz="2000">
                <a:latin typeface="Geneva"/>
                <a:cs typeface="Geneva"/>
              </a:rPr>
              <a:t>					BEBC  1973 – 1984</a:t>
            </a:r>
          </a:p>
          <a:p>
            <a:r>
              <a:rPr lang="en-US" sz="2000" i="1">
                <a:latin typeface="Geneva"/>
                <a:cs typeface="Geneva"/>
              </a:rPr>
              <a:t>de grootste in CERN</a:t>
            </a:r>
            <a:r>
              <a:rPr lang="en-US" sz="2000">
                <a:latin typeface="Geneva"/>
                <a:cs typeface="Geneva"/>
              </a:rPr>
              <a:t>		6.3 M foto’s</a:t>
            </a:r>
          </a:p>
        </p:txBody>
      </p:sp>
    </p:spTree>
    <p:extLst>
      <p:ext uri="{BB962C8B-B14F-4D97-AF65-F5344CB8AC3E}">
        <p14:creationId xmlns:p14="http://schemas.microsoft.com/office/powerpoint/2010/main" val="158456203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36600"/>
            <a:ext cx="6732588" cy="538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188913"/>
            <a:ext cx="8510587" cy="576262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Dosimetry at the Int Space Station ISS</a:t>
            </a:r>
          </a:p>
        </p:txBody>
      </p:sp>
      <p:pic>
        <p:nvPicPr>
          <p:cNvPr id="61443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032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4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288" y="5991225"/>
            <a:ext cx="8413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5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4663" y="6018213"/>
            <a:ext cx="83978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6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450" y="5980113"/>
            <a:ext cx="8302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7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113" y="5991225"/>
            <a:ext cx="8064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8" name="TextBox 2"/>
          <p:cNvSpPr txBox="1">
            <a:spLocks noChangeArrowheads="1"/>
          </p:cNvSpPr>
          <p:nvPr/>
        </p:nvSpPr>
        <p:spPr bwMode="auto">
          <a:xfrm>
            <a:off x="6156325" y="774700"/>
            <a:ext cx="23018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4s Timepix exposure</a:t>
            </a:r>
          </a:p>
          <a:p>
            <a:pPr eaLnBrk="1" hangingPunct="1"/>
            <a:r>
              <a:rPr lang="en-US" sz="1800"/>
              <a:t>taken in ISS</a:t>
            </a:r>
          </a:p>
          <a:p>
            <a:pPr eaLnBrk="1" hangingPunct="1"/>
            <a:r>
              <a:rPr lang="en-US" sz="1800"/>
              <a:t>passingover </a:t>
            </a:r>
          </a:p>
          <a:p>
            <a:pPr eaLnBrk="1" hangingPunct="1"/>
            <a:r>
              <a:rPr lang="en-US" sz="1800"/>
              <a:t>South China Sea</a:t>
            </a:r>
          </a:p>
        </p:txBody>
      </p:sp>
    </p:spTree>
    <p:extLst>
      <p:ext uri="{BB962C8B-B14F-4D97-AF65-F5344CB8AC3E}">
        <p14:creationId xmlns:p14="http://schemas.microsoft.com/office/powerpoint/2010/main" val="17771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963" y="914400"/>
            <a:ext cx="609282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188913"/>
            <a:ext cx="8510587" cy="576262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Dosimetry at the Int Space Station ISS</a:t>
            </a:r>
          </a:p>
        </p:txBody>
      </p:sp>
      <p:pic>
        <p:nvPicPr>
          <p:cNvPr id="62467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032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8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288" y="5991225"/>
            <a:ext cx="8413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69" name="Picture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4663" y="6018213"/>
            <a:ext cx="83978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0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450" y="5980113"/>
            <a:ext cx="8302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1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113" y="5991225"/>
            <a:ext cx="8064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2" name="TextBox 2"/>
          <p:cNvSpPr txBox="1">
            <a:spLocks noChangeArrowheads="1"/>
          </p:cNvSpPr>
          <p:nvPr/>
        </p:nvSpPr>
        <p:spPr bwMode="auto">
          <a:xfrm>
            <a:off x="6300788" y="1125538"/>
            <a:ext cx="26352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4s Timepix exposure</a:t>
            </a:r>
          </a:p>
          <a:p>
            <a:pPr eaLnBrk="1" hangingPunct="1"/>
            <a:r>
              <a:rPr lang="en-US" sz="1800"/>
              <a:t>taken in ISS</a:t>
            </a:r>
          </a:p>
          <a:p>
            <a:pPr eaLnBrk="1" hangingPunct="1"/>
            <a:r>
              <a:rPr lang="en-US" sz="1800"/>
              <a:t>passing through SAA</a:t>
            </a:r>
          </a:p>
          <a:p>
            <a:pPr eaLnBrk="1" hangingPunct="1"/>
            <a:r>
              <a:rPr lang="en-US" sz="1800"/>
              <a:t>South America Anomaly</a:t>
            </a:r>
          </a:p>
        </p:txBody>
      </p:sp>
    </p:spTree>
    <p:extLst>
      <p:ext uri="{BB962C8B-B14F-4D97-AF65-F5344CB8AC3E}">
        <p14:creationId xmlns:p14="http://schemas.microsoft.com/office/powerpoint/2010/main" val="215322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0988" y="188913"/>
            <a:ext cx="8510587" cy="576262"/>
          </a:xfrm>
        </p:spPr>
        <p:txBody>
          <a:bodyPr/>
          <a:lstStyle/>
          <a:p>
            <a:r>
              <a:rPr lang="en-US" sz="2800">
                <a:latin typeface="Geneva" charset="0"/>
                <a:ea typeface="ＭＳ Ｐゴシック" charset="0"/>
              </a:rPr>
              <a:t>Dosimetry at the Int Space Station ISS</a:t>
            </a:r>
          </a:p>
        </p:txBody>
      </p:sp>
      <p:pic>
        <p:nvPicPr>
          <p:cNvPr id="268290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21388"/>
            <a:ext cx="903288" cy="65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1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3288" y="5991225"/>
            <a:ext cx="841375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2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4663" y="6018213"/>
            <a:ext cx="83978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3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84450" y="5980113"/>
            <a:ext cx="8302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4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0113" y="5991225"/>
            <a:ext cx="8064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8295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8061325" cy="521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8296" name="TextBox 2"/>
          <p:cNvSpPr txBox="1">
            <a:spLocks noChangeArrowheads="1"/>
          </p:cNvSpPr>
          <p:nvPr/>
        </p:nvSpPr>
        <p:spPr bwMode="auto">
          <a:xfrm>
            <a:off x="7594600" y="1773238"/>
            <a:ext cx="9334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/>
              <a:t>units</a:t>
            </a:r>
          </a:p>
          <a:p>
            <a:pPr eaLnBrk="1" hangingPunct="1"/>
            <a:r>
              <a:rPr lang="en-US" sz="1800"/>
              <a:t>µG/min</a:t>
            </a:r>
          </a:p>
        </p:txBody>
      </p:sp>
    </p:spTree>
    <p:extLst>
      <p:ext uri="{BB962C8B-B14F-4D97-AF65-F5344CB8AC3E}">
        <p14:creationId xmlns:p14="http://schemas.microsoft.com/office/powerpoint/2010/main" val="1957754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8913"/>
            <a:ext cx="8510588" cy="576262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>
                <a:latin typeface="Geneva" charset="0"/>
                <a:ea typeface="ＭＳ Ｐゴシック" charset="0"/>
                <a:cs typeface="+mj-cs"/>
              </a:rPr>
              <a:t>dosimetry with </a:t>
            </a:r>
            <a:r>
              <a:rPr lang="en-US" sz="2800">
                <a:latin typeface="Geneva" charset="0"/>
                <a:ea typeface="ＭＳ Ｐゴシック" charset="0"/>
              </a:rPr>
              <a:t>TPX</a:t>
            </a:r>
            <a:r>
              <a:rPr lang="en-US" sz="2800">
                <a:latin typeface="Geneva" charset="0"/>
                <a:ea typeface="ＭＳ Ｐゴシック" charset="0"/>
                <a:cs typeface="+mj-cs"/>
              </a:rPr>
              <a:t> on ESA satellite Proba-V </a:t>
            </a:r>
          </a:p>
        </p:txBody>
      </p:sp>
      <p:pic>
        <p:nvPicPr>
          <p:cNvPr id="30722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6588" y="6088063"/>
            <a:ext cx="839787" cy="728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6375" y="6049963"/>
            <a:ext cx="830263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2038" y="6061075"/>
            <a:ext cx="80645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2"/>
          <p:cNvSpPr txBox="1">
            <a:spLocks noChangeArrowheads="1"/>
          </p:cNvSpPr>
          <p:nvPr/>
        </p:nvSpPr>
        <p:spPr bwMode="auto">
          <a:xfrm>
            <a:off x="5610225" y="5461000"/>
            <a:ext cx="27114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ion track with ∂ electrons</a:t>
            </a:r>
          </a:p>
        </p:txBody>
      </p:sp>
      <p:pic>
        <p:nvPicPr>
          <p:cNvPr id="30726" name="Picture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563" y="5902325"/>
            <a:ext cx="184467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Picture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0575" y="5900738"/>
            <a:ext cx="1033463" cy="95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Obrázek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3" y="958850"/>
            <a:ext cx="4897437" cy="432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Obrázek 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225" y="1446213"/>
            <a:ext cx="3894138" cy="3776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0" name="TextBox 2"/>
          <p:cNvSpPr txBox="1">
            <a:spLocks noChangeArrowheads="1"/>
          </p:cNvSpPr>
          <p:nvPr/>
        </p:nvSpPr>
        <p:spPr bwMode="auto">
          <a:xfrm>
            <a:off x="5208588" y="763588"/>
            <a:ext cx="31289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frames in LEO orbit ~800km, </a:t>
            </a:r>
          </a:p>
          <a:p>
            <a:pPr eaLnBrk="1" hangingPunct="1"/>
            <a:r>
              <a:rPr lang="en-US" sz="1800">
                <a:latin typeface="Arial" charset="0"/>
              </a:rPr>
              <a:t>different positions</a:t>
            </a:r>
          </a:p>
        </p:txBody>
      </p:sp>
      <p:sp>
        <p:nvSpPr>
          <p:cNvPr id="30731" name="TextBox 2"/>
          <p:cNvSpPr txBox="1">
            <a:spLocks noChangeArrowheads="1"/>
          </p:cNvSpPr>
          <p:nvPr/>
        </p:nvSpPr>
        <p:spPr bwMode="auto">
          <a:xfrm>
            <a:off x="223838" y="5438775"/>
            <a:ext cx="44307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latin typeface="Arial" charset="0"/>
              </a:rPr>
              <a:t>courtesy Carlos Granja IRAP-CTU (2015)</a:t>
            </a:r>
          </a:p>
        </p:txBody>
      </p:sp>
    </p:spTree>
    <p:extLst>
      <p:ext uri="{BB962C8B-B14F-4D97-AF65-F5344CB8AC3E}">
        <p14:creationId xmlns:p14="http://schemas.microsoft.com/office/powerpoint/2010/main" val="915693853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382000" cy="381000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Besluit</a:t>
            </a:r>
          </a:p>
        </p:txBody>
      </p:sp>
      <p:sp>
        <p:nvSpPr>
          <p:cNvPr id="19458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3288123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382000" cy="381000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extra pagina's</a:t>
            </a:r>
          </a:p>
        </p:txBody>
      </p:sp>
      <p:sp>
        <p:nvSpPr>
          <p:cNvPr id="19458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4004328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382000" cy="1760190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Groter en Kleiner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wat is atto?  </a:t>
            </a:r>
            <a:r>
              <a:rPr lang="en-US">
                <a:solidFill>
                  <a:schemeClr val="accent6"/>
                </a:solidFill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9705698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869599" y="669089"/>
            <a:ext cx="7427913" cy="4641850"/>
          </a:xfrm>
          <a:noFill/>
        </p:spPr>
        <p:txBody>
          <a:bodyPr/>
          <a:lstStyle/>
          <a:p>
            <a:endParaRPr lang="en-US">
              <a:latin typeface="Geneva" charset="0"/>
              <a:ea typeface="ＭＳ Ｐゴシック" charset="0"/>
            </a:endParaRPr>
          </a:p>
          <a:p>
            <a:endParaRPr lang="en-US">
              <a:latin typeface="Geneva" charset="0"/>
              <a:ea typeface="ＭＳ Ｐゴシック" charset="0"/>
            </a:endParaRPr>
          </a:p>
          <a:p>
            <a:endParaRPr lang="en-US">
              <a:latin typeface="Geneva" charset="0"/>
              <a:ea typeface="ＭＳ Ｐゴシック" charset="0"/>
            </a:endParaRPr>
          </a:p>
          <a:p>
            <a:endParaRPr lang="en-US">
              <a:latin typeface="Geneva" charset="0"/>
              <a:ea typeface="ＭＳ Ｐゴシック" charset="0"/>
            </a:endParaRPr>
          </a:p>
        </p:txBody>
      </p:sp>
      <p:sp>
        <p:nvSpPr>
          <p:cNvPr id="11266" name="Rectangle 1027"/>
          <p:cNvSpPr>
            <a:spLocks noGrp="1" noChangeArrowheads="1"/>
          </p:cNvSpPr>
          <p:nvPr>
            <p:ph type="title"/>
          </p:nvPr>
        </p:nvSpPr>
        <p:spPr>
          <a:xfrm>
            <a:off x="3124583" y="228600"/>
            <a:ext cx="3274964" cy="457200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ATTO</a:t>
            </a:r>
          </a:p>
        </p:txBody>
      </p:sp>
      <p:sp>
        <p:nvSpPr>
          <p:cNvPr id="11267" name="Text Box 1028"/>
          <p:cNvSpPr txBox="1">
            <a:spLocks noChangeArrowheads="1"/>
          </p:cNvSpPr>
          <p:nvPr/>
        </p:nvSpPr>
        <p:spPr bwMode="auto">
          <a:xfrm>
            <a:off x="304800" y="914400"/>
            <a:ext cx="88392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>
                <a:latin typeface="Geneva" charset="0"/>
              </a:rPr>
              <a:t>MILLI</a:t>
            </a:r>
          </a:p>
          <a:p>
            <a:pPr eaLnBrk="1" hangingPunct="1"/>
            <a:r>
              <a:rPr lang="en-US" sz="3200">
                <a:latin typeface="Geneva" charset="0"/>
              </a:rPr>
              <a:t>		MICRO</a:t>
            </a:r>
          </a:p>
          <a:p>
            <a:pPr eaLnBrk="1" hangingPunct="1"/>
            <a:r>
              <a:rPr lang="en-US" sz="3200">
                <a:latin typeface="Geneva" charset="0"/>
              </a:rPr>
              <a:t>GIGA		NANO          </a:t>
            </a:r>
            <a:r>
              <a:rPr lang="en-US" sz="3200">
                <a:solidFill>
                  <a:srgbClr val="9900CC"/>
                </a:solidFill>
                <a:latin typeface="Geneva" charset="0"/>
              </a:rPr>
              <a:t>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-9</a:t>
            </a:r>
            <a:endParaRPr lang="en-US" sz="3200">
              <a:latin typeface="Geneva" charset="0"/>
            </a:endParaRPr>
          </a:p>
          <a:p>
            <a:pPr eaLnBrk="1" hangingPunct="1"/>
            <a:r>
              <a:rPr lang="en-US" sz="3200">
                <a:latin typeface="Geneva" charset="0"/>
              </a:rPr>
              <a:t>	TERA			PICO</a:t>
            </a:r>
            <a:br>
              <a:rPr lang="en-US" sz="3200">
                <a:latin typeface="Geneva" charset="0"/>
              </a:rPr>
            </a:br>
            <a:r>
              <a:rPr lang="en-US" sz="3200">
                <a:latin typeface="Geneva" charset="0"/>
              </a:rPr>
              <a:t>			PETA			FEMTO</a:t>
            </a:r>
            <a:br>
              <a:rPr lang="en-US" sz="3200">
                <a:latin typeface="Geneva" charset="0"/>
              </a:rPr>
            </a:br>
            <a:r>
              <a:rPr lang="en-US" sz="3200">
                <a:solidFill>
                  <a:srgbClr val="9900CC"/>
                </a:solidFill>
                <a:latin typeface="Geneva" charset="0"/>
              </a:rPr>
              <a:t>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+18</a:t>
            </a:r>
            <a:r>
              <a:rPr lang="en-US" sz="3200">
                <a:latin typeface="Geneva" charset="0"/>
              </a:rPr>
              <a:t>			EXA				ATTO		</a:t>
            </a:r>
            <a:r>
              <a:rPr lang="en-US" sz="3200">
                <a:solidFill>
                  <a:srgbClr val="9900CC"/>
                </a:solidFill>
                <a:latin typeface="Geneva" charset="0"/>
              </a:rPr>
              <a:t>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-18</a:t>
            </a:r>
          </a:p>
          <a:p>
            <a:pPr eaLnBrk="1" hangingPunct="1"/>
            <a:r>
              <a:rPr lang="en-US" sz="3200">
                <a:solidFill>
                  <a:srgbClr val="9900CC"/>
                </a:solidFill>
                <a:latin typeface="Geneva" charset="0"/>
              </a:rPr>
              <a:t>	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+21</a:t>
            </a:r>
            <a:r>
              <a:rPr lang="en-US" sz="3200">
                <a:latin typeface="Geneva" charset="0"/>
              </a:rPr>
              <a:t>	    	ZETTA    		  ZEPTO				  		</a:t>
            </a:r>
            <a:r>
              <a:rPr lang="en-US" sz="3200">
                <a:solidFill>
                  <a:srgbClr val="9900CC"/>
                </a:solidFill>
                <a:latin typeface="Geneva" charset="0"/>
              </a:rPr>
              <a:t>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+24	</a:t>
            </a:r>
            <a:r>
              <a:rPr lang="en-US" sz="3200">
                <a:latin typeface="Geneva" charset="0"/>
              </a:rPr>
              <a:t>    	YOTTA				YOCTO	 </a:t>
            </a:r>
            <a:r>
              <a:rPr lang="en-US" sz="3200">
                <a:solidFill>
                  <a:srgbClr val="9900CC"/>
                </a:solidFill>
                <a:latin typeface="Geneva" charset="0"/>
              </a:rPr>
              <a:t>10</a:t>
            </a:r>
            <a:r>
              <a:rPr lang="en-US" sz="3200" baseline="30000">
                <a:solidFill>
                  <a:srgbClr val="9900CC"/>
                </a:solidFill>
                <a:latin typeface="Geneva" charset="0"/>
              </a:rPr>
              <a:t>-24</a:t>
            </a:r>
          </a:p>
        </p:txBody>
      </p:sp>
      <p:sp>
        <p:nvSpPr>
          <p:cNvPr id="11268" name="Line 1031"/>
          <p:cNvSpPr>
            <a:spLocks noChangeShapeType="1"/>
          </p:cNvSpPr>
          <p:nvPr/>
        </p:nvSpPr>
        <p:spPr bwMode="auto">
          <a:xfrm>
            <a:off x="1600200" y="228600"/>
            <a:ext cx="5029200" cy="3352800"/>
          </a:xfrm>
          <a:prstGeom prst="line">
            <a:avLst/>
          </a:prstGeom>
          <a:noFill/>
          <a:ln w="5715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Line 1032"/>
          <p:cNvSpPr>
            <a:spLocks noChangeShapeType="1"/>
          </p:cNvSpPr>
          <p:nvPr/>
        </p:nvSpPr>
        <p:spPr bwMode="auto">
          <a:xfrm>
            <a:off x="304800" y="2660650"/>
            <a:ext cx="3733800" cy="2667000"/>
          </a:xfrm>
          <a:prstGeom prst="line">
            <a:avLst/>
          </a:prstGeom>
          <a:noFill/>
          <a:ln w="57150">
            <a:solidFill>
              <a:srgbClr val="9900CC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5814732" y="1971962"/>
            <a:ext cx="2806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Geneva"/>
                <a:cs typeface="Geneva"/>
              </a:rPr>
              <a:t>nano is halfweg atto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654191" y="534769"/>
            <a:ext cx="735196" cy="16712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25332" y="336227"/>
            <a:ext cx="1178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Geneva"/>
                <a:cs typeface="Geneva"/>
              </a:rPr>
              <a:t>1 meter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31658" y="3346301"/>
            <a:ext cx="812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Geneva"/>
                <a:cs typeface="Geneva"/>
              </a:rPr>
              <a:t>1 am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7838540" y="3676540"/>
            <a:ext cx="766595" cy="1995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120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" y="665102"/>
            <a:ext cx="7348013" cy="5532966"/>
          </a:xfrm>
          <a:prstGeom prst="rect">
            <a:avLst/>
          </a:prstGeom>
        </p:spPr>
      </p:pic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97556" y="143933"/>
            <a:ext cx="8946444" cy="589846"/>
          </a:xfrm>
          <a:noFill/>
        </p:spPr>
        <p:txBody>
          <a:bodyPr>
            <a:normAutofit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welke elementen in de aardkorst</a:t>
            </a:r>
          </a:p>
        </p:txBody>
      </p:sp>
      <p:sp>
        <p:nvSpPr>
          <p:cNvPr id="19458" name="Rectangle 1027"/>
          <p:cNvSpPr>
            <a:spLocks noChangeArrowheads="1"/>
          </p:cNvSpPr>
          <p:nvPr/>
        </p:nvSpPr>
        <p:spPr bwMode="auto">
          <a:xfrm>
            <a:off x="8000484" y="3200401"/>
            <a:ext cx="1846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152009" y="5334014"/>
            <a:ext cx="184666" cy="374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08543" y="646425"/>
            <a:ext cx="2763384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0" dirty="0">
                <a:latin typeface="+mn-lt"/>
              </a:rPr>
              <a:t>massa voorkomen:</a:t>
            </a:r>
          </a:p>
          <a:p>
            <a:pPr algn="l"/>
            <a:endParaRPr lang="en-US" b="0" dirty="0">
              <a:latin typeface="+mn-lt"/>
            </a:endParaRPr>
          </a:p>
          <a:p>
            <a:pPr algn="l"/>
            <a:r>
              <a:rPr lang="en-US" b="0" dirty="0">
                <a:latin typeface="+mn-lt"/>
              </a:rPr>
              <a:t>Si tweede  28%</a:t>
            </a:r>
          </a:p>
          <a:p>
            <a:pPr algn="l"/>
            <a:r>
              <a:rPr lang="en-US" b="0" dirty="0">
                <a:latin typeface="+mn-lt"/>
              </a:rPr>
              <a:t>    </a:t>
            </a:r>
            <a:r>
              <a:rPr lang="en-US" b="0" dirty="0" smtClean="0">
                <a:latin typeface="+mn-lt"/>
              </a:rPr>
              <a:t>         na zuurstof</a:t>
            </a:r>
            <a:r>
              <a:rPr lang="en-US" b="0" dirty="0">
                <a:latin typeface="+mn-lt"/>
              </a:rPr>
              <a:t> 46%</a:t>
            </a:r>
          </a:p>
          <a:p>
            <a:pPr algn="l"/>
            <a:endParaRPr lang="en-US" b="0" dirty="0">
              <a:latin typeface="+mn-lt"/>
            </a:endParaRPr>
          </a:p>
          <a:p>
            <a:pPr algn="l"/>
            <a:r>
              <a:rPr lang="en-US" b="0" dirty="0">
                <a:latin typeface="+mn-lt"/>
              </a:rPr>
              <a:t>koolstof slechts ~ 0.08%</a:t>
            </a:r>
          </a:p>
          <a:p>
            <a:pPr algn="l"/>
            <a:endParaRPr lang="en-US" b="0" dirty="0">
              <a:latin typeface="+mn-lt"/>
            </a:endParaRPr>
          </a:p>
          <a:p>
            <a:pPr algn="l"/>
            <a:r>
              <a:rPr lang="en-US" b="0" dirty="0"/>
              <a:t>de aarde verliest steeds  </a:t>
            </a:r>
          </a:p>
          <a:p>
            <a:pPr algn="l"/>
            <a:r>
              <a:rPr lang="en-US" b="0" dirty="0"/>
              <a:t>lichte </a:t>
            </a:r>
            <a:r>
              <a:rPr lang="en-US" b="0" dirty="0" smtClean="0"/>
              <a:t>elementen</a:t>
            </a:r>
          </a:p>
          <a:p>
            <a:pPr algn="l"/>
            <a:r>
              <a:rPr lang="en-US" dirty="0" smtClean="0"/>
              <a:t>         vooral waterstofgas </a:t>
            </a:r>
          </a:p>
          <a:p>
            <a:pPr algn="l"/>
            <a:r>
              <a:rPr lang="en-US" dirty="0"/>
              <a:t>		 </a:t>
            </a:r>
            <a:r>
              <a:rPr lang="en-US" dirty="0" smtClean="0"/>
              <a:t>en helium</a:t>
            </a:r>
            <a:endParaRPr lang="en-US" b="0" dirty="0"/>
          </a:p>
        </p:txBody>
      </p:sp>
      <p:sp>
        <p:nvSpPr>
          <p:cNvPr id="4" name="TextBox 3"/>
          <p:cNvSpPr txBox="1"/>
          <p:nvPr/>
        </p:nvSpPr>
        <p:spPr>
          <a:xfrm>
            <a:off x="918916" y="5983111"/>
            <a:ext cx="147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>
                <a:solidFill>
                  <a:srgbClr val="008000"/>
                </a:solidFill>
                <a:latin typeface="+mn-lt"/>
              </a:rPr>
              <a:t>uit  Wikipedia</a:t>
            </a:r>
          </a:p>
        </p:txBody>
      </p:sp>
    </p:spTree>
    <p:extLst>
      <p:ext uri="{BB962C8B-B14F-4D97-AF65-F5344CB8AC3E}">
        <p14:creationId xmlns:p14="http://schemas.microsoft.com/office/powerpoint/2010/main" val="124197857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E1132A-417C-C14C-85BF-59693AE74A18}" type="slidenum">
              <a:rPr lang="en-US" sz="1800"/>
              <a:pPr eaLnBrk="1" hangingPunct="1"/>
              <a:t>59</a:t>
            </a:fld>
            <a:endParaRPr lang="en-US" sz="180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92138" y="228600"/>
            <a:ext cx="7848600" cy="609600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Si SIGNAL SPEED</a:t>
            </a:r>
          </a:p>
        </p:txBody>
      </p:sp>
      <p:pic>
        <p:nvPicPr>
          <p:cNvPr id="21507" name="Picture 4" descr="PbSignal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389063"/>
            <a:ext cx="7135813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8259" name="Text Box 3"/>
          <p:cNvSpPr txBox="1">
            <a:spLocks noChangeArrowheads="1"/>
          </p:cNvSpPr>
          <p:nvPr/>
        </p:nvSpPr>
        <p:spPr bwMode="auto">
          <a:xfrm>
            <a:off x="1354138" y="879475"/>
            <a:ext cx="7526337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SIGNAL CURRENT from Pb ION in 200µm Si DETECTOR</a:t>
            </a:r>
          </a:p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SCOPE on 50 </a:t>
            </a:r>
            <a:r>
              <a:rPr lang="en-US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Ω</a:t>
            </a:r>
            <a:r>
              <a:rPr lang="en-US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 ONLY </a:t>
            </a:r>
            <a:r>
              <a:rPr lang="en-US" b="1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697538" y="3657600"/>
            <a:ext cx="3182937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FAST RISE TIME</a:t>
            </a:r>
          </a:p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limited by RC time </a:t>
            </a:r>
          </a:p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50 </a:t>
            </a: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Symbol" charset="0"/>
              </a:rPr>
              <a:t>Ω </a:t>
            </a: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x100pF=5x10</a:t>
            </a:r>
            <a:r>
              <a:rPr lang="en-US" sz="2000" b="1" baseline="30000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-9</a:t>
            </a: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s </a:t>
            </a:r>
            <a:r>
              <a:rPr lang="en-US" sz="2000" b="1" smtClean="0">
                <a:solidFill>
                  <a:srgbClr val="0000CC"/>
                </a:solidFill>
              </a:rPr>
              <a:t> 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095500" y="5942013"/>
            <a:ext cx="495300" cy="1587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914525" y="5943600"/>
            <a:ext cx="895350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50ns </a:t>
            </a:r>
            <a:r>
              <a:rPr lang="en-US" sz="2000" b="1" smtClean="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52400" y="1981200"/>
            <a:ext cx="1201738" cy="37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17mV </a:t>
            </a:r>
            <a:r>
              <a:rPr lang="en-US" sz="2000" b="1" smtClean="0">
                <a:solidFill>
                  <a:srgbClr val="0000CC"/>
                </a:solidFill>
              </a:rPr>
              <a:t>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rot="5400000">
            <a:off x="519906" y="2590007"/>
            <a:ext cx="1660525" cy="1588"/>
          </a:xfrm>
          <a:prstGeom prst="straightConnector1">
            <a:avLst/>
          </a:prstGeom>
          <a:ln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2362200" y="1712913"/>
            <a:ext cx="2590800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induced e</a:t>
            </a:r>
            <a:r>
              <a:rPr lang="en-US" sz="2800" b="1" baseline="30000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-</a:t>
            </a:r>
            <a:r>
              <a:rPr lang="en-US" sz="20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current </a:t>
            </a:r>
            <a:r>
              <a:rPr lang="en-US" sz="2000" b="1" smtClean="0">
                <a:solidFill>
                  <a:srgbClr val="FF6600"/>
                </a:solidFill>
              </a:rPr>
              <a:t> </a:t>
            </a:r>
          </a:p>
        </p:txBody>
      </p:sp>
      <p:sp>
        <p:nvSpPr>
          <p:cNvPr id="15" name="Text Box 3"/>
          <p:cNvSpPr txBox="1">
            <a:spLocks noChangeArrowheads="1"/>
          </p:cNvSpPr>
          <p:nvPr/>
        </p:nvSpPr>
        <p:spPr bwMode="auto">
          <a:xfrm>
            <a:off x="3390900" y="2590800"/>
            <a:ext cx="25908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induced h</a:t>
            </a:r>
            <a:r>
              <a:rPr lang="en-US" sz="3200" baseline="30000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+</a:t>
            </a:r>
            <a:r>
              <a:rPr lang="en-US" sz="2000" b="1" smtClean="0">
                <a:solidFill>
                  <a:srgbClr val="FF66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Geneva" charset="0"/>
              </a:rPr>
              <a:t>current </a:t>
            </a:r>
            <a:r>
              <a:rPr lang="en-US" sz="2000" b="1" smtClean="0">
                <a:solidFill>
                  <a:srgbClr val="FF6600"/>
                </a:solidFill>
              </a:rPr>
              <a:t> 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10800000" flipV="1">
            <a:off x="2362200" y="2085975"/>
            <a:ext cx="685800" cy="269875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705100" y="2895600"/>
            <a:ext cx="685800" cy="268288"/>
          </a:xfrm>
          <a:prstGeom prst="straightConnector1">
            <a:avLst/>
          </a:prstGeom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78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9" descr="Bas_fourneau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793750"/>
            <a:ext cx="2362200" cy="4027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81000"/>
            <a:ext cx="8510588" cy="914400"/>
          </a:xfrm>
        </p:spPr>
        <p:txBody>
          <a:bodyPr/>
          <a:lstStyle/>
          <a:p>
            <a:r>
              <a:rPr lang="en-US">
                <a:latin typeface="Helvetica" charset="0"/>
                <a:ea typeface="ＭＳ Ｐゴシック" charset="0"/>
              </a:rPr>
              <a:t>STONE AGE IRON AGE SILICON AGE 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0988" y="685800"/>
            <a:ext cx="8510587" cy="1219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9220" name="Object 2"/>
          <p:cNvGraphicFramePr>
            <a:graphicFrameLocks noChangeAspect="1"/>
          </p:cNvGraphicFramePr>
          <p:nvPr/>
        </p:nvGraphicFramePr>
        <p:xfrm>
          <a:off x="2665413" y="80963"/>
          <a:ext cx="2211387" cy="173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2" name="Document" r:id="rId4" imgW="7314286" imgH="5739683" progId="Word.Document.12">
                  <p:link updateAutomatic="1"/>
                </p:oleObj>
              </mc:Choice>
              <mc:Fallback>
                <p:oleObj name="Document" r:id="rId4" imgW="7314286" imgH="5739683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5413" y="80963"/>
                        <a:ext cx="2211387" cy="173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2" name="TextBox 3"/>
          <p:cNvSpPr txBox="1">
            <a:spLocks noChangeArrowheads="1"/>
          </p:cNvSpPr>
          <p:nvPr/>
        </p:nvSpPr>
        <p:spPr bwMode="auto">
          <a:xfrm>
            <a:off x="280988" y="1003300"/>
            <a:ext cx="2467342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>
                <a:latin typeface="Geneva" charset="0"/>
                <a:cs typeface="Geneva" charset="0"/>
              </a:rPr>
              <a:t>STEEN-TIJD</a:t>
            </a:r>
          </a:p>
        </p:txBody>
      </p:sp>
      <p:sp>
        <p:nvSpPr>
          <p:cNvPr id="9223" name="TextBox 4"/>
          <p:cNvSpPr txBox="1">
            <a:spLocks noChangeArrowheads="1"/>
          </p:cNvSpPr>
          <p:nvPr/>
        </p:nvSpPr>
        <p:spPr bwMode="auto">
          <a:xfrm>
            <a:off x="4705350" y="3967163"/>
            <a:ext cx="2214268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>
                <a:latin typeface="Geneva" charset="0"/>
                <a:cs typeface="Geneva" charset="0"/>
              </a:rPr>
              <a:t>IJZER-TIJD</a:t>
            </a:r>
          </a:p>
        </p:txBody>
      </p:sp>
      <p:sp>
        <p:nvSpPr>
          <p:cNvPr id="9224" name="TextBox 5"/>
          <p:cNvSpPr txBox="1">
            <a:spLocks noChangeArrowheads="1"/>
          </p:cNvSpPr>
          <p:nvPr/>
        </p:nvSpPr>
        <p:spPr bwMode="auto">
          <a:xfrm>
            <a:off x="6338879" y="5876127"/>
            <a:ext cx="284224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>
                <a:latin typeface="Geneva" charset="0"/>
                <a:cs typeface="Geneva" charset="0"/>
              </a:rPr>
              <a:t>SILICIUM-TIJD</a:t>
            </a:r>
          </a:p>
        </p:txBody>
      </p:sp>
      <p:sp>
        <p:nvSpPr>
          <p:cNvPr id="9225" name="TextBox 4"/>
          <p:cNvSpPr txBox="1">
            <a:spLocks noChangeArrowheads="1"/>
          </p:cNvSpPr>
          <p:nvPr/>
        </p:nvSpPr>
        <p:spPr bwMode="auto">
          <a:xfrm>
            <a:off x="2665413" y="2747963"/>
            <a:ext cx="2542483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>
                <a:latin typeface="Geneva" charset="0"/>
                <a:cs typeface="Geneva" charset="0"/>
              </a:rPr>
              <a:t>BRONS-TIJD</a:t>
            </a:r>
          </a:p>
        </p:txBody>
      </p:sp>
      <p:pic>
        <p:nvPicPr>
          <p:cNvPr id="9226" name="Picture 10" descr="eiffel-tower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2300" y="4229100"/>
            <a:ext cx="15430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7" name="Picture 11" descr="Bronze_age-Romania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2125663"/>
            <a:ext cx="1906588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8" name="Picture 12" descr="TheFlintstones.jp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0988" y="2413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iPH7.jp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1449" y="5062080"/>
            <a:ext cx="911389" cy="175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5532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2"/>
          <p:cNvSpPr txBox="1">
            <a:spLocks noChangeArrowheads="1"/>
          </p:cNvSpPr>
          <p:nvPr/>
        </p:nvSpPr>
        <p:spPr bwMode="auto">
          <a:xfrm>
            <a:off x="5867400" y="838200"/>
            <a:ext cx="2906713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chemeClr val="hlink"/>
                </a:solidFill>
                <a:latin typeface="Geneva" charset="0"/>
              </a:rPr>
              <a:t>SATURATION vs TEMP</a:t>
            </a:r>
            <a:endParaRPr lang="en-US" sz="2000">
              <a:solidFill>
                <a:schemeClr val="accent2"/>
              </a:solidFill>
              <a:latin typeface="Geneva" charset="0"/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228600"/>
            <a:ext cx="7848600" cy="533400"/>
          </a:xfrm>
        </p:spPr>
        <p:txBody>
          <a:bodyPr/>
          <a:lstStyle/>
          <a:p>
            <a:r>
              <a:rPr lang="en-US" sz="2800">
                <a:latin typeface="Helvetica" charset="0"/>
                <a:ea typeface="ＭＳ Ｐゴシック" charset="0"/>
              </a:rPr>
              <a:t>CARRIER TRANSPORT in Si and GaAs    </a:t>
            </a:r>
            <a:endParaRPr lang="en-US" sz="2800">
              <a:latin typeface="Geneva" charset="0"/>
              <a:ea typeface="ＭＳ Ｐゴシック" charset="0"/>
            </a:endParaRPr>
          </a:p>
        </p:txBody>
      </p:sp>
      <p:pic>
        <p:nvPicPr>
          <p:cNvPr id="26627" name="Picture 4" descr="&#10;Sisatvel.tiff                                                  0045AA3BMacintoshHD                    C3063524: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95400"/>
            <a:ext cx="5257800" cy="385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Sisatveltemp.tiff                                              0045AA3BMacintoshHD                    C3063524: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600" y="1295400"/>
            <a:ext cx="3810000" cy="332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1219200" y="685800"/>
            <a:ext cx="3505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solidFill>
                  <a:srgbClr val="0000CC"/>
                </a:solidFill>
              </a:rPr>
              <a:t>CARRIER DRIFT VELOCITY vs FIELD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296913" y="5473556"/>
            <a:ext cx="8356600" cy="1092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sz="2000">
                <a:latin typeface="Geneva" charset="0"/>
              </a:rPr>
              <a:t>MOBILITY is a function of doping, temp, field..</a:t>
            </a:r>
          </a:p>
          <a:p>
            <a:pPr eaLnBrk="1" hangingPunct="1">
              <a:spcAft>
                <a:spcPts val="600"/>
              </a:spcAft>
            </a:pPr>
            <a:r>
              <a:rPr lang="en-US" sz="2000">
                <a:latin typeface="Geneva" charset="0"/>
              </a:rPr>
              <a:t>SEMICONDUCTOR DETECTORS ARE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 INHERENTLY FAST</a:t>
            </a:r>
            <a:r>
              <a:rPr lang="en-US" sz="2000">
                <a:latin typeface="Geneva" charset="0"/>
              </a:rPr>
              <a:t> :  5 - 20 ns     		</a:t>
            </a:r>
            <a:r>
              <a:rPr lang="en-US" sz="2000">
                <a:solidFill>
                  <a:srgbClr val="FF0000"/>
                </a:solidFill>
                <a:latin typeface="Geneva" charset="0"/>
              </a:rPr>
              <a:t>360 000  km/h</a:t>
            </a:r>
            <a:r>
              <a:rPr lang="en-US" sz="2000">
                <a:latin typeface="Geneva" charset="0"/>
              </a:rPr>
              <a:t> 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42913" y="2565400"/>
            <a:ext cx="750887" cy="0"/>
          </a:xfrm>
          <a:prstGeom prst="line">
            <a:avLst/>
          </a:prstGeom>
          <a:ln w="3810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2" name="TextBox 3"/>
          <p:cNvSpPr txBox="1">
            <a:spLocks noChangeArrowheads="1"/>
          </p:cNvSpPr>
          <p:nvPr/>
        </p:nvSpPr>
        <p:spPr bwMode="auto">
          <a:xfrm>
            <a:off x="665163" y="2103438"/>
            <a:ext cx="1333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FF0000"/>
                </a:solidFill>
                <a:latin typeface="Geneva" charset="0"/>
              </a:rPr>
              <a:t>100km/s</a:t>
            </a:r>
          </a:p>
        </p:txBody>
      </p:sp>
    </p:spTree>
    <p:extLst>
      <p:ext uri="{BB962C8B-B14F-4D97-AF65-F5344CB8AC3E}">
        <p14:creationId xmlns:p14="http://schemas.microsoft.com/office/powerpoint/2010/main" val="313777043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382000" cy="381000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einde</a:t>
            </a:r>
          </a:p>
        </p:txBody>
      </p:sp>
      <p:sp>
        <p:nvSpPr>
          <p:cNvPr id="19458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43719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026"/>
          <p:cNvSpPr>
            <a:spLocks noGrp="1" noChangeArrowheads="1"/>
          </p:cNvSpPr>
          <p:nvPr>
            <p:ph type="title"/>
          </p:nvPr>
        </p:nvSpPr>
        <p:spPr>
          <a:xfrm>
            <a:off x="457200" y="2133600"/>
            <a:ext cx="8382000" cy="381000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>   </a:t>
            </a:r>
          </a:p>
        </p:txBody>
      </p:sp>
      <p:sp>
        <p:nvSpPr>
          <p:cNvPr id="19458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9460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57200" y="3860800"/>
            <a:ext cx="8229600" cy="1125538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9754315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Picture 2" descr="P5-0583.jpg                                                    000A3E88Macintosh HD                   BE964467: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5767388" cy="588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2" name="Rectangle 3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772400" cy="381000"/>
          </a:xfrm>
          <a:noFill/>
        </p:spPr>
        <p:txBody>
          <a:bodyPr>
            <a:normAutofit fontScale="90000"/>
          </a:bodyPr>
          <a:lstStyle/>
          <a:p>
            <a:r>
              <a:rPr lang="en-US" sz="2800">
                <a:latin typeface="Geneva" charset="0"/>
                <a:ea typeface="ＭＳ Ｐゴシック" charset="0"/>
              </a:rPr>
              <a:t>120 GeV PIONS in Si IMAGER : MEDIPIX</a:t>
            </a:r>
          </a:p>
        </p:txBody>
      </p:sp>
      <p:sp>
        <p:nvSpPr>
          <p:cNvPr id="46083" name="Text Box 4"/>
          <p:cNvSpPr txBox="1">
            <a:spLocks noChangeArrowheads="1"/>
          </p:cNvSpPr>
          <p:nvPr/>
        </p:nvSpPr>
        <p:spPr bwMode="auto">
          <a:xfrm>
            <a:off x="1865313" y="5943600"/>
            <a:ext cx="6135687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latin typeface="Geneva" charset="0"/>
              </a:rPr>
              <a:t>	July 2006 Parallel Medipix P-05-0583</a:t>
            </a:r>
            <a:endParaRPr lang="en-US" sz="2000" baseline="30000">
              <a:solidFill>
                <a:srgbClr val="9900CC"/>
              </a:solidFill>
              <a:latin typeface="Geneva" charset="0"/>
            </a:endParaRPr>
          </a:p>
        </p:txBody>
      </p:sp>
      <p:sp>
        <p:nvSpPr>
          <p:cNvPr id="460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8534400" cy="5334000"/>
          </a:xfrm>
        </p:spPr>
        <p:txBody>
          <a:bodyPr/>
          <a:lstStyle/>
          <a:p>
            <a:r>
              <a:rPr lang="en-US">
                <a:latin typeface="Geneva" charset="0"/>
                <a:ea typeface="ＭＳ Ｐゴシック" charset="0"/>
              </a:rPr>
              <a:t> </a:t>
            </a:r>
          </a:p>
        </p:txBody>
      </p:sp>
      <p:sp>
        <p:nvSpPr>
          <p:cNvPr id="46085" name="Text Box 6"/>
          <p:cNvSpPr txBox="1">
            <a:spLocks noChangeArrowheads="1"/>
          </p:cNvSpPr>
          <p:nvPr/>
        </p:nvSpPr>
        <p:spPr bwMode="auto">
          <a:xfrm>
            <a:off x="5416550" y="2971800"/>
            <a:ext cx="2278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>
                <a:solidFill>
                  <a:srgbClr val="0000CC"/>
                </a:solidFill>
              </a:rPr>
              <a:t>DECAY of K</a:t>
            </a:r>
            <a:r>
              <a:rPr lang="en-US" baseline="-25000">
                <a:solidFill>
                  <a:srgbClr val="0000CC"/>
                </a:solidFill>
              </a:rPr>
              <a:t>0</a:t>
            </a:r>
            <a:r>
              <a:rPr lang="en-US">
                <a:solidFill>
                  <a:srgbClr val="0000CC"/>
                </a:solidFill>
              </a:rPr>
              <a:t> ?</a:t>
            </a:r>
          </a:p>
        </p:txBody>
      </p:sp>
      <p:sp>
        <p:nvSpPr>
          <p:cNvPr id="46086" name="Text Box 7"/>
          <p:cNvSpPr txBox="1">
            <a:spLocks noChangeArrowheads="1"/>
          </p:cNvSpPr>
          <p:nvPr/>
        </p:nvSpPr>
        <p:spPr bwMode="auto">
          <a:xfrm>
            <a:off x="984250" y="3962400"/>
            <a:ext cx="898525" cy="1001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US" sz="2000">
              <a:solidFill>
                <a:schemeClr val="bg1"/>
              </a:solidFill>
              <a:latin typeface="Geneva" charset="0"/>
            </a:endParaRPr>
          </a:p>
          <a:p>
            <a:pPr eaLnBrk="1" hangingPunct="1"/>
            <a:r>
              <a:rPr lang="en-US" sz="2000">
                <a:solidFill>
                  <a:schemeClr val="bg1"/>
                </a:solidFill>
                <a:latin typeface="Geneva" charset="0"/>
              </a:rPr>
              <a:t>1 mm</a:t>
            </a:r>
          </a:p>
          <a:p>
            <a:pPr eaLnBrk="1" hangingPunct="1"/>
            <a:endParaRPr lang="en-US" sz="1800"/>
          </a:p>
        </p:txBody>
      </p:sp>
      <p:sp>
        <p:nvSpPr>
          <p:cNvPr id="46087" name="Text Box 8"/>
          <p:cNvSpPr txBox="1">
            <a:spLocks noChangeArrowheads="1"/>
          </p:cNvSpPr>
          <p:nvPr/>
        </p:nvSpPr>
        <p:spPr bwMode="auto">
          <a:xfrm>
            <a:off x="5805488" y="838200"/>
            <a:ext cx="27559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/>
              <a:t>INTERACTION in</a:t>
            </a:r>
          </a:p>
          <a:p>
            <a:pPr algn="ctr" eaLnBrk="1" hangingPunct="1"/>
            <a:r>
              <a:rPr lang="en-US" sz="1800"/>
              <a:t> Medipix DETECTOR</a:t>
            </a:r>
          </a:p>
          <a:p>
            <a:pPr algn="ctr" eaLnBrk="1" hangingPunct="1"/>
            <a:r>
              <a:rPr lang="en-US" sz="1800"/>
              <a:t>Si 'BUBBLE CHAMBER'</a:t>
            </a:r>
          </a:p>
        </p:txBody>
      </p:sp>
      <p:sp>
        <p:nvSpPr>
          <p:cNvPr id="46088" name="Text Box 9"/>
          <p:cNvSpPr txBox="1">
            <a:spLocks noChangeArrowheads="1"/>
          </p:cNvSpPr>
          <p:nvPr/>
        </p:nvSpPr>
        <p:spPr bwMode="auto">
          <a:xfrm>
            <a:off x="7315200" y="5334000"/>
            <a:ext cx="9858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>
                <a:solidFill>
                  <a:srgbClr val="000099"/>
                </a:solidFill>
                <a:latin typeface="Times" charset="0"/>
              </a:rPr>
              <a:t>500 µm</a:t>
            </a:r>
            <a:endParaRPr lang="en-US" sz="2000">
              <a:latin typeface="Times" charset="0"/>
            </a:endParaRPr>
          </a:p>
        </p:txBody>
      </p:sp>
      <p:sp>
        <p:nvSpPr>
          <p:cNvPr id="46089" name="Line 10"/>
          <p:cNvSpPr>
            <a:spLocks noChangeShapeType="1"/>
          </p:cNvSpPr>
          <p:nvPr/>
        </p:nvSpPr>
        <p:spPr bwMode="auto">
          <a:xfrm>
            <a:off x="703263" y="5486400"/>
            <a:ext cx="352425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Line 11"/>
          <p:cNvSpPr>
            <a:spLocks noChangeShapeType="1"/>
          </p:cNvSpPr>
          <p:nvPr/>
        </p:nvSpPr>
        <p:spPr bwMode="auto">
          <a:xfrm>
            <a:off x="7104063" y="5486400"/>
            <a:ext cx="211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12"/>
          <p:cNvSpPr>
            <a:spLocks noChangeShapeType="1"/>
          </p:cNvSpPr>
          <p:nvPr/>
        </p:nvSpPr>
        <p:spPr bwMode="auto">
          <a:xfrm>
            <a:off x="1125538" y="4724400"/>
            <a:ext cx="350837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Line 13"/>
          <p:cNvSpPr>
            <a:spLocks noChangeShapeType="1"/>
          </p:cNvSpPr>
          <p:nvPr/>
        </p:nvSpPr>
        <p:spPr bwMode="auto">
          <a:xfrm>
            <a:off x="990600" y="3505200"/>
            <a:ext cx="15240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Text Box 14"/>
          <p:cNvSpPr txBox="1">
            <a:spLocks noChangeArrowheads="1"/>
          </p:cNvSpPr>
          <p:nvPr/>
        </p:nvSpPr>
        <p:spPr bwMode="auto">
          <a:xfrm>
            <a:off x="1295400" y="3810000"/>
            <a:ext cx="857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>
                <a:solidFill>
                  <a:srgbClr val="FFFF00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360220718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96752"/>
            <a:ext cx="9144000" cy="3168352"/>
          </a:xfrm>
        </p:spPr>
        <p:txBody>
          <a:bodyPr/>
          <a:lstStyle/>
          <a:p>
            <a:pPr>
              <a:defRPr/>
            </a:pPr>
            <a:r>
              <a:rPr lang="en-US" sz="2400">
                <a:solidFill>
                  <a:srgbClr val="0000E6"/>
                </a:solidFill>
                <a:cs typeface="+mj-cs"/>
              </a:rPr>
              <a:t> </a:t>
            </a:r>
            <a:endParaRPr lang="en-US" sz="4000" smtClean="0">
              <a:cs typeface="+mj-cs"/>
            </a:endParaRPr>
          </a:p>
        </p:txBody>
      </p:sp>
      <p:pic>
        <p:nvPicPr>
          <p:cNvPr id="3" name="Picture 2" descr="StrandB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1124744"/>
            <a:ext cx="3295459" cy="50405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7849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>
                <a:latin typeface="+mn-lt"/>
              </a:rPr>
              <a:t>silicium (Si)  is 2</a:t>
            </a:r>
            <a:r>
              <a:rPr lang="en-US" sz="2400" baseline="30000">
                <a:latin typeface="+mn-lt"/>
              </a:rPr>
              <a:t>de</a:t>
            </a:r>
            <a:r>
              <a:rPr lang="en-US" sz="2400">
                <a:latin typeface="+mn-lt"/>
              </a:rPr>
              <a:t> meest voorkomend element (28%) in de aardkorst: kristallijn kwarts  (SiO</a:t>
            </a:r>
            <a:r>
              <a:rPr lang="en-US" sz="2400" baseline="-25000">
                <a:latin typeface="+mn-lt"/>
              </a:rPr>
              <a:t>2</a:t>
            </a:r>
            <a:r>
              <a:rPr lang="en-US" sz="2400">
                <a:latin typeface="+mn-lt"/>
              </a:rPr>
              <a:t>)                     zand - voornamelijk SiO</a:t>
            </a:r>
            <a:r>
              <a:rPr lang="en-US" sz="2400" baseline="-25000">
                <a:latin typeface="+mn-lt"/>
              </a:rPr>
              <a:t>2    </a:t>
            </a:r>
            <a:endParaRPr lang="en-US" sz="2400">
              <a:latin typeface="+mn-lt"/>
            </a:endParaRPr>
          </a:p>
        </p:txBody>
      </p:sp>
      <p:pic>
        <p:nvPicPr>
          <p:cNvPr id="5" name="Picture 4" descr="Quartzn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124744"/>
            <a:ext cx="304622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65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313553" y="1505270"/>
            <a:ext cx="8690572" cy="4876454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het is wel ongelooflijk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hoeveel vormen en dingen er zijn,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met maar 92 natuurlijke elementen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 </a:t>
            </a:r>
            <a:r>
              <a:rPr lang="en-US" sz="1000">
                <a:solidFill>
                  <a:srgbClr val="0000FF"/>
                </a:solidFill>
                <a:latin typeface="Geneva" charset="0"/>
                <a:ea typeface="ＭＳ Ｐゴシック" charset="0"/>
              </a:rPr>
              <a:t>   </a:t>
            </a:r>
            <a:br>
              <a:rPr lang="en-US" sz="1000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>en deze opgebouwd met alleen</a:t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protonen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neutronen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elektronen   </a:t>
            </a:r>
            <a:b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FF0000"/>
                </a:solidFill>
                <a:latin typeface="Geneva" charset="0"/>
                <a:ea typeface="ＭＳ Ｐゴシック" charset="0"/>
              </a:rPr>
              <a:t>     </a:t>
            </a:r>
            <a: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  <a:t/>
            </a:r>
            <a:br>
              <a:rPr lang="en-US">
                <a:solidFill>
                  <a:srgbClr val="0000FF"/>
                </a:solidFill>
                <a:latin typeface="Geneva" charset="0"/>
                <a:ea typeface="ＭＳ Ｐゴシック" charset="0"/>
              </a:rPr>
            </a:br>
            <a:r>
              <a:rPr lang="en-US">
                <a:solidFill>
                  <a:srgbClr val="008000"/>
                </a:solidFill>
                <a:latin typeface="Geneva" charset="0"/>
                <a:ea typeface="ＭＳ Ｐゴシック" charset="0"/>
              </a:rPr>
              <a:t>en wat komt er verder ?</a:t>
            </a: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188131" y="153047"/>
            <a:ext cx="8826527" cy="1320864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ontwikkeling van de mensheid</a:t>
            </a:r>
          </a:p>
          <a:p>
            <a:pPr algn="ctr"/>
            <a:r>
              <a:rPr lang="en-US" sz="2800">
                <a:latin typeface="Geneva" charset="0"/>
                <a:ea typeface="ＭＳ Ｐゴシック" charset="0"/>
              </a:rPr>
              <a:t>gebaseerd op kennis en gebruik van materialen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051580" y="4296295"/>
            <a:ext cx="2565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pas ondekt </a:t>
            </a:r>
          </a:p>
          <a:p>
            <a:r>
              <a:rPr lang="en-US"/>
              <a:t>&lt; 100-150 jaar geleden</a:t>
            </a:r>
          </a:p>
        </p:txBody>
      </p:sp>
    </p:spTree>
    <p:extLst>
      <p:ext uri="{BB962C8B-B14F-4D97-AF65-F5344CB8AC3E}">
        <p14:creationId xmlns:p14="http://schemas.microsoft.com/office/powerpoint/2010/main" val="25969056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67037" y="5378208"/>
            <a:ext cx="8690572" cy="736956"/>
          </a:xfrm>
          <a:noFill/>
        </p:spPr>
        <p:txBody>
          <a:bodyPr>
            <a:normAutofit fontScale="90000"/>
          </a:bodyPr>
          <a:lstStyle/>
          <a:p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>       </a:t>
            </a:r>
            <a:br>
              <a:rPr lang="en-US">
                <a:latin typeface="Geneva" charset="0"/>
                <a:ea typeface="ＭＳ Ｐゴシック" charset="0"/>
              </a:rPr>
            </a:br>
            <a:r>
              <a:rPr lang="en-US">
                <a:latin typeface="Geneva" charset="0"/>
                <a:ea typeface="ＭＳ Ｐゴシック" charset="0"/>
              </a:rPr>
              <a:t/>
            </a:r>
            <a:br>
              <a:rPr lang="en-US">
                <a:latin typeface="Geneva" charset="0"/>
                <a:ea typeface="ＭＳ Ｐゴシック" charset="0"/>
              </a:rPr>
            </a:br>
            <a:endParaRPr lang="en-US">
              <a:solidFill>
                <a:schemeClr val="accent6"/>
              </a:solidFill>
              <a:latin typeface="Geneva" charset="0"/>
              <a:ea typeface="ＭＳ Ｐゴシック" charset="0"/>
            </a:endParaRPr>
          </a:p>
        </p:txBody>
      </p:sp>
      <p:sp>
        <p:nvSpPr>
          <p:cNvPr id="40962" name="Rectangle 1027"/>
          <p:cNvSpPr>
            <a:spLocks noChangeArrowheads="1"/>
          </p:cNvSpPr>
          <p:nvPr/>
        </p:nvSpPr>
        <p:spPr bwMode="auto">
          <a:xfrm>
            <a:off x="8001000" y="3200400"/>
            <a:ext cx="18415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539076" name="Text Box 1028"/>
          <p:cNvSpPr txBox="1">
            <a:spLocks noChangeArrowheads="1"/>
          </p:cNvSpPr>
          <p:nvPr/>
        </p:nvSpPr>
        <p:spPr bwMode="auto">
          <a:xfrm>
            <a:off x="1066800" y="5334000"/>
            <a:ext cx="269875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charset="0"/>
              <a:buNone/>
              <a:defRPr/>
            </a:pPr>
            <a:r>
              <a:rPr lang="en-US" sz="2000" smtClean="0">
                <a:solidFill>
                  <a:srgbClr val="3E7045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endParaRPr lang="en-US" sz="2800" smtClean="0">
              <a:solidFill>
                <a:srgbClr val="3E7045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pic>
        <p:nvPicPr>
          <p:cNvPr id="2" name="Picture 1" descr="PeriodiekSysteem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73100"/>
            <a:ext cx="9144000" cy="549170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18610" y="642876"/>
            <a:ext cx="3793996" cy="13171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4" name="Rectangle 1029"/>
          <p:cNvSpPr>
            <a:spLocks noGrp="1" noChangeArrowheads="1"/>
          </p:cNvSpPr>
          <p:nvPr>
            <p:ph type="body" idx="1"/>
          </p:nvPr>
        </p:nvSpPr>
        <p:spPr>
          <a:xfrm>
            <a:off x="486008" y="560725"/>
            <a:ext cx="5722349" cy="1226783"/>
          </a:xfrm>
        </p:spPr>
        <p:txBody>
          <a:bodyPr/>
          <a:lstStyle/>
          <a:p>
            <a:pPr algn="ctr"/>
            <a:r>
              <a:rPr lang="en-US">
                <a:latin typeface="Geneva" charset="0"/>
                <a:ea typeface="ＭＳ Ｐゴシック" charset="0"/>
              </a:rPr>
              <a:t>     periodiek systeem van elementen</a:t>
            </a:r>
          </a:p>
        </p:txBody>
      </p:sp>
      <p:sp>
        <p:nvSpPr>
          <p:cNvPr id="4" name="Rectangle 3"/>
          <p:cNvSpPr/>
          <p:nvPr/>
        </p:nvSpPr>
        <p:spPr>
          <a:xfrm>
            <a:off x="188132" y="5848606"/>
            <a:ext cx="627107" cy="188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99433" y="5311090"/>
            <a:ext cx="627107" cy="1881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6147336" y="0"/>
            <a:ext cx="260833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smtClean="0">
                <a:solidFill>
                  <a:srgbClr val="FF3300"/>
                </a:solidFill>
                <a:latin typeface="Helvetica" charset="0"/>
              </a:rPr>
              <a:t>Halfgeleiders</a:t>
            </a:r>
          </a:p>
          <a:p>
            <a:pPr eaLnBrk="1" hangingPunct="1"/>
            <a:r>
              <a:rPr lang="en-US" sz="2000" dirty="0" smtClean="0">
                <a:solidFill>
                  <a:srgbClr val="FF3300"/>
                </a:solidFill>
                <a:latin typeface="Helvetica" charset="0"/>
              </a:rPr>
              <a:t>Elementen 4-waardig</a:t>
            </a:r>
            <a:endParaRPr lang="en-US" sz="2000" dirty="0">
              <a:solidFill>
                <a:srgbClr val="FF3300"/>
              </a:solidFill>
              <a:latin typeface="Helvetica" charset="0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370340" y="4128125"/>
            <a:ext cx="192873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srgbClr val="FF3300"/>
                </a:solidFill>
                <a:latin typeface="Helvetica" charset="0"/>
              </a:rPr>
              <a:t>ook nog </a:t>
            </a:r>
          </a:p>
          <a:p>
            <a:pPr eaLnBrk="1" hangingPunct="1"/>
            <a:r>
              <a:rPr lang="en-US" sz="2000" dirty="0" err="1" smtClean="0">
                <a:solidFill>
                  <a:srgbClr val="FF3300"/>
                </a:solidFill>
                <a:latin typeface="Helvetica" charset="0"/>
              </a:rPr>
              <a:t>samengestelde</a:t>
            </a:r>
            <a:endParaRPr lang="en-US" sz="2000" dirty="0">
              <a:solidFill>
                <a:srgbClr val="FF3300"/>
              </a:solidFill>
              <a:latin typeface="Helvetica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94458" y="3899389"/>
            <a:ext cx="8241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0000"/>
                </a:solidFill>
                <a:latin typeface="Geneva"/>
                <a:cs typeface="Geneva"/>
              </a:rPr>
              <a:t>Bijv</a:t>
            </a:r>
            <a:r>
              <a:rPr lang="en-US" sz="1600" dirty="0" smtClean="0">
                <a:solidFill>
                  <a:srgbClr val="FF0000"/>
                </a:solidFill>
                <a:latin typeface="Geneva"/>
                <a:cs typeface="Geneva"/>
              </a:rPr>
              <a:t>.:</a:t>
            </a:r>
            <a:endParaRPr lang="en-US" sz="1600" dirty="0">
              <a:solidFill>
                <a:srgbClr val="FF0000"/>
              </a:solidFill>
              <a:latin typeface="Geneva"/>
              <a:cs typeface="Geneva"/>
            </a:endParaRP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HgI</a:t>
            </a:r>
            <a:r>
              <a:rPr lang="en-US" sz="2000" baseline="-25000" dirty="0">
                <a:solidFill>
                  <a:srgbClr val="FF0000"/>
                </a:solidFill>
                <a:latin typeface="Geneva"/>
                <a:cs typeface="Geneva"/>
              </a:rPr>
              <a:t>2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(</a:t>
            </a:r>
            <a:r>
              <a:rPr lang="en-US" sz="1600" dirty="0" err="1">
                <a:solidFill>
                  <a:srgbClr val="FF0000"/>
                </a:solidFill>
                <a:latin typeface="Geneva"/>
                <a:cs typeface="Geneva"/>
              </a:rPr>
              <a:t>AgCl</a:t>
            </a:r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)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Geneva"/>
                <a:cs typeface="Geneva"/>
              </a:rPr>
              <a:t>etc.</a:t>
            </a:r>
          </a:p>
        </p:txBody>
      </p:sp>
      <p:sp>
        <p:nvSpPr>
          <p:cNvPr id="15" name="Line 5"/>
          <p:cNvSpPr>
            <a:spLocks noChangeShapeType="1"/>
          </p:cNvSpPr>
          <p:nvPr/>
        </p:nvSpPr>
        <p:spPr bwMode="auto">
          <a:xfrm>
            <a:off x="6871130" y="648430"/>
            <a:ext cx="0" cy="803294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6553265" y="1238713"/>
            <a:ext cx="622665" cy="2320625"/>
          </a:xfrm>
          <a:prstGeom prst="rect">
            <a:avLst/>
          </a:prstGeom>
          <a:noFill/>
          <a:ln w="381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1307012" y="196208"/>
            <a:ext cx="3885172" cy="4398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Geneva"/>
                <a:ea typeface="+mj-ea"/>
                <a:cs typeface="Geneva"/>
              </a:defRPr>
            </a:lvl1pPr>
          </a:lstStyle>
          <a:p>
            <a:r>
              <a:rPr lang="en-US">
                <a:solidFill>
                  <a:srgbClr val="FF3300"/>
                </a:solidFill>
                <a:latin typeface="Helvetica" charset="0"/>
                <a:ea typeface="ＭＳ Ｐゴシック" charset="0"/>
              </a:rPr>
              <a:t>Mendeleev &lt;1900</a:t>
            </a:r>
          </a:p>
        </p:txBody>
      </p:sp>
    </p:spTree>
    <p:extLst>
      <p:ext uri="{BB962C8B-B14F-4D97-AF65-F5344CB8AC3E}">
        <p14:creationId xmlns:p14="http://schemas.microsoft.com/office/powerpoint/2010/main" val="17182891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60369</TotalTime>
  <Words>1796</Words>
  <Application>Microsoft Macintosh PowerPoint</Application>
  <PresentationFormat>On-screen Show (4:3)</PresentationFormat>
  <Paragraphs>549</Paragraphs>
  <Slides>63</Slides>
  <Notes>7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7" baseType="lpstr">
      <vt:lpstr>Custom Design</vt:lpstr>
      <vt:lpstr>\\localhost\Users\erikheijne\Desktop\Visits\Macintosh HD:Users:erikheijne:Desktop:011-School.doc!OLE_LINK1</vt:lpstr>
      <vt:lpstr>\\localhost\Users\erikheijne\Desktop\Macintosh HD:Users:erikheijne:Desktop:011-TPX-nep-txta.doc!OLE_LINK1</vt:lpstr>
      <vt:lpstr>Document</vt:lpstr>
      <vt:lpstr>PowerPoint Presentation</vt:lpstr>
      <vt:lpstr>mijn verhaal nu  -  de metingen morgenochtend 'Elementaire deeltjes vinden met silicium chips, in experimenten en overal'</vt:lpstr>
      <vt:lpstr>Spoorzoeken van deeltjes             </vt:lpstr>
      <vt:lpstr>Spoorzoeken van deeltjes   in 'antieke' bellenvaten   1955 - 1985</vt:lpstr>
      <vt:lpstr>Spoorzoeken grote CERN bellenvaten   1955 - 1985  </vt:lpstr>
      <vt:lpstr>STONE AGE IRON AGE SILICON AGE  </vt:lpstr>
      <vt:lpstr> </vt:lpstr>
      <vt:lpstr>het is wel ongelooflijk hoeveel vormen en dingen er zijn, met maar 92 natuurlijke elementen      en deze opgebouwd met alleen protonen neutronen elektronen          en wat komt er verder ?</vt:lpstr>
      <vt:lpstr>           </vt:lpstr>
      <vt:lpstr>           </vt:lpstr>
      <vt:lpstr> Isolatoren: alle electronen gebonden  Geleiders: vol vrije electronen   Halfgeleiders:  minder of meer electronen n en ‘gaten’ p   </vt:lpstr>
      <vt:lpstr>Silicium als éénkristal is 'halfgeleider'</vt:lpstr>
      <vt:lpstr>groeien van silicium éénkristal   Si plakken</vt:lpstr>
      <vt:lpstr>het is wel ongelooflijk hoeveel vormen en dingen er zijn, met maar 92 natuurlijke elementen      en deze opgebouwd met alleen protonen neutronen elektronen          en wat komt er verder ?</vt:lpstr>
      <vt:lpstr>- chemische eigenschappen van atomen - de afmeting van de atomen - ordening in kristalstrukturen  - je kan elektronen sturen met e-m velden  eerst met 'roosters' in vakuum buizen  ontdekking: kan ook in halfgeleiderkristallen                interne elektrische spanningen sturen e of h     'explosie' van elektronische instrumenten  - elektronika in kernfysika analyseert van alles</vt:lpstr>
      <vt:lpstr>- stroombron of spanningsbron  - weerstand: energie van stroom  warmte - capaciteit bewaart een hoeveelheid e-lading - diode 'gelijkrichter'  blokkeert/geleidt stroom - transistor regelt hoeveel stroom er loopt - geheugen cel: samenstel van transistors   kan ja/nee of een hoeveelheid onthouden - allerlei logische funkties mogelijk - converter analoog signaal  binair  ADC  - converter tijd  binair   TDC</vt:lpstr>
      <vt:lpstr>Schematic of thick Si diode for detection</vt:lpstr>
      <vt:lpstr>Integrated electronics is key: silicon MOS transistor</vt:lpstr>
      <vt:lpstr>Monteren van de CMS Si tracking detektor</vt:lpstr>
      <vt:lpstr>ATLAS of CMS zijn eigenlijk één heel grote elektronische camera  Ze zitten vol met ICs: silicium chips  IC  Integrated Circuits  </vt:lpstr>
      <vt:lpstr>Een paar van de ASICs in CMS</vt:lpstr>
      <vt:lpstr>  </vt:lpstr>
      <vt:lpstr>ATLAS INTERACTION </vt:lpstr>
      <vt:lpstr>ATLAS INTERACTION </vt:lpstr>
      <vt:lpstr>Reconstruction needs 3 inner pixel layers</vt:lpstr>
      <vt:lpstr>ATLAS binnenste Si pixel lagen</vt:lpstr>
      <vt:lpstr>DIODE SEGMENTATION  </vt:lpstr>
      <vt:lpstr>Hybrid Silicon Pixel Detectors</vt:lpstr>
      <vt:lpstr>Hybride pixel detektor Medipix</vt:lpstr>
      <vt:lpstr> </vt:lpstr>
      <vt:lpstr>Hybrid Pixel Detector - Basic Detection Pinciple</vt:lpstr>
      <vt:lpstr>Timepix Pixel Operation Modes</vt:lpstr>
      <vt:lpstr>Timepix in een ‘USB’ stick</vt:lpstr>
      <vt:lpstr>TIMEPIX CHIP  as SILICON 'EMULSION' or 'BUBBLE CHAMBER'</vt:lpstr>
      <vt:lpstr>TYPICAL TRAILS ...</vt:lpstr>
      <vt:lpstr>TIMEPIX radiation imaging at home</vt:lpstr>
      <vt:lpstr>COSMIC PARTICLES  in MXR Si PIXEL</vt:lpstr>
      <vt:lpstr>Characteristic cluster patterns in Medipix</vt:lpstr>
      <vt:lpstr>de energie van het alfa deeltje kan worden benaderd  met de som van de energieen in alle  pixels  voor grote signalen is de conversie niet helemaal lineair</vt:lpstr>
      <vt:lpstr>         </vt:lpstr>
      <vt:lpstr>           </vt:lpstr>
      <vt:lpstr>         </vt:lpstr>
      <vt:lpstr>röntgen foto's'  in kleur'   analyse van ieder apart foton in de pixel  neutronen foto's   converters op de sensor beelden met materiaal-herkenning     analyse van ieder apart foton in de pixel  ruimtevaart dosis meting   lichte instrumenten met deeltjesidentifikatie  moleculaire massa-spectroscopie   meting van vlucht-tijden in veld als functie van massa  etc.</vt:lpstr>
      <vt:lpstr>Progress in X-ray images of objects:  1998  -   2019</vt:lpstr>
      <vt:lpstr>Single Quanta zijn overal om ons heen  </vt:lpstr>
      <vt:lpstr>Natural background at home with Medipix-T 0.51 mSv el.mag.component   0.63 mSv alpha.component  4764s exposure (extrapolated per year)</vt:lpstr>
      <vt:lpstr>Silicon Timepix for mass spectroscopy</vt:lpstr>
      <vt:lpstr>Timepix for mass spectroscopy</vt:lpstr>
      <vt:lpstr>Pixel chips for dosimetry in Int Space Station ISS</vt:lpstr>
      <vt:lpstr>Dosimetry at the Int Space Station ISS</vt:lpstr>
      <vt:lpstr>Dosimetry at the Int Space Station ISS</vt:lpstr>
      <vt:lpstr>Dosimetry at the Int Space Station ISS</vt:lpstr>
      <vt:lpstr>dosimetry with TPX on ESA satellite Proba-V </vt:lpstr>
      <vt:lpstr>Besluit</vt:lpstr>
      <vt:lpstr>extra pagina's</vt:lpstr>
      <vt:lpstr>Groter en Kleiner wat is atto?   </vt:lpstr>
      <vt:lpstr>ATTO</vt:lpstr>
      <vt:lpstr>welke elementen in de aardkorst</vt:lpstr>
      <vt:lpstr>Si SIGNAL SPEED</vt:lpstr>
      <vt:lpstr>CARRIER TRANSPORT in Si and GaAs    </vt:lpstr>
      <vt:lpstr>einde</vt:lpstr>
      <vt:lpstr>   </vt:lpstr>
      <vt:lpstr>120 GeV PIONS in Si IMAGER : MEDIPIX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2014 ISSCC</dc:title>
  <dc:subject/>
  <dc:creator>Erik HEIJNE</dc:creator>
  <cp:keywords/>
  <dc:description/>
  <cp:lastModifiedBy>Erik Heijne</cp:lastModifiedBy>
  <cp:revision>809</cp:revision>
  <cp:lastPrinted>2018-10-09T19:30:39Z</cp:lastPrinted>
  <dcterms:created xsi:type="dcterms:W3CDTF">2010-09-22T19:41:34Z</dcterms:created>
  <dcterms:modified xsi:type="dcterms:W3CDTF">2023-10-03T18:29:02Z</dcterms:modified>
  <cp:category/>
</cp:coreProperties>
</file>