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61" r:id="rId5"/>
    <p:sldId id="260" r:id="rId6"/>
    <p:sldId id="262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6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595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40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43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02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95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47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315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6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35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85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0C0A8-3028-4452-B5E4-123FB4331F1C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7B0D1-0915-4FD7-A9FB-B3A109B7E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53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4845F-32CA-1566-61F1-FD98943360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2855" y="538376"/>
            <a:ext cx="7772400" cy="2387600"/>
          </a:xfrm>
        </p:spPr>
        <p:txBody>
          <a:bodyPr/>
          <a:lstStyle/>
          <a:p>
            <a:r>
              <a:rPr lang="es-ES" dirty="0"/>
              <a:t>MWPC </a:t>
            </a:r>
            <a:r>
              <a:rPr lang="es-ES" dirty="0" err="1"/>
              <a:t>Spare</a:t>
            </a:r>
            <a:r>
              <a:rPr lang="es-ES" dirty="0"/>
              <a:t> Status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C2A8F9-9979-C434-5CBA-25F3C27895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9212" y="3206309"/>
            <a:ext cx="6858000" cy="2133599"/>
          </a:xfrm>
        </p:spPr>
        <p:txBody>
          <a:bodyPr>
            <a:normAutofit lnSpcReduction="10000"/>
          </a:bodyPr>
          <a:lstStyle/>
          <a:p>
            <a:r>
              <a:rPr lang="es-ES" dirty="0"/>
              <a:t>Inaki Ortega, Jean Cenede, Christophe Vuitton (SY-BI)</a:t>
            </a:r>
          </a:p>
          <a:p>
            <a:r>
              <a:rPr lang="es-ES" dirty="0"/>
              <a:t>Jan Buesa (BE-EA)</a:t>
            </a:r>
          </a:p>
          <a:p>
            <a:r>
              <a:rPr lang="es-ES" dirty="0"/>
              <a:t>Bertrand </a:t>
            </a:r>
            <a:r>
              <a:rPr lang="es-ES" dirty="0" err="1"/>
              <a:t>Mehl</a:t>
            </a:r>
            <a:r>
              <a:rPr lang="es-ES" dirty="0"/>
              <a:t>, Rui de Oliveira (EP-DT)</a:t>
            </a:r>
          </a:p>
          <a:p>
            <a:endParaRPr lang="es-ES" dirty="0"/>
          </a:p>
          <a:p>
            <a:r>
              <a:rPr lang="es-ES" dirty="0"/>
              <a:t>158th EATM</a:t>
            </a:r>
          </a:p>
        </p:txBody>
      </p:sp>
    </p:spTree>
    <p:extLst>
      <p:ext uri="{BB962C8B-B14F-4D97-AF65-F5344CB8AC3E}">
        <p14:creationId xmlns:p14="http://schemas.microsoft.com/office/powerpoint/2010/main" val="2944042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343F75-27D5-D9BA-2224-8948BE94EFE0}"/>
              </a:ext>
            </a:extLst>
          </p:cNvPr>
          <p:cNvSpPr txBox="1"/>
          <p:nvPr/>
        </p:nvSpPr>
        <p:spPr>
          <a:xfrm>
            <a:off x="136390" y="212963"/>
            <a:ext cx="887121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Quick update since the last EATM</a:t>
            </a:r>
            <a:endParaRPr lang="en-US" dirty="0"/>
          </a:p>
          <a:p>
            <a:r>
              <a:rPr lang="en-US" dirty="0"/>
              <a:t>We have a clear idea of how to produce a prototype of a wire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wires are welded on Printed Circuit Boards (PCB)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types of PCBs: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Cathode for the HV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Anode to recover the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make a stack of Anodes and Cathodes following the same design as the old chambers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Same stack (see image below)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Same type of wires (cathode -&gt; 100um Cu/Be; anode -&gt; 20 um W/Au)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Same pitch (cathode -&gt; 2mm; anode -&gt; 1mm)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Same distance between planes -&gt; we ensure the same electric field!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enclose the stack in a hermetic box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abandon the idea of the original XWCAs -&gt; unnecessarily complicated!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follow the principle of the DWC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749B01-C9DA-5289-2585-2D362072D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308043"/>
            <a:ext cx="9144000" cy="245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3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ctangular box with a yellow glass window&#10;&#10;Description automatically generated">
            <a:extLst>
              <a:ext uri="{FF2B5EF4-FFF2-40B4-BE49-F238E27FC236}">
                <a16:creationId xmlns:a16="http://schemas.microsoft.com/office/drawing/2014/main" id="{B5D7A942-43BC-D2FB-FC90-57B67C026E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r="5282"/>
          <a:stretch/>
        </p:blipFill>
        <p:spPr>
          <a:xfrm rot="5400000">
            <a:off x="4948519" y="1504634"/>
            <a:ext cx="3684491" cy="321865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E1FB81A-83C7-2918-9E88-41F220CC1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" t="21540" r="8642" b="15861"/>
          <a:stretch/>
        </p:blipFill>
        <p:spPr bwMode="auto">
          <a:xfrm>
            <a:off x="407254" y="1271713"/>
            <a:ext cx="3895806" cy="368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33257E-C79A-5838-32FE-13DD80484149}"/>
              </a:ext>
            </a:extLst>
          </p:cNvPr>
          <p:cNvSpPr txBox="1"/>
          <p:nvPr/>
        </p:nvSpPr>
        <p:spPr>
          <a:xfrm>
            <a:off x="1874903" y="4998464"/>
            <a:ext cx="76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XWCA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F314FD-EBE7-4656-1541-74B01F20F01F}"/>
              </a:ext>
            </a:extLst>
          </p:cNvPr>
          <p:cNvSpPr txBox="1"/>
          <p:nvPr/>
        </p:nvSpPr>
        <p:spPr>
          <a:xfrm>
            <a:off x="6545514" y="4998464"/>
            <a:ext cx="651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DWC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422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343F75-27D5-D9BA-2224-8948BE94EFE0}"/>
              </a:ext>
            </a:extLst>
          </p:cNvPr>
          <p:cNvSpPr txBox="1"/>
          <p:nvPr/>
        </p:nvSpPr>
        <p:spPr>
          <a:xfrm>
            <a:off x="311203" y="330413"/>
            <a:ext cx="736105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We have established a collaboration with EP-DT (Rui de Oliveira)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They design, produce and assemble the PCBs where the wires are welded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necessary PCBs have been produced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are focusing on the small XWCA for a first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2880D5-DAA5-922B-36E7-9F416571F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405" y="2125220"/>
            <a:ext cx="2638650" cy="351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445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680836-1B98-85B5-9503-19CA996B3071}"/>
              </a:ext>
            </a:extLst>
          </p:cNvPr>
          <p:cNvSpPr txBox="1"/>
          <p:nvPr/>
        </p:nvSpPr>
        <p:spPr>
          <a:xfrm>
            <a:off x="318886" y="361888"/>
            <a:ext cx="841785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are recovering the know-how on </a:t>
            </a:r>
            <a:r>
              <a:rPr lang="en-US" dirty="0" err="1"/>
              <a:t>fibre</a:t>
            </a:r>
            <a:r>
              <a:rPr lang="en-US" dirty="0"/>
              <a:t> winding in SY-BI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has many things in common with SEM Grid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EN-MME has performed measurements of failure stress on wires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have already weaved 4 </a:t>
            </a:r>
            <a:r>
              <a:rPr lang="en-US" dirty="0" err="1"/>
              <a:t>fibre</a:t>
            </a:r>
            <a:r>
              <a:rPr lang="en-US" dirty="0"/>
              <a:t> planes (anodes) -&gt; lengthy and delicate procedure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 </a:t>
            </a:r>
            <a:r>
              <a:rPr lang="en-US" dirty="0" err="1"/>
              <a:t>fibre</a:t>
            </a:r>
            <a:r>
              <a:rPr lang="en-US" dirty="0"/>
              <a:t> planes remaining (cathodes)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Series production of 30 chambers will need some reflection…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327450-4436-CE79-B737-072121530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46" y="2450887"/>
            <a:ext cx="4202839" cy="3173825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C07A2B3-2E4D-6E23-0763-BB5EFC7E0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285" y="2116214"/>
            <a:ext cx="3339569" cy="445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78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C6D1CDB-64FF-FEE2-5CDF-5C0838A7E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67" y="1420177"/>
            <a:ext cx="3241848" cy="431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5C19E0A7-78E3-3709-0D75-6AD2A1646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18" y="1225603"/>
            <a:ext cx="3644481" cy="485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FD8DA723-5747-136B-6540-362EAE888F5A}"/>
              </a:ext>
            </a:extLst>
          </p:cNvPr>
          <p:cNvSpPr/>
          <p:nvPr/>
        </p:nvSpPr>
        <p:spPr>
          <a:xfrm>
            <a:off x="4107930" y="3104350"/>
            <a:ext cx="630091" cy="3995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503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EB74E3-2B8F-36FB-C41C-BE18E46BA823}"/>
              </a:ext>
            </a:extLst>
          </p:cNvPr>
          <p:cNvSpPr txBox="1"/>
          <p:nvPr/>
        </p:nvSpPr>
        <p:spPr>
          <a:xfrm>
            <a:off x="407254" y="461042"/>
            <a:ext cx="764754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are modifying the DWC box for the first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Straightforward integration in the beamline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have solved the issue of how to take the signals out -&gt; must be gas-tight!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64 channels for the read-out wires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 high-voltage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are producing 1 box with our modified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are implementing radiation-resistant materials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D3DE6F-2439-3313-0851-76B048EC0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84" y="2771578"/>
            <a:ext cx="3357965" cy="36768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D03553-5D3F-B477-2E10-2A28A7F97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735" y="3116338"/>
            <a:ext cx="4103274" cy="287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739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3256A9-A05D-0842-3AEA-ABA17216939F}"/>
              </a:ext>
            </a:extLst>
          </p:cNvPr>
          <p:cNvSpPr txBox="1"/>
          <p:nvPr/>
        </p:nvSpPr>
        <p:spPr>
          <a:xfrm>
            <a:off x="868296" y="2197633"/>
            <a:ext cx="58165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were aiming for the prototype to be ready in September.</a:t>
            </a:r>
          </a:p>
          <a:p>
            <a:endParaRPr lang="en-US" dirty="0"/>
          </a:p>
          <a:p>
            <a:r>
              <a:rPr lang="en-US" dirty="0"/>
              <a:t>We hope we’ll be able to test it with beam in 2023!!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913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272BAC-7FD1-E61F-90A9-CA48CB2F3769}"/>
              </a:ext>
            </a:extLst>
          </p:cNvPr>
          <p:cNvSpPr txBox="1"/>
          <p:nvPr/>
        </p:nvSpPr>
        <p:spPr>
          <a:xfrm>
            <a:off x="482173" y="948978"/>
            <a:ext cx="81796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Mitigation of radiation issues in TT83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Local electronics die every few months due to radiation damage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 2023, they have survived only 4 months!</a:t>
            </a:r>
          </a:p>
          <a:p>
            <a:pPr lvl="1"/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We have asked for help from the Radiation to Electronics Working Group (R2E) -&gt; they have provided valuable advice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R2E has tested similar components to ours -&gt; their measurements of lifetime vs total absorbed dose match with our observations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Apparently, our chips will suffer more damage when biased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We are implementing a system to stop the voltage to the local electronics when the detectors are OUT of the beamline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523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199</TotalTime>
  <Words>453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MWPC Spare Status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MWPC Spare Status</dc:title>
  <dc:creator>Inaki Ortega Ruiz</dc:creator>
  <cp:lastModifiedBy>Inaki Ortega Ruiz</cp:lastModifiedBy>
  <cp:revision>27</cp:revision>
  <dcterms:created xsi:type="dcterms:W3CDTF">2023-07-25T08:06:42Z</dcterms:created>
  <dcterms:modified xsi:type="dcterms:W3CDTF">2023-09-04T13:17:10Z</dcterms:modified>
</cp:coreProperties>
</file>