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256" r:id="rId2"/>
    <p:sldId id="1405" r:id="rId3"/>
    <p:sldId id="1406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E00"/>
    <a:srgbClr val="B2B2FF"/>
    <a:srgbClr val="FFEC8C"/>
    <a:srgbClr val="0068F6"/>
    <a:srgbClr val="95C2FB"/>
    <a:srgbClr val="B0CBEE"/>
    <a:srgbClr val="D1FA9F"/>
    <a:srgbClr val="ABD585"/>
    <a:srgbClr val="006405"/>
    <a:srgbClr val="FFD3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19"/>
    <p:restoredTop sz="96058"/>
  </p:normalViewPr>
  <p:slideViewPr>
    <p:cSldViewPr snapToGrid="0" snapToObjects="1">
      <p:cViewPr>
        <p:scale>
          <a:sx n="93" d="100"/>
          <a:sy n="93" d="100"/>
        </p:scale>
        <p:origin x="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25782-0CA6-8F4D-AED7-11B879F4FF74}" type="datetimeFigureOut">
              <a:rPr lang="en-US" smtClean="0"/>
              <a:t>9/4/23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E221D-0A57-1845-9AA9-229D28A8551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30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728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1690842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0" y="0"/>
            <a:ext cx="6968918" cy="1325563"/>
          </a:xfrm>
          <a:prstGeom prst="rect">
            <a:avLst/>
          </a:prstGeom>
        </p:spPr>
        <p:txBody>
          <a:bodyPr>
            <a:noAutofit/>
          </a:bodyPr>
          <a:lstStyle>
            <a:lvl1pPr marL="96838" indent="0">
              <a:tabLst/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0" y="1325563"/>
            <a:ext cx="9144000" cy="3652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tabLst/>
              <a:defRPr sz="1600" b="1">
                <a:solidFill>
                  <a:srgbClr val="FFFF00"/>
                </a:soli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868976"/>
            <a:ext cx="9144000" cy="1668462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>
              <a:tabLst/>
              <a:defRPr sz="2000" b="0"/>
            </a:lvl1pPr>
          </a:lstStyle>
          <a:p>
            <a:pPr lvl="0"/>
            <a:r>
              <a:rPr lang="en-US" dirty="0"/>
              <a:t>Table of Content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1039812" y="1805141"/>
            <a:ext cx="7064375" cy="29384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6934201" y="-66389"/>
            <a:ext cx="2209799" cy="740171"/>
            <a:chOff x="6934201" y="-66389"/>
            <a:chExt cx="2209799" cy="740171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849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1"/>
          </p:nvPr>
        </p:nvSpPr>
        <p:spPr>
          <a:xfrm>
            <a:off x="337582" y="968991"/>
            <a:ext cx="8471139" cy="54596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5726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no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74017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6968918" cy="69943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21" name="Group 20"/>
          <p:cNvGrpSpPr/>
          <p:nvPr userDrawn="1"/>
        </p:nvGrpSpPr>
        <p:grpSpPr>
          <a:xfrm>
            <a:off x="6934201" y="-1"/>
            <a:ext cx="2209799" cy="740171"/>
            <a:chOff x="6934201" y="-66389"/>
            <a:chExt cx="2209799" cy="740171"/>
          </a:xfrm>
        </p:grpSpPr>
        <p:sp>
          <p:nvSpPr>
            <p:cNvPr id="22" name="Rectangle 21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5209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680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Title_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6578597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376518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2" name="Title 15"/>
          <p:cNvSpPr>
            <a:spLocks noGrp="1"/>
          </p:cNvSpPr>
          <p:nvPr>
            <p:ph type="title"/>
          </p:nvPr>
        </p:nvSpPr>
        <p:spPr>
          <a:xfrm>
            <a:off x="0" y="1"/>
            <a:ext cx="7903083" cy="34534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>
              <a:tabLst/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17" name="Rectangle 16"/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7417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671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-1"/>
            <a:ext cx="9144000" cy="395785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0" y="2782631"/>
            <a:ext cx="9144000" cy="10080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2808202"/>
            <a:ext cx="9144000" cy="956857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136525" indent="0" algn="ctr">
              <a:tabLst/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3815742-91E2-9B42-AF73-6CC42C5D4773}"/>
              </a:ext>
            </a:extLst>
          </p:cNvPr>
          <p:cNvGrpSpPr/>
          <p:nvPr userDrawn="1"/>
        </p:nvGrpSpPr>
        <p:grpSpPr>
          <a:xfrm>
            <a:off x="7941600" y="-8788"/>
            <a:ext cx="1202400" cy="402743"/>
            <a:chOff x="6934201" y="-66389"/>
            <a:chExt cx="2209799" cy="7401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919086-4CF4-D442-9C6E-CFAD9BE1DB13}"/>
                </a:ext>
              </a:extLst>
            </p:cNvPr>
            <p:cNvSpPr/>
            <p:nvPr userDrawn="1"/>
          </p:nvSpPr>
          <p:spPr bwMode="auto">
            <a:xfrm>
              <a:off x="6968918" y="-66389"/>
              <a:ext cx="2175082" cy="6994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785A10F-7CFC-FC4A-B5E8-46745D2CA0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934201" y="-66389"/>
              <a:ext cx="1356360" cy="74017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BEFB9BD-739D-EC4B-97DE-24E1D82FC8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1348" y="35081"/>
              <a:ext cx="768985" cy="5100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5490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55061"/>
            <a:ext cx="8969766" cy="503420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9144000" cy="5191431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624509"/>
            <a:ext cx="21336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625439"/>
            <a:ext cx="28956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624507"/>
            <a:ext cx="501424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47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 dirty="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8599"/>
            <a:ext cx="8473440" cy="292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ea typeface="+mn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473441" y="6578598"/>
            <a:ext cx="670560" cy="2921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00"/>
                </a:solidFill>
              </a:defRPr>
            </a:lvl1pPr>
          </a:lstStyle>
          <a:p>
            <a:fld id="{60E0EBF0-ABEC-3E40-BDE2-0EBB43F862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79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1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C2161FC-6F32-C74A-A560-1BFA69F16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968918" cy="1207023"/>
          </a:xfrm>
        </p:spPr>
        <p:txBody>
          <a:bodyPr/>
          <a:lstStyle/>
          <a:p>
            <a:r>
              <a:rPr lang="en-US" sz="3200" dirty="0"/>
              <a:t>IPM for AD: shall we replace the MCPs during this YETS?</a:t>
            </a:r>
            <a:endParaRPr lang="en-US" sz="14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67D38-1A35-CF46-B79D-C7530E47AF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325564"/>
            <a:ext cx="9144000" cy="354204"/>
          </a:xfrm>
        </p:spPr>
        <p:txBody>
          <a:bodyPr>
            <a:normAutofit fontScale="92500"/>
          </a:bodyPr>
          <a:lstStyle/>
          <a:p>
            <a:r>
              <a:rPr lang="en-US" sz="1400" dirty="0"/>
              <a:t>5</a:t>
            </a:r>
            <a:r>
              <a:rPr lang="en-US" sz="1400" baseline="30000" dirty="0"/>
              <a:t>th</a:t>
            </a:r>
            <a:r>
              <a:rPr lang="en-US" sz="1400" dirty="0"/>
              <a:t> BIFT – 4/09/2023 	          		                   			</a:t>
            </a:r>
            <a:r>
              <a:rPr lang="en-US" sz="1400" i="1" dirty="0"/>
              <a:t>D. Gamba for the AD/ELENA team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D3217A-E53F-584C-946F-0FDF255BCE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4880406"/>
            <a:ext cx="9144000" cy="1097484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CAE4A0A-521A-4342-9FF6-8B5720B341C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0" name="Picture Placeholder 7">
            <a:extLst>
              <a:ext uri="{FF2B5EF4-FFF2-40B4-BE49-F238E27FC236}">
                <a16:creationId xmlns:a16="http://schemas.microsoft.com/office/drawing/2014/main" id="{BA2DBE8F-AA0A-CA46-8B38-1AAB0FE851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99" b="41641"/>
          <a:stretch/>
        </p:blipFill>
        <p:spPr>
          <a:xfrm>
            <a:off x="1039812" y="1805141"/>
            <a:ext cx="7064375" cy="2938463"/>
          </a:xfrm>
          <a:prstGeom prst="rect">
            <a:avLst/>
          </a:prstGeom>
        </p:spPr>
      </p:pic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E9A3CCE-4E3B-184D-8DBC-0156966BBDDD}"/>
              </a:ext>
            </a:extLst>
          </p:cNvPr>
          <p:cNvSpPr txBox="1">
            <a:spLocks/>
          </p:cNvSpPr>
          <p:nvPr/>
        </p:nvSpPr>
        <p:spPr>
          <a:xfrm>
            <a:off x="-1" y="5977532"/>
            <a:ext cx="9144000" cy="571858"/>
          </a:xfrm>
          <a:prstGeom prst="rect">
            <a:avLst/>
          </a:prstGeom>
        </p:spPr>
        <p:txBody>
          <a:bodyPr>
            <a:normAutofit/>
          </a:bodyPr>
          <a:lstStyle>
            <a:lvl1pPr marL="939800" indent="-3175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tabLst/>
              <a:defRPr sz="2000" b="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11113" indent="0" algn="ctr">
              <a:buNone/>
            </a:pPr>
            <a:endParaRPr lang="en-US" sz="1400" b="1" kern="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281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 descr="Chart, histogram&#10;&#10;Description automatically generated">
            <a:extLst>
              <a:ext uri="{FF2B5EF4-FFF2-40B4-BE49-F238E27FC236}">
                <a16:creationId xmlns:a16="http://schemas.microsoft.com/office/drawing/2014/main" id="{DE67A1A3-8316-54A2-A0A9-88BBA34663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78"/>
          <a:stretch/>
        </p:blipFill>
        <p:spPr>
          <a:xfrm>
            <a:off x="4604584" y="1235944"/>
            <a:ext cx="4028448" cy="20944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24B5125-6DA0-AD84-4384-18D199810D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E772AE-C8AC-38F2-1409-5707ABD62C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79EA52-CDA6-1612-7D05-2FF5515EB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2400" dirty="0"/>
              <a:t>IPM: the missing tool for AD Transverse Cooling Characterisation and Optimisation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490FB3-FAB0-7C0B-FB81-8DDCF668A9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6430" y="839650"/>
            <a:ext cx="8471139" cy="878940"/>
          </a:xfrm>
        </p:spPr>
        <p:txBody>
          <a:bodyPr/>
          <a:lstStyle/>
          <a:p>
            <a:r>
              <a:rPr lang="en-CH" sz="1800" dirty="0"/>
              <a:t>Today, we mainly use </a:t>
            </a:r>
            <a:r>
              <a:rPr lang="en-CH" sz="1800" b="1" dirty="0"/>
              <a:t>punctual/</a:t>
            </a:r>
            <a:r>
              <a:rPr lang="en-CH" sz="1800" b="1" dirty="0">
                <a:solidFill>
                  <a:srgbClr val="FF0000"/>
                </a:solidFill>
              </a:rPr>
              <a:t>desctructive scraper measurements</a:t>
            </a:r>
            <a:endParaRPr lang="en-CH" sz="1800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3C3EAA6-4061-33E0-D138-62236F95A149}"/>
              </a:ext>
            </a:extLst>
          </p:cNvPr>
          <p:cNvCxnSpPr>
            <a:cxnSpLocks/>
          </p:cNvCxnSpPr>
          <p:nvPr/>
        </p:nvCxnSpPr>
        <p:spPr bwMode="auto">
          <a:xfrm>
            <a:off x="5058628" y="2240104"/>
            <a:ext cx="253486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88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5E47896-C98E-DF5F-6979-B4CB18F08BC9}"/>
              </a:ext>
            </a:extLst>
          </p:cNvPr>
          <p:cNvSpPr txBox="1"/>
          <p:nvPr/>
        </p:nvSpPr>
        <p:spPr>
          <a:xfrm>
            <a:off x="6494643" y="1865901"/>
            <a:ext cx="1473700" cy="400110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 algn="l"/>
            <a:r>
              <a:rPr lang="en-US" sz="1000" b="1" kern="0" dirty="0">
                <a:solidFill>
                  <a:srgbClr val="FF8800"/>
                </a:solidFill>
              </a:rPr>
              <a:t>~ 5 mm rms </a:t>
            </a:r>
          </a:p>
          <a:p>
            <a:pPr marL="14288" algn="l"/>
            <a:r>
              <a:rPr lang="en-US" sz="1000" b="1" kern="0" dirty="0">
                <a:solidFill>
                  <a:srgbClr val="FF8800"/>
                </a:solidFill>
              </a:rPr>
              <a:t>begin 300 MeV/c</a:t>
            </a:r>
            <a:endParaRPr lang="en-CH" sz="1000" b="1" kern="0">
              <a:solidFill>
                <a:srgbClr val="FF8800"/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836CD4F-44A9-158C-7E4C-9236CB2D82CF}"/>
              </a:ext>
            </a:extLst>
          </p:cNvPr>
          <p:cNvCxnSpPr>
            <a:cxnSpLocks/>
          </p:cNvCxnSpPr>
          <p:nvPr/>
        </p:nvCxnSpPr>
        <p:spPr bwMode="auto">
          <a:xfrm>
            <a:off x="5058627" y="2460644"/>
            <a:ext cx="79219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737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D7CE1B7-F70E-E34F-153B-44E504EF8F14}"/>
              </a:ext>
            </a:extLst>
          </p:cNvPr>
          <p:cNvSpPr txBox="1"/>
          <p:nvPr/>
        </p:nvSpPr>
        <p:spPr>
          <a:xfrm>
            <a:off x="5284672" y="2451420"/>
            <a:ext cx="1101771" cy="415498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50" b="1" kern="0" dirty="0">
                <a:solidFill>
                  <a:srgbClr val="007737"/>
                </a:solidFill>
              </a:rPr>
              <a:t>~0.5 mm rms</a:t>
            </a:r>
            <a:br>
              <a:rPr lang="en-US" sz="1050" b="1" kern="0" dirty="0">
                <a:solidFill>
                  <a:srgbClr val="007737"/>
                </a:solidFill>
              </a:rPr>
            </a:br>
            <a:r>
              <a:rPr lang="en-US" sz="1050" b="1" kern="0" dirty="0">
                <a:solidFill>
                  <a:srgbClr val="007737"/>
                </a:solidFill>
              </a:rPr>
              <a:t>end 300 MeV/c</a:t>
            </a:r>
            <a:endParaRPr lang="en-CH" sz="1050" b="1" kern="0">
              <a:solidFill>
                <a:srgbClr val="007737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323700E-564B-EB53-C0B2-BD0645039E0E}"/>
              </a:ext>
            </a:extLst>
          </p:cNvPr>
          <p:cNvCxnSpPr/>
          <p:nvPr/>
        </p:nvCxnSpPr>
        <p:spPr bwMode="auto">
          <a:xfrm>
            <a:off x="4917622" y="2969679"/>
            <a:ext cx="3613232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90EDCD6-1902-4CB6-FE22-080D0792B4CA}"/>
              </a:ext>
            </a:extLst>
          </p:cNvPr>
          <p:cNvSpPr txBox="1"/>
          <p:nvPr/>
        </p:nvSpPr>
        <p:spPr>
          <a:xfrm>
            <a:off x="5850822" y="1253919"/>
            <a:ext cx="1117548" cy="57708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US" sz="1050" b="1" kern="0" dirty="0">
                <a:solidFill>
                  <a:srgbClr val="007737"/>
                </a:solidFill>
              </a:rPr>
              <a:t>C</a:t>
            </a:r>
            <a:r>
              <a:rPr lang="en-CH" sz="1050" b="1" kern="0">
                <a:solidFill>
                  <a:srgbClr val="007737"/>
                </a:solidFill>
              </a:rPr>
              <a:t>ore about </a:t>
            </a:r>
            <a:br>
              <a:rPr lang="en-CH" sz="1050" b="1" kern="0">
                <a:solidFill>
                  <a:srgbClr val="007737"/>
                </a:solidFill>
              </a:rPr>
            </a:br>
            <a:r>
              <a:rPr lang="en-CH" sz="1050" b="1" kern="0">
                <a:solidFill>
                  <a:srgbClr val="007737"/>
                </a:solidFill>
              </a:rPr>
              <a:t>8 times smaller</a:t>
            </a:r>
          </a:p>
          <a:p>
            <a:pPr marL="14288" algn="ctr"/>
            <a:r>
              <a:rPr lang="en-US" sz="1050" b="1" kern="0" dirty="0">
                <a:solidFill>
                  <a:srgbClr val="007737"/>
                </a:solidFill>
              </a:rPr>
              <a:t>a</a:t>
            </a:r>
            <a:r>
              <a:rPr lang="en-CH" sz="1050" b="1" kern="0">
                <a:solidFill>
                  <a:srgbClr val="007737"/>
                </a:solidFill>
              </a:rPr>
              <a:t>fter cooling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534A24C-7779-5755-EF02-14B513F9648D}"/>
              </a:ext>
            </a:extLst>
          </p:cNvPr>
          <p:cNvCxnSpPr>
            <a:cxnSpLocks/>
          </p:cNvCxnSpPr>
          <p:nvPr/>
        </p:nvCxnSpPr>
        <p:spPr bwMode="auto">
          <a:xfrm>
            <a:off x="5139087" y="1518180"/>
            <a:ext cx="60970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7737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15" name="Content Placeholder 4">
            <a:extLst>
              <a:ext uri="{FF2B5EF4-FFF2-40B4-BE49-F238E27FC236}">
                <a16:creationId xmlns:a16="http://schemas.microsoft.com/office/drawing/2014/main" id="{944AA778-804E-32F0-7206-9984363F3628}"/>
              </a:ext>
            </a:extLst>
          </p:cNvPr>
          <p:cNvSpPr txBox="1">
            <a:spLocks/>
          </p:cNvSpPr>
          <p:nvPr/>
        </p:nvSpPr>
        <p:spPr>
          <a:xfrm>
            <a:off x="336429" y="3291915"/>
            <a:ext cx="8471139" cy="602288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CH" sz="1800" b="1" kern="0" dirty="0"/>
              <a:t>Clearly interested in having the </a:t>
            </a:r>
            <a:r>
              <a:rPr lang="en-CH" sz="1800" b="1" kern="0" dirty="0">
                <a:solidFill>
                  <a:srgbClr val="FF0000"/>
                </a:solidFill>
              </a:rPr>
              <a:t>IPM-like instrument operational</a:t>
            </a:r>
            <a:r>
              <a:rPr lang="en-CH" sz="1800" b="1" kern="0" dirty="0"/>
              <a:t>!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ED1CF2B-6D95-B5E4-D263-9F8419DFD0BB}"/>
              </a:ext>
            </a:extLst>
          </p:cNvPr>
          <p:cNvGrpSpPr/>
          <p:nvPr/>
        </p:nvGrpSpPr>
        <p:grpSpPr>
          <a:xfrm>
            <a:off x="1327898" y="3570586"/>
            <a:ext cx="6553372" cy="2391324"/>
            <a:chOff x="527050" y="3155887"/>
            <a:chExt cx="8089900" cy="3467100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1217A6BF-1CBA-A794-C3FD-B3DAC93A7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7050" y="3155887"/>
              <a:ext cx="8089900" cy="3467100"/>
            </a:xfrm>
            <a:prstGeom prst="rect">
              <a:avLst/>
            </a:prstGeom>
          </p:spPr>
        </p:pic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EE04498-2ADF-BCC3-8BEB-53290483D65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160450" y="3364639"/>
              <a:ext cx="0" cy="265442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C5936AD-995D-089F-BA23-59D2ED49FC31}"/>
                </a:ext>
              </a:extLst>
            </p:cNvPr>
            <p:cNvSpPr txBox="1"/>
            <p:nvPr/>
          </p:nvSpPr>
          <p:spPr>
            <a:xfrm>
              <a:off x="3491060" y="3312167"/>
              <a:ext cx="668967" cy="40161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200" b="1" kern="0"/>
                <a:t>ramp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34CD6CE-C8FD-E693-A437-4625029C2917}"/>
                </a:ext>
              </a:extLst>
            </p:cNvPr>
            <p:cNvSpPr txBox="1"/>
            <p:nvPr/>
          </p:nvSpPr>
          <p:spPr>
            <a:xfrm>
              <a:off x="1902449" y="3306980"/>
              <a:ext cx="1258955" cy="40161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r"/>
              <a:r>
                <a:rPr lang="en-CH" sz="1200" b="1" kern="0"/>
                <a:t>300 MeV/c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06E1C59B-6E4F-A7EF-EF2D-E797F76C03A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458069" y="3364639"/>
              <a:ext cx="0" cy="265442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F607375-303E-3FD3-FED3-4ED94C58329F}"/>
                </a:ext>
              </a:extLst>
            </p:cNvPr>
            <p:cNvSpPr txBox="1"/>
            <p:nvPr/>
          </p:nvSpPr>
          <p:spPr>
            <a:xfrm>
              <a:off x="4458212" y="3319502"/>
              <a:ext cx="1643580" cy="40161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200" b="1" kern="0"/>
                <a:t>100 MeV/c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249A0D9-264D-430B-E1BF-579B97563A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708776" y="3364639"/>
              <a:ext cx="0" cy="265442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00">
                  <a:alpha val="69804"/>
                </a:srgbClr>
              </a:solidFill>
              <a:prstDash val="sys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326F730-B521-FBFB-4580-5383F1E2B1E5}"/>
                </a:ext>
              </a:extLst>
            </p:cNvPr>
            <p:cNvSpPr txBox="1"/>
            <p:nvPr/>
          </p:nvSpPr>
          <p:spPr>
            <a:xfrm>
              <a:off x="7676792" y="3306979"/>
              <a:ext cx="853676" cy="40161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200" b="1" kern="0"/>
                <a:t>RF 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D6B3A5A-366B-84EC-113C-A356AA369AA3}"/>
                </a:ext>
              </a:extLst>
            </p:cNvPr>
            <p:cNvSpPr txBox="1"/>
            <p:nvPr/>
          </p:nvSpPr>
          <p:spPr>
            <a:xfrm>
              <a:off x="6674134" y="4488120"/>
              <a:ext cx="483631" cy="40161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200" b="1" kern="0" dirty="0">
                  <a:solidFill>
                    <a:srgbClr val="FF0000"/>
                  </a:solidFill>
                </a:rPr>
                <a:t>???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8F842F9-55B9-6BCF-706A-A9835598B4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010348" y="4791304"/>
              <a:ext cx="153932" cy="10917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48F036B-C4BB-0D2A-EBF5-16F36052B6AB}"/>
                </a:ext>
              </a:extLst>
            </p:cNvPr>
            <p:cNvSpPr txBox="1"/>
            <p:nvPr/>
          </p:nvSpPr>
          <p:spPr>
            <a:xfrm>
              <a:off x="4458069" y="5750861"/>
              <a:ext cx="1087180" cy="40161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200" b="1" kern="0">
                  <a:solidFill>
                    <a:srgbClr val="E377C3"/>
                  </a:solidFill>
                </a:rPr>
                <a:t>Best setup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B5B0565-9400-A133-20E0-9091EE2485DB}"/>
                </a:ext>
              </a:extLst>
            </p:cNvPr>
            <p:cNvCxnSpPr>
              <a:cxnSpLocks/>
              <a:stCxn id="49" idx="0"/>
            </p:cNvCxnSpPr>
            <p:nvPr/>
          </p:nvCxnSpPr>
          <p:spPr bwMode="auto">
            <a:xfrm flipH="1" flipV="1">
              <a:off x="4942779" y="5450890"/>
              <a:ext cx="58880" cy="29997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E377C3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350FC3E-ED0F-82BD-C5B4-93C50340F499}"/>
                </a:ext>
              </a:extLst>
            </p:cNvPr>
            <p:cNvSpPr txBox="1"/>
            <p:nvPr/>
          </p:nvSpPr>
          <p:spPr>
            <a:xfrm>
              <a:off x="6421748" y="3926001"/>
              <a:ext cx="1294959" cy="40161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200" b="1" kern="0">
                  <a:solidFill>
                    <a:srgbClr val="FF8800"/>
                  </a:solidFill>
                </a:rPr>
                <a:t>Bad settings!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855AB1C-31E0-B67F-3A28-A9C5B931B5B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844707" y="3720094"/>
              <a:ext cx="121162" cy="29261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8800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D60ADAE-BAAA-9034-DF51-C82A7FEE6FFE}"/>
                </a:ext>
              </a:extLst>
            </p:cNvPr>
            <p:cNvSpPr txBox="1"/>
            <p:nvPr/>
          </p:nvSpPr>
          <p:spPr>
            <a:xfrm>
              <a:off x="5277503" y="4298218"/>
              <a:ext cx="1500759" cy="40161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200" b="1" kern="0" dirty="0">
                  <a:solidFill>
                    <a:srgbClr val="AB7942"/>
                  </a:solidFill>
                </a:rPr>
                <a:t>OK-ish settings</a:t>
              </a:r>
              <a:endParaRPr lang="en-CH" sz="1200" b="1" kern="0" dirty="0">
                <a:solidFill>
                  <a:srgbClr val="AB7942"/>
                </a:solidFill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E1D3DEB-F199-E9EF-68AB-415EA5E5A23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339101" y="4643334"/>
              <a:ext cx="304203" cy="317319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AB7942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57" name="Content Placeholder 4">
            <a:extLst>
              <a:ext uri="{FF2B5EF4-FFF2-40B4-BE49-F238E27FC236}">
                <a16:creationId xmlns:a16="http://schemas.microsoft.com/office/drawing/2014/main" id="{D84C6AA8-D789-C5CD-FCC7-3919A6C9E051}"/>
              </a:ext>
            </a:extLst>
          </p:cNvPr>
          <p:cNvSpPr txBox="1">
            <a:spLocks/>
          </p:cNvSpPr>
          <p:nvPr/>
        </p:nvSpPr>
        <p:spPr>
          <a:xfrm>
            <a:off x="59715" y="5853698"/>
            <a:ext cx="8471139" cy="366376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lvl="1"/>
            <a:r>
              <a:rPr lang="en-CH" sz="1800" kern="0" dirty="0"/>
              <a:t>If </a:t>
            </a:r>
            <a:r>
              <a:rPr lang="en-CH" sz="1800" b="1" kern="0" dirty="0"/>
              <a:t>running live as the Schottky</a:t>
            </a:r>
            <a:r>
              <a:rPr lang="en-CH" sz="1800" kern="0" dirty="0"/>
              <a:t>, it will be a </a:t>
            </a:r>
            <a:r>
              <a:rPr lang="en-US" sz="1800" b="1" kern="0" dirty="0"/>
              <a:t>breakthrough</a:t>
            </a:r>
            <a:r>
              <a:rPr lang="en-CH" sz="1800" kern="0" dirty="0"/>
              <a:t> in AD setup/control</a:t>
            </a:r>
          </a:p>
          <a:p>
            <a:pPr lvl="1"/>
            <a:r>
              <a:rPr lang="en-CH" sz="1800" b="1" kern="0" dirty="0"/>
              <a:t>Long term alternative</a:t>
            </a:r>
            <a:r>
              <a:rPr lang="en-CH" sz="1800" kern="0" dirty="0"/>
              <a:t>: what about </a:t>
            </a:r>
            <a:r>
              <a:rPr lang="en-CH" sz="1800" b="1" kern="0" dirty="0">
                <a:solidFill>
                  <a:srgbClr val="FF0000"/>
                </a:solidFill>
              </a:rPr>
              <a:t>wire scanners</a:t>
            </a:r>
            <a:r>
              <a:rPr lang="en-CH" sz="1800" kern="0" dirty="0"/>
              <a:t>? </a:t>
            </a:r>
            <a:r>
              <a:rPr lang="en-CH" sz="1800" b="1" kern="0" dirty="0">
                <a:solidFill>
                  <a:srgbClr val="FF0000"/>
                </a:solidFill>
              </a:rPr>
              <a:t>Medipix based detectors</a:t>
            </a:r>
            <a:r>
              <a:rPr lang="en-CH" sz="1800" kern="0" dirty="0"/>
              <a:t>?</a:t>
            </a:r>
          </a:p>
        </p:txBody>
      </p:sp>
      <p:pic>
        <p:nvPicPr>
          <p:cNvPr id="59" name="Picture 58" descr="Chart&#10;&#10;Description automatically generated with medium confidence">
            <a:extLst>
              <a:ext uri="{FF2B5EF4-FFF2-40B4-BE49-F238E27FC236}">
                <a16:creationId xmlns:a16="http://schemas.microsoft.com/office/drawing/2014/main" id="{230832DE-0D26-48AB-F916-366FBC798C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605"/>
          <a:stretch/>
        </p:blipFill>
        <p:spPr>
          <a:xfrm>
            <a:off x="388379" y="1231031"/>
            <a:ext cx="4038543" cy="2094402"/>
          </a:xfrm>
          <a:prstGeom prst="rect">
            <a:avLst/>
          </a:prstGeom>
        </p:spPr>
      </p:pic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F77D3AE-0ECF-6BD8-F0FC-1FC22832922A}"/>
              </a:ext>
            </a:extLst>
          </p:cNvPr>
          <p:cNvCxnSpPr>
            <a:cxnSpLocks/>
          </p:cNvCxnSpPr>
          <p:nvPr/>
        </p:nvCxnSpPr>
        <p:spPr bwMode="auto">
          <a:xfrm>
            <a:off x="818984" y="2141402"/>
            <a:ext cx="3386417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AE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F3788D3-7ECD-DA4D-DA5B-8495E958929E}"/>
              </a:ext>
            </a:extLst>
          </p:cNvPr>
          <p:cNvSpPr txBox="1"/>
          <p:nvPr/>
        </p:nvSpPr>
        <p:spPr>
          <a:xfrm>
            <a:off x="2015230" y="1775819"/>
            <a:ext cx="1232854" cy="400110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 algn="l"/>
            <a:r>
              <a:rPr lang="en-US" sz="1000" b="1" kern="0" dirty="0">
                <a:solidFill>
                  <a:srgbClr val="FFAE00"/>
                </a:solidFill>
              </a:rPr>
              <a:t>~10 mm rms </a:t>
            </a:r>
            <a:br>
              <a:rPr lang="en-US" sz="1000" b="1" kern="0" dirty="0">
                <a:solidFill>
                  <a:srgbClr val="FFAE00"/>
                </a:solidFill>
              </a:rPr>
            </a:br>
            <a:r>
              <a:rPr lang="en-US" sz="1000" b="1" kern="0" dirty="0">
                <a:solidFill>
                  <a:srgbClr val="FFAE00"/>
                </a:solidFill>
              </a:rPr>
              <a:t>begin 3.57GeV/c</a:t>
            </a:r>
            <a:endParaRPr lang="en-CH" sz="1000" b="1" kern="0">
              <a:solidFill>
                <a:srgbClr val="FFAE00"/>
              </a:solidFill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C0045B82-CFD6-6E69-54E5-3FF9A4C70E7F}"/>
              </a:ext>
            </a:extLst>
          </p:cNvPr>
          <p:cNvCxnSpPr>
            <a:cxnSpLocks/>
          </p:cNvCxnSpPr>
          <p:nvPr/>
        </p:nvCxnSpPr>
        <p:spPr bwMode="auto">
          <a:xfrm>
            <a:off x="818984" y="2361942"/>
            <a:ext cx="76332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32D5D3A-6DB9-C087-5A79-DC93826FC54E}"/>
              </a:ext>
            </a:extLst>
          </p:cNvPr>
          <p:cNvSpPr txBox="1"/>
          <p:nvPr/>
        </p:nvSpPr>
        <p:spPr>
          <a:xfrm>
            <a:off x="1411656" y="2344731"/>
            <a:ext cx="1232854" cy="415498"/>
          </a:xfrm>
          <a:prstGeom prst="rect">
            <a:avLst/>
          </a:prstGeom>
          <a:ln>
            <a:noFill/>
          </a:ln>
        </p:spPr>
        <p:txBody>
          <a:bodyPr wrap="square" rtlCol="0">
            <a:spAutoFit/>
          </a:bodyPr>
          <a:lstStyle/>
          <a:p>
            <a:pPr marL="14288" algn="ctr"/>
            <a:r>
              <a:rPr lang="en-US" sz="1050" b="1" kern="0" dirty="0">
                <a:solidFill>
                  <a:srgbClr val="00B0F0"/>
                </a:solidFill>
              </a:rPr>
              <a:t>~1.7 mm rms</a:t>
            </a:r>
            <a:br>
              <a:rPr lang="en-US" sz="1050" b="1" kern="0" dirty="0">
                <a:solidFill>
                  <a:srgbClr val="00B0F0"/>
                </a:solidFill>
              </a:rPr>
            </a:br>
            <a:r>
              <a:rPr lang="en-US" sz="1050" b="1" kern="0" dirty="0">
                <a:solidFill>
                  <a:srgbClr val="00B0F0"/>
                </a:solidFill>
              </a:rPr>
              <a:t>end 3.57 GeV/c</a:t>
            </a:r>
            <a:endParaRPr lang="en-CH" sz="1050" b="1" ker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97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30E980-4421-E3C3-F64B-71597C8AC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69183-790F-AAE0-3128-798B3EA24C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5th BIFT – 04/09/2023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645207F-213B-5E08-0B21-0A04F6986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Present Status/Discussion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1853225-1BCE-ACBC-0C22-52D3CC6B7DC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7582" y="757977"/>
            <a:ext cx="8471139" cy="859809"/>
          </a:xfrm>
        </p:spPr>
        <p:txBody>
          <a:bodyPr/>
          <a:lstStyle/>
          <a:p>
            <a:r>
              <a:rPr lang="en-CH" sz="2000" b="1" dirty="0"/>
              <a:t>Two independent monitors, one for H and one for V</a:t>
            </a:r>
          </a:p>
          <a:p>
            <a:pPr lvl="1"/>
            <a:r>
              <a:rPr lang="en-CH" sz="1600" dirty="0"/>
              <a:t>using a “double MCP” configuration</a:t>
            </a:r>
          </a:p>
        </p:txBody>
      </p:sp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04DD64F3-5798-5A75-22C0-4646EC3F43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85" t="36185" r="53266" b="34576"/>
          <a:stretch/>
        </p:blipFill>
        <p:spPr>
          <a:xfrm>
            <a:off x="519030" y="2038654"/>
            <a:ext cx="4052970" cy="23040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5AB77AF-5687-9B5E-AE23-A14CC825A0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305" t="34631" r="54541" b="34905"/>
          <a:stretch/>
        </p:blipFill>
        <p:spPr>
          <a:xfrm>
            <a:off x="4923692" y="2028820"/>
            <a:ext cx="3737317" cy="22918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3BE2220-853B-D2FD-DA6A-CCC8015776E0}"/>
              </a:ext>
            </a:extLst>
          </p:cNvPr>
          <p:cNvSpPr txBox="1"/>
          <p:nvPr/>
        </p:nvSpPr>
        <p:spPr>
          <a:xfrm>
            <a:off x="1154431" y="1439615"/>
            <a:ext cx="2493311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2000" b="1" kern="0" dirty="0">
                <a:solidFill>
                  <a:schemeClr val="bg2"/>
                </a:solidFill>
              </a:rPr>
              <a:t>V: not operational </a:t>
            </a:r>
            <a:r>
              <a:rPr lang="en-CH" sz="2000" b="1" kern="0" dirty="0">
                <a:solidFill>
                  <a:schemeClr val="bg2"/>
                </a:solidFill>
                <a:sym typeface="Wingdings" pitchFamily="2" charset="2"/>
              </a:rPr>
              <a:t> </a:t>
            </a:r>
            <a:br>
              <a:rPr lang="en-CH" sz="2000" b="1" kern="0" dirty="0">
                <a:solidFill>
                  <a:schemeClr val="bg2"/>
                </a:solidFill>
                <a:sym typeface="Wingdings" pitchFamily="2" charset="2"/>
              </a:rPr>
            </a:br>
            <a:r>
              <a:rPr lang="en-CH" sz="2000" b="1" kern="0" dirty="0">
                <a:solidFill>
                  <a:schemeClr val="bg2"/>
                </a:solidFill>
                <a:sym typeface="Wingdings" pitchFamily="2" charset="2"/>
              </a:rPr>
              <a:t>broken MCP?</a:t>
            </a:r>
            <a:endParaRPr lang="en-CH" sz="2000" b="1" kern="0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8856A1-9470-CB86-57BA-E150965FFA93}"/>
              </a:ext>
            </a:extLst>
          </p:cNvPr>
          <p:cNvSpPr txBox="1"/>
          <p:nvPr/>
        </p:nvSpPr>
        <p:spPr>
          <a:xfrm>
            <a:off x="5233205" y="1422803"/>
            <a:ext cx="3118290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2000" b="1" kern="0" dirty="0">
                <a:solidFill>
                  <a:schemeClr val="bg2"/>
                </a:solidFill>
              </a:rPr>
              <a:t>H: almost all cycle visible,</a:t>
            </a:r>
          </a:p>
          <a:p>
            <a:pPr marL="14288" algn="ctr"/>
            <a:r>
              <a:rPr lang="en-US" sz="2000" b="1" kern="0" dirty="0">
                <a:solidFill>
                  <a:schemeClr val="bg2"/>
                </a:solidFill>
              </a:rPr>
              <a:t>e</a:t>
            </a:r>
            <a:r>
              <a:rPr lang="en-CH" sz="2000" b="1" kern="0" dirty="0">
                <a:solidFill>
                  <a:schemeClr val="bg2"/>
                </a:solidFill>
              </a:rPr>
              <a:t>ven without gas injection</a:t>
            </a:r>
          </a:p>
        </p:txBody>
      </p:sp>
      <p:sp>
        <p:nvSpPr>
          <p:cNvPr id="16" name="Content Placeholder 10">
            <a:extLst>
              <a:ext uri="{FF2B5EF4-FFF2-40B4-BE49-F238E27FC236}">
                <a16:creationId xmlns:a16="http://schemas.microsoft.com/office/drawing/2014/main" id="{6B25FADE-F40D-A5C1-DFD7-4AB20CD79487}"/>
              </a:ext>
            </a:extLst>
          </p:cNvPr>
          <p:cNvSpPr txBox="1">
            <a:spLocks/>
          </p:cNvSpPr>
          <p:nvPr/>
        </p:nvSpPr>
        <p:spPr>
          <a:xfrm>
            <a:off x="197708" y="4488378"/>
            <a:ext cx="8946292" cy="2081295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19" charset="2"/>
              <a:buChar char="n"/>
              <a:defRPr sz="3200">
                <a:solidFill>
                  <a:schemeClr val="bg2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19" charset="2"/>
              <a:buChar char="¨"/>
              <a:defRPr sz="28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19" charset="2"/>
              <a:buChar char="n"/>
              <a:defRPr sz="24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19" charset="2"/>
              <a:buChar char="¨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19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 sz="2000">
                <a:solidFill>
                  <a:schemeClr val="bg2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CH" sz="2000" b="1" kern="0" dirty="0"/>
              <a:t>Vacuum sector hosting the IPM will be vented during YETS 23/24</a:t>
            </a:r>
          </a:p>
          <a:p>
            <a:pPr lvl="1"/>
            <a:r>
              <a:rPr lang="en-US" sz="1600" kern="0" dirty="0"/>
              <a:t>V</a:t>
            </a:r>
            <a:r>
              <a:rPr lang="en-CH" sz="1600" kern="0" dirty="0"/>
              <a:t>enting end of November 2023, closing during first week of February 2024</a:t>
            </a:r>
          </a:p>
          <a:p>
            <a:pPr lvl="1"/>
            <a:r>
              <a:rPr lang="en-CH" sz="1600" b="1" kern="0" dirty="0"/>
              <a:t>Unique opportunity </a:t>
            </a:r>
            <a:r>
              <a:rPr lang="en-CH" sz="1600" kern="0" dirty="0"/>
              <a:t>to replace MCPs (assuming we can procure them in time)</a:t>
            </a:r>
          </a:p>
          <a:p>
            <a:pPr lvl="2"/>
            <a:r>
              <a:rPr lang="en-CH" sz="1600" kern="0" dirty="0"/>
              <a:t>Suggested to replace both H and V detectors</a:t>
            </a:r>
          </a:p>
          <a:p>
            <a:r>
              <a:rPr lang="en-CH" sz="2000" kern="0" dirty="0"/>
              <a:t>It might be helpful to </a:t>
            </a:r>
            <a:r>
              <a:rPr lang="en-CH" sz="2000" b="1" kern="0" dirty="0"/>
              <a:t>rework the FESA class</a:t>
            </a:r>
            <a:r>
              <a:rPr lang="en-CH" sz="2000" kern="0" dirty="0"/>
              <a:t>: e.g. allow live acquisition of profiles</a:t>
            </a:r>
          </a:p>
          <a:p>
            <a:r>
              <a:rPr lang="en-CH" sz="2000" b="1" kern="0" dirty="0"/>
              <a:t>Long term strategy</a:t>
            </a:r>
            <a:r>
              <a:rPr lang="en-CH" sz="2000" kern="0" dirty="0"/>
              <a:t>: different monitor compatible with other machines?</a:t>
            </a:r>
          </a:p>
        </p:txBody>
      </p:sp>
    </p:spTree>
    <p:extLst>
      <p:ext uri="{BB962C8B-B14F-4D97-AF65-F5344CB8AC3E}">
        <p14:creationId xmlns:p14="http://schemas.microsoft.com/office/powerpoint/2010/main" val="1216374234"/>
      </p:ext>
    </p:extLst>
  </p:cSld>
  <p:clrMapOvr>
    <a:masterClrMapping/>
  </p:clrMapOvr>
</p:sld>
</file>

<file path=ppt/theme/theme1.xml><?xml version="1.0" encoding="utf-8"?>
<a:theme xmlns:a="http://schemas.openxmlformats.org/drawingml/2006/main" name="ELENA master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  <a:txDef>
      <a:spPr/>
      <a:bodyPr wrap="square" rtlCol="0">
        <a:spAutoFit/>
      </a:bodyPr>
      <a:lstStyle>
        <a:defPPr marL="14288" algn="l">
          <a:defRPr sz="2000" kern="0"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_2019" id="{2B88AB6B-30E1-D843-B89C-3B29E6A930CC}" vid="{5F636783-FB16-BB46-91B4-FA4348008C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ELENA master</Template>
  <TotalTime>94984</TotalTime>
  <Words>293</Words>
  <Application>Microsoft Macintosh PowerPoint</Application>
  <PresentationFormat>On-screen Show (4:3)</PresentationFormat>
  <Paragraphs>39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Garamond</vt:lpstr>
      <vt:lpstr>Times New Roman</vt:lpstr>
      <vt:lpstr>Wingdings</vt:lpstr>
      <vt:lpstr>ELENA master</vt:lpstr>
      <vt:lpstr>IPM for AD: shall we replace the MCPs during this YETS?</vt:lpstr>
      <vt:lpstr>IPM: the missing tool for AD Transverse Cooling Characterisation and Optimisation</vt:lpstr>
      <vt:lpstr>Present Status/Discussion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Commissioning</dc:title>
  <dc:creator>Microsoft Office User</dc:creator>
  <cp:lastModifiedBy>Davide Gamba</cp:lastModifiedBy>
  <cp:revision>936</cp:revision>
  <dcterms:created xsi:type="dcterms:W3CDTF">2020-12-06T20:25:48Z</dcterms:created>
  <dcterms:modified xsi:type="dcterms:W3CDTF">2023-09-04T13:07:52Z</dcterms:modified>
</cp:coreProperties>
</file>