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7" r:id="rId5"/>
  </p:sldMasterIdLst>
  <p:notesMasterIdLst>
    <p:notesMasterId r:id="rId18"/>
  </p:notesMasterIdLst>
  <p:handoutMasterIdLst>
    <p:handoutMasterId r:id="rId19"/>
  </p:handoutMasterIdLst>
  <p:sldIdLst>
    <p:sldId id="345" r:id="rId6"/>
    <p:sldId id="476" r:id="rId7"/>
    <p:sldId id="511" r:id="rId8"/>
    <p:sldId id="517" r:id="rId9"/>
    <p:sldId id="513" r:id="rId10"/>
    <p:sldId id="514" r:id="rId11"/>
    <p:sldId id="518" r:id="rId12"/>
    <p:sldId id="484" r:id="rId13"/>
    <p:sldId id="516" r:id="rId14"/>
    <p:sldId id="515" r:id="rId15"/>
    <p:sldId id="519" r:id="rId16"/>
    <p:sldId id="510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4" autoAdjust="0"/>
  </p:normalViewPr>
  <p:slideViewPr>
    <p:cSldViewPr snapToObjects="1" showGuides="1">
      <p:cViewPr varScale="1">
        <p:scale>
          <a:sx n="120" d="100"/>
          <a:sy n="120" d="100"/>
        </p:scale>
        <p:origin x="1050" y="9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086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407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9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72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335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60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5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5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4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4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496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6296744" cy="1800000"/>
          </a:xfrm>
        </p:spPr>
        <p:txBody>
          <a:bodyPr/>
          <a:lstStyle/>
          <a:p>
            <a:r>
              <a:rPr lang="sv-SE"/>
              <a:t>Updates </a:t>
            </a:r>
            <a:r>
              <a:rPr lang="sv-SE" dirty="0"/>
              <a:t>on </a:t>
            </a:r>
            <a:r>
              <a:rPr lang="sv-SE"/>
              <a:t>IR7 design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4437112"/>
            <a:ext cx="7096024" cy="1354088"/>
          </a:xfrm>
        </p:spPr>
        <p:txBody>
          <a:bodyPr>
            <a:normAutofit/>
          </a:bodyPr>
          <a:lstStyle/>
          <a:p>
            <a:r>
              <a:rPr lang="en-GB" dirty="0"/>
              <a:t>B. </a:t>
            </a:r>
            <a:r>
              <a:rPr lang="en-GB" dirty="0" err="1"/>
              <a:t>Lindström</a:t>
            </a:r>
            <a:r>
              <a:rPr lang="en-GB" dirty="0"/>
              <a:t>, R</a:t>
            </a:r>
            <a:r>
              <a:rPr lang="en-GB"/>
              <a:t>. Bruce, X. Buffat, </a:t>
            </a:r>
            <a:r>
              <a:rPr lang="en-GB" dirty="0"/>
              <a:t>R. </a:t>
            </a:r>
            <a:r>
              <a:rPr lang="en-GB"/>
              <a:t>de Maria, L. Giacomel, </a:t>
            </a:r>
            <a:br>
              <a:rPr lang="en-GB"/>
            </a:br>
            <a:r>
              <a:rPr lang="en-GB"/>
              <a:t>N. Mounet, </a:t>
            </a:r>
            <a:r>
              <a:rPr lang="en-GB" dirty="0"/>
              <a:t>S. </a:t>
            </a:r>
            <a:r>
              <a:rPr lang="en-GB" dirty="0" err="1"/>
              <a:t>Redaelli</a:t>
            </a:r>
            <a:endParaRPr lang="en-GB" dirty="0"/>
          </a:p>
          <a:p>
            <a:r>
              <a:rPr lang="en-GB"/>
              <a:t>Many </a:t>
            </a:r>
            <a:r>
              <a:rPr lang="en-GB" dirty="0"/>
              <a:t>t</a:t>
            </a:r>
            <a:r>
              <a:rPr lang="en-GB"/>
              <a:t>hanks to S. Fartoukh, G. Iadarola, R. Tomas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6</a:t>
            </a:r>
            <a:r>
              <a:rPr lang="en-GB" baseline="30000" dirty="0"/>
              <a:t>th</a:t>
            </a:r>
            <a:r>
              <a:rPr lang="en-GB" dirty="0"/>
              <a:t> September 2023 – Special Joint </a:t>
            </a:r>
            <a:r>
              <a:rPr lang="en-GB" dirty="0" err="1"/>
              <a:t>HiLumi</a:t>
            </a:r>
            <a:r>
              <a:rPr lang="en-GB" dirty="0"/>
              <a:t> WP2/WP5 meeting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98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09646-6EB7-6E57-C56E-1A3043640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Collimator Cut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60D3A-5BF6-AF87-4CEB-41EDB2420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052736"/>
            <a:ext cx="3312368" cy="5073431"/>
          </a:xfrm>
        </p:spPr>
        <p:txBody>
          <a:bodyPr>
            <a:normAutofit lnSpcReduction="10000"/>
          </a:bodyPr>
          <a:lstStyle/>
          <a:p>
            <a:r>
              <a:rPr lang="sv-SE" sz="1600"/>
              <a:t>Betatron motion following TCP scatter combination of normal motion + kick</a:t>
            </a:r>
          </a:p>
          <a:p>
            <a:r>
              <a:rPr lang="sv-SE" sz="1600"/>
              <a:t>Min. kick needed to hit secondary collimator depends on:</a:t>
            </a:r>
          </a:p>
          <a:p>
            <a:pPr lvl="1"/>
            <a:r>
              <a:rPr lang="sv-SE" sz="1400"/>
              <a:t>relative coll. settings</a:t>
            </a:r>
          </a:p>
          <a:p>
            <a:pPr lvl="1"/>
            <a:r>
              <a:rPr lang="sv-SE" sz="1400"/>
              <a:t>phase advance</a:t>
            </a:r>
          </a:p>
          <a:p>
            <a:pPr lvl="1"/>
            <a:r>
              <a:rPr lang="sv-SE" sz="1400"/>
              <a:t>starting jaw (pos. or neg.)</a:t>
            </a:r>
          </a:p>
          <a:p>
            <a:pPr lvl="1"/>
            <a:r>
              <a:rPr lang="sv-SE" sz="1400"/>
              <a:t>sign of kick</a:t>
            </a:r>
          </a:p>
          <a:p>
            <a:r>
              <a:rPr lang="sv-SE" sz="1600"/>
              <a:t>TCT losses mainly leakage from TCP </a:t>
            </a:r>
            <a:r>
              <a:rPr lang="sv-SE" sz="1600">
                <a:sym typeface="Wingdings" panose="05000000000000000000" pitchFamily="2" charset="2"/>
              </a:rPr>
              <a:t> TCT</a:t>
            </a:r>
          </a:p>
          <a:p>
            <a:pPr lvl="1"/>
            <a:r>
              <a:rPr lang="sv-SE" sz="1400">
                <a:sym typeface="Wingdings" panose="05000000000000000000" pitchFamily="2" charset="2"/>
              </a:rPr>
              <a:t>keep phase away from </a:t>
            </a:r>
            <a:br>
              <a:rPr lang="sv-SE" sz="1400">
                <a:sym typeface="Wingdings" panose="05000000000000000000" pitchFamily="2" charset="2"/>
              </a:rPr>
            </a:br>
            <a:r>
              <a:rPr lang="sv-SE" sz="1400">
                <a:sym typeface="Wingdings" panose="05000000000000000000" pitchFamily="2" charset="2"/>
              </a:rPr>
              <a:t>~40 / ~140 deg (mod 180)</a:t>
            </a:r>
          </a:p>
          <a:p>
            <a:r>
              <a:rPr lang="sv-SE" sz="1600">
                <a:sym typeface="Wingdings" panose="05000000000000000000" pitchFamily="2" charset="2"/>
              </a:rPr>
              <a:t>Phase constraint CC  TCP &lt; 30 deg</a:t>
            </a:r>
          </a:p>
          <a:p>
            <a:pPr lvl="1"/>
            <a:r>
              <a:rPr lang="sv-SE" sz="1400">
                <a:sym typeface="Wingdings" panose="05000000000000000000" pitchFamily="2" charset="2"/>
              </a:rPr>
              <a:t>TCP  TCT phase </a:t>
            </a:r>
            <a:br>
              <a:rPr lang="sv-SE" sz="1400">
                <a:sym typeface="Wingdings" panose="05000000000000000000" pitchFamily="2" charset="2"/>
              </a:rPr>
            </a:br>
            <a:r>
              <a:rPr lang="sv-SE" sz="1400">
                <a:sym typeface="Wingdings" panose="05000000000000000000" pitchFamily="2" charset="2"/>
              </a:rPr>
              <a:t>90 120 / 260290</a:t>
            </a:r>
          </a:p>
          <a:p>
            <a:pPr lvl="1"/>
            <a:r>
              <a:rPr lang="sv-SE" sz="1400">
                <a:sym typeface="Wingdings" panose="05000000000000000000" pitchFamily="2" charset="2"/>
              </a:rPr>
              <a:t>These regions are good and should automatically limit TCT losses</a:t>
            </a:r>
            <a:endParaRPr lang="sv-SE" sz="1400"/>
          </a:p>
          <a:p>
            <a:pPr lvl="1"/>
            <a:endParaRPr lang="en-US" sz="1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42107-43A2-2D11-56CF-7F7237B81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 descr="A diagram of a phase advance degree&#10;&#10;Description automatically generated">
            <a:extLst>
              <a:ext uri="{FF2B5EF4-FFF2-40B4-BE49-F238E27FC236}">
                <a16:creationId xmlns:a16="http://schemas.microsoft.com/office/drawing/2014/main" id="{3DC8E608-693B-327F-CEB1-456C74723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540" y="900000"/>
            <a:ext cx="4678343" cy="2448272"/>
          </a:xfrm>
          <a:prstGeom prst="rect">
            <a:avLst/>
          </a:prstGeom>
        </p:spPr>
      </p:pic>
      <p:pic>
        <p:nvPicPr>
          <p:cNvPr id="8" name="Picture 7" descr="A graph of a phase advance degree&#10;&#10;Description automatically generated">
            <a:extLst>
              <a:ext uri="{FF2B5EF4-FFF2-40B4-BE49-F238E27FC236}">
                <a16:creationId xmlns:a16="http://schemas.microsoft.com/office/drawing/2014/main" id="{E837E3B8-7656-3895-F504-422D981AE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539" y="3753687"/>
            <a:ext cx="4678343" cy="24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288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3D152-E175-0B6E-A674-7B27D604D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Further improvements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001C9-0A5A-7897-7684-3E2219DAC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52737"/>
            <a:ext cx="8424936" cy="3096343"/>
          </a:xfrm>
        </p:spPr>
        <p:txBody>
          <a:bodyPr>
            <a:normAutofit lnSpcReduction="10000"/>
          </a:bodyPr>
          <a:lstStyle/>
          <a:p>
            <a:r>
              <a:rPr lang="sv-SE" sz="1800"/>
              <a:t>Estimate single-pass coll. performance by minimizing cuts (black absorbers)</a:t>
            </a:r>
          </a:p>
          <a:p>
            <a:r>
              <a:rPr lang="sv-SE" sz="1800"/>
              <a:t>Can be done in XSuite</a:t>
            </a:r>
          </a:p>
          <a:p>
            <a:pPr lvl="1"/>
            <a:r>
              <a:rPr lang="sv-SE" sz="1600"/>
              <a:t>Very flexible and fast, easy to implement complicated matching functions</a:t>
            </a:r>
          </a:p>
          <a:p>
            <a:r>
              <a:rPr lang="sv-SE" sz="1800"/>
              <a:t>Several challenges:</a:t>
            </a:r>
          </a:p>
          <a:p>
            <a:pPr lvl="1"/>
            <a:r>
              <a:rPr lang="sv-SE" sz="1600"/>
              <a:t>Skew collimators introduce x-y dependence</a:t>
            </a:r>
          </a:p>
          <a:p>
            <a:pPr lvl="1"/>
            <a:r>
              <a:rPr lang="sv-SE" sz="1600"/>
              <a:t>Single pass dispersion causes asymmetric cuts (pos. / neg. jaw, pos. / neg. kicks)</a:t>
            </a:r>
            <a:br>
              <a:rPr lang="sv-SE" sz="1600"/>
            </a:br>
            <a:r>
              <a:rPr lang="sv-SE" sz="1600"/>
              <a:t> </a:t>
            </a:r>
            <a:r>
              <a:rPr lang="sv-SE" sz="1600">
                <a:sym typeface="Wingdings" panose="05000000000000000000" pitchFamily="2" charset="2"/>
              </a:rPr>
              <a:t> can both improve and worsen leakage!</a:t>
            </a:r>
            <a:endParaRPr lang="sv-SE" sz="1200"/>
          </a:p>
          <a:p>
            <a:pPr lvl="1"/>
            <a:r>
              <a:rPr lang="sv-SE" sz="1600"/>
              <a:t>Third order dispersion (dp up to 15 % for particles leaking from TCP to DS without being intercepted by TCS/TCLA)</a:t>
            </a:r>
          </a:p>
          <a:p>
            <a:pPr lvl="1"/>
            <a:r>
              <a:rPr lang="sv-SE" sz="1600"/>
              <a:t>Appropriate weighting of cuts at different dp</a:t>
            </a:r>
            <a:endParaRPr lang="sv-SE" sz="1800"/>
          </a:p>
          <a:p>
            <a:r>
              <a:rPr lang="sv-SE" sz="1800"/>
              <a:t>Initial results show promise, but still a work in progress</a:t>
            </a:r>
          </a:p>
          <a:p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B2637-177B-4821-3E4D-23281A893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 descr="A graph of a phase advance degree&#10;&#10;Description automatically generated">
            <a:extLst>
              <a:ext uri="{FF2B5EF4-FFF2-40B4-BE49-F238E27FC236}">
                <a16:creationId xmlns:a16="http://schemas.microsoft.com/office/drawing/2014/main" id="{268BBE4E-6FD2-A3C6-AF01-06CBCD365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4122468"/>
            <a:ext cx="4678343" cy="24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368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256A3-3008-CCB1-0FEA-8D71EC3EB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Conclusions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14D8B-247F-173C-6C7A-784128C8BC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Improved IR7 optics important for HL due to missing 11T</a:t>
            </a:r>
          </a:p>
          <a:p>
            <a:r>
              <a:rPr lang="sv-SE" sz="2000"/>
              <a:t>Two candidate optics with improved cleaning and impedance have been developed</a:t>
            </a:r>
          </a:p>
          <a:p>
            <a:pPr lvl="1"/>
            <a:r>
              <a:rPr lang="sv-SE" sz="1600" i="1"/>
              <a:t>reMD5 </a:t>
            </a:r>
            <a:r>
              <a:rPr lang="sv-SE" sz="1600"/>
              <a:t>optics to be tested in MD block 2 in September</a:t>
            </a:r>
            <a:endParaRPr lang="en-US" sz="1600" i="1"/>
          </a:p>
          <a:p>
            <a:pPr lvl="1"/>
            <a:r>
              <a:rPr lang="en-US" sz="1600" i="1"/>
              <a:t>reV10</a:t>
            </a:r>
            <a:r>
              <a:rPr lang="en-US" sz="1600"/>
              <a:t> best in terms of DS leakage, TCT losses and peak beta functions </a:t>
            </a:r>
            <a:br>
              <a:rPr lang="en-US" sz="1600"/>
            </a:br>
            <a:r>
              <a:rPr lang="en-US" sz="1600"/>
              <a:t>– requires 300 A in kqtl9.l7.b1 which is currently limited to 200 A</a:t>
            </a:r>
          </a:p>
          <a:p>
            <a:pPr lvl="1"/>
            <a:r>
              <a:rPr lang="en-US" sz="1600"/>
              <a:t>Impedance comparison will be followed up</a:t>
            </a:r>
            <a:endParaRPr lang="sv-SE" sz="1600"/>
          </a:p>
          <a:p>
            <a:r>
              <a:rPr lang="sv-SE" sz="2000"/>
              <a:t>Work has started to implement new optics in HLLHCV1.6 </a:t>
            </a:r>
            <a:br>
              <a:rPr lang="sv-SE" sz="2000"/>
            </a:br>
            <a:r>
              <a:rPr lang="sv-SE" sz="2000"/>
              <a:t>(R. de Maria)</a:t>
            </a:r>
          </a:p>
          <a:p>
            <a:pPr lvl="1"/>
            <a:r>
              <a:rPr lang="sv-SE" sz="1600"/>
              <a:t>Should decide which optics to implement for now</a:t>
            </a:r>
          </a:p>
          <a:p>
            <a:pPr lvl="1"/>
            <a:r>
              <a:rPr lang="sv-SE" sz="1600"/>
              <a:t>Future iterations on optics are foreseen</a:t>
            </a:r>
          </a:p>
          <a:p>
            <a:endParaRPr lang="sv-SE" sz="2000"/>
          </a:p>
          <a:p>
            <a:r>
              <a:rPr lang="sv-SE" sz="2000"/>
              <a:t>Directly minimizing collimator cuts in XSuite matching function could provide further improvements</a:t>
            </a:r>
          </a:p>
          <a:p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D6B504-9585-53F6-D0DD-C020453F9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526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A9117-CC77-485D-B602-370BE55A8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Introduction and Motivation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86BB7-5299-4886-A46B-C86912BD2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921" y="1484784"/>
            <a:ext cx="7920000" cy="4536504"/>
          </a:xfrm>
        </p:spPr>
        <p:txBody>
          <a:bodyPr>
            <a:normAutofit/>
          </a:bodyPr>
          <a:lstStyle/>
          <a:p>
            <a:r>
              <a:rPr lang="sv-SE" sz="2000" dirty="0"/>
              <a:t>HL-LHC beam intensity and brightness produces significant challenges:</a:t>
            </a:r>
          </a:p>
          <a:p>
            <a:pPr lvl="1"/>
            <a:r>
              <a:rPr lang="sv-SE" sz="1600" dirty="0"/>
              <a:t>Beam losses in IR7 DS could cause quenches</a:t>
            </a:r>
          </a:p>
          <a:p>
            <a:pPr lvl="1"/>
            <a:r>
              <a:rPr lang="sv-SE" sz="1600" dirty="0"/>
              <a:t>Impedance can cause instabilities</a:t>
            </a:r>
          </a:p>
          <a:p>
            <a:r>
              <a:rPr lang="sv-SE" sz="2000" dirty="0"/>
              <a:t>Beam losses:</a:t>
            </a:r>
          </a:p>
          <a:p>
            <a:pPr lvl="1"/>
            <a:r>
              <a:rPr lang="sv-SE" sz="1600" strike="sngStrike"/>
              <a:t>Mitigate </a:t>
            </a:r>
            <a:r>
              <a:rPr lang="sv-SE" sz="1600" strike="sngStrike" dirty="0"/>
              <a:t>them using TCLDs installed between two </a:t>
            </a:r>
            <a:r>
              <a:rPr lang="sv-SE" sz="1600" strike="sngStrike"/>
              <a:t>11T dipoles</a:t>
            </a:r>
            <a:br>
              <a:rPr lang="sv-SE" sz="1600"/>
            </a:br>
            <a:r>
              <a:rPr lang="sv-SE" sz="1600">
                <a:sym typeface="Wingdings" panose="05000000000000000000" pitchFamily="2" charset="2"/>
              </a:rPr>
              <a:t> A</a:t>
            </a:r>
            <a:r>
              <a:rPr lang="sv-SE" sz="1600"/>
              <a:t>lternative </a:t>
            </a:r>
            <a:r>
              <a:rPr lang="sv-SE" sz="1600" dirty="0"/>
              <a:t>strategy must be devised</a:t>
            </a:r>
          </a:p>
          <a:p>
            <a:r>
              <a:rPr lang="sv-SE" sz="2000" dirty="0"/>
              <a:t>Impedance:</a:t>
            </a:r>
          </a:p>
          <a:p>
            <a:pPr lvl="1"/>
            <a:r>
              <a:rPr lang="sv-SE" sz="1600"/>
              <a:t>Low-impedance collimators introduced (</a:t>
            </a:r>
            <a:r>
              <a:rPr lang="sv-SE" sz="1600" dirty="0"/>
              <a:t>LS2, LS3</a:t>
            </a:r>
            <a:r>
              <a:rPr lang="sv-SE" sz="1600"/>
              <a:t>), </a:t>
            </a:r>
          </a:p>
          <a:p>
            <a:pPr lvl="1"/>
            <a:r>
              <a:rPr lang="sv-SE" sz="1600"/>
              <a:t>Relaxed collimator settings</a:t>
            </a:r>
            <a:endParaRPr lang="sv-SE" sz="1600" dirty="0"/>
          </a:p>
          <a:p>
            <a:pPr lvl="1"/>
            <a:r>
              <a:rPr lang="sv-SE" sz="1600" dirty="0"/>
              <a:t>Further reduction of impedance helps ensure beam stability</a:t>
            </a:r>
          </a:p>
          <a:p>
            <a:pPr lvl="1"/>
            <a:endParaRPr lang="sv-SE" sz="1600" dirty="0"/>
          </a:p>
          <a:p>
            <a:pPr lvl="1"/>
            <a:endParaRPr lang="sv-SE" sz="1600" dirty="0"/>
          </a:p>
          <a:p>
            <a:pPr lvl="1"/>
            <a:endParaRPr lang="sv-SE" sz="1600" dirty="0"/>
          </a:p>
          <a:p>
            <a:pPr marL="0" indent="0">
              <a:buNone/>
            </a:pPr>
            <a:endParaRPr lang="sv-SE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843122-DD1A-4B07-A6FA-7E77990A9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A628AA-FDD5-E54B-CE55-A6F1C1D55C30}"/>
              </a:ext>
            </a:extLst>
          </p:cNvPr>
          <p:cNvSpPr txBox="1"/>
          <p:nvPr/>
        </p:nvSpPr>
        <p:spPr>
          <a:xfrm>
            <a:off x="1844330" y="5390022"/>
            <a:ext cx="545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Redesign the IR7 optics to mitigate both issues!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12292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D528C-2B4D-C6D7-8A5B-345155FF6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optics – requirements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DF981-DD23-3D78-7892-BBBF936C0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1800" dirty="0"/>
              <a:t>Increase collimator beta functions</a:t>
            </a:r>
          </a:p>
          <a:p>
            <a:pPr lvl="1"/>
            <a:r>
              <a:rPr lang="sv-SE" sz="1600" dirty="0"/>
              <a:t>Larger normalized </a:t>
            </a:r>
            <a:r>
              <a:rPr lang="sv-SE" sz="1600"/>
              <a:t>kicks → larger fraction absorbed by </a:t>
            </a:r>
            <a:r>
              <a:rPr lang="sv-SE" sz="1600" dirty="0"/>
              <a:t>TCS /  TCLAs</a:t>
            </a:r>
          </a:p>
          <a:p>
            <a:pPr lvl="1"/>
            <a:r>
              <a:rPr lang="sv-SE" sz="1600" dirty="0"/>
              <a:t>Larger physical gaps → lower impedance</a:t>
            </a:r>
          </a:p>
          <a:p>
            <a:r>
              <a:rPr lang="sv-SE" sz="1800" dirty="0"/>
              <a:t>Increase single pass dispersion at TCS / TCLAs</a:t>
            </a:r>
          </a:p>
          <a:p>
            <a:pPr lvl="1"/>
            <a:r>
              <a:rPr lang="sv-SE" sz="1600" dirty="0"/>
              <a:t>Off-momentum </a:t>
            </a:r>
            <a:r>
              <a:rPr lang="sv-SE" sz="1600"/>
              <a:t>particles from TCP more likely intercepted by collimators</a:t>
            </a:r>
            <a:endParaRPr lang="sv-SE" sz="1600" dirty="0"/>
          </a:p>
          <a:p>
            <a:pPr lvl="1"/>
            <a:r>
              <a:rPr lang="sv-SE" sz="1600"/>
              <a:t>Must </a:t>
            </a:r>
            <a:r>
              <a:rPr lang="sv-SE" sz="1600" dirty="0"/>
              <a:t>be balanced – too large dispersion decreases performance!</a:t>
            </a:r>
          </a:p>
          <a:p>
            <a:r>
              <a:rPr lang="sv-SE" sz="1800" dirty="0"/>
              <a:t>Small beta functions at TCS/TCLAs:</a:t>
            </a:r>
          </a:p>
          <a:p>
            <a:pPr lvl="1"/>
            <a:r>
              <a:rPr lang="sv-SE" sz="1600"/>
              <a:t>Increase of beta function compensates an increase of dispersion</a:t>
            </a:r>
            <a:endParaRPr lang="sv-SE" sz="1600" dirty="0"/>
          </a:p>
          <a:p>
            <a:pPr lvl="1"/>
            <a:endParaRPr lang="sv-SE" sz="1600" dirty="0"/>
          </a:p>
          <a:p>
            <a:r>
              <a:rPr lang="sv-SE" sz="1800" dirty="0"/>
              <a:t>Phase advances: </a:t>
            </a:r>
          </a:p>
          <a:p>
            <a:pPr lvl="1"/>
            <a:r>
              <a:rPr lang="sv-SE" sz="1600" dirty="0"/>
              <a:t>Should not be </a:t>
            </a:r>
            <a:r>
              <a:rPr lang="sv-SE" sz="1600"/>
              <a:t>reduced within IR7</a:t>
            </a:r>
            <a:endParaRPr lang="sv-SE" sz="1600" dirty="0"/>
          </a:p>
          <a:p>
            <a:pPr lvl="1"/>
            <a:r>
              <a:rPr lang="sv-SE" sz="1600" dirty="0"/>
              <a:t>Strongly impacts the leakage to </a:t>
            </a:r>
            <a:r>
              <a:rPr lang="sv-SE" sz="1600"/>
              <a:t>the TCTs</a:t>
            </a:r>
            <a:endParaRPr lang="sv-SE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59677-AF3E-BF3D-B1AF-8F4CDD9D3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88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10C8E-31CB-5E49-79BF-424168864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Current status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99904-F1AD-171C-BE8C-D7EBC1CDD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Two candidate optics available:</a:t>
            </a:r>
          </a:p>
          <a:p>
            <a:pPr lvl="1"/>
            <a:r>
              <a:rPr lang="sv-SE" sz="1800"/>
              <a:t>reMD5 – similar to optics used for the MD</a:t>
            </a:r>
          </a:p>
          <a:p>
            <a:pPr lvl="1"/>
            <a:r>
              <a:rPr lang="en-US" sz="1800"/>
              <a:t>reV10 – further improved optics</a:t>
            </a:r>
          </a:p>
          <a:p>
            <a:pPr lvl="2"/>
            <a:r>
              <a:rPr lang="en-US" sz="1400"/>
              <a:t>matched using new optimizer object in XSuite!</a:t>
            </a:r>
          </a:p>
          <a:p>
            <a:pPr lvl="1"/>
            <a:endParaRPr lang="en-US" sz="1800"/>
          </a:p>
          <a:p>
            <a:r>
              <a:rPr lang="en-US" sz="2000"/>
              <a:t>R. de Maria is implementing both in HLLHCv1.6</a:t>
            </a:r>
          </a:p>
          <a:p>
            <a:pPr lvl="1"/>
            <a:r>
              <a:rPr lang="en-US" sz="1800"/>
              <a:t>Focus on keeping IR7 single pass optics constant, but periodic can change</a:t>
            </a:r>
          </a:p>
          <a:p>
            <a:pPr lvl="2"/>
            <a:r>
              <a:rPr lang="en-US" sz="1600"/>
              <a:t>effect on cleaning performance with this approach to be seen</a:t>
            </a:r>
          </a:p>
          <a:p>
            <a:pPr lvl="1"/>
            <a:r>
              <a:rPr lang="en-US" sz="1800"/>
              <a:t>Combined ramp and squeeze</a:t>
            </a:r>
          </a:p>
          <a:p>
            <a:pPr lvl="1"/>
            <a:r>
              <a:rPr lang="en-US" sz="1800"/>
              <a:t>Must be compatible with other phase constraints</a:t>
            </a:r>
          </a:p>
          <a:p>
            <a:pPr lvl="1"/>
            <a:r>
              <a:rPr lang="en-US" sz="1800"/>
              <a:t>TCP </a:t>
            </a:r>
            <a:r>
              <a:rPr lang="en-US" sz="1800">
                <a:sym typeface="Wingdings" panose="05000000000000000000" pitchFamily="2" charset="2"/>
              </a:rPr>
              <a:t></a:t>
            </a:r>
            <a:r>
              <a:rPr lang="en-US" sz="1800"/>
              <a:t> TCT phase constraint is considered for collimation purposes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CC376B-396E-6918-E496-230281CE5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225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5B962-3E7D-B9F5-B74C-0D01F2ECE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12696"/>
          </a:xfrm>
        </p:spPr>
        <p:txBody>
          <a:bodyPr/>
          <a:lstStyle/>
          <a:p>
            <a:r>
              <a:rPr lang="sv-SE"/>
              <a:t>Optics comparison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21561-993E-534A-2D6E-1FDA323B8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1196752"/>
            <a:ext cx="2592288" cy="4929415"/>
          </a:xfrm>
        </p:spPr>
        <p:txBody>
          <a:bodyPr>
            <a:normAutofit fontScale="92500" lnSpcReduction="10000"/>
          </a:bodyPr>
          <a:lstStyle/>
          <a:p>
            <a:r>
              <a:rPr lang="sv-SE" sz="1800"/>
              <a:t>Smaller peak beta functions</a:t>
            </a:r>
            <a:br>
              <a:rPr lang="en-US" sz="1800"/>
            </a:br>
            <a:r>
              <a:rPr lang="en-US" sz="1800">
                <a:sym typeface="Wingdings" panose="05000000000000000000" pitchFamily="2" charset="2"/>
              </a:rPr>
              <a:t> less aperture constraints</a:t>
            </a:r>
            <a:br>
              <a:rPr lang="sv-SE" sz="1800">
                <a:sym typeface="Wingdings" panose="05000000000000000000" pitchFamily="2" charset="2"/>
              </a:rPr>
            </a:br>
            <a:r>
              <a:rPr lang="sv-SE" sz="1800">
                <a:sym typeface="Wingdings" panose="05000000000000000000" pitchFamily="2" charset="2"/>
              </a:rPr>
              <a:t> easier to fit in ramp</a:t>
            </a:r>
            <a:br>
              <a:rPr lang="sv-SE" sz="1800">
                <a:sym typeface="Wingdings" panose="05000000000000000000" pitchFamily="2" charset="2"/>
              </a:rPr>
            </a:br>
            <a:r>
              <a:rPr lang="sv-SE" sz="1800">
                <a:sym typeface="Wingdings" panose="05000000000000000000" pitchFamily="2" charset="2"/>
              </a:rPr>
              <a:t> less risk of issues with MQW field errors</a:t>
            </a:r>
          </a:p>
          <a:p>
            <a:endParaRPr lang="sv-SE" sz="1800">
              <a:sym typeface="Wingdings" panose="05000000000000000000" pitchFamily="2" charset="2"/>
            </a:endParaRPr>
          </a:p>
          <a:p>
            <a:r>
              <a:rPr lang="sv-SE" sz="1800">
                <a:sym typeface="Wingdings" panose="05000000000000000000" pitchFamily="2" charset="2"/>
              </a:rPr>
              <a:t>Phase not matched (up to 0.06 change in muy) </a:t>
            </a:r>
            <a:br>
              <a:rPr lang="sv-SE" sz="1800">
                <a:sym typeface="Wingdings" panose="05000000000000000000" pitchFamily="2" charset="2"/>
              </a:rPr>
            </a:br>
            <a:r>
              <a:rPr lang="sv-SE" sz="1800">
                <a:sym typeface="Wingdings" panose="05000000000000000000" pitchFamily="2" charset="2"/>
              </a:rPr>
              <a:t> must be compensated elsewhere</a:t>
            </a:r>
          </a:p>
          <a:p>
            <a:r>
              <a:rPr lang="sv-SE" sz="1800">
                <a:sym typeface="Wingdings" panose="05000000000000000000" pitchFamily="2" charset="2"/>
              </a:rPr>
              <a:t>kqtl9.l7.b1 current limit breached (300 A vs 200 A)</a:t>
            </a:r>
            <a:br>
              <a:rPr lang="sv-SE" sz="1800">
                <a:sym typeface="Wingdings" panose="05000000000000000000" pitchFamily="2" charset="2"/>
              </a:rPr>
            </a:br>
            <a:r>
              <a:rPr lang="sv-SE" sz="1800">
                <a:sym typeface="Wingdings" panose="05000000000000000000" pitchFamily="2" charset="2"/>
              </a:rPr>
              <a:t> requires quench training (n.b. design current is 550 A)</a:t>
            </a:r>
            <a:br>
              <a:rPr lang="sv-SE" sz="1800">
                <a:sym typeface="Wingdings" panose="05000000000000000000" pitchFamily="2" charset="2"/>
              </a:rPr>
            </a:br>
            <a:endParaRPr lang="en-US" sz="180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11C676-EA9C-5371-4C15-3B9DC95F1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026469C-4DA5-996B-2AD5-D72AF016C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821556"/>
            <a:ext cx="3024336" cy="3018222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DBD31F2-F49D-36CD-CE95-F932242E3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464" y="821556"/>
            <a:ext cx="3024336" cy="3018222"/>
          </a:xfrm>
          <a:prstGeom prst="rect">
            <a:avLst/>
          </a:prstGeom>
        </p:spPr>
      </p:pic>
      <p:pic>
        <p:nvPicPr>
          <p:cNvPr id="10" name="Picture 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A6CCD97-2FEF-2B7A-55F3-E372591CE9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3839778"/>
            <a:ext cx="3024336" cy="3018222"/>
          </a:xfrm>
          <a:prstGeom prst="rect">
            <a:avLst/>
          </a:prstGeom>
        </p:spPr>
      </p:pic>
      <p:pic>
        <p:nvPicPr>
          <p:cNvPr id="12" name="Picture 11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9364968D-17C1-A520-9A87-04A787B867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464" y="3839778"/>
            <a:ext cx="3024336" cy="30182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6167B0-7D57-098D-01F6-AF1A22AA0C1C}"/>
              </a:ext>
            </a:extLst>
          </p:cNvPr>
          <p:cNvSpPr txBox="1"/>
          <p:nvPr/>
        </p:nvSpPr>
        <p:spPr>
          <a:xfrm>
            <a:off x="5506474" y="167386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reMD5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80A62C-F7D7-9E83-7698-D80752A8808A}"/>
              </a:ext>
            </a:extLst>
          </p:cNvPr>
          <p:cNvSpPr txBox="1"/>
          <p:nvPr/>
        </p:nvSpPr>
        <p:spPr>
          <a:xfrm>
            <a:off x="5544945" y="421764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reV10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17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61299-049E-A085-A34D-FB0C94DC4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Impedance comparison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09099-88BE-549D-C4E2-429006E44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/>
              <a:t>Expected to be similar between the two candidates based on scaling formulae</a:t>
            </a:r>
          </a:p>
          <a:p>
            <a:pPr lvl="1"/>
            <a:r>
              <a:rPr lang="sv-SE" sz="1400"/>
              <a:t>Detailed calculations seem to prefer reMD5</a:t>
            </a:r>
          </a:p>
          <a:p>
            <a:r>
              <a:rPr lang="sv-SE" sz="1800"/>
              <a:t>Clear reduction in x, no clear benefit in y, reason not currently understood</a:t>
            </a:r>
            <a:endParaRPr lang="sv-SE" sz="1400"/>
          </a:p>
          <a:p>
            <a:r>
              <a:rPr lang="sv-SE" sz="1800"/>
              <a:t>3.5 µm emittance used for calculations, correcting this should provide better improvement</a:t>
            </a:r>
          </a:p>
          <a:p>
            <a:endParaRPr lang="sv-SE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EFEF85-263A-112B-A63D-4B712634B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 descr="A graph of a graph showing a number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D193FDCB-463F-6FF9-3D04-B983DFA60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068960"/>
            <a:ext cx="3899924" cy="2924942"/>
          </a:xfrm>
          <a:prstGeom prst="rect">
            <a:avLst/>
          </a:prstGeom>
        </p:spPr>
      </p:pic>
      <p:pic>
        <p:nvPicPr>
          <p:cNvPr id="8" name="Picture 7" descr="A graph with colored lines&#10;&#10;Description automatically generated">
            <a:extLst>
              <a:ext uri="{FF2B5EF4-FFF2-40B4-BE49-F238E27FC236}">
                <a16:creationId xmlns:a16="http://schemas.microsoft.com/office/drawing/2014/main" id="{9F70C6DF-9E85-9DBB-9C06-2EA7670E0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941" y="3068960"/>
            <a:ext cx="3899925" cy="29249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4A01CB-2497-D78F-036E-4EE01F57919B}"/>
              </a:ext>
            </a:extLst>
          </p:cNvPr>
          <p:cNvSpPr txBox="1"/>
          <p:nvPr/>
        </p:nvSpPr>
        <p:spPr>
          <a:xfrm>
            <a:off x="3919607" y="587536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/>
              <a:t>L. Giacomel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65F93-98A6-32A8-B3B5-2AC8BA387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Loss Maps</a:t>
            </a:r>
            <a:endParaRPr lang="en-US"/>
          </a:p>
        </p:txBody>
      </p:sp>
      <p:pic>
        <p:nvPicPr>
          <p:cNvPr id="6" name="Content Placeholder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2D271856-1115-D845-C85C-CED41639CF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48510"/>
          <a:stretch/>
        </p:blipFill>
        <p:spPr>
          <a:xfrm>
            <a:off x="577436" y="1012452"/>
            <a:ext cx="8213891" cy="166490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61398-AB88-DAAD-CAB9-8F19D71A6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B4E87236-D888-0359-11D3-D1CF5825DA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3748"/>
          <a:stretch/>
        </p:blipFill>
        <p:spPr>
          <a:xfrm>
            <a:off x="616461" y="2792688"/>
            <a:ext cx="8179327" cy="1489260"/>
          </a:xfrm>
          <a:prstGeom prst="rect">
            <a:avLst/>
          </a:prstGeom>
        </p:spPr>
      </p:pic>
      <p:pic>
        <p:nvPicPr>
          <p:cNvPr id="10" name="Picture 9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B41BBA2-FD33-0EE8-1817-410D28EE9D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3748"/>
          <a:stretch/>
        </p:blipFill>
        <p:spPr>
          <a:xfrm>
            <a:off x="611999" y="4457592"/>
            <a:ext cx="8179327" cy="148926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EDCBEB8-7A8A-D50E-8CD1-DB2935F80F1A}"/>
              </a:ext>
            </a:extLst>
          </p:cNvPr>
          <p:cNvSpPr/>
          <p:nvPr/>
        </p:nvSpPr>
        <p:spPr>
          <a:xfrm>
            <a:off x="899592" y="708598"/>
            <a:ext cx="7536987" cy="3197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48ED2A-33A6-BB09-994F-FD5A1E2A9E05}"/>
              </a:ext>
            </a:extLst>
          </p:cNvPr>
          <p:cNvSpPr/>
          <p:nvPr/>
        </p:nvSpPr>
        <p:spPr>
          <a:xfrm>
            <a:off x="4427985" y="2655083"/>
            <a:ext cx="864096" cy="1598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97464A-B6E7-F0E8-A8F2-EBFEF4804398}"/>
              </a:ext>
            </a:extLst>
          </p:cNvPr>
          <p:cNvSpPr/>
          <p:nvPr/>
        </p:nvSpPr>
        <p:spPr>
          <a:xfrm>
            <a:off x="4463807" y="4326819"/>
            <a:ext cx="864096" cy="1598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733F861-58FB-70CE-1274-A5E604DEA280}"/>
              </a:ext>
            </a:extLst>
          </p:cNvPr>
          <p:cNvSpPr/>
          <p:nvPr/>
        </p:nvSpPr>
        <p:spPr>
          <a:xfrm>
            <a:off x="611999" y="876427"/>
            <a:ext cx="120163" cy="624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84E4FE-DCF2-1E95-CDC3-EC6F36314828}"/>
              </a:ext>
            </a:extLst>
          </p:cNvPr>
          <p:cNvSpPr/>
          <p:nvPr/>
        </p:nvSpPr>
        <p:spPr>
          <a:xfrm>
            <a:off x="611999" y="2735022"/>
            <a:ext cx="232879" cy="4099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B59C2-2447-CBD9-1358-5828A5ACB8BB}"/>
              </a:ext>
            </a:extLst>
          </p:cNvPr>
          <p:cNvSpPr/>
          <p:nvPr/>
        </p:nvSpPr>
        <p:spPr>
          <a:xfrm>
            <a:off x="531520" y="4397280"/>
            <a:ext cx="232879" cy="4099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13AEA6-5061-8180-8386-A805C234C4DE}"/>
              </a:ext>
            </a:extLst>
          </p:cNvPr>
          <p:cNvSpPr txBox="1"/>
          <p:nvPr/>
        </p:nvSpPr>
        <p:spPr>
          <a:xfrm>
            <a:off x="1619672" y="158815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reference</a:t>
            </a:r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A131DA-685D-94EB-1729-B020690CACD8}"/>
              </a:ext>
            </a:extLst>
          </p:cNvPr>
          <p:cNvSpPr txBox="1"/>
          <p:nvPr/>
        </p:nvSpPr>
        <p:spPr>
          <a:xfrm>
            <a:off x="1619672" y="323421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reMD5</a:t>
            </a:r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CDB3FF-BCC0-A602-F2F7-C2128E2BBEF8}"/>
              </a:ext>
            </a:extLst>
          </p:cNvPr>
          <p:cNvSpPr txBox="1"/>
          <p:nvPr/>
        </p:nvSpPr>
        <p:spPr>
          <a:xfrm>
            <a:off x="1658143" y="489772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reV10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525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F8B36-9B91-2E62-7581-00C0F04A6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DS cluster losses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170894-824D-E91C-D5B9-3DFB9D4D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642DF1A-1B68-D1F5-B538-0932B1F53F6F}"/>
              </a:ext>
            </a:extLst>
          </p:cNvPr>
          <p:cNvSpPr txBox="1">
            <a:spLocks/>
          </p:cNvSpPr>
          <p:nvPr/>
        </p:nvSpPr>
        <p:spPr>
          <a:xfrm>
            <a:off x="612000" y="1124745"/>
            <a:ext cx="7920000" cy="64807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000"/>
              <a:t>reV10 as good as reMD5+bump+asymmetric TCLA</a:t>
            </a:r>
          </a:p>
          <a:p>
            <a:r>
              <a:rPr lang="sv-SE" sz="2000"/>
              <a:t>Leakage more symmetric betweeen H/V</a:t>
            </a:r>
          </a:p>
        </p:txBody>
      </p:sp>
      <p:pic>
        <p:nvPicPr>
          <p:cNvPr id="7" name="Picture 6" descr="A graph of a cleaning activity&#10;&#10;Description automatically generated with medium confidence">
            <a:extLst>
              <a:ext uri="{FF2B5EF4-FFF2-40B4-BE49-F238E27FC236}">
                <a16:creationId xmlns:a16="http://schemas.microsoft.com/office/drawing/2014/main" id="{521C981C-AB33-2A90-F88B-50DC76602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688" y="2060847"/>
            <a:ext cx="3427729" cy="3795815"/>
          </a:xfrm>
          <a:prstGeom prst="rect">
            <a:avLst/>
          </a:prstGeom>
        </p:spPr>
      </p:pic>
      <p:pic>
        <p:nvPicPr>
          <p:cNvPr id="12" name="Picture 11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7FCDB941-0C4D-B14D-F840-8F591F3F9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526" y="2060847"/>
            <a:ext cx="3528317" cy="37958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372DEC3-A6B5-A11B-A4B9-AC56239824D1}"/>
              </a:ext>
            </a:extLst>
          </p:cNvPr>
          <p:cNvSpPr txBox="1"/>
          <p:nvPr/>
        </p:nvSpPr>
        <p:spPr>
          <a:xfrm>
            <a:off x="3203848" y="25649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DS1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F546EC-6EC2-7F68-4C8A-8107A6D4F52C}"/>
              </a:ext>
            </a:extLst>
          </p:cNvPr>
          <p:cNvSpPr txBox="1"/>
          <p:nvPr/>
        </p:nvSpPr>
        <p:spPr>
          <a:xfrm>
            <a:off x="7668344" y="25649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DS2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5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378EA-95EA-4A25-8D89-407050DBE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TCT losses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DAF85-F587-E263-373D-0A7D42C8D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5001423"/>
          </a:xfrm>
        </p:spPr>
        <p:txBody>
          <a:bodyPr>
            <a:normAutofit/>
          </a:bodyPr>
          <a:lstStyle/>
          <a:p>
            <a:r>
              <a:rPr lang="sv-SE" sz="2000"/>
              <a:t>Large increase for reMD5</a:t>
            </a:r>
          </a:p>
          <a:p>
            <a:r>
              <a:rPr lang="sv-SE" sz="2000"/>
              <a:t>TCT losses depend strongly on TCP – TCT phase advance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4BFAE4-65E1-802B-51EF-173A0778E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 descr="A graph of a cleaning line&#10;&#10;Description automatically generated with medium confidence">
            <a:extLst>
              <a:ext uri="{FF2B5EF4-FFF2-40B4-BE49-F238E27FC236}">
                <a16:creationId xmlns:a16="http://schemas.microsoft.com/office/drawing/2014/main" id="{F8C3974B-52AD-7540-C56B-565A5F84B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16832"/>
            <a:ext cx="3934221" cy="3933056"/>
          </a:xfrm>
          <a:prstGeom prst="rect">
            <a:avLst/>
          </a:prstGeom>
        </p:spPr>
      </p:pic>
      <p:pic>
        <p:nvPicPr>
          <p:cNvPr id="8" name="Picture 7" descr="A graph of a cleaning reaction&#10;&#10;Description automatically generated with medium confidence">
            <a:extLst>
              <a:ext uri="{FF2B5EF4-FFF2-40B4-BE49-F238E27FC236}">
                <a16:creationId xmlns:a16="http://schemas.microsoft.com/office/drawing/2014/main" id="{DA7266FF-F7B0-1195-ECF8-07AF433B2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442" y="1915331"/>
            <a:ext cx="3863135" cy="39330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A77577-C356-4CA8-C508-5973E19B84BF}"/>
              </a:ext>
            </a:extLst>
          </p:cNvPr>
          <p:cNvSpPr txBox="1"/>
          <p:nvPr/>
        </p:nvSpPr>
        <p:spPr>
          <a:xfrm>
            <a:off x="3541313" y="245224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IP1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B8CD68-7B5D-033C-DFE2-31EFD2B09E49}"/>
              </a:ext>
            </a:extLst>
          </p:cNvPr>
          <p:cNvSpPr txBox="1"/>
          <p:nvPr/>
        </p:nvSpPr>
        <p:spPr>
          <a:xfrm>
            <a:off x="7877702" y="245224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IP5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102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8946e33d-fd2f-4ae4-8ee9-d90c129cdf9e"/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31609</TotalTime>
  <Words>804</Words>
  <Application>Microsoft Office PowerPoint</Application>
  <PresentationFormat>On-screen Show (4:3)</PresentationFormat>
  <Paragraphs>115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Wingdings</vt:lpstr>
      <vt:lpstr>Thème Office</vt:lpstr>
      <vt:lpstr>2_Thème Office</vt:lpstr>
      <vt:lpstr>Updates on IR7 design</vt:lpstr>
      <vt:lpstr>Introduction and Motivation</vt:lpstr>
      <vt:lpstr>New optics – requirements</vt:lpstr>
      <vt:lpstr>Current status</vt:lpstr>
      <vt:lpstr>Optics comparison</vt:lpstr>
      <vt:lpstr>Impedance comparison</vt:lpstr>
      <vt:lpstr>Loss Maps</vt:lpstr>
      <vt:lpstr>DS cluster losses</vt:lpstr>
      <vt:lpstr>TCT losses</vt:lpstr>
      <vt:lpstr>Collimator Cut</vt:lpstr>
      <vt:lpstr>Further improvements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972</cp:revision>
  <dcterms:created xsi:type="dcterms:W3CDTF">2016-02-12T10:02:27Z</dcterms:created>
  <dcterms:modified xsi:type="dcterms:W3CDTF">2023-09-05T07:56:58Z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