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6858000" cy="9144000"/>
  <p:embeddedFontLst>
    <p:embeddedFont>
      <p:font typeface="Roboto Mono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2D3F528-2BBE-4697-862B-0E3E69A1991C}">
  <a:tblStyle styleId="{42D3F528-2BBE-4697-862B-0E3E69A1991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  <a:tblStyle styleId="{2EF3C18B-D660-4D7B-9A7A-C57527C81C1B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Mono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font" Target="fonts/RobotoMono-bold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font" Target="fonts/RobotoMono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RobotoMono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27b5537f51c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27b5537f51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27b5537f51c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27b5537f51c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7b5537f51c_0_3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g27b5537f51c_0_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b3a59f60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b3a59f6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7b44bf0c0c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7b44bf0c0c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7b5537f51c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27b5537f51c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27b5537f51c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27b5537f51c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7b5537f51c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27b5537f51c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7b44bf0c0c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7b44bf0c0c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7b44bf0c0c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27b44bf0c0c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HL-LHC: Towards updated baseline for Run4 </a:t>
            </a:r>
            <a:endParaRPr/>
          </a:p>
        </p:txBody>
      </p:sp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R. De Maria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 to B. Lindstrom, Y. Angelis, G. Sterbini,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C. Droin, L. Giacomelli, N. Mounet, X. Buffat, R. Tomas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238" y="342900"/>
            <a:ext cx="8391525" cy="445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Google Shape;24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372475" cy="437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628650" y="129019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"/>
              <a:t>Baseline H</a:t>
            </a:r>
            <a:r>
              <a:rPr lang="en"/>
              <a:t>L-LHC sch</a:t>
            </a:r>
            <a:r>
              <a:rPr lang="en"/>
              <a:t>edule and Run 4 ramp-up</a:t>
            </a:r>
            <a:endParaRPr/>
          </a:p>
        </p:txBody>
      </p:sp>
      <p:sp>
        <p:nvSpPr>
          <p:cNvPr id="67" name="Google Shape;67;p15"/>
          <p:cNvSpPr txBox="1"/>
          <p:nvPr/>
        </p:nvSpPr>
        <p:spPr>
          <a:xfrm>
            <a:off x="4251850" y="1123225"/>
            <a:ext cx="4733100" cy="13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Baseline</a:t>
            </a:r>
            <a:r>
              <a:rPr b="0" i="0" lang="en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HL-LHC schedule and performance for ATLAS/CMS. Heavy ion runs are considered at the end of each year.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Assuming 2748 bunches, 2.3 10</a:t>
            </a:r>
            <a:r>
              <a:rPr baseline="300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 </a:t>
            </a: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ppb, 2.5h turn-around time, 50% operational efficiency* (or 40% stable-beam efficiency for 7h stable beam duration).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15"/>
          <p:cNvSpPr txBox="1"/>
          <p:nvPr/>
        </p:nvSpPr>
        <p:spPr>
          <a:xfrm>
            <a:off x="6284396" y="438050"/>
            <a:ext cx="2309100" cy="2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324" y="2662054"/>
            <a:ext cx="326100" cy="14190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5"/>
          <p:cNvSpPr txBox="1"/>
          <p:nvPr/>
        </p:nvSpPr>
        <p:spPr>
          <a:xfrm>
            <a:off x="353325" y="2739650"/>
            <a:ext cx="7732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Run 4 aims at approaching 250 fb</a:t>
            </a:r>
            <a:r>
              <a:rPr baseline="30000" lang="en">
                <a:latin typeface="Calibri"/>
                <a:ea typeface="Calibri"/>
                <a:cs typeface="Calibri"/>
                <a:sym typeface="Calibri"/>
              </a:rPr>
              <a:t>-1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in the last year after ramping up phase for a total of 750 </a:t>
            </a: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fb</a:t>
            </a:r>
            <a:r>
              <a:rPr baseline="300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-1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.  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71" name="Google Shape;71;p15"/>
          <p:cNvGraphicFramePr/>
          <p:nvPr/>
        </p:nvGraphicFramePr>
        <p:xfrm>
          <a:off x="293726" y="322302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{42D3F528-2BBE-4697-862B-0E3E69A1991C}</a:tableStyleId>
              </a:tblPr>
              <a:tblGrid>
                <a:gridCol w="556825"/>
                <a:gridCol w="249375"/>
                <a:gridCol w="446575"/>
                <a:gridCol w="472550"/>
                <a:gridCol w="388225"/>
                <a:gridCol w="388225"/>
                <a:gridCol w="573075"/>
                <a:gridCol w="390525"/>
                <a:gridCol w="389300"/>
              </a:tblGrid>
              <a:tr h="310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</a:rPr>
                        <a:t>15 Weeks EYETS</a:t>
                      </a:r>
                      <a:endParaRPr sz="9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</a:rPr>
                        <a:t>pp</a:t>
                      </a:r>
                      <a:endParaRPr sz="9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</a:rPr>
                        <a:t>Yets</a:t>
                      </a:r>
                      <a:endParaRPr b="1"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</a:rPr>
                        <a:t>Commissioning</a:t>
                      </a:r>
                      <a:endParaRPr sz="9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</a:rPr>
                        <a:t>Scrubbing</a:t>
                      </a:r>
                      <a:endParaRPr sz="9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</a:rPr>
                        <a:t>Ion + comm.</a:t>
                      </a:r>
                      <a:endParaRPr sz="9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</a:rPr>
                        <a:t>Op. efficiency</a:t>
                      </a:r>
                      <a:endParaRPr b="1"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</a:rPr>
                        <a:t>∫ L dt </a:t>
                      </a:r>
                      <a:endParaRPr b="1"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</a:rPr>
                        <a:t>Pile-up</a:t>
                      </a:r>
                      <a:endParaRPr sz="9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0E0E3"/>
                    </a:solidFill>
                  </a:tcPr>
                </a:tc>
              </a:tr>
              <a:tr h="1737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[days]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hMerge="1"/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[fb</a:t>
                      </a:r>
                      <a:r>
                        <a:rPr baseline="30000" lang="en" sz="900"/>
                        <a:t>-1</a:t>
                      </a:r>
                      <a:r>
                        <a:rPr lang="en" sz="900"/>
                        <a:t>]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737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2029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90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105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80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10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34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0.4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64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120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737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2030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120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900"/>
                        <a:t>105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60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2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34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0.5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185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140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737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2031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160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900"/>
                        <a:t>105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25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2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34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900"/>
                        <a:t>0.5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254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132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737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2032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160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900"/>
                        <a:t>105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25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2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34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900"/>
                        <a:t>0.5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260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132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737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Run 5 avg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172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105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27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2.5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34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900"/>
                        <a:t>0.5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280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132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737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Run 6 avg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190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105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25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2.5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34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900"/>
                        <a:t>0.5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309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132</a:t>
                      </a:r>
                      <a:endParaRPr sz="900"/>
                    </a:p>
                  </a:txBody>
                  <a:tcPr marT="18275" marB="18275" marR="18275" marL="18275">
                    <a:lnL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72" name="Google Shape;72;p15"/>
          <p:cNvSpPr txBox="1"/>
          <p:nvPr/>
        </p:nvSpPr>
        <p:spPr>
          <a:xfrm>
            <a:off x="4317550" y="3678613"/>
            <a:ext cx="4601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This table is being reviewed by taking into account the new schedule!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3325" y="932925"/>
            <a:ext cx="3489826" cy="191348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220850" y="4650900"/>
            <a:ext cx="8866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alibri"/>
                <a:ea typeface="Calibri"/>
                <a:cs typeface="Calibri"/>
                <a:sym typeface="Calibri"/>
              </a:rPr>
              <a:t>*Op. efficiency = ideal stable beam duration + turn-around/</a:t>
            </a:r>
            <a:r>
              <a:rPr lang="en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allocated </a:t>
            </a:r>
            <a:r>
              <a:rPr lang="en" sz="1000">
                <a:latin typeface="Calibri"/>
                <a:ea typeface="Calibri"/>
                <a:cs typeface="Calibri"/>
                <a:sym typeface="Calibri"/>
              </a:rPr>
              <a:t>time;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alibri"/>
                <a:ea typeface="Calibri"/>
                <a:cs typeface="Calibri"/>
                <a:sym typeface="Calibri"/>
              </a:rPr>
              <a:t> SB efficiency = </a:t>
            </a:r>
            <a:r>
              <a:rPr lang="en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ideal stable beam duration</a:t>
            </a:r>
            <a:r>
              <a:rPr lang="en" sz="1000">
                <a:latin typeface="Calibri"/>
                <a:ea typeface="Calibri"/>
                <a:cs typeface="Calibri"/>
                <a:sym typeface="Calibri"/>
              </a:rPr>
              <a:t>/allocated time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Run 4 scenarios</a:t>
            </a:r>
            <a:endParaRPr/>
          </a:p>
        </p:txBody>
      </p:sp>
      <p:sp>
        <p:nvSpPr>
          <p:cNvPr id="80" name="Google Shape;80;p16"/>
          <p:cNvSpPr txBox="1"/>
          <p:nvPr/>
        </p:nvSpPr>
        <p:spPr>
          <a:xfrm>
            <a:off x="223200" y="3283275"/>
            <a:ext cx="47343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Example</a:t>
            </a:r>
            <a:r>
              <a:rPr lang="en" sz="1200"/>
              <a:t> cycle </a:t>
            </a:r>
            <a:r>
              <a:rPr lang="en" sz="1200"/>
              <a:t>evolution</a:t>
            </a:r>
            <a:r>
              <a:rPr lang="en" sz="1200"/>
              <a:t> (not to scale).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The </a:t>
            </a:r>
            <a:r>
              <a:rPr lang="en" sz="1200"/>
              <a:t>collapse process has a lot of uncertainties, therefore assume an unrealistic step function for ε and ppb to study a pessimistic collapse scenarios. At the same time we should also qualify the </a:t>
            </a:r>
            <a:r>
              <a:rPr lang="en" sz="1200">
                <a:solidFill>
                  <a:schemeClr val="dk1"/>
                </a:solidFill>
              </a:rPr>
              <a:t>optimistic and middle case</a:t>
            </a:r>
            <a:r>
              <a:rPr lang="en" sz="1200"/>
              <a:t>, to understand the extent of the margins.</a:t>
            </a:r>
            <a:endParaRPr sz="1200"/>
          </a:p>
        </p:txBody>
      </p:sp>
      <p:sp>
        <p:nvSpPr>
          <p:cNvPr id="81" name="Google Shape;81;p16"/>
          <p:cNvSpPr txBox="1"/>
          <p:nvPr/>
        </p:nvSpPr>
        <p:spPr>
          <a:xfrm>
            <a:off x="4752850" y="372050"/>
            <a:ext cx="4391100" cy="44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News from previous baseline: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AutoNum type="arabicParenR"/>
            </a:pPr>
            <a:r>
              <a:rPr lang="en" sz="1200"/>
              <a:t>No e-lens: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arenR"/>
            </a:pPr>
            <a:r>
              <a:rPr lang="en" sz="1200"/>
              <a:t>Point 4 optics not optimal anymore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arenR"/>
            </a:pPr>
            <a:r>
              <a:rPr lang="en" sz="1200"/>
              <a:t>Improve Crab TCP </a:t>
            </a:r>
            <a:r>
              <a:rPr lang="en" sz="1200"/>
              <a:t>phase advance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arenR"/>
            </a:pPr>
            <a:r>
              <a:rPr lang="en" sz="1200"/>
              <a:t>Better tails for impedance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AutoNum type="arabicParenR"/>
            </a:pPr>
            <a:r>
              <a:rPr lang="en" sz="1200"/>
              <a:t>BETS upgrade: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arenR"/>
            </a:pPr>
            <a:r>
              <a:rPr lang="en" sz="1200"/>
              <a:t>TCDQ gaps can change at flat top (like TCTs), no more tight constraints in TCDQ beta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AutoNum type="arabicParenR"/>
            </a:pPr>
            <a:r>
              <a:rPr lang="en" sz="1200"/>
              <a:t>Impedance unknowns: crab needs a comb filter (~+20 A) and if does not work (~+100A) to stabilize beam during collapse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arenR"/>
            </a:pPr>
            <a:r>
              <a:rPr lang="en" sz="1200"/>
              <a:t>Need to use improved IR7 optics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arenR"/>
            </a:pPr>
            <a:r>
              <a:rPr lang="en" sz="1200"/>
              <a:t>Need to </a:t>
            </a:r>
            <a:r>
              <a:rPr lang="en" sz="1200"/>
              <a:t>decrease</a:t>
            </a:r>
            <a:r>
              <a:rPr lang="en" sz="1200"/>
              <a:t> beta at crabs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arenR"/>
            </a:pPr>
            <a:r>
              <a:rPr lang="en" sz="1200"/>
              <a:t>Be compatible with </a:t>
            </a:r>
            <a:r>
              <a:rPr lang="en" sz="1200"/>
              <a:t>relaxed</a:t>
            </a:r>
            <a:r>
              <a:rPr lang="en" sz="1200"/>
              <a:t> TCPs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AutoNum type="arabicParenR"/>
            </a:pPr>
            <a:r>
              <a:rPr lang="en" sz="1200"/>
              <a:t>MS10 in allows to consider larger ATS factor and flat optics to increase performance: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arenR"/>
            </a:pPr>
            <a:r>
              <a:rPr lang="en" sz="1200"/>
              <a:t>Increase virtual lumi with flat beta* at the end of levelling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AutoNum type="arabicParenR"/>
            </a:pPr>
            <a:r>
              <a:rPr lang="en" sz="1200"/>
              <a:t>Proven effectiveness of phase advance optimization: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arenR"/>
            </a:pPr>
            <a:r>
              <a:rPr lang="en" sz="1200"/>
              <a:t>Factor in lessons learned at injection and flat top.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075" y="1017725"/>
            <a:ext cx="4553925" cy="226305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6"/>
          <p:cNvSpPr txBox="1"/>
          <p:nvPr/>
        </p:nvSpPr>
        <p:spPr>
          <a:xfrm>
            <a:off x="3036800" y="4678450"/>
            <a:ext cx="267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Phase advance constraints</a:t>
            </a:r>
            <a:endParaRPr/>
          </a:p>
        </p:txBody>
      </p:sp>
      <p:sp>
        <p:nvSpPr>
          <p:cNvPr id="89" name="Google Shape;89;p17"/>
          <p:cNvSpPr txBox="1"/>
          <p:nvPr>
            <p:ph idx="1" type="body"/>
          </p:nvPr>
        </p:nvSpPr>
        <p:spPr>
          <a:xfrm>
            <a:off x="253500" y="876950"/>
            <a:ext cx="8836800" cy="77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475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Roboto Mono"/>
                <a:ea typeface="Roboto Mono"/>
                <a:cs typeface="Roboto Mono"/>
                <a:sym typeface="Roboto Mono"/>
              </a:rPr>
              <a:t>B1-&gt; IP1 CCR   CCL TCT IP5     CCR   MKD IP6      TCP IP7      TCT IP8        CCL TCT IP1</a:t>
            </a:r>
            <a:endParaRPr sz="26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600">
                <a:latin typeface="Roboto Mono"/>
                <a:ea typeface="Roboto Mono"/>
                <a:cs typeface="Roboto Mono"/>
                <a:sym typeface="Roboto Mono"/>
              </a:rPr>
              <a:t>B2&lt;- IP1 CCR   CCL     IP5 TCT CCR       IP6 MKD      IP7 TCP      IP8 TCT    CCL     IP1</a:t>
            </a:r>
            <a:endParaRPr sz="2600"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90" name="Google Shape;90;p17"/>
          <p:cNvGrpSpPr/>
          <p:nvPr/>
        </p:nvGrpSpPr>
        <p:grpSpPr>
          <a:xfrm>
            <a:off x="952900" y="1117700"/>
            <a:ext cx="7611300" cy="252600"/>
            <a:chOff x="952900" y="1117700"/>
            <a:chExt cx="7611300" cy="252600"/>
          </a:xfrm>
        </p:grpSpPr>
        <p:cxnSp>
          <p:nvCxnSpPr>
            <p:cNvPr id="91" name="Google Shape;91;p17"/>
            <p:cNvCxnSpPr/>
            <p:nvPr/>
          </p:nvCxnSpPr>
          <p:spPr>
            <a:xfrm flipH="1" rot="10800000">
              <a:off x="952900" y="1241300"/>
              <a:ext cx="7611300" cy="5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2" name="Google Shape;92;p17"/>
            <p:cNvCxnSpPr/>
            <p:nvPr/>
          </p:nvCxnSpPr>
          <p:spPr>
            <a:xfrm>
              <a:off x="952900" y="1123225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3" name="Google Shape;93;p17"/>
            <p:cNvCxnSpPr/>
            <p:nvPr/>
          </p:nvCxnSpPr>
          <p:spPr>
            <a:xfrm>
              <a:off x="1341525" y="1136600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4" name="Google Shape;94;p17"/>
            <p:cNvCxnSpPr/>
            <p:nvPr/>
          </p:nvCxnSpPr>
          <p:spPr>
            <a:xfrm>
              <a:off x="1901975" y="1136600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5" name="Google Shape;95;p17"/>
            <p:cNvCxnSpPr/>
            <p:nvPr/>
          </p:nvCxnSpPr>
          <p:spPr>
            <a:xfrm>
              <a:off x="2650325" y="1136600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6" name="Google Shape;96;p17"/>
            <p:cNvCxnSpPr/>
            <p:nvPr/>
          </p:nvCxnSpPr>
          <p:spPr>
            <a:xfrm>
              <a:off x="3425525" y="1136600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7" name="Google Shape;97;p17"/>
            <p:cNvCxnSpPr/>
            <p:nvPr/>
          </p:nvCxnSpPr>
          <p:spPr>
            <a:xfrm>
              <a:off x="4389450" y="1123225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8" name="Google Shape;98;p17"/>
            <p:cNvCxnSpPr/>
            <p:nvPr/>
          </p:nvCxnSpPr>
          <p:spPr>
            <a:xfrm>
              <a:off x="5578075" y="1136600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9" name="Google Shape;99;p17"/>
            <p:cNvCxnSpPr/>
            <p:nvPr/>
          </p:nvCxnSpPr>
          <p:spPr>
            <a:xfrm>
              <a:off x="6820400" y="1136600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0" name="Google Shape;100;p17"/>
            <p:cNvCxnSpPr/>
            <p:nvPr/>
          </p:nvCxnSpPr>
          <p:spPr>
            <a:xfrm>
              <a:off x="7821400" y="1123225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1" name="Google Shape;101;p17"/>
            <p:cNvCxnSpPr/>
            <p:nvPr/>
          </p:nvCxnSpPr>
          <p:spPr>
            <a:xfrm>
              <a:off x="8556425" y="1136600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2" name="Google Shape;102;p17"/>
            <p:cNvCxnSpPr/>
            <p:nvPr/>
          </p:nvCxnSpPr>
          <p:spPr>
            <a:xfrm>
              <a:off x="2304650" y="1123225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3" name="Google Shape;103;p17"/>
            <p:cNvCxnSpPr/>
            <p:nvPr/>
          </p:nvCxnSpPr>
          <p:spPr>
            <a:xfrm>
              <a:off x="3997950" y="1123225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4" name="Google Shape;104;p17"/>
            <p:cNvCxnSpPr/>
            <p:nvPr/>
          </p:nvCxnSpPr>
          <p:spPr>
            <a:xfrm>
              <a:off x="3049700" y="1246700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5" name="Google Shape;105;p17"/>
            <p:cNvCxnSpPr/>
            <p:nvPr/>
          </p:nvCxnSpPr>
          <p:spPr>
            <a:xfrm>
              <a:off x="4752800" y="1246700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6" name="Google Shape;106;p17"/>
            <p:cNvCxnSpPr/>
            <p:nvPr/>
          </p:nvCxnSpPr>
          <p:spPr>
            <a:xfrm>
              <a:off x="5232700" y="1123225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7" name="Google Shape;107;p17"/>
            <p:cNvCxnSpPr/>
            <p:nvPr/>
          </p:nvCxnSpPr>
          <p:spPr>
            <a:xfrm>
              <a:off x="5970300" y="1246700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8" name="Google Shape;108;p17"/>
            <p:cNvCxnSpPr/>
            <p:nvPr/>
          </p:nvCxnSpPr>
          <p:spPr>
            <a:xfrm>
              <a:off x="6466300" y="1117700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9" name="Google Shape;109;p17"/>
            <p:cNvCxnSpPr/>
            <p:nvPr/>
          </p:nvCxnSpPr>
          <p:spPr>
            <a:xfrm>
              <a:off x="7182450" y="1246700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0" name="Google Shape;110;p17"/>
            <p:cNvCxnSpPr/>
            <p:nvPr/>
          </p:nvCxnSpPr>
          <p:spPr>
            <a:xfrm>
              <a:off x="8175500" y="1123225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aphicFrame>
        <p:nvGraphicFramePr>
          <p:cNvPr id="111" name="Google Shape;111;p17"/>
          <p:cNvGraphicFramePr/>
          <p:nvPr/>
        </p:nvGraphicFramePr>
        <p:xfrm>
          <a:off x="521725" y="2260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{2EF3C18B-D660-4D7B-9A7A-C57527C81C1B}</a:tableStyleId>
              </a:tblPr>
              <a:tblGrid>
                <a:gridCol w="699075"/>
                <a:gridCol w="699075"/>
                <a:gridCol w="699075"/>
                <a:gridCol w="699075"/>
                <a:gridCol w="699075"/>
              </a:tblGrid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CC-TCP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B1 Left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B1 Right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B2 Left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B2 Right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CC1 H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46.25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45.74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15.58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16.08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CC5 V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14.56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14.05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44.85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45.4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MKD-TCT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B1 MKD.A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B1 MKD.0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B2 MKD.A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B2 MKD.0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TCTH1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23.49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23.5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38.45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38.46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TCTH5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54.42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54.43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7.41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7.42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TCTH8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15.51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15.53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46.66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46.67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TCP-TCT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B1 H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B1 V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B2 H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B2 V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TCT1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16.07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15.77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46.23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44.91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TCT5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47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45.76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15.19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14.96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TCT8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8.09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7.72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54.44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52.77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12" name="Google Shape;112;p17"/>
          <p:cNvSpPr/>
          <p:nvPr/>
        </p:nvSpPr>
        <p:spPr>
          <a:xfrm>
            <a:off x="1734700" y="957650"/>
            <a:ext cx="3151800" cy="5727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7"/>
          <p:cNvSpPr/>
          <p:nvPr/>
        </p:nvSpPr>
        <p:spPr>
          <a:xfrm>
            <a:off x="6220275" y="957650"/>
            <a:ext cx="1152000" cy="5727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4" name="Google Shape;114;p17"/>
          <p:cNvCxnSpPr/>
          <p:nvPr/>
        </p:nvCxnSpPr>
        <p:spPr>
          <a:xfrm flipH="1" rot="10800000">
            <a:off x="741450" y="958225"/>
            <a:ext cx="826800" cy="54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15" name="Google Shape;115;p17"/>
          <p:cNvCxnSpPr/>
          <p:nvPr/>
        </p:nvCxnSpPr>
        <p:spPr>
          <a:xfrm flipH="1" rot="10800000">
            <a:off x="757550" y="1530275"/>
            <a:ext cx="821400" cy="13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16" name="Google Shape;116;p17"/>
          <p:cNvCxnSpPr/>
          <p:nvPr/>
        </p:nvCxnSpPr>
        <p:spPr>
          <a:xfrm>
            <a:off x="1578950" y="952900"/>
            <a:ext cx="0" cy="5775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17" name="Google Shape;117;p17"/>
          <p:cNvCxnSpPr/>
          <p:nvPr/>
        </p:nvCxnSpPr>
        <p:spPr>
          <a:xfrm>
            <a:off x="7669500" y="958250"/>
            <a:ext cx="1173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18" name="Google Shape;118;p17"/>
          <p:cNvCxnSpPr/>
          <p:nvPr/>
        </p:nvCxnSpPr>
        <p:spPr>
          <a:xfrm>
            <a:off x="7669500" y="943400"/>
            <a:ext cx="0" cy="601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19" name="Google Shape;119;p17"/>
          <p:cNvCxnSpPr/>
          <p:nvPr/>
        </p:nvCxnSpPr>
        <p:spPr>
          <a:xfrm>
            <a:off x="7669500" y="1530350"/>
            <a:ext cx="1173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20" name="Google Shape;120;p17"/>
          <p:cNvSpPr/>
          <p:nvPr/>
        </p:nvSpPr>
        <p:spPr>
          <a:xfrm>
            <a:off x="5011063" y="955300"/>
            <a:ext cx="1099500" cy="5727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7"/>
          <p:cNvSpPr txBox="1"/>
          <p:nvPr/>
        </p:nvSpPr>
        <p:spPr>
          <a:xfrm>
            <a:off x="4047425" y="3278025"/>
            <a:ext cx="1979700" cy="615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MKD-TCT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Below 20° mod 180°</a:t>
            </a:r>
            <a:endParaRPr/>
          </a:p>
        </p:txBody>
      </p:sp>
      <p:sp>
        <p:nvSpPr>
          <p:cNvPr id="122" name="Google Shape;122;p17"/>
          <p:cNvSpPr txBox="1"/>
          <p:nvPr/>
        </p:nvSpPr>
        <p:spPr>
          <a:xfrm>
            <a:off x="4066175" y="2286825"/>
            <a:ext cx="1872600" cy="615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CC-TCP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Below 30° mod 180°</a:t>
            </a:r>
            <a:endParaRPr/>
          </a:p>
        </p:txBody>
      </p:sp>
      <p:sp>
        <p:nvSpPr>
          <p:cNvPr id="123" name="Google Shape;123;p17"/>
          <p:cNvSpPr txBox="1"/>
          <p:nvPr/>
        </p:nvSpPr>
        <p:spPr>
          <a:xfrm>
            <a:off x="4066175" y="4079475"/>
            <a:ext cx="1979700" cy="831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TCP-TCT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Below 25° or in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70°-110° mod 180°</a:t>
            </a:r>
            <a:endParaRPr/>
          </a:p>
        </p:txBody>
      </p:sp>
      <p:sp>
        <p:nvSpPr>
          <p:cNvPr id="124" name="Google Shape;124;p17"/>
          <p:cNvSpPr txBox="1"/>
          <p:nvPr/>
        </p:nvSpPr>
        <p:spPr>
          <a:xfrm>
            <a:off x="854175" y="1783600"/>
            <a:ext cx="3092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15 cm baseline [ unit 2 pi]</a:t>
            </a:r>
            <a:endParaRPr/>
          </a:p>
        </p:txBody>
      </p:sp>
      <p:sp>
        <p:nvSpPr>
          <p:cNvPr id="125" name="Google Shape;125;p17"/>
          <p:cNvSpPr txBox="1"/>
          <p:nvPr/>
        </p:nvSpPr>
        <p:spPr>
          <a:xfrm>
            <a:off x="6613050" y="2284038"/>
            <a:ext cx="2343900" cy="615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Particularly needed for tight settings</a:t>
            </a:r>
            <a:endParaRPr/>
          </a:p>
        </p:txBody>
      </p:sp>
      <p:sp>
        <p:nvSpPr>
          <p:cNvPr id="126" name="Google Shape;126;p17"/>
          <p:cNvSpPr txBox="1"/>
          <p:nvPr/>
        </p:nvSpPr>
        <p:spPr>
          <a:xfrm>
            <a:off x="6574925" y="3623950"/>
            <a:ext cx="2400900" cy="615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Particularly needed for relaxed settings</a:t>
            </a:r>
            <a:endParaRPr/>
          </a:p>
        </p:txBody>
      </p:sp>
      <p:cxnSp>
        <p:nvCxnSpPr>
          <p:cNvPr id="127" name="Google Shape;127;p17"/>
          <p:cNvCxnSpPr>
            <a:endCxn id="125" idx="1"/>
          </p:cNvCxnSpPr>
          <p:nvPr/>
        </p:nvCxnSpPr>
        <p:spPr>
          <a:xfrm>
            <a:off x="5938650" y="2562438"/>
            <a:ext cx="674400" cy="29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8" name="Google Shape;128;p17"/>
          <p:cNvCxnSpPr>
            <a:stCxn id="121" idx="3"/>
            <a:endCxn id="126" idx="1"/>
          </p:cNvCxnSpPr>
          <p:nvPr/>
        </p:nvCxnSpPr>
        <p:spPr>
          <a:xfrm>
            <a:off x="6027125" y="3585825"/>
            <a:ext cx="547800" cy="345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9" name="Google Shape;129;p17"/>
          <p:cNvCxnSpPr>
            <a:stCxn id="123" idx="3"/>
            <a:endCxn id="126" idx="1"/>
          </p:cNvCxnSpPr>
          <p:nvPr/>
        </p:nvCxnSpPr>
        <p:spPr>
          <a:xfrm flipH="1" rot="10800000">
            <a:off x="6045875" y="3931725"/>
            <a:ext cx="529200" cy="563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0" name="Google Shape;130;p17"/>
          <p:cNvSpPr txBox="1"/>
          <p:nvPr/>
        </p:nvSpPr>
        <p:spPr>
          <a:xfrm>
            <a:off x="4017100" y="1812350"/>
            <a:ext cx="1256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Constraints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Phase advance constraints</a:t>
            </a:r>
            <a:endParaRPr/>
          </a:p>
        </p:txBody>
      </p:sp>
      <p:sp>
        <p:nvSpPr>
          <p:cNvPr id="136" name="Google Shape;136;p18"/>
          <p:cNvSpPr txBox="1"/>
          <p:nvPr>
            <p:ph idx="1" type="body"/>
          </p:nvPr>
        </p:nvSpPr>
        <p:spPr>
          <a:xfrm>
            <a:off x="253500" y="876950"/>
            <a:ext cx="8836800" cy="77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475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Roboto Mono"/>
                <a:ea typeface="Roboto Mono"/>
                <a:cs typeface="Roboto Mono"/>
                <a:sym typeface="Roboto Mono"/>
              </a:rPr>
              <a:t>B1-&gt; IP1 CCR      CCL TCT IP5     CCR   MKD IP6      TCP IP7      TCT IP8        CCL TCT IP1</a:t>
            </a:r>
            <a:endParaRPr sz="26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600">
                <a:latin typeface="Roboto Mono"/>
                <a:ea typeface="Roboto Mono"/>
                <a:cs typeface="Roboto Mono"/>
                <a:sym typeface="Roboto Mono"/>
              </a:rPr>
              <a:t>B2&lt;- IP1 CCR TCT  CCL     IP5 TCT CCR       IP6 MKD      IP7 TCP      IP8 TCT    CCL     IP1</a:t>
            </a:r>
            <a:endParaRPr sz="2600">
              <a:latin typeface="Roboto Mono"/>
              <a:ea typeface="Roboto Mono"/>
              <a:cs typeface="Roboto Mono"/>
              <a:sym typeface="Roboto Mono"/>
            </a:endParaRPr>
          </a:p>
        </p:txBody>
      </p:sp>
      <p:graphicFrame>
        <p:nvGraphicFramePr>
          <p:cNvPr id="137" name="Google Shape;137;p18"/>
          <p:cNvGraphicFramePr/>
          <p:nvPr/>
        </p:nvGraphicFramePr>
        <p:xfrm>
          <a:off x="521725" y="2260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{2EF3C18B-D660-4D7B-9A7A-C57527C81C1B}</a:tableStyleId>
              </a:tblPr>
              <a:tblGrid>
                <a:gridCol w="699075"/>
                <a:gridCol w="699075"/>
                <a:gridCol w="699075"/>
                <a:gridCol w="699075"/>
                <a:gridCol w="699075"/>
              </a:tblGrid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CC-TCP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B1 Left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B1 Right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B2 Left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B2 Right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CC1 H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0000"/>
                          </a:solidFill>
                        </a:rPr>
                        <a:t>88.21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0000"/>
                          </a:solidFill>
                        </a:rPr>
                        <a:t>86.76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28.77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29.93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CC5 V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21.19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19.74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0000"/>
                          </a:solidFill>
                        </a:rPr>
                        <a:t>-52.65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9900"/>
                          </a:solidFill>
                        </a:rPr>
                        <a:t>-36.87</a:t>
                      </a:r>
                      <a:endParaRPr sz="1000">
                        <a:solidFill>
                          <a:srgbClr val="FF99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MKD-TCT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B1 MKD.A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B1 MKD.0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B2 MKD.A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B2 MKD.0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TCTH1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-4.85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1.35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-18.7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-14.74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TCTH5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9900"/>
                          </a:solidFill>
                        </a:rPr>
                        <a:t>-29.87</a:t>
                      </a:r>
                      <a:endParaRPr sz="1000">
                        <a:solidFill>
                          <a:srgbClr val="FF99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9900"/>
                          </a:solidFill>
                        </a:rPr>
                        <a:t>-23.67</a:t>
                      </a:r>
                      <a:endParaRPr sz="1000">
                        <a:solidFill>
                          <a:srgbClr val="FF99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9900"/>
                          </a:solidFill>
                        </a:rPr>
                        <a:t>-30.97</a:t>
                      </a:r>
                      <a:endParaRPr sz="1000">
                        <a:solidFill>
                          <a:srgbClr val="FF99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9900"/>
                          </a:solidFill>
                        </a:rPr>
                        <a:t>-27</a:t>
                      </a:r>
                      <a:endParaRPr sz="1000">
                        <a:solidFill>
                          <a:srgbClr val="FF99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TCTH8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3.55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9.74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0000"/>
                          </a:solidFill>
                        </a:rPr>
                        <a:t>57.16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0000"/>
                          </a:solidFill>
                        </a:rPr>
                        <a:t>61.12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TCP-TCT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B1 H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B1 V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B2 H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B2 V</a:t>
                      </a:r>
                      <a:endParaRPr b="1"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TCT1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23.75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-81.71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81.78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9900"/>
                          </a:solidFill>
                        </a:rPr>
                        <a:t>-31.38</a:t>
                      </a:r>
                      <a:endParaRPr sz="1000">
                        <a:solidFill>
                          <a:srgbClr val="FF99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TCT5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-1.27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-85.69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9900"/>
                          </a:solidFill>
                        </a:rPr>
                        <a:t>69.52</a:t>
                      </a:r>
                      <a:endParaRPr sz="1000">
                        <a:solidFill>
                          <a:srgbClr val="FF99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-13.25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TCT8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9900"/>
                          </a:solidFill>
                        </a:rPr>
                        <a:t>32.14</a:t>
                      </a:r>
                      <a:endParaRPr sz="1000">
                        <a:solidFill>
                          <a:srgbClr val="FF99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77.75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-22.36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-82.54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38" name="Google Shape;138;p18"/>
          <p:cNvSpPr/>
          <p:nvPr/>
        </p:nvSpPr>
        <p:spPr>
          <a:xfrm>
            <a:off x="2016725" y="955300"/>
            <a:ext cx="3151800" cy="5727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8"/>
          <p:cNvSpPr/>
          <p:nvPr/>
        </p:nvSpPr>
        <p:spPr>
          <a:xfrm>
            <a:off x="6477975" y="955300"/>
            <a:ext cx="1152000" cy="5727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40" name="Google Shape;140;p18"/>
          <p:cNvCxnSpPr/>
          <p:nvPr/>
        </p:nvCxnSpPr>
        <p:spPr>
          <a:xfrm>
            <a:off x="811225" y="956800"/>
            <a:ext cx="1036200" cy="15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41" name="Google Shape;141;p18"/>
          <p:cNvCxnSpPr/>
          <p:nvPr/>
        </p:nvCxnSpPr>
        <p:spPr>
          <a:xfrm flipH="1" rot="10800000">
            <a:off x="784400" y="1530375"/>
            <a:ext cx="1068300" cy="9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42" name="Google Shape;142;p18"/>
          <p:cNvCxnSpPr/>
          <p:nvPr/>
        </p:nvCxnSpPr>
        <p:spPr>
          <a:xfrm>
            <a:off x="1852750" y="952900"/>
            <a:ext cx="0" cy="5775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43" name="Google Shape;143;p18"/>
          <p:cNvCxnSpPr/>
          <p:nvPr/>
        </p:nvCxnSpPr>
        <p:spPr>
          <a:xfrm>
            <a:off x="7873525" y="963650"/>
            <a:ext cx="1173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44" name="Google Shape;144;p18"/>
          <p:cNvCxnSpPr/>
          <p:nvPr/>
        </p:nvCxnSpPr>
        <p:spPr>
          <a:xfrm>
            <a:off x="7873525" y="965300"/>
            <a:ext cx="0" cy="601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45" name="Google Shape;145;p18"/>
          <p:cNvCxnSpPr/>
          <p:nvPr/>
        </p:nvCxnSpPr>
        <p:spPr>
          <a:xfrm>
            <a:off x="7873525" y="1528000"/>
            <a:ext cx="1173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46" name="Google Shape;146;p18"/>
          <p:cNvSpPr/>
          <p:nvPr/>
        </p:nvSpPr>
        <p:spPr>
          <a:xfrm>
            <a:off x="5273488" y="955300"/>
            <a:ext cx="1099500" cy="5727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8"/>
          <p:cNvSpPr txBox="1"/>
          <p:nvPr/>
        </p:nvSpPr>
        <p:spPr>
          <a:xfrm>
            <a:off x="4047425" y="3278025"/>
            <a:ext cx="1979700" cy="615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MKD-TCT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Below 20° mod 180°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48" name="Google Shape;148;p18"/>
          <p:cNvSpPr txBox="1"/>
          <p:nvPr/>
        </p:nvSpPr>
        <p:spPr>
          <a:xfrm>
            <a:off x="4066175" y="2286825"/>
            <a:ext cx="1942200" cy="615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CC-TCP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Below 30° mod 180°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49" name="Google Shape;149;p18"/>
          <p:cNvSpPr txBox="1"/>
          <p:nvPr/>
        </p:nvSpPr>
        <p:spPr>
          <a:xfrm>
            <a:off x="4066175" y="4079475"/>
            <a:ext cx="2310600" cy="831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TCP-TCT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Below 25° or in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70°-110° mod 180°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50" name="Google Shape;150;p18"/>
          <p:cNvSpPr txBox="1"/>
          <p:nvPr/>
        </p:nvSpPr>
        <p:spPr>
          <a:xfrm>
            <a:off x="4017100" y="1812350"/>
            <a:ext cx="1256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Constraints</a:t>
            </a:r>
            <a:endParaRPr/>
          </a:p>
        </p:txBody>
      </p:sp>
      <p:sp>
        <p:nvSpPr>
          <p:cNvPr id="151" name="Google Shape;151;p18"/>
          <p:cNvSpPr txBox="1"/>
          <p:nvPr/>
        </p:nvSpPr>
        <p:spPr>
          <a:xfrm>
            <a:off x="6915325" y="2699125"/>
            <a:ext cx="1716000" cy="10467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Freedom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 Arc 23,34, 67, 78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 IR 2, 8, 3, 4</a:t>
            </a:r>
            <a:endParaRPr/>
          </a:p>
        </p:txBody>
      </p:sp>
      <p:grpSp>
        <p:nvGrpSpPr>
          <p:cNvPr id="152" name="Google Shape;152;p18"/>
          <p:cNvGrpSpPr/>
          <p:nvPr/>
        </p:nvGrpSpPr>
        <p:grpSpPr>
          <a:xfrm>
            <a:off x="950825" y="1120688"/>
            <a:ext cx="7892700" cy="252600"/>
            <a:chOff x="671625" y="1117700"/>
            <a:chExt cx="7892700" cy="252600"/>
          </a:xfrm>
        </p:grpSpPr>
        <p:cxnSp>
          <p:nvCxnSpPr>
            <p:cNvPr id="153" name="Google Shape;153;p18"/>
            <p:cNvCxnSpPr/>
            <p:nvPr/>
          </p:nvCxnSpPr>
          <p:spPr>
            <a:xfrm flipH="1" rot="10800000">
              <a:off x="671625" y="1241338"/>
              <a:ext cx="7892700" cy="2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4" name="Google Shape;154;p18"/>
            <p:cNvCxnSpPr/>
            <p:nvPr/>
          </p:nvCxnSpPr>
          <p:spPr>
            <a:xfrm>
              <a:off x="679663" y="1123225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5" name="Google Shape;155;p18"/>
            <p:cNvCxnSpPr/>
            <p:nvPr/>
          </p:nvCxnSpPr>
          <p:spPr>
            <a:xfrm>
              <a:off x="1041138" y="1133850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6" name="Google Shape;156;p18"/>
            <p:cNvCxnSpPr/>
            <p:nvPr/>
          </p:nvCxnSpPr>
          <p:spPr>
            <a:xfrm>
              <a:off x="1901975" y="1136600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7" name="Google Shape;157;p18"/>
            <p:cNvCxnSpPr/>
            <p:nvPr/>
          </p:nvCxnSpPr>
          <p:spPr>
            <a:xfrm>
              <a:off x="2650325" y="1136600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8" name="Google Shape;158;p18"/>
            <p:cNvCxnSpPr/>
            <p:nvPr/>
          </p:nvCxnSpPr>
          <p:spPr>
            <a:xfrm>
              <a:off x="3425525" y="1136600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9" name="Google Shape;159;p18"/>
            <p:cNvCxnSpPr/>
            <p:nvPr/>
          </p:nvCxnSpPr>
          <p:spPr>
            <a:xfrm>
              <a:off x="4389450" y="1123225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0" name="Google Shape;160;p18"/>
            <p:cNvCxnSpPr/>
            <p:nvPr/>
          </p:nvCxnSpPr>
          <p:spPr>
            <a:xfrm>
              <a:off x="5578075" y="1136600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1" name="Google Shape;161;p18"/>
            <p:cNvCxnSpPr/>
            <p:nvPr/>
          </p:nvCxnSpPr>
          <p:spPr>
            <a:xfrm>
              <a:off x="6820400" y="1136600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2" name="Google Shape;162;p18"/>
            <p:cNvCxnSpPr/>
            <p:nvPr/>
          </p:nvCxnSpPr>
          <p:spPr>
            <a:xfrm>
              <a:off x="7821400" y="1123225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3" name="Google Shape;163;p18"/>
            <p:cNvCxnSpPr/>
            <p:nvPr/>
          </p:nvCxnSpPr>
          <p:spPr>
            <a:xfrm>
              <a:off x="8556425" y="1136600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4" name="Google Shape;164;p18"/>
            <p:cNvCxnSpPr/>
            <p:nvPr/>
          </p:nvCxnSpPr>
          <p:spPr>
            <a:xfrm>
              <a:off x="2304650" y="1123225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5" name="Google Shape;165;p18"/>
            <p:cNvCxnSpPr/>
            <p:nvPr/>
          </p:nvCxnSpPr>
          <p:spPr>
            <a:xfrm>
              <a:off x="3997950" y="1123225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6" name="Google Shape;166;p18"/>
            <p:cNvCxnSpPr/>
            <p:nvPr/>
          </p:nvCxnSpPr>
          <p:spPr>
            <a:xfrm>
              <a:off x="3049700" y="1246700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7" name="Google Shape;167;p18"/>
            <p:cNvCxnSpPr/>
            <p:nvPr/>
          </p:nvCxnSpPr>
          <p:spPr>
            <a:xfrm>
              <a:off x="4752800" y="1246700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8" name="Google Shape;168;p18"/>
            <p:cNvCxnSpPr/>
            <p:nvPr/>
          </p:nvCxnSpPr>
          <p:spPr>
            <a:xfrm>
              <a:off x="5232700" y="1123225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9" name="Google Shape;169;p18"/>
            <p:cNvCxnSpPr/>
            <p:nvPr/>
          </p:nvCxnSpPr>
          <p:spPr>
            <a:xfrm>
              <a:off x="5970300" y="1246700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0" name="Google Shape;170;p18"/>
            <p:cNvCxnSpPr/>
            <p:nvPr/>
          </p:nvCxnSpPr>
          <p:spPr>
            <a:xfrm>
              <a:off x="6466300" y="1117700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1" name="Google Shape;171;p18"/>
            <p:cNvCxnSpPr/>
            <p:nvPr/>
          </p:nvCxnSpPr>
          <p:spPr>
            <a:xfrm>
              <a:off x="7182450" y="1246700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2" name="Google Shape;172;p18"/>
            <p:cNvCxnSpPr/>
            <p:nvPr/>
          </p:nvCxnSpPr>
          <p:spPr>
            <a:xfrm>
              <a:off x="8175500" y="1123225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cxnSp>
        <p:nvCxnSpPr>
          <p:cNvPr id="173" name="Google Shape;173;p18"/>
          <p:cNvCxnSpPr/>
          <p:nvPr/>
        </p:nvCxnSpPr>
        <p:spPr>
          <a:xfrm>
            <a:off x="1704175" y="1249688"/>
            <a:ext cx="0" cy="12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4" name="Google Shape;174;p18"/>
          <p:cNvSpPr txBox="1"/>
          <p:nvPr/>
        </p:nvSpPr>
        <p:spPr>
          <a:xfrm>
            <a:off x="854175" y="1783600"/>
            <a:ext cx="3092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15 cm baseline [unit degree]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Phase advance constraints</a:t>
            </a:r>
            <a:endParaRPr/>
          </a:p>
        </p:txBody>
      </p:sp>
      <p:sp>
        <p:nvSpPr>
          <p:cNvPr id="180" name="Google Shape;180;p19"/>
          <p:cNvSpPr txBox="1"/>
          <p:nvPr>
            <p:ph idx="1" type="body"/>
          </p:nvPr>
        </p:nvSpPr>
        <p:spPr>
          <a:xfrm>
            <a:off x="253500" y="876950"/>
            <a:ext cx="8836800" cy="77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475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Roboto Mono"/>
                <a:ea typeface="Roboto Mono"/>
                <a:cs typeface="Roboto Mono"/>
                <a:sym typeface="Roboto Mono"/>
              </a:rPr>
              <a:t>B1-&gt; IP1 CCR   CCL TCT IP5     CCR   MKD IP6      TCP IP7      TCT IP8        CCL TCT IP1</a:t>
            </a:r>
            <a:endParaRPr sz="26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600">
                <a:latin typeface="Roboto Mono"/>
                <a:ea typeface="Roboto Mono"/>
                <a:cs typeface="Roboto Mono"/>
                <a:sym typeface="Roboto Mono"/>
              </a:rPr>
              <a:t>B2&lt;- IP1 CCR   CCL     IP5 TCT CCR       IP6 MKD      IP7 TCP      IP8 TCT    CCL     IP1</a:t>
            </a:r>
            <a:endParaRPr sz="2600"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181" name="Google Shape;181;p19"/>
          <p:cNvGrpSpPr/>
          <p:nvPr/>
        </p:nvGrpSpPr>
        <p:grpSpPr>
          <a:xfrm>
            <a:off x="952900" y="1117700"/>
            <a:ext cx="7611300" cy="252600"/>
            <a:chOff x="952900" y="1117700"/>
            <a:chExt cx="7611300" cy="252600"/>
          </a:xfrm>
        </p:grpSpPr>
        <p:cxnSp>
          <p:nvCxnSpPr>
            <p:cNvPr id="182" name="Google Shape;182;p19"/>
            <p:cNvCxnSpPr/>
            <p:nvPr/>
          </p:nvCxnSpPr>
          <p:spPr>
            <a:xfrm flipH="1" rot="10800000">
              <a:off x="952900" y="1241300"/>
              <a:ext cx="7611300" cy="5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3" name="Google Shape;183;p19"/>
            <p:cNvCxnSpPr/>
            <p:nvPr/>
          </p:nvCxnSpPr>
          <p:spPr>
            <a:xfrm>
              <a:off x="952900" y="1123225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4" name="Google Shape;184;p19"/>
            <p:cNvCxnSpPr/>
            <p:nvPr/>
          </p:nvCxnSpPr>
          <p:spPr>
            <a:xfrm>
              <a:off x="1341525" y="1136600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5" name="Google Shape;185;p19"/>
            <p:cNvCxnSpPr/>
            <p:nvPr/>
          </p:nvCxnSpPr>
          <p:spPr>
            <a:xfrm>
              <a:off x="1901975" y="1136600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6" name="Google Shape;186;p19"/>
            <p:cNvCxnSpPr/>
            <p:nvPr/>
          </p:nvCxnSpPr>
          <p:spPr>
            <a:xfrm>
              <a:off x="2650325" y="1136600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7" name="Google Shape;187;p19"/>
            <p:cNvCxnSpPr/>
            <p:nvPr/>
          </p:nvCxnSpPr>
          <p:spPr>
            <a:xfrm>
              <a:off x="3425525" y="1136600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8" name="Google Shape;188;p19"/>
            <p:cNvCxnSpPr/>
            <p:nvPr/>
          </p:nvCxnSpPr>
          <p:spPr>
            <a:xfrm>
              <a:off x="4389450" y="1123225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9" name="Google Shape;189;p19"/>
            <p:cNvCxnSpPr/>
            <p:nvPr/>
          </p:nvCxnSpPr>
          <p:spPr>
            <a:xfrm>
              <a:off x="5578075" y="1136600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0" name="Google Shape;190;p19"/>
            <p:cNvCxnSpPr/>
            <p:nvPr/>
          </p:nvCxnSpPr>
          <p:spPr>
            <a:xfrm>
              <a:off x="6820400" y="1136600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1" name="Google Shape;191;p19"/>
            <p:cNvCxnSpPr/>
            <p:nvPr/>
          </p:nvCxnSpPr>
          <p:spPr>
            <a:xfrm>
              <a:off x="7821400" y="1123225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2" name="Google Shape;192;p19"/>
            <p:cNvCxnSpPr/>
            <p:nvPr/>
          </p:nvCxnSpPr>
          <p:spPr>
            <a:xfrm>
              <a:off x="8556425" y="1136600"/>
              <a:ext cx="0" cy="220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3" name="Google Shape;193;p19"/>
            <p:cNvCxnSpPr/>
            <p:nvPr/>
          </p:nvCxnSpPr>
          <p:spPr>
            <a:xfrm>
              <a:off x="2304650" y="1123225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4" name="Google Shape;194;p19"/>
            <p:cNvCxnSpPr/>
            <p:nvPr/>
          </p:nvCxnSpPr>
          <p:spPr>
            <a:xfrm>
              <a:off x="3997950" y="1123225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5" name="Google Shape;195;p19"/>
            <p:cNvCxnSpPr/>
            <p:nvPr/>
          </p:nvCxnSpPr>
          <p:spPr>
            <a:xfrm>
              <a:off x="3049700" y="1246700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6" name="Google Shape;196;p19"/>
            <p:cNvCxnSpPr/>
            <p:nvPr/>
          </p:nvCxnSpPr>
          <p:spPr>
            <a:xfrm>
              <a:off x="4752800" y="1246700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7" name="Google Shape;197;p19"/>
            <p:cNvCxnSpPr/>
            <p:nvPr/>
          </p:nvCxnSpPr>
          <p:spPr>
            <a:xfrm>
              <a:off x="5232700" y="1123225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8" name="Google Shape;198;p19"/>
            <p:cNvCxnSpPr/>
            <p:nvPr/>
          </p:nvCxnSpPr>
          <p:spPr>
            <a:xfrm>
              <a:off x="5970300" y="1246700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9" name="Google Shape;199;p19"/>
            <p:cNvCxnSpPr/>
            <p:nvPr/>
          </p:nvCxnSpPr>
          <p:spPr>
            <a:xfrm>
              <a:off x="6466300" y="1117700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0" name="Google Shape;200;p19"/>
            <p:cNvCxnSpPr/>
            <p:nvPr/>
          </p:nvCxnSpPr>
          <p:spPr>
            <a:xfrm>
              <a:off x="7182450" y="1246700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1" name="Google Shape;201;p19"/>
            <p:cNvCxnSpPr/>
            <p:nvPr/>
          </p:nvCxnSpPr>
          <p:spPr>
            <a:xfrm>
              <a:off x="8175500" y="1123225"/>
              <a:ext cx="0" cy="1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aphicFrame>
        <p:nvGraphicFramePr>
          <p:cNvPr id="202" name="Google Shape;202;p19"/>
          <p:cNvGraphicFramePr/>
          <p:nvPr/>
        </p:nvGraphicFramePr>
        <p:xfrm>
          <a:off x="521725" y="2260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{2EF3C18B-D660-4D7B-9A7A-C57527C81C1B}</a:tableStyleId>
              </a:tblPr>
              <a:tblGrid>
                <a:gridCol w="699075"/>
                <a:gridCol w="699075"/>
                <a:gridCol w="699075"/>
                <a:gridCol w="699075"/>
                <a:gridCol w="699075"/>
              </a:tblGrid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CC-TCP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B1 Left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B1 Right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B2 Left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B2 Right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CC1 H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16.21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14.76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13.87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15.02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CC5 V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21.19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19.74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6.16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7.55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MKD-TCT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B1 MKD.A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B1 MKD.0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B2 MKD.A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B2 MKD.0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TCTH1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-4.75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1.45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-18.67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-14.71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TCTH5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9900"/>
                          </a:solidFill>
                        </a:rPr>
                        <a:t>-29.77</a:t>
                      </a:r>
                      <a:endParaRPr sz="1000">
                        <a:solidFill>
                          <a:srgbClr val="FF99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9900"/>
                          </a:solidFill>
                        </a:rPr>
                        <a:t>-23.57</a:t>
                      </a:r>
                      <a:endParaRPr sz="1000">
                        <a:solidFill>
                          <a:srgbClr val="FF99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9900"/>
                          </a:solidFill>
                        </a:rPr>
                        <a:t>-30.94</a:t>
                      </a:r>
                      <a:endParaRPr sz="1000">
                        <a:solidFill>
                          <a:srgbClr val="FF99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9900"/>
                          </a:solidFill>
                        </a:rPr>
                        <a:t>-26.97</a:t>
                      </a:r>
                      <a:endParaRPr sz="1000">
                        <a:solidFill>
                          <a:srgbClr val="FF99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TCTH8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4.27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10.47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0000"/>
                          </a:solidFill>
                        </a:rPr>
                        <a:t>48.58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0000"/>
                          </a:solidFill>
                        </a:rPr>
                        <a:t>52.54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TCP-TCT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B1 H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B1 V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B2 H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B2 V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TCT1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-84.25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-81.71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-83.31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-75.79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TCT5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70.73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-85.69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84.42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-72.06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TCT8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-75.23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77.45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-16.07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0000"/>
                          </a:solidFill>
                        </a:rPr>
                        <a:t>50.96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8650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03" name="Google Shape;203;p19"/>
          <p:cNvSpPr/>
          <p:nvPr/>
        </p:nvSpPr>
        <p:spPr>
          <a:xfrm>
            <a:off x="1734700" y="957650"/>
            <a:ext cx="3151800" cy="5727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19"/>
          <p:cNvSpPr/>
          <p:nvPr/>
        </p:nvSpPr>
        <p:spPr>
          <a:xfrm>
            <a:off x="6220275" y="957650"/>
            <a:ext cx="1152000" cy="5727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5" name="Google Shape;205;p19"/>
          <p:cNvCxnSpPr/>
          <p:nvPr/>
        </p:nvCxnSpPr>
        <p:spPr>
          <a:xfrm flipH="1" rot="10800000">
            <a:off x="741450" y="958225"/>
            <a:ext cx="826800" cy="54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206" name="Google Shape;206;p19"/>
          <p:cNvCxnSpPr/>
          <p:nvPr/>
        </p:nvCxnSpPr>
        <p:spPr>
          <a:xfrm flipH="1" rot="10800000">
            <a:off x="757550" y="1530275"/>
            <a:ext cx="821400" cy="13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207" name="Google Shape;207;p19"/>
          <p:cNvCxnSpPr/>
          <p:nvPr/>
        </p:nvCxnSpPr>
        <p:spPr>
          <a:xfrm>
            <a:off x="1578950" y="952900"/>
            <a:ext cx="0" cy="5775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208" name="Google Shape;208;p19"/>
          <p:cNvCxnSpPr/>
          <p:nvPr/>
        </p:nvCxnSpPr>
        <p:spPr>
          <a:xfrm>
            <a:off x="7669500" y="958250"/>
            <a:ext cx="1173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209" name="Google Shape;209;p19"/>
          <p:cNvCxnSpPr/>
          <p:nvPr/>
        </p:nvCxnSpPr>
        <p:spPr>
          <a:xfrm>
            <a:off x="7669500" y="943400"/>
            <a:ext cx="0" cy="601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210" name="Google Shape;210;p19"/>
          <p:cNvCxnSpPr/>
          <p:nvPr/>
        </p:nvCxnSpPr>
        <p:spPr>
          <a:xfrm>
            <a:off x="7669500" y="1530350"/>
            <a:ext cx="1173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211" name="Google Shape;211;p19"/>
          <p:cNvSpPr/>
          <p:nvPr/>
        </p:nvSpPr>
        <p:spPr>
          <a:xfrm>
            <a:off x="5011063" y="955300"/>
            <a:ext cx="1099500" cy="5727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19"/>
          <p:cNvSpPr txBox="1"/>
          <p:nvPr/>
        </p:nvSpPr>
        <p:spPr>
          <a:xfrm>
            <a:off x="4047425" y="3278025"/>
            <a:ext cx="1979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MKD-TCT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Below 20° </a:t>
            </a:r>
            <a:r>
              <a:rPr lang="en">
                <a:solidFill>
                  <a:schemeClr val="dk1"/>
                </a:solidFill>
              </a:rPr>
              <a:t>mod 180°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13" name="Google Shape;213;p19"/>
          <p:cNvSpPr txBox="1"/>
          <p:nvPr/>
        </p:nvSpPr>
        <p:spPr>
          <a:xfrm>
            <a:off x="4066175" y="2286825"/>
            <a:ext cx="1942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CC-TCP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Below 30° mod 180°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14" name="Google Shape;214;p19"/>
          <p:cNvSpPr txBox="1"/>
          <p:nvPr/>
        </p:nvSpPr>
        <p:spPr>
          <a:xfrm>
            <a:off x="4066175" y="4079475"/>
            <a:ext cx="231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TCP-TCT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Below 25° or in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70°-110° mod 180°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15" name="Google Shape;215;p19"/>
          <p:cNvSpPr txBox="1"/>
          <p:nvPr/>
        </p:nvSpPr>
        <p:spPr>
          <a:xfrm>
            <a:off x="4017100" y="1812350"/>
            <a:ext cx="1256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Constraints</a:t>
            </a:r>
            <a:endParaRPr/>
          </a:p>
        </p:txBody>
      </p:sp>
      <p:sp>
        <p:nvSpPr>
          <p:cNvPr id="216" name="Google Shape;216;p19"/>
          <p:cNvSpPr txBox="1"/>
          <p:nvPr/>
        </p:nvSpPr>
        <p:spPr>
          <a:xfrm>
            <a:off x="6933925" y="1889925"/>
            <a:ext cx="17160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Freedom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 </a:t>
            </a:r>
            <a:r>
              <a:rPr lang="en"/>
              <a:t>Arc 23, 34, 67, 78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 IR 2, 8, 3, 4</a:t>
            </a:r>
            <a:endParaRPr/>
          </a:p>
        </p:txBody>
      </p:sp>
      <p:sp>
        <p:nvSpPr>
          <p:cNvPr id="217" name="Google Shape;217;p19"/>
          <p:cNvSpPr txBox="1"/>
          <p:nvPr/>
        </p:nvSpPr>
        <p:spPr>
          <a:xfrm>
            <a:off x="6486275" y="3067350"/>
            <a:ext cx="24321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Using MQTF/D at &lt;95 T/m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But </a:t>
            </a:r>
            <a:r>
              <a:rPr lang="en"/>
              <a:t>without IR8, IR4, etc…</a:t>
            </a:r>
            <a:r>
              <a:rPr lang="en"/>
              <a:t> </a:t>
            </a:r>
            <a:endParaRPr/>
          </a:p>
        </p:txBody>
      </p:sp>
      <p:sp>
        <p:nvSpPr>
          <p:cNvPr id="218" name="Google Shape;218;p19"/>
          <p:cNvSpPr txBox="1"/>
          <p:nvPr/>
        </p:nvSpPr>
        <p:spPr>
          <a:xfrm>
            <a:off x="854175" y="1783600"/>
            <a:ext cx="3092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15 cm optimized </a:t>
            </a:r>
            <a:r>
              <a:rPr lang="en">
                <a:solidFill>
                  <a:schemeClr val="dk1"/>
                </a:solidFill>
              </a:rPr>
              <a:t>[unit degree]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Beta* options</a:t>
            </a:r>
            <a:endParaRPr/>
          </a:p>
        </p:txBody>
      </p:sp>
      <p:graphicFrame>
        <p:nvGraphicFramePr>
          <p:cNvPr id="224" name="Google Shape;224;p20"/>
          <p:cNvGraphicFramePr/>
          <p:nvPr/>
        </p:nvGraphicFramePr>
        <p:xfrm>
          <a:off x="458150" y="9833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{2EF3C18B-D660-4D7B-9A7A-C57527C81C1B}</a:tableStyleId>
              </a:tblPr>
              <a:tblGrid>
                <a:gridCol w="2318050"/>
                <a:gridCol w="1255625"/>
                <a:gridCol w="1207225"/>
                <a:gridCol w="906825"/>
                <a:gridCol w="1152700"/>
              </a:tblGrid>
              <a:tr h="22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</a:rPr>
                        <a:t>Point 1 and 5 βx/βy* [m]</a:t>
                      </a:r>
                      <a:endParaRPr b="1" sz="1200"/>
                    </a:p>
                  </a:txBody>
                  <a:tcPr marT="18275" marB="18275" marR="18275" marL="18275"/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</a:rPr>
                        <a:t>Point 8</a:t>
                      </a:r>
                      <a:endParaRPr b="1" sz="1200"/>
                    </a:p>
                  </a:txBody>
                  <a:tcPr marT="18275" marB="18275" marR="18275" marL="18275"/>
                </a:tc>
              </a:tr>
              <a:tr h="22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Optics case</a:t>
                      </a:r>
                      <a:endParaRPr b="1" sz="1200"/>
                    </a:p>
                  </a:txBody>
                  <a:tcPr marT="18275" marB="18275" marR="18275" marL="1827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Flat Option 1</a:t>
                      </a:r>
                      <a:endParaRPr b="1" sz="12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Flat Option 2</a:t>
                      </a:r>
                      <a:endParaRPr b="1" sz="12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Back-up </a:t>
                      </a:r>
                      <a:endParaRPr b="1" sz="12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/>
                    </a:p>
                  </a:txBody>
                  <a:tcPr marT="18275" marB="18275" marR="18275" marL="18275"/>
                </a:tc>
              </a:tr>
              <a:tr h="22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Injection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6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6</a:t>
                      </a:r>
                      <a:endParaRPr sz="12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6</a:t>
                      </a:r>
                      <a:endParaRPr sz="12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10</a:t>
                      </a:r>
                      <a:endParaRPr sz="1200"/>
                    </a:p>
                  </a:txBody>
                  <a:tcPr marT="18275" marB="18275" marR="18275" marL="18275"/>
                </a:tc>
              </a:tr>
              <a:tr h="22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Collapse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0.7/2.8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0.9/1.8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1.1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1.5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22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End of levelling 2029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0.15/0.60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0.25/0.50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0.3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1.5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22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End of levelling 2030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0.10/0.40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0.15/0.30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0.2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1.5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22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End of levelling 2031-32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0.09/0.18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0.09/0.18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0.15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1.5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22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MD 2029-2030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0.075/0.18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0.075/0.18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0.15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0.5/1.5*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MD 2024-2025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0.3/0.72</a:t>
                      </a:r>
                      <a:r>
                        <a:rPr lang="en" sz="1200">
                          <a:solidFill>
                            <a:schemeClr val="dk1"/>
                          </a:solidFill>
                        </a:rPr>
                        <a:t>**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0.3/0.72</a:t>
                      </a:r>
                      <a:r>
                        <a:rPr lang="en" sz="1200">
                          <a:solidFill>
                            <a:schemeClr val="dk1"/>
                          </a:solidFill>
                        </a:rPr>
                        <a:t>**</a:t>
                      </a:r>
                      <a:endParaRPr sz="12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0.6**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1.5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MD 2024-2025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2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2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2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0.5/1.5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25" name="Google Shape;225;p20"/>
          <p:cNvSpPr txBox="1"/>
          <p:nvPr/>
        </p:nvSpPr>
        <p:spPr>
          <a:xfrm>
            <a:off x="418325" y="3279075"/>
            <a:ext cx="7574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*if LHCb upgrade approved for Tun    </a:t>
            </a:r>
            <a:r>
              <a:rPr lang="en" sz="1200"/>
              <a:t>** same ATS factor as 0.075/0.18 cm (pre-squeeze 2m)</a:t>
            </a:r>
            <a:endParaRPr sz="1200"/>
          </a:p>
        </p:txBody>
      </p:sp>
      <p:sp>
        <p:nvSpPr>
          <p:cNvPr id="226" name="Google Shape;226;p20"/>
          <p:cNvSpPr txBox="1"/>
          <p:nvPr/>
        </p:nvSpPr>
        <p:spPr>
          <a:xfrm>
            <a:off x="223325" y="3570175"/>
            <a:ext cx="7964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Flat ratio and ATS factors choice pending DA results.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Anti-ATS for the </a:t>
            </a:r>
            <a:r>
              <a:rPr lang="en" sz="1200"/>
              <a:t>collapse</a:t>
            </a:r>
            <a:r>
              <a:rPr lang="en" sz="1200"/>
              <a:t> is better to forward physics, but relies more on BETS upgrade.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Further reduction of beta at the crab at </a:t>
            </a:r>
            <a:r>
              <a:rPr lang="en" sz="1200"/>
              <a:t>collapse</a:t>
            </a:r>
            <a:r>
              <a:rPr lang="en" sz="1200"/>
              <a:t> could be envisaged at the cost of initial changes of transport for forward physics. New IR7 optics to be added in the ramp.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Tight settings probably needed for most pushed beta*, new aperture estimates on-going, </a:t>
            </a:r>
            <a:r>
              <a:rPr lang="en" sz="1200"/>
              <a:t>ideally waiting from b.s. Production.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Optics to be compatible both 6.8 TeV and 7 TeV (although we may miss some optimizations) </a:t>
            </a:r>
            <a:endParaRPr sz="1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1"/>
          <p:cNvSpPr txBox="1"/>
          <p:nvPr>
            <p:ph type="title"/>
          </p:nvPr>
        </p:nvSpPr>
        <p:spPr>
          <a:xfrm>
            <a:off x="334950" y="23889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Back-up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38" name="Google Shape;23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3250" y="7415"/>
            <a:ext cx="9144002" cy="51286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