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306" r:id="rId3"/>
    <p:sldId id="307" r:id="rId4"/>
    <p:sldId id="308" r:id="rId5"/>
    <p:sldId id="309" r:id="rId6"/>
  </p:sldIdLst>
  <p:sldSz cx="12192000" cy="6858000"/>
  <p:notesSz cx="6858000" cy="9144000"/>
  <p:defaultTextStyle>
    <a:defPPr>
      <a:defRPr lang="en-US"/>
    </a:defPPr>
    <a:lvl1pPr marL="0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682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524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364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207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048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888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731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B9B9E0"/>
    <a:srgbClr val="9494B4"/>
    <a:srgbClr val="D2D2FF"/>
    <a:srgbClr val="6C6C82"/>
    <a:srgbClr val="008D93"/>
    <a:srgbClr val="B62C20"/>
    <a:srgbClr val="C1C1C1"/>
    <a:srgbClr val="000000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86200" autoAdjust="0"/>
  </p:normalViewPr>
  <p:slideViewPr>
    <p:cSldViewPr snapToGrid="0" snapToObjects="1">
      <p:cViewPr varScale="1">
        <p:scale>
          <a:sx n="54" d="100"/>
          <a:sy n="54" d="100"/>
        </p:scale>
        <p:origin x="1028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682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524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364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207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048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888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731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28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76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238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75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42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40" y="1592268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40" y="3969708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8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8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8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4" y="1592268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4" y="3978020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7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04966"/>
            <a:ext cx="5616601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9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3" y="2420939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8" y="1592267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5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9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5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38" rtl="0" eaLnBrk="1" fontAlgn="auto" latinLnBrk="0" hangingPunct="1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31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5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81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90" y="2732445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5" y="1601377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9" y="507852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93" y="1601377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7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3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3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3" y="4294193"/>
            <a:ext cx="3703131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3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3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3" y="4294193"/>
            <a:ext cx="3703131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2" y="1709743"/>
            <a:ext cx="11376025" cy="2852737"/>
          </a:xfrm>
        </p:spPr>
        <p:txBody>
          <a:bodyPr anchor="b"/>
          <a:lstStyle>
            <a:lvl1pPr>
              <a:defRPr sz="50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2" y="4589468"/>
            <a:ext cx="113760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38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19" indent="0" algn="ctr">
              <a:buNone/>
              <a:defRPr sz="2000"/>
            </a:lvl2pPr>
            <a:lvl3pPr marL="914438" indent="0" algn="ctr">
              <a:buNone/>
              <a:defRPr sz="1801"/>
            </a:lvl3pPr>
            <a:lvl4pPr marL="1371656" indent="0" algn="ctr">
              <a:buNone/>
              <a:defRPr sz="1600"/>
            </a:lvl4pPr>
            <a:lvl5pPr marL="1828876" indent="0" algn="ctr">
              <a:buNone/>
              <a:defRPr sz="1600"/>
            </a:lvl5pPr>
            <a:lvl6pPr marL="2286095" indent="0" algn="ctr">
              <a:buNone/>
              <a:defRPr sz="1600"/>
            </a:lvl6pPr>
            <a:lvl7pPr marL="2743313" indent="0" algn="ctr">
              <a:buNone/>
              <a:defRPr sz="1600"/>
            </a:lvl7pPr>
            <a:lvl8pPr marL="3200532" indent="0" algn="ctr">
              <a:buNone/>
              <a:defRPr sz="1600"/>
            </a:lvl8pPr>
            <a:lvl9pPr marL="365775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93" y="6196406"/>
            <a:ext cx="1137602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1" dirty="0" err="1"/>
              <a:t>home.cern</a:t>
            </a:r>
            <a:endParaRPr lang="en-US" sz="180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5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F8463-B026-6613-3EAD-AC8927612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2B409-A1CF-1647-5E73-80AA5C2E6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D8A79-ABE2-A793-BB6B-2A46ACA6D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93D0-B598-4414-AA46-58C914B6A8AB}" type="datetimeFigureOut">
              <a:rPr lang="en-GB" smtClean="0"/>
              <a:t>05/09/2023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4CC45-F91B-5A2B-936A-949CB01D6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69C07-EFEA-5A1F-8F61-C1C81C6A8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F84EA-A7FA-4972-95F5-7EB11336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012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92" y="3429001"/>
            <a:ext cx="11376025" cy="2153265"/>
          </a:xfrm>
        </p:spPr>
        <p:txBody>
          <a:bodyPr anchor="t" anchorCtr="0"/>
          <a:lstStyle>
            <a:lvl1pPr algn="l">
              <a:defRPr sz="500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93" y="5700257"/>
            <a:ext cx="11376025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19" indent="0" algn="ctr">
              <a:buNone/>
              <a:defRPr sz="2000"/>
            </a:lvl2pPr>
            <a:lvl3pPr marL="914438" indent="0" algn="ctr">
              <a:buNone/>
              <a:defRPr sz="1801"/>
            </a:lvl3pPr>
            <a:lvl4pPr marL="1371656" indent="0" algn="ctr">
              <a:buNone/>
              <a:defRPr sz="1600"/>
            </a:lvl4pPr>
            <a:lvl5pPr marL="1828876" indent="0" algn="ctr">
              <a:buNone/>
              <a:defRPr sz="1600"/>
            </a:lvl5pPr>
            <a:lvl6pPr marL="2286095" indent="0" algn="ctr">
              <a:buNone/>
              <a:defRPr sz="1600"/>
            </a:lvl6pPr>
            <a:lvl7pPr marL="2743313" indent="0" algn="ctr">
              <a:buNone/>
              <a:defRPr sz="1600"/>
            </a:lvl7pPr>
            <a:lvl8pPr marL="3200532" indent="0" algn="ctr">
              <a:buNone/>
              <a:defRPr sz="1600"/>
            </a:lvl8pPr>
            <a:lvl9pPr marL="365775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13" indent="-324013">
              <a:buFont typeface="Arial" charset="0"/>
              <a:buChar char="•"/>
              <a:tabLst/>
              <a:defRPr sz="1801">
                <a:solidFill>
                  <a:schemeClr val="tx2"/>
                </a:solidFill>
              </a:defRPr>
            </a:lvl2pPr>
            <a:lvl3pPr marL="648027" indent="-324013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40" indent="-324013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86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14" indent="-342914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76" indent="-261948">
              <a:buFont typeface="Arial" panose="020B0604020202020204" pitchFamily="34" charset="0"/>
              <a:buChar char="•"/>
              <a:tabLst/>
              <a:defRPr sz="1801">
                <a:solidFill>
                  <a:schemeClr val="tx2">
                    <a:lumMod val="50000"/>
                  </a:schemeClr>
                </a:solidFill>
              </a:defRPr>
            </a:lvl2pPr>
            <a:lvl3pPr marL="889038" indent="-260361">
              <a:buSzPct val="100000"/>
              <a:buFont typeface="Arial" panose="020B0604020202020204" pitchFamily="34" charset="0"/>
              <a:buChar char="•"/>
              <a:tabLst/>
              <a:defRPr sz="1801">
                <a:solidFill>
                  <a:schemeClr val="tx2">
                    <a:lumMod val="50000"/>
                  </a:schemeClr>
                </a:solidFill>
              </a:defRPr>
            </a:lvl3pPr>
            <a:lvl4pPr marL="1209725" indent="-269887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86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3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7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13" indent="-324013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27" indent="-324013">
              <a:buSzPct val="100000"/>
              <a:buFont typeface="Arial" panose="020B0604020202020204" pitchFamily="34" charset="0"/>
              <a:buChar char="•"/>
              <a:tabLst/>
              <a:defRPr sz="1801">
                <a:solidFill>
                  <a:schemeClr val="bg1"/>
                </a:solidFill>
              </a:defRPr>
            </a:lvl3pPr>
            <a:lvl4pPr marL="972040" indent="-324013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86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2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7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4013" indent="-324013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04966"/>
            <a:ext cx="5616601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427287"/>
            <a:ext cx="5611813" cy="3762376"/>
          </a:xfrm>
        </p:spPr>
        <p:txBody>
          <a:bodyPr/>
          <a:lstStyle>
            <a:lvl1pPr marL="324013" indent="-324013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93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6"/>
            <a:ext cx="154229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1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9" y="6356355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1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6" y="6356355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38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38" rtl="0" eaLnBrk="1" latinLnBrk="0" hangingPunct="1">
        <a:lnSpc>
          <a:spcPct val="90000"/>
        </a:lnSpc>
        <a:spcBef>
          <a:spcPts val="1801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64" indent="-324013" algn="l" defTabSz="914438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27" indent="-324013" algn="l" defTabSz="914438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40" indent="-324013" algn="l" defTabSz="914438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86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705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23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42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61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9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38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6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76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95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13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32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51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6" userDrawn="1">
          <p15:clr>
            <a:srgbClr val="F26B43"/>
          </p15:clr>
        </p15:guide>
        <p15:guide id="7" pos="3884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wmf"/><Relationship Id="rId5" Type="http://schemas.openxmlformats.org/officeDocument/2006/relationships/oleObject" Target="file:///C:\SMARTEAMProd_Tmp\mramosga\CAD001929131.CATProduct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oleObject" Target="SMARTEAM://_STFILE_C:/SMARTEAMProd_Tmp/mramosga/CAD002023817.CATProduct%25VERS_1" TargetMode="External"/><Relationship Id="rId5" Type="http://schemas.openxmlformats.org/officeDocument/2006/relationships/image" Target="../media/image6.wmf"/><Relationship Id="rId4" Type="http://schemas.openxmlformats.org/officeDocument/2006/relationships/oleObject" Target="file:///C:\SMARTEAMProd_Tmp\mramosga\CAD001929131.CATProduc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b="0" dirty="0"/>
              <a:t>Linear LHC-BWS Mechanics</a:t>
            </a:r>
            <a:br>
              <a:rPr lang="en-GB" b="0" dirty="0"/>
            </a:br>
            <a:br>
              <a:rPr lang="en-GB" sz="2400" dirty="0"/>
            </a:br>
            <a:r>
              <a:rPr lang="en-GB" sz="2400" dirty="0"/>
              <a:t>LHC BWS CONS project team meeting</a:t>
            </a:r>
            <a:br>
              <a:rPr lang="en-GB" sz="2400" dirty="0"/>
            </a:br>
            <a:r>
              <a:rPr lang="en-GB" sz="2400" b="0" dirty="0"/>
              <a:t>05/09/2023</a:t>
            </a:r>
            <a:endParaRPr lang="en-US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58F2C0-9C6D-7AC1-7353-E2AC32505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Radio-Frequency Studies</a:t>
            </a:r>
            <a:br>
              <a:rPr lang="en-US" dirty="0"/>
            </a:br>
            <a:r>
              <a:rPr lang="en-US" sz="2100" dirty="0">
                <a:solidFill>
                  <a:schemeClr val="accent5"/>
                </a:solidFill>
              </a:rPr>
              <a:t>Design Tips</a:t>
            </a:r>
            <a:br>
              <a:rPr lang="en-US" dirty="0"/>
            </a:b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65B8F9D-05DD-4B9D-39B0-108314F746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439335"/>
            <a:ext cx="5688011" cy="4767835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Magnetically Coupled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</a:t>
            </a:r>
            <a:r>
              <a:rPr lang="en-GB" sz="1800" b="0" dirty="0">
                <a:solidFill>
                  <a:schemeClr val="accent3"/>
                </a:solidFill>
              </a:rPr>
              <a:t>BWS Vacuum Chamber</a:t>
            </a:r>
            <a:r>
              <a:rPr lang="en-GB" sz="1800" b="0" dirty="0">
                <a:solidFill>
                  <a:schemeClr val="tx1"/>
                </a:solidFill>
              </a:rPr>
              <a:t> is the main resonator component, in addition to the </a:t>
            </a:r>
            <a:r>
              <a:rPr lang="en-GB" sz="1800" b="0" dirty="0">
                <a:solidFill>
                  <a:schemeClr val="accent4"/>
                </a:solidFill>
              </a:rPr>
              <a:t>Line Vacuum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</a:t>
            </a:r>
            <a:r>
              <a:rPr lang="en-GB" sz="1800" b="0" dirty="0">
                <a:solidFill>
                  <a:schemeClr val="accent6"/>
                </a:solidFill>
              </a:rPr>
              <a:t>Ferrite Windows </a:t>
            </a:r>
            <a:r>
              <a:rPr lang="en-GB" sz="1800" b="0" dirty="0">
                <a:solidFill>
                  <a:schemeClr val="tx1"/>
                </a:solidFill>
              </a:rPr>
              <a:t>reduce the coupling thanks to the ferrites (that absorb some resonances depending on the ferrite properties) and the small aperture (calculated, documentation being found by RF team)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70E1C-D3BC-CDFD-9A78-C9166440CA0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A20F0-F917-0E1C-74D1-436DDA6562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RF Studies – Design Tips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4316D-695C-8588-1431-97E7DE08A6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67B6CFF-F591-D337-2F57-0E1DAB9A6C0E}"/>
              </a:ext>
            </a:extLst>
          </p:cNvPr>
          <p:cNvGrpSpPr/>
          <p:nvPr/>
        </p:nvGrpSpPr>
        <p:grpSpPr>
          <a:xfrm>
            <a:off x="1174774" y="187277"/>
            <a:ext cx="10609237" cy="5935200"/>
            <a:chOff x="1174774" y="187277"/>
            <a:chExt cx="10609237" cy="59352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380DCCF-6C1F-9652-68BF-D6FCCFB9C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24563" y="3823252"/>
              <a:ext cx="5759448" cy="2053685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3306CA1-352D-DFF7-41B7-1AB1092CC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2429" y="187277"/>
              <a:ext cx="5616573" cy="3635975"/>
            </a:xfrm>
            <a:prstGeom prst="rect">
              <a:avLst/>
            </a:prstGeom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4D93666-9F1F-F2AA-DF21-1D4A181BBF03}"/>
                </a:ext>
              </a:extLst>
            </p:cNvPr>
            <p:cNvGrpSpPr/>
            <p:nvPr/>
          </p:nvGrpSpPr>
          <p:grpSpPr>
            <a:xfrm>
              <a:off x="6374166" y="4261282"/>
              <a:ext cx="1213360" cy="1047565"/>
              <a:chOff x="6374166" y="4261282"/>
              <a:chExt cx="1213360" cy="1047565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F2FA4AB2-2AC8-B017-57B6-EB9C33D4BCD9}"/>
                  </a:ext>
                </a:extLst>
              </p:cNvPr>
              <p:cNvSpPr/>
              <p:nvPr/>
            </p:nvSpPr>
            <p:spPr>
              <a:xfrm>
                <a:off x="6374166" y="4261282"/>
                <a:ext cx="275554" cy="1047565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B8BC6B5-1AC9-062B-ABCA-1E2FC70F5EF8}"/>
                  </a:ext>
                </a:extLst>
              </p:cNvPr>
              <p:cNvSpPr/>
              <p:nvPr/>
            </p:nvSpPr>
            <p:spPr>
              <a:xfrm>
                <a:off x="7311972" y="4261282"/>
                <a:ext cx="275554" cy="1047565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7688BF5-DAD2-B108-0D54-AB933BDE04D2}"/>
                </a:ext>
              </a:extLst>
            </p:cNvPr>
            <p:cNvGrpSpPr/>
            <p:nvPr/>
          </p:nvGrpSpPr>
          <p:grpSpPr>
            <a:xfrm>
              <a:off x="1174774" y="3823252"/>
              <a:ext cx="4080807" cy="2299225"/>
              <a:chOff x="1174774" y="3823252"/>
              <a:chExt cx="4080807" cy="2299225"/>
            </a:xfrm>
          </p:grpSpPr>
          <p:graphicFrame>
            <p:nvGraphicFramePr>
              <p:cNvPr id="23" name="Object 22">
                <a:extLst>
                  <a:ext uri="{FF2B5EF4-FFF2-40B4-BE49-F238E27FC236}">
                    <a16:creationId xmlns:a16="http://schemas.microsoft.com/office/drawing/2014/main" id="{B2BAAB51-2ABD-39BD-02FE-EAF141C36B7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87293797"/>
                  </p:ext>
                </p:extLst>
              </p:nvPr>
            </p:nvGraphicFramePr>
            <p:xfrm>
              <a:off x="1174774" y="3823252"/>
              <a:ext cx="4080807" cy="22992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oduct" r:id="rId5" imgW="10199880" imgH="5747400" progId="CATIA.Product">
                      <p:link updateAutomatic="1"/>
                    </p:oleObj>
                  </mc:Choice>
                  <mc:Fallback>
                    <p:oleObj name="Product" r:id="rId5" imgW="10199880" imgH="5747400" progId="CATIA.Product">
                      <p:link updateAutomatic="1"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1174774" y="3823252"/>
                            <a:ext cx="4080807" cy="22992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BD3079FC-E50A-BED4-F443-63421387C873}"/>
                  </a:ext>
                </a:extLst>
              </p:cNvPr>
              <p:cNvSpPr/>
              <p:nvPr/>
            </p:nvSpPr>
            <p:spPr>
              <a:xfrm>
                <a:off x="1775177" y="3823252"/>
                <a:ext cx="2880000" cy="221356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87E6F09-6C1B-ED7F-2F6C-79E09059A0DD}"/>
                </a:ext>
              </a:extLst>
            </p:cNvPr>
            <p:cNvGrpSpPr/>
            <p:nvPr/>
          </p:nvGrpSpPr>
          <p:grpSpPr>
            <a:xfrm>
              <a:off x="6225544" y="3182778"/>
              <a:ext cx="2137222" cy="789659"/>
              <a:chOff x="6225544" y="3182778"/>
              <a:chExt cx="2137222" cy="789659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8F41287-EFF3-B686-500B-9668F7C2CB05}"/>
                  </a:ext>
                </a:extLst>
              </p:cNvPr>
              <p:cNvSpPr txBox="1"/>
              <p:nvPr/>
            </p:nvSpPr>
            <p:spPr>
              <a:xfrm>
                <a:off x="6225544" y="3182778"/>
                <a:ext cx="156896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chemeClr val="accent4"/>
                    </a:solidFill>
                  </a:rPr>
                  <a:t>Line Vacuum Chamber</a:t>
                </a: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2C29DE55-24CC-6AF2-D856-3903F861ED0A}"/>
                  </a:ext>
                </a:extLst>
              </p:cNvPr>
              <p:cNvCxnSpPr>
                <a:cxnSpLocks/>
                <a:stCxn id="30" idx="3"/>
              </p:cNvCxnSpPr>
              <p:nvPr/>
            </p:nvCxnSpPr>
            <p:spPr>
              <a:xfrm>
                <a:off x="7794504" y="3429000"/>
                <a:ext cx="56826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6DE19E89-1A46-5904-DFAC-A234AEEA27C4}"/>
                  </a:ext>
                </a:extLst>
              </p:cNvPr>
              <p:cNvCxnSpPr>
                <a:stCxn id="30" idx="2"/>
              </p:cNvCxnSpPr>
              <p:nvPr/>
            </p:nvCxnSpPr>
            <p:spPr>
              <a:xfrm flipH="1">
                <a:off x="6977849" y="3675221"/>
                <a:ext cx="0" cy="2972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024CBD1-078A-F4F0-B164-AF0B5EBC4708}"/>
                </a:ext>
              </a:extLst>
            </p:cNvPr>
            <p:cNvGrpSpPr/>
            <p:nvPr/>
          </p:nvGrpSpPr>
          <p:grpSpPr>
            <a:xfrm>
              <a:off x="8390632" y="2005264"/>
              <a:ext cx="3092843" cy="2297406"/>
              <a:chOff x="8390632" y="2005264"/>
              <a:chExt cx="3092843" cy="2297406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22EDD71-31B2-76B4-B451-2C4A92287E42}"/>
                  </a:ext>
                </a:extLst>
              </p:cNvPr>
              <p:cNvSpPr txBox="1"/>
              <p:nvPr/>
            </p:nvSpPr>
            <p:spPr>
              <a:xfrm>
                <a:off x="9914515" y="3379905"/>
                <a:ext cx="156896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chemeClr val="accent3"/>
                    </a:solidFill>
                  </a:rPr>
                  <a:t>BWS Vacuum Chamber</a:t>
                </a:r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0C0FEA32-DDB4-5CC5-F087-18B88A0CA440}"/>
                  </a:ext>
                </a:extLst>
              </p:cNvPr>
              <p:cNvCxnSpPr/>
              <p:nvPr/>
            </p:nvCxnSpPr>
            <p:spPr>
              <a:xfrm flipH="1">
                <a:off x="8390632" y="3651623"/>
                <a:ext cx="1523883" cy="6510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8DD5368D-07ED-9D2C-8BD9-BD484918BFD5}"/>
                  </a:ext>
                </a:extLst>
              </p:cNvPr>
              <p:cNvCxnSpPr/>
              <p:nvPr/>
            </p:nvCxnSpPr>
            <p:spPr>
              <a:xfrm flipH="1" flipV="1">
                <a:off x="9130805" y="2005264"/>
                <a:ext cx="783710" cy="16208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C9ECD19-DACE-68C5-9E5B-C68CB393791C}"/>
                </a:ext>
              </a:extLst>
            </p:cNvPr>
            <p:cNvGrpSpPr/>
            <p:nvPr/>
          </p:nvGrpSpPr>
          <p:grpSpPr>
            <a:xfrm>
              <a:off x="4655177" y="4683774"/>
              <a:ext cx="1718989" cy="492443"/>
              <a:chOff x="4655177" y="4683774"/>
              <a:chExt cx="1718989" cy="492443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D0AEC80-89BD-55FA-386B-638C411412AA}"/>
                  </a:ext>
                </a:extLst>
              </p:cNvPr>
              <p:cNvSpPr txBox="1"/>
              <p:nvPr/>
            </p:nvSpPr>
            <p:spPr>
              <a:xfrm>
                <a:off x="4933343" y="4683774"/>
                <a:ext cx="871182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chemeClr val="accent6"/>
                    </a:solidFill>
                  </a:rPr>
                  <a:t>Ferrite Window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C959C91A-AEE8-DB6A-AD01-C114C51C5C4E}"/>
                  </a:ext>
                </a:extLst>
              </p:cNvPr>
              <p:cNvCxnSpPr>
                <a:cxnSpLocks/>
                <a:stCxn id="40" idx="1"/>
                <a:endCxn id="27" idx="6"/>
              </p:cNvCxnSpPr>
              <p:nvPr/>
            </p:nvCxnSpPr>
            <p:spPr>
              <a:xfrm flipH="1">
                <a:off x="4655177" y="4929996"/>
                <a:ext cx="278166" cy="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B210BE35-E065-D5E9-08E3-9DAA0AC583F3}"/>
                  </a:ext>
                </a:extLst>
              </p:cNvPr>
              <p:cNvCxnSpPr>
                <a:stCxn id="40" idx="3"/>
                <a:endCxn id="24" idx="2"/>
              </p:cNvCxnSpPr>
              <p:nvPr/>
            </p:nvCxnSpPr>
            <p:spPr>
              <a:xfrm flipV="1">
                <a:off x="5804525" y="4785065"/>
                <a:ext cx="569641" cy="1449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98867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7981509-DAED-CF93-CF48-AA4C0E38F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4195711"/>
            <a:ext cx="5688011" cy="178851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058F2C0-9C6D-7AC1-7353-E2AC32505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Radio-Frequency Studies</a:t>
            </a:r>
            <a:br>
              <a:rPr lang="en-US" dirty="0"/>
            </a:br>
            <a:r>
              <a:rPr lang="en-US" sz="2100" dirty="0">
                <a:solidFill>
                  <a:schemeClr val="accent5"/>
                </a:solidFill>
              </a:rPr>
              <a:t>Design Tips</a:t>
            </a:r>
            <a:br>
              <a:rPr lang="en-US" dirty="0"/>
            </a:b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65B8F9D-05DD-4B9D-39B0-108314F746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439335"/>
            <a:ext cx="5688011" cy="4767835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Double Bellow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symmetric design creates a half wavelength resonator. The shorter the instrument, the better. A solution to attenuate it could be implementing two ferrite windows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To make the card transparent to the beam, a ceramic material could be used. In addition, some mechanical solutions (</a:t>
            </a:r>
            <a:r>
              <a:rPr lang="en-GB" sz="1800" dirty="0">
                <a:solidFill>
                  <a:schemeClr val="tx1"/>
                </a:solidFill>
              </a:rPr>
              <a:t>slot</a:t>
            </a:r>
            <a:r>
              <a:rPr lang="en-GB" sz="1800" b="0" dirty="0">
                <a:solidFill>
                  <a:schemeClr val="tx1"/>
                </a:solidFill>
              </a:rPr>
              <a:t>) could be implemented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70E1C-D3BC-CDFD-9A78-C9166440CA0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A20F0-F917-0E1C-74D1-436DDA6562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RF Studies – Design Tips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4316D-695C-8588-1431-97E7DE08A6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DC445CA-67F3-20E7-7582-C74309B39946}"/>
              </a:ext>
            </a:extLst>
          </p:cNvPr>
          <p:cNvGrpSpPr/>
          <p:nvPr/>
        </p:nvGrpSpPr>
        <p:grpSpPr>
          <a:xfrm>
            <a:off x="8291743" y="3321923"/>
            <a:ext cx="3135599" cy="2128972"/>
            <a:chOff x="8291743" y="3321923"/>
            <a:chExt cx="3135599" cy="212897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4D93666-9F1F-F2AA-DF21-1D4A181BBF03}"/>
                </a:ext>
              </a:extLst>
            </p:cNvPr>
            <p:cNvGrpSpPr/>
            <p:nvPr/>
          </p:nvGrpSpPr>
          <p:grpSpPr>
            <a:xfrm>
              <a:off x="8291743" y="4403330"/>
              <a:ext cx="1213360" cy="1047565"/>
              <a:chOff x="6374166" y="4261282"/>
              <a:chExt cx="1213360" cy="1047565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F2FA4AB2-2AC8-B017-57B6-EB9C33D4BCD9}"/>
                  </a:ext>
                </a:extLst>
              </p:cNvPr>
              <p:cNvSpPr/>
              <p:nvPr/>
            </p:nvSpPr>
            <p:spPr>
              <a:xfrm>
                <a:off x="6374166" y="4261282"/>
                <a:ext cx="275554" cy="1047565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B8BC6B5-1AC9-062B-ABCA-1E2FC70F5EF8}"/>
                  </a:ext>
                </a:extLst>
              </p:cNvPr>
              <p:cNvSpPr/>
              <p:nvPr/>
            </p:nvSpPr>
            <p:spPr>
              <a:xfrm>
                <a:off x="7311972" y="4261282"/>
                <a:ext cx="275554" cy="1047565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7688BF5-DAD2-B108-0D54-AB933BDE04D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68141" y="3321923"/>
              <a:ext cx="1959201" cy="1118288"/>
              <a:chOff x="10889439" y="2299074"/>
              <a:chExt cx="4080807" cy="2329275"/>
            </a:xfrm>
          </p:grpSpPr>
          <p:graphicFrame>
            <p:nvGraphicFramePr>
              <p:cNvPr id="23" name="Object 22">
                <a:extLst>
                  <a:ext uri="{FF2B5EF4-FFF2-40B4-BE49-F238E27FC236}">
                    <a16:creationId xmlns:a16="http://schemas.microsoft.com/office/drawing/2014/main" id="{B2BAAB51-2ABD-39BD-02FE-EAF141C36B7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0624649"/>
                  </p:ext>
                </p:extLst>
              </p:nvPr>
            </p:nvGraphicFramePr>
            <p:xfrm>
              <a:off x="10889439" y="2329124"/>
              <a:ext cx="4080807" cy="22992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oduct" r:id="rId4" imgW="10199880" imgH="5747400" progId="CATIA.Product">
                      <p:link updateAutomatic="1"/>
                    </p:oleObj>
                  </mc:Choice>
                  <mc:Fallback>
                    <p:oleObj name="Product" r:id="rId4" imgW="10199880" imgH="5747400" progId="CATIA.Product">
                      <p:link updateAutomatic="1"/>
                      <p:pic>
                        <p:nvPicPr>
                          <p:cNvPr id="23" name="Object 22">
                            <a:extLst>
                              <a:ext uri="{FF2B5EF4-FFF2-40B4-BE49-F238E27FC236}">
                                <a16:creationId xmlns:a16="http://schemas.microsoft.com/office/drawing/2014/main" id="{B2BAAB51-2ABD-39BD-02FE-EAF141C36B7F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10889439" y="2329124"/>
                            <a:ext cx="4080807" cy="22992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BD3079FC-E50A-BED4-F443-63421387C873}"/>
                  </a:ext>
                </a:extLst>
              </p:cNvPr>
              <p:cNvSpPr/>
              <p:nvPr/>
            </p:nvSpPr>
            <p:spPr>
              <a:xfrm>
                <a:off x="11489842" y="2299074"/>
                <a:ext cx="2880000" cy="221356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50207D9-0408-31A1-5E0E-D03262FAEDA0}"/>
                </a:ext>
              </a:extLst>
            </p:cNvPr>
            <p:cNvGrpSpPr/>
            <p:nvPr/>
          </p:nvGrpSpPr>
          <p:grpSpPr>
            <a:xfrm>
              <a:off x="8504414" y="3853291"/>
              <a:ext cx="1251981" cy="703451"/>
              <a:chOff x="8504414" y="3853291"/>
              <a:chExt cx="1251981" cy="70345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D0AEC80-89BD-55FA-386B-638C411412AA}"/>
                  </a:ext>
                </a:extLst>
              </p:cNvPr>
              <p:cNvSpPr txBox="1"/>
              <p:nvPr/>
            </p:nvSpPr>
            <p:spPr>
              <a:xfrm>
                <a:off x="8504414" y="3918779"/>
                <a:ext cx="871182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chemeClr val="accent6"/>
                    </a:solidFill>
                  </a:rPr>
                  <a:t>Ferrite Window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C959C91A-AEE8-DB6A-AD01-C114C51C5C4E}"/>
                  </a:ext>
                </a:extLst>
              </p:cNvPr>
              <p:cNvCxnSpPr>
                <a:cxnSpLocks/>
                <a:stCxn id="40" idx="3"/>
                <a:endCxn id="27" idx="2"/>
              </p:cNvCxnSpPr>
              <p:nvPr/>
            </p:nvCxnSpPr>
            <p:spPr>
              <a:xfrm flipV="1">
                <a:off x="9375596" y="3853291"/>
                <a:ext cx="380799" cy="3117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B210BE35-E065-D5E9-08E3-9DAA0AC583F3}"/>
                  </a:ext>
                </a:extLst>
              </p:cNvPr>
              <p:cNvCxnSpPr>
                <a:cxnSpLocks/>
                <a:stCxn id="40" idx="2"/>
                <a:endCxn id="24" idx="7"/>
              </p:cNvCxnSpPr>
              <p:nvPr/>
            </p:nvCxnSpPr>
            <p:spPr>
              <a:xfrm flipH="1">
                <a:off x="8526943" y="4411222"/>
                <a:ext cx="413062" cy="14552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2835CFA-4EA3-CB76-C467-E69329CF8768}"/>
                  </a:ext>
                </a:extLst>
              </p:cNvPr>
              <p:cNvCxnSpPr>
                <a:stCxn id="40" idx="2"/>
                <a:endCxn id="25" idx="1"/>
              </p:cNvCxnSpPr>
              <p:nvPr/>
            </p:nvCxnSpPr>
            <p:spPr>
              <a:xfrm>
                <a:off x="8940005" y="4411222"/>
                <a:ext cx="329898" cy="14552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55D7A061-8C1F-D02C-9756-402E8C6977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625802"/>
              </p:ext>
            </p:extLst>
          </p:nvPr>
        </p:nvGraphicFramePr>
        <p:xfrm>
          <a:off x="4361549" y="4387369"/>
          <a:ext cx="1915936" cy="1079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6" imgW="10199880" imgH="5747400" progId="CATIA.Product">
                  <p:link updateAutomatic="1"/>
                </p:oleObj>
              </mc:Choice>
              <mc:Fallback>
                <p:oleObj name="Product" r:id="rId6" imgW="10199880" imgH="57474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61549" y="4387369"/>
                        <a:ext cx="1915936" cy="10794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" name="Group 44">
            <a:extLst>
              <a:ext uri="{FF2B5EF4-FFF2-40B4-BE49-F238E27FC236}">
                <a16:creationId xmlns:a16="http://schemas.microsoft.com/office/drawing/2014/main" id="{5627036A-5022-021A-7296-13EB570E611B}"/>
              </a:ext>
            </a:extLst>
          </p:cNvPr>
          <p:cNvGrpSpPr/>
          <p:nvPr/>
        </p:nvGrpSpPr>
        <p:grpSpPr>
          <a:xfrm>
            <a:off x="5073119" y="3851596"/>
            <a:ext cx="436017" cy="701354"/>
            <a:chOff x="5101694" y="3965896"/>
            <a:chExt cx="436017" cy="70135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2F6847C-036E-8FD6-D539-628E4B6E12E5}"/>
                </a:ext>
              </a:extLst>
            </p:cNvPr>
            <p:cNvSpPr txBox="1"/>
            <p:nvPr/>
          </p:nvSpPr>
          <p:spPr>
            <a:xfrm>
              <a:off x="5101694" y="3965896"/>
              <a:ext cx="43601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s-ES" b="1" dirty="0"/>
                <a:t>Slot</a:t>
              </a:r>
              <a:endParaRPr lang="en-GB" b="1" dirty="0"/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79D22D05-D07D-F2D0-6286-E51BA27311FD}"/>
                </a:ext>
              </a:extLst>
            </p:cNvPr>
            <p:cNvCxnSpPr>
              <a:stCxn id="38" idx="2"/>
            </p:cNvCxnSpPr>
            <p:nvPr/>
          </p:nvCxnSpPr>
          <p:spPr>
            <a:xfrm flipH="1">
              <a:off x="5300466" y="4242895"/>
              <a:ext cx="0" cy="4243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113229EE-3902-A6DF-DF74-C18EAA83827F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1335" y="173199"/>
            <a:ext cx="4404277" cy="385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9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58F2C0-9C6D-7AC1-7353-E2AC32505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Radio-Frequency Studies</a:t>
            </a:r>
            <a:br>
              <a:rPr lang="en-US" dirty="0"/>
            </a:br>
            <a:r>
              <a:rPr lang="en-US" sz="2100" dirty="0">
                <a:solidFill>
                  <a:schemeClr val="accent5"/>
                </a:solidFill>
              </a:rPr>
              <a:t>Design Tips</a:t>
            </a:r>
            <a:br>
              <a:rPr lang="en-US" dirty="0"/>
            </a:b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65B8F9D-05DD-4B9D-39B0-108314F746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439335"/>
            <a:ext cx="11040187" cy="4767835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Aperture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Could we reduce the aperture of the instrument? </a:t>
            </a:r>
          </a:p>
          <a:p>
            <a:pPr lvl="1" indent="0">
              <a:buNone/>
            </a:pPr>
            <a:r>
              <a:rPr lang="en-GB" sz="1501" b="0" dirty="0">
                <a:solidFill>
                  <a:schemeClr val="tx1"/>
                </a:solidFill>
              </a:rPr>
              <a:t>→ ABP (Riccardo De Maria): min aperture → RF (Hikmet Bursali): impedance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70E1C-D3BC-CDFD-9A78-C9166440CA0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A20F0-F917-0E1C-74D1-436DDA6562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RF Studies – Design Tips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4316D-695C-8588-1431-97E7DE08A6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3322646-B378-BF2B-3508-D88E1A9A0289}"/>
              </a:ext>
            </a:extLst>
          </p:cNvPr>
          <p:cNvGrpSpPr/>
          <p:nvPr/>
        </p:nvGrpSpPr>
        <p:grpSpPr>
          <a:xfrm>
            <a:off x="1241353" y="2866512"/>
            <a:ext cx="9727049" cy="2978375"/>
            <a:chOff x="1241353" y="2866512"/>
            <a:chExt cx="9727049" cy="297837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CEAC02E-1584-1A6C-1E84-87C30A1FCBF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241353" y="2866512"/>
              <a:ext cx="9727049" cy="2978375"/>
              <a:chOff x="524929" y="2733347"/>
              <a:chExt cx="11013165" cy="3372178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2CF560E-50CD-55C2-2B42-D4DE40749E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" b="3107"/>
              <a:stretch/>
            </p:blipFill>
            <p:spPr>
              <a:xfrm>
                <a:off x="3951785" y="2785735"/>
                <a:ext cx="4139349" cy="3267403"/>
              </a:xfrm>
              <a:prstGeom prst="rect">
                <a:avLst/>
              </a:prstGeom>
            </p:spPr>
          </p:pic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57481E1-297E-362B-7727-4BD6E8B99D43}"/>
                  </a:ext>
                </a:extLst>
              </p:cNvPr>
              <p:cNvGrpSpPr/>
              <p:nvPr/>
            </p:nvGrpSpPr>
            <p:grpSpPr>
              <a:xfrm>
                <a:off x="524929" y="2733347"/>
                <a:ext cx="3543299" cy="3372178"/>
                <a:chOff x="524929" y="2733347"/>
                <a:chExt cx="3543299" cy="3372178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4940856B-CC95-67D4-610F-298A50D900E3}"/>
                    </a:ext>
                  </a:extLst>
                </p:cNvPr>
                <p:cNvSpPr/>
                <p:nvPr/>
              </p:nvSpPr>
              <p:spPr>
                <a:xfrm>
                  <a:off x="524929" y="2733347"/>
                  <a:ext cx="1857375" cy="3372178"/>
                </a:xfrm>
                <a:prstGeom prst="rect">
                  <a:avLst/>
                </a:prstGeom>
                <a:gradFill>
                  <a:gsLst>
                    <a:gs pos="0">
                      <a:srgbClr val="6C6C82"/>
                    </a:gs>
                    <a:gs pos="33000">
                      <a:srgbClr val="9494B4"/>
                    </a:gs>
                    <a:gs pos="57000">
                      <a:srgbClr val="B9B9E0"/>
                    </a:gs>
                    <a:gs pos="92000">
                      <a:srgbClr val="D2D2FF"/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Trapezoid 10">
                  <a:extLst>
                    <a:ext uri="{FF2B5EF4-FFF2-40B4-BE49-F238E27FC236}">
                      <a16:creationId xmlns:a16="http://schemas.microsoft.com/office/drawing/2014/main" id="{29B847BB-0523-38CF-80EE-9962D16A7CAF}"/>
                    </a:ext>
                  </a:extLst>
                </p:cNvPr>
                <p:cNvSpPr/>
                <p:nvPr/>
              </p:nvSpPr>
              <p:spPr>
                <a:xfrm rot="5400000">
                  <a:off x="1540858" y="3576473"/>
                  <a:ext cx="3368816" cy="1685925"/>
                </a:xfrm>
                <a:prstGeom prst="trapezoid">
                  <a:avLst>
                    <a:gd name="adj" fmla="val 52684"/>
                  </a:avLst>
                </a:prstGeom>
                <a:gradFill>
                  <a:gsLst>
                    <a:gs pos="0">
                      <a:srgbClr val="6C6C82"/>
                    </a:gs>
                    <a:gs pos="33000">
                      <a:srgbClr val="9494B4"/>
                    </a:gs>
                    <a:gs pos="57000">
                      <a:srgbClr val="B9B9E0"/>
                    </a:gs>
                    <a:gs pos="92000">
                      <a:srgbClr val="D2D2FF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6C0E982-48D3-718F-52AB-5B738254C675}"/>
                  </a:ext>
                </a:extLst>
              </p:cNvPr>
              <p:cNvGrpSpPr/>
              <p:nvPr/>
            </p:nvGrpSpPr>
            <p:grpSpPr>
              <a:xfrm flipH="1">
                <a:off x="7994795" y="2733347"/>
                <a:ext cx="3543299" cy="3372178"/>
                <a:chOff x="504825" y="2733347"/>
                <a:chExt cx="3543299" cy="3372178"/>
              </a:xfrm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68BB9F74-26B8-BC52-E081-1AE3DF5CDAA2}"/>
                    </a:ext>
                  </a:extLst>
                </p:cNvPr>
                <p:cNvSpPr/>
                <p:nvPr/>
              </p:nvSpPr>
              <p:spPr>
                <a:xfrm>
                  <a:off x="504825" y="2733347"/>
                  <a:ext cx="1857375" cy="3372178"/>
                </a:xfrm>
                <a:prstGeom prst="rect">
                  <a:avLst/>
                </a:prstGeom>
                <a:gradFill>
                  <a:gsLst>
                    <a:gs pos="0">
                      <a:srgbClr val="6C6C82"/>
                    </a:gs>
                    <a:gs pos="33000">
                      <a:srgbClr val="9494B4"/>
                    </a:gs>
                    <a:gs pos="57000">
                      <a:srgbClr val="B9B9E0"/>
                    </a:gs>
                    <a:gs pos="92000">
                      <a:srgbClr val="D2D2FF"/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Trapezoid 16">
                  <a:extLst>
                    <a:ext uri="{FF2B5EF4-FFF2-40B4-BE49-F238E27FC236}">
                      <a16:creationId xmlns:a16="http://schemas.microsoft.com/office/drawing/2014/main" id="{1D012501-5355-C293-36DA-C6984C2178B6}"/>
                    </a:ext>
                  </a:extLst>
                </p:cNvPr>
                <p:cNvSpPr/>
                <p:nvPr/>
              </p:nvSpPr>
              <p:spPr>
                <a:xfrm rot="5400000">
                  <a:off x="1520754" y="3576474"/>
                  <a:ext cx="3368816" cy="1685925"/>
                </a:xfrm>
                <a:prstGeom prst="trapezoid">
                  <a:avLst>
                    <a:gd name="adj" fmla="val 52684"/>
                  </a:avLst>
                </a:prstGeom>
                <a:gradFill>
                  <a:gsLst>
                    <a:gs pos="0">
                      <a:srgbClr val="6C6C82"/>
                    </a:gs>
                    <a:gs pos="33000">
                      <a:srgbClr val="9494B4"/>
                    </a:gs>
                    <a:gs pos="57000">
                      <a:srgbClr val="B9B9E0"/>
                    </a:gs>
                    <a:gs pos="92000">
                      <a:srgbClr val="D2D2FF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FF6B640-3483-C463-EDA7-15C5A3325AE6}"/>
                </a:ext>
              </a:extLst>
            </p:cNvPr>
            <p:cNvGrpSpPr/>
            <p:nvPr/>
          </p:nvGrpSpPr>
          <p:grpSpPr>
            <a:xfrm>
              <a:off x="1660044" y="2867995"/>
              <a:ext cx="4866483" cy="2976891"/>
              <a:chOff x="1660044" y="2867995"/>
              <a:chExt cx="4866483" cy="2976891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32503FEE-91FC-E8B6-3E76-4E6D30E3F0EE}"/>
                  </a:ext>
                </a:extLst>
              </p:cNvPr>
              <p:cNvGrpSpPr/>
              <p:nvPr/>
            </p:nvGrpSpPr>
            <p:grpSpPr>
              <a:xfrm>
                <a:off x="5042517" y="3666477"/>
                <a:ext cx="1484010" cy="1376040"/>
                <a:chOff x="5042517" y="3666477"/>
                <a:chExt cx="1484010" cy="1376040"/>
              </a:xfrm>
            </p:grpSpPr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5B3CE1D0-DC47-F477-AC77-FD1A05DA1C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42517" y="3666477"/>
                  <a:ext cx="0" cy="1376040"/>
                </a:xfrm>
                <a:prstGeom prst="straightConnector1">
                  <a:avLst/>
                </a:prstGeom>
                <a:ln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E5B21CCF-2E53-0E46-E36F-610D1975F6EC}"/>
                    </a:ext>
                  </a:extLst>
                </p:cNvPr>
                <p:cNvSpPr txBox="1"/>
                <p:nvPr/>
              </p:nvSpPr>
              <p:spPr>
                <a:xfrm>
                  <a:off x="5088441" y="4215998"/>
                  <a:ext cx="143808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dirty="0">
                      <a:solidFill>
                        <a:schemeClr val="accent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Ø min aperture</a:t>
                  </a:r>
                  <a:endParaRPr lang="en-GB" dirty="0">
                    <a:solidFill>
                      <a:schemeClr val="accent6"/>
                    </a:solidFill>
                  </a:endParaRP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6327BFCE-7B20-6C96-8818-3AB1EDEFDFA1}"/>
                  </a:ext>
                </a:extLst>
              </p:cNvPr>
              <p:cNvGrpSpPr/>
              <p:nvPr/>
            </p:nvGrpSpPr>
            <p:grpSpPr>
              <a:xfrm>
                <a:off x="1660044" y="2867995"/>
                <a:ext cx="486750" cy="2976891"/>
                <a:chOff x="5042517" y="3666477"/>
                <a:chExt cx="486750" cy="1376040"/>
              </a:xfrm>
            </p:grpSpPr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FEEBC01D-45FA-E16D-0321-8FE74F0C80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42517" y="3666477"/>
                  <a:ext cx="0" cy="1376040"/>
                </a:xfrm>
                <a:prstGeom prst="straightConnector1">
                  <a:avLst/>
                </a:prstGeom>
                <a:ln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5FCC1276-42F9-A8B4-4A87-318B48B4C857}"/>
                    </a:ext>
                  </a:extLst>
                </p:cNvPr>
                <p:cNvSpPr txBox="1"/>
                <p:nvPr/>
              </p:nvSpPr>
              <p:spPr>
                <a:xfrm>
                  <a:off x="5088441" y="4290477"/>
                  <a:ext cx="440826" cy="12804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dirty="0">
                      <a:solidFill>
                        <a:schemeClr val="accent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Ø 80</a:t>
                  </a:r>
                  <a:endParaRPr lang="en-GB" dirty="0">
                    <a:solidFill>
                      <a:schemeClr val="accent6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34634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58F2C0-9C6D-7AC1-7353-E2AC32505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SPS Prototype</a:t>
            </a:r>
            <a:br>
              <a:rPr lang="en-US" dirty="0"/>
            </a:b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65B8F9D-05DD-4B9D-39B0-108314F746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439335"/>
            <a:ext cx="11040187" cy="476783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YETS 24/25: install a vacuum chamber in SPS for a new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During 2025: Install the new prototype and make it operational</a:t>
            </a:r>
            <a:endParaRPr lang="en-GB" sz="1501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70E1C-D3BC-CDFD-9A78-C9166440CA0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A20F0-F917-0E1C-74D1-436DDA6562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RF Studies – Design Tips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4316D-695C-8588-1431-97E7DE08A6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286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58665</TotalTime>
  <Words>248</Words>
  <Application>Microsoft Office PowerPoint</Application>
  <PresentationFormat>Widescreen</PresentationFormat>
  <Paragraphs>39</Paragraphs>
  <Slides>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Office Theme</vt:lpstr>
      <vt:lpstr>file:///C:\SMARTEAMProd_Tmp\mramosga\CAD001929131.CATProduct</vt:lpstr>
      <vt:lpstr>file:///C:\SMARTEAMProd_Tmp\mramosga\CAD001929131.CATProduct</vt:lpstr>
      <vt:lpstr>SMARTEAM://_STFILE_C:/SMARTEAMProd_Tmp/mramosga/CAD002023817.CATProduct%25VERS_1</vt:lpstr>
      <vt:lpstr>Linear LHC-BWS Mechanics  LHC BWS CONS project team meeting 05/09/2023</vt:lpstr>
      <vt:lpstr>Radio-Frequency Studies Design Tips </vt:lpstr>
      <vt:lpstr>Radio-Frequency Studies Design Tips </vt:lpstr>
      <vt:lpstr>Radio-Frequency Studies Design Tips </vt:lpstr>
      <vt:lpstr>SPS Prototype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beam wire scanner mechanics Project Update</dc:title>
  <dc:creator>Harry Sullivan</dc:creator>
  <cp:lastModifiedBy>Maria Teresa Ramos Garcia</cp:lastModifiedBy>
  <cp:revision>87</cp:revision>
  <dcterms:created xsi:type="dcterms:W3CDTF">2023-03-23T08:34:10Z</dcterms:created>
  <dcterms:modified xsi:type="dcterms:W3CDTF">2023-09-05T13:39:04Z</dcterms:modified>
</cp:coreProperties>
</file>