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handoutMasterIdLst>
    <p:handoutMasterId r:id="rId38"/>
  </p:handoutMasterIdLst>
  <p:sldIdLst>
    <p:sldId id="333" r:id="rId2"/>
    <p:sldId id="297" r:id="rId3"/>
    <p:sldId id="298" r:id="rId4"/>
    <p:sldId id="299" r:id="rId5"/>
    <p:sldId id="300" r:id="rId6"/>
    <p:sldId id="334" r:id="rId7"/>
    <p:sldId id="339" r:id="rId8"/>
    <p:sldId id="310" r:id="rId9"/>
    <p:sldId id="329" r:id="rId10"/>
    <p:sldId id="343" r:id="rId11"/>
    <p:sldId id="318" r:id="rId12"/>
    <p:sldId id="320" r:id="rId13"/>
    <p:sldId id="309" r:id="rId14"/>
    <p:sldId id="311" r:id="rId15"/>
    <p:sldId id="312" r:id="rId16"/>
    <p:sldId id="313" r:id="rId17"/>
    <p:sldId id="314" r:id="rId18"/>
    <p:sldId id="342" r:id="rId19"/>
    <p:sldId id="331" r:id="rId20"/>
    <p:sldId id="301" r:id="rId21"/>
    <p:sldId id="332" r:id="rId22"/>
    <p:sldId id="340" r:id="rId23"/>
    <p:sldId id="330" r:id="rId24"/>
    <p:sldId id="304" r:id="rId25"/>
    <p:sldId id="322" r:id="rId26"/>
    <p:sldId id="323" r:id="rId27"/>
    <p:sldId id="321" r:id="rId28"/>
    <p:sldId id="324" r:id="rId29"/>
    <p:sldId id="325" r:id="rId30"/>
    <p:sldId id="326" r:id="rId31"/>
    <p:sldId id="341" r:id="rId32"/>
    <p:sldId id="327" r:id="rId33"/>
    <p:sldId id="305" r:id="rId34"/>
    <p:sldId id="344" r:id="rId35"/>
    <p:sldId id="30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38" userDrawn="1">
          <p15:clr>
            <a:srgbClr val="A4A3A4"/>
          </p15:clr>
        </p15:guide>
        <p15:guide id="2" pos="2116" userDrawn="1">
          <p15:clr>
            <a:srgbClr val="A4A3A4"/>
          </p15:clr>
        </p15:guide>
        <p15:guide id="3" orient="horz" pos="3045" userDrawn="1">
          <p15:clr>
            <a:srgbClr val="A4A3A4"/>
          </p15:clr>
        </p15:guide>
        <p15:guide id="4" orient="horz" pos="213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004DFA"/>
    <a:srgbClr val="F98A45"/>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75" autoAdjust="0"/>
    <p:restoredTop sz="94686"/>
  </p:normalViewPr>
  <p:slideViewPr>
    <p:cSldViewPr snapToGrid="0" snapToObjects="1">
      <p:cViewPr varScale="1">
        <p:scale>
          <a:sx n="154" d="100"/>
          <a:sy n="154" d="100"/>
        </p:scale>
        <p:origin x="180" y="246"/>
      </p:cViewPr>
      <p:guideLst>
        <p:guide pos="438"/>
        <p:guide pos="2116"/>
        <p:guide orient="horz" pos="3045"/>
        <p:guide orient="horz" pos="2137"/>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9/4/2023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430422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1243320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lvl1pPr>
              <a:defRPr sz="1100"/>
            </a:lvl1pPr>
          </a:lstStyle>
          <a:p>
            <a:r>
              <a:rPr lang="en-US"/>
              <a:t>11 September 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sz="1100"/>
            </a:lvl1pPr>
          </a:lstStyle>
          <a:p>
            <a:r>
              <a:rPr lang="en-US"/>
              <a:t>E. Senes | A dielectric pickup for short bunches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lvl1pPr>
              <a:defRPr sz="1100"/>
            </a:lvl1pPr>
          </a:lstStyle>
          <a:p>
            <a:r>
              <a:rPr lang="en-US"/>
              <a:t>11 September 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sz="1100"/>
            </a:lvl1pPr>
          </a:lstStyle>
          <a:p>
            <a:r>
              <a:rPr lang="en-US"/>
              <a:t>E. Senes | A dielectric pickup for short bunches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lvl1pPr>
              <a:defRPr sz="1000"/>
            </a:lvl1p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lvl1pPr>
              <a:defRPr sz="1100"/>
            </a:lvl1pPr>
          </a:lstStyle>
          <a:p>
            <a:r>
              <a:rPr lang="en-US"/>
              <a:t>11 September 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sz="1100"/>
            </a:lvl1pPr>
          </a:lstStyle>
          <a:p>
            <a:r>
              <a:rPr lang="en-US"/>
              <a:t>E. Senes | A dielectric pickup for short bunches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lvl1pPr>
              <a:defRPr sz="1000"/>
            </a:lvl1p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lvl1pPr>
              <a:defRPr sz="1100"/>
            </a:lvl1pPr>
          </a:lstStyle>
          <a:p>
            <a:r>
              <a:rPr lang="en-US"/>
              <a:t>11 September 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lvl1pPr>
              <a:defRPr sz="1100"/>
            </a:lvl1pPr>
          </a:lstStyle>
          <a:p>
            <a:r>
              <a:rPr lang="en-US"/>
              <a:t>E. Senes | A dielectric pickup for short bunches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lvl1pPr>
              <a:defRPr sz="1000"/>
            </a:lvl1p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lvl1pPr>
              <a:defRPr sz="1100"/>
            </a:lvl1pPr>
          </a:lstStyle>
          <a:p>
            <a:r>
              <a:rPr lang="en-US"/>
              <a:t>11 September 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lvl1pPr>
              <a:defRPr sz="1100"/>
            </a:lvl1pPr>
          </a:lstStyle>
          <a:p>
            <a:r>
              <a:rPr lang="en-US"/>
              <a:t>E. Senes | A dielectric pickup for short bunches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lvl1pPr>
              <a:defRPr sz="1100"/>
            </a:lvl1pPr>
          </a:lstStyle>
          <a:p>
            <a:r>
              <a:rPr lang="en-US"/>
              <a:t>11 September 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lvl1pPr>
              <a:defRPr sz="1100"/>
            </a:lvl1pPr>
          </a:lstStyle>
          <a:p>
            <a:r>
              <a:rPr lang="en-US"/>
              <a:t>E. Senes | A dielectric pickup for short bunches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lvl1pPr>
              <a:defRPr sz="1000"/>
            </a:lvl1p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lvl1pPr>
              <a:defRPr sz="1100"/>
            </a:lvl1pPr>
          </a:lstStyle>
          <a:p>
            <a:r>
              <a:rPr lang="en-US"/>
              <a:t>11 September 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lvl1pPr>
              <a:defRPr sz="1100"/>
            </a:lvl1pPr>
          </a:lstStyle>
          <a:p>
            <a:r>
              <a:rPr lang="en-US"/>
              <a:t>E. Senes | A dielectric pickup for short bunches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lvl1pPr>
              <a:defRPr sz="1000"/>
            </a:lvl1p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lvl1pPr>
              <a:defRPr sz="1100"/>
            </a:lvl1pPr>
          </a:lstStyle>
          <a:p>
            <a:r>
              <a:rPr lang="en-US"/>
              <a:t>11 September 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lvl1pPr>
              <a:defRPr sz="1100"/>
            </a:lvl1pPr>
          </a:lstStyle>
          <a:p>
            <a:r>
              <a:rPr lang="en-US"/>
              <a:t>E. Senes | A dielectric pickup for short bunches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lvl1pPr>
              <a:defRPr sz="1000"/>
            </a:lvl1p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lvl1pPr>
              <a:defRPr sz="1100"/>
            </a:lvl1pPr>
          </a:lstStyle>
          <a:p>
            <a:r>
              <a:rPr lang="en-US"/>
              <a:t>11 September 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lvl1pPr>
              <a:defRPr sz="1100"/>
            </a:lvl1pPr>
          </a:lstStyle>
          <a:p>
            <a:r>
              <a:rPr lang="en-US"/>
              <a:t>E. Senes | A dielectric pickup for short bunches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lvl1pPr>
              <a:defRPr sz="1000"/>
            </a:lvl1p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r>
              <a:rPr lang="en-US"/>
              <a:t>11 September 2023</a:t>
            </a:r>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a:t>E. Senes | A dielectric pickup for short bunches</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sldNum="0"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gif"/><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 Id="rId6" Type="http://schemas.openxmlformats.org/officeDocument/2006/relationships/image" Target="../media/image32.gif"/><Relationship Id="rId5" Type="http://schemas.openxmlformats.org/officeDocument/2006/relationships/image" Target="../media/image31.pn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tiff"/><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tiff"/><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0189E24-F1E6-ED1F-C97F-1AA88685E8AD}"/>
              </a:ext>
            </a:extLst>
          </p:cNvPr>
          <p:cNvSpPr>
            <a:spLocks noGrp="1"/>
          </p:cNvSpPr>
          <p:nvPr>
            <p:ph type="dt" sz="half" idx="10"/>
          </p:nvPr>
        </p:nvSpPr>
        <p:spPr/>
        <p:txBody>
          <a:bodyPr/>
          <a:lstStyle/>
          <a:p>
            <a:r>
              <a:rPr lang="en-US"/>
              <a:t>11 September 2023</a:t>
            </a:r>
            <a:endParaRPr lang="en-US" dirty="0"/>
          </a:p>
        </p:txBody>
      </p:sp>
      <p:sp>
        <p:nvSpPr>
          <p:cNvPr id="5" name="Footer Placeholder 4">
            <a:extLst>
              <a:ext uri="{FF2B5EF4-FFF2-40B4-BE49-F238E27FC236}">
                <a16:creationId xmlns:a16="http://schemas.microsoft.com/office/drawing/2014/main" id="{A185759A-B63E-2D32-56B2-252567939D72}"/>
              </a:ext>
            </a:extLst>
          </p:cNvPr>
          <p:cNvSpPr>
            <a:spLocks noGrp="1"/>
          </p:cNvSpPr>
          <p:nvPr>
            <p:ph type="ftr" sz="quarter" idx="11"/>
          </p:nvPr>
        </p:nvSpPr>
        <p:spPr/>
        <p:txBody>
          <a:bodyPr/>
          <a:lstStyle/>
          <a:p>
            <a:r>
              <a:rPr lang="en-US"/>
              <a:t>E. Senes | A dielectric pickup for short bunches</a:t>
            </a:r>
            <a:endParaRPr lang="en-US" dirty="0"/>
          </a:p>
        </p:txBody>
      </p:sp>
      <p:sp>
        <p:nvSpPr>
          <p:cNvPr id="7" name="TextBox 6">
            <a:extLst>
              <a:ext uri="{FF2B5EF4-FFF2-40B4-BE49-F238E27FC236}">
                <a16:creationId xmlns:a16="http://schemas.microsoft.com/office/drawing/2014/main" id="{0ED52E2E-71A4-956B-65D8-E8BC3A1571E9}"/>
              </a:ext>
            </a:extLst>
          </p:cNvPr>
          <p:cNvSpPr txBox="1"/>
          <p:nvPr/>
        </p:nvSpPr>
        <p:spPr>
          <a:xfrm>
            <a:off x="620017" y="1859339"/>
            <a:ext cx="10909300" cy="4093428"/>
          </a:xfrm>
          <a:prstGeom prst="rect">
            <a:avLst/>
          </a:prstGeom>
          <a:noFill/>
        </p:spPr>
        <p:txBody>
          <a:bodyPr wrap="square">
            <a:spAutoFit/>
          </a:bodyPr>
          <a:lstStyle/>
          <a:p>
            <a:r>
              <a:rPr lang="en-US" sz="2000" b="1" dirty="0"/>
              <a:t>Abstract: </a:t>
            </a:r>
            <a:r>
              <a:rPr lang="en-CH" sz="2000" dirty="0"/>
              <a:t>Novel acceleration schemes pose new challenges to the beam instrumentation required. This contribution presents a novel device to measure the beam position, enabling the discrimination of different co-propagating beams. The method leverages the characteristic properties of the Coherent Cherenkov-Diffraction Radiation (</a:t>
            </a:r>
            <a:r>
              <a:rPr lang="en-CH" sz="2000" dirty="0" err="1"/>
              <a:t>ChDR</a:t>
            </a:r>
            <a:r>
              <a:rPr lang="en-CH" sz="2000" dirty="0"/>
              <a:t>) emitted from dielectric inserts in the beampipe. The beam discrimination is performed in the frequency domain, exploiting the bunch length difference of the two beams. This device was developed for the AWAKE experiment, where not only an electron beam co-propagates with a more intense proton beam, but also traditional pickups are impacted by the environment polluted with spurious charges from the plasma. The electron beam discrimination takes place in a narrow band around 30 GHz. The overall design and results from the AWAKE experiment are presented. The utilisation of coherent </a:t>
            </a:r>
            <a:r>
              <a:rPr lang="en-CH" sz="2000" dirty="0" err="1"/>
              <a:t>ChDR</a:t>
            </a:r>
            <a:r>
              <a:rPr lang="en-CH" sz="2000" dirty="0"/>
              <a:t> to distinguish different co-propagating beams is a substantial novelty in the field, pushing the instruments capabilities for novel accelerating technologies, such as plasma-based accelerators.</a:t>
            </a:r>
          </a:p>
        </p:txBody>
      </p:sp>
      <p:sp>
        <p:nvSpPr>
          <p:cNvPr id="8" name="TextBox 7">
            <a:extLst>
              <a:ext uri="{FF2B5EF4-FFF2-40B4-BE49-F238E27FC236}">
                <a16:creationId xmlns:a16="http://schemas.microsoft.com/office/drawing/2014/main" id="{91873E1A-4F2B-31C0-4F8C-2E1794A61F29}"/>
              </a:ext>
            </a:extLst>
          </p:cNvPr>
          <p:cNvSpPr txBox="1"/>
          <p:nvPr/>
        </p:nvSpPr>
        <p:spPr>
          <a:xfrm>
            <a:off x="641350" y="913451"/>
            <a:ext cx="10909300" cy="523220"/>
          </a:xfrm>
          <a:prstGeom prst="rect">
            <a:avLst/>
          </a:prstGeom>
          <a:noFill/>
        </p:spPr>
        <p:txBody>
          <a:bodyPr wrap="square">
            <a:spAutoFit/>
          </a:bodyPr>
          <a:lstStyle/>
          <a:p>
            <a:r>
              <a:rPr lang="en-US" sz="2800" b="1" dirty="0"/>
              <a:t>Title: </a:t>
            </a:r>
            <a:r>
              <a:rPr lang="en-US" sz="2800" dirty="0"/>
              <a:t>A dielectric pickup for short bunches</a:t>
            </a:r>
            <a:endParaRPr lang="en-CH" sz="2800" dirty="0"/>
          </a:p>
        </p:txBody>
      </p:sp>
    </p:spTree>
    <p:extLst>
      <p:ext uri="{BB962C8B-B14F-4D97-AF65-F5344CB8AC3E}">
        <p14:creationId xmlns:p14="http://schemas.microsoft.com/office/powerpoint/2010/main" val="3233427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36664" y="1441166"/>
            <a:ext cx="5688011" cy="1295880"/>
          </a:xfrm>
        </p:spPr>
        <p:txBody>
          <a:bodyPr/>
          <a:lstStyle/>
          <a:p>
            <a:r>
              <a:rPr lang="en-US" b="0" dirty="0"/>
              <a:t>Show linearity</a:t>
            </a:r>
          </a:p>
        </p:txBody>
      </p:sp>
      <p:sp>
        <p:nvSpPr>
          <p:cNvPr id="3" name="Title 2"/>
          <p:cNvSpPr>
            <a:spLocks noGrp="1"/>
          </p:cNvSpPr>
          <p:nvPr>
            <p:ph type="title"/>
          </p:nvPr>
        </p:nvSpPr>
        <p:spPr/>
        <p:txBody>
          <a:bodyPr/>
          <a:lstStyle/>
          <a:p>
            <a:r>
              <a:rPr lang="en-US" dirty="0"/>
              <a:t>Kacper test slide</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dirty="0"/>
              <a:t>E. Senes | A dielectric pickup for short bunches</a:t>
            </a:r>
          </a:p>
        </p:txBody>
      </p:sp>
      <p:sp>
        <p:nvSpPr>
          <p:cNvPr id="40" name="Chevron 11">
            <a:extLst>
              <a:ext uri="{FF2B5EF4-FFF2-40B4-BE49-F238E27FC236}">
                <a16:creationId xmlns:a16="http://schemas.microsoft.com/office/drawing/2014/main" id="{27F0EFC1-C12D-00EC-D0EE-C4A2190F285C}"/>
              </a:ext>
            </a:extLst>
          </p:cNvPr>
          <p:cNvSpPr/>
          <p:nvPr/>
        </p:nvSpPr>
        <p:spPr>
          <a:xfrm>
            <a:off x="703263" y="1466294"/>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773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dirty="0"/>
              <a:t>Coherent Radiation</a:t>
            </a:r>
          </a:p>
        </p:txBody>
      </p:sp>
      <p:sp>
        <p:nvSpPr>
          <p:cNvPr id="2" name="Content Placeholder 1"/>
          <p:cNvSpPr>
            <a:spLocks noGrp="1"/>
          </p:cNvSpPr>
          <p:nvPr>
            <p:ph sz="half" idx="1"/>
          </p:nvPr>
        </p:nvSpPr>
        <p:spPr>
          <a:xfrm>
            <a:off x="407987" y="1592264"/>
            <a:ext cx="5616575" cy="781548"/>
          </a:xfrm>
        </p:spPr>
        <p:txBody>
          <a:bodyPr>
            <a:normAutofit/>
          </a:bodyPr>
          <a:lstStyle/>
          <a:p>
            <a:r>
              <a:rPr lang="en-US" b="0" dirty="0"/>
              <a:t>For any radiation mechanism, we know that the radiation intensity spectrum is</a:t>
            </a:r>
          </a:p>
        </p:txBody>
      </p:sp>
      <p:sp>
        <p:nvSpPr>
          <p:cNvPr id="4" name="Date Placeholder 3"/>
          <p:cNvSpPr>
            <a:spLocks noGrp="1"/>
          </p:cNvSpPr>
          <p:nvPr>
            <p:ph type="dt" sz="half" idx="10"/>
          </p:nvPr>
        </p:nvSpPr>
        <p:spPr>
          <a:xfrm>
            <a:off x="8101915" y="6424993"/>
            <a:ext cx="1773923" cy="365125"/>
          </a:xfrm>
        </p:spPr>
        <p:txBody>
          <a:bodyPr anchor="ctr">
            <a:normAutofit/>
          </a:bodyPr>
          <a:lstStyle/>
          <a:p>
            <a:pPr>
              <a:spcAft>
                <a:spcPts val="600"/>
              </a:spcAft>
            </a:pPr>
            <a:r>
              <a:rPr lang="en-US"/>
              <a:t>11 September 2023</a:t>
            </a:r>
          </a:p>
        </p:txBody>
      </p:sp>
      <p:sp>
        <p:nvSpPr>
          <p:cNvPr id="5" name="Footer Placeholder 4"/>
          <p:cNvSpPr>
            <a:spLocks noGrp="1"/>
          </p:cNvSpPr>
          <p:nvPr>
            <p:ph type="ftr" sz="quarter" idx="11"/>
          </p:nvPr>
        </p:nvSpPr>
        <p:spPr>
          <a:xfrm>
            <a:off x="1145352" y="6424993"/>
            <a:ext cx="6787386" cy="365125"/>
          </a:xfrm>
        </p:spPr>
        <p:txBody>
          <a:bodyPr anchor="ctr">
            <a:normAutofit/>
          </a:bodyPr>
          <a:lstStyle/>
          <a:p>
            <a:pPr>
              <a:spcAft>
                <a:spcPts val="600"/>
              </a:spcAft>
            </a:pPr>
            <a:r>
              <a:rPr lang="en-US"/>
              <a:t>E. Senes | A dielectric pickup for short bunches</a:t>
            </a:r>
          </a:p>
        </p:txBody>
      </p:sp>
      <p:pic>
        <p:nvPicPr>
          <p:cNvPr id="8" name="Picture 7">
            <a:extLst>
              <a:ext uri="{FF2B5EF4-FFF2-40B4-BE49-F238E27FC236}">
                <a16:creationId xmlns:a16="http://schemas.microsoft.com/office/drawing/2014/main" id="{39F4EFDD-974C-321A-AE9F-41D5647104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986" y="2489820"/>
            <a:ext cx="5616575" cy="680689"/>
          </a:xfrm>
          <a:prstGeom prst="rect">
            <a:avLst/>
          </a:prstGeom>
        </p:spPr>
      </p:pic>
      <p:pic>
        <p:nvPicPr>
          <p:cNvPr id="10" name="Picture 9">
            <a:extLst>
              <a:ext uri="{FF2B5EF4-FFF2-40B4-BE49-F238E27FC236}">
                <a16:creationId xmlns:a16="http://schemas.microsoft.com/office/drawing/2014/main" id="{A453BF67-B12D-DBE6-0B51-5426A3C2AA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324" y="4652307"/>
            <a:ext cx="4152701" cy="443492"/>
          </a:xfrm>
          <a:prstGeom prst="rect">
            <a:avLst/>
          </a:prstGeom>
        </p:spPr>
      </p:pic>
      <p:pic>
        <p:nvPicPr>
          <p:cNvPr id="12" name="Picture 11" descr="A diagram of a function&#10;&#10;Description automatically generated">
            <a:extLst>
              <a:ext uri="{FF2B5EF4-FFF2-40B4-BE49-F238E27FC236}">
                <a16:creationId xmlns:a16="http://schemas.microsoft.com/office/drawing/2014/main" id="{A6F43384-22FC-0278-E3BA-FFB9712A36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2128" y="1667088"/>
            <a:ext cx="5849490" cy="4675133"/>
          </a:xfrm>
          <a:prstGeom prst="rect">
            <a:avLst/>
          </a:prstGeom>
        </p:spPr>
      </p:pic>
      <p:sp>
        <p:nvSpPr>
          <p:cNvPr id="6" name="Content Placeholder 1">
            <a:extLst>
              <a:ext uri="{FF2B5EF4-FFF2-40B4-BE49-F238E27FC236}">
                <a16:creationId xmlns:a16="http://schemas.microsoft.com/office/drawing/2014/main" id="{1B43C411-9B41-AFA5-139D-1C8238C09700}"/>
              </a:ext>
            </a:extLst>
          </p:cNvPr>
          <p:cNvSpPr txBox="1">
            <a:spLocks/>
          </p:cNvSpPr>
          <p:nvPr/>
        </p:nvSpPr>
        <p:spPr>
          <a:xfrm>
            <a:off x="407987" y="3576047"/>
            <a:ext cx="5616575" cy="1073783"/>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At low frequencies, in the coherent region of the spectrum, one can assume the single particle emission in quasi-phase, hence:</a:t>
            </a:r>
          </a:p>
        </p:txBody>
      </p:sp>
      <p:sp>
        <p:nvSpPr>
          <p:cNvPr id="7" name="Content Placeholder 1">
            <a:extLst>
              <a:ext uri="{FF2B5EF4-FFF2-40B4-BE49-F238E27FC236}">
                <a16:creationId xmlns:a16="http://schemas.microsoft.com/office/drawing/2014/main" id="{4AB5A9BE-2E03-E5C9-ED5A-2C02699B63CF}"/>
              </a:ext>
            </a:extLst>
          </p:cNvPr>
          <p:cNvSpPr txBox="1">
            <a:spLocks/>
          </p:cNvSpPr>
          <p:nvPr/>
        </p:nvSpPr>
        <p:spPr>
          <a:xfrm>
            <a:off x="1704041" y="5499796"/>
            <a:ext cx="1563011" cy="8684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b="0" dirty="0"/>
              <a:t>Bunch intensity</a:t>
            </a:r>
          </a:p>
        </p:txBody>
      </p:sp>
      <p:cxnSp>
        <p:nvCxnSpPr>
          <p:cNvPr id="9" name="Straight Connector 8">
            <a:extLst>
              <a:ext uri="{FF2B5EF4-FFF2-40B4-BE49-F238E27FC236}">
                <a16:creationId xmlns:a16="http://schemas.microsoft.com/office/drawing/2014/main" id="{E0972C7D-6EF0-7033-A794-939F86B6131C}"/>
              </a:ext>
            </a:extLst>
          </p:cNvPr>
          <p:cNvCxnSpPr>
            <a:cxnSpLocks/>
          </p:cNvCxnSpPr>
          <p:nvPr/>
        </p:nvCxnSpPr>
        <p:spPr>
          <a:xfrm flipH="1">
            <a:off x="2663246" y="5053827"/>
            <a:ext cx="305142" cy="375658"/>
          </a:xfrm>
          <a:prstGeom prst="line">
            <a:avLst/>
          </a:prstGeom>
          <a:noFill/>
          <a:ln w="31750" cap="flat" cmpd="sng" algn="ctr">
            <a:solidFill>
              <a:srgbClr val="FF0000"/>
            </a:solidFill>
            <a:prstDash val="solid"/>
            <a:miter lim="800000"/>
            <a:tailEnd type="triangle"/>
          </a:ln>
          <a:effectLst/>
        </p:spPr>
      </p:cxnSp>
      <p:sp>
        <p:nvSpPr>
          <p:cNvPr id="13" name="Content Placeholder 1">
            <a:extLst>
              <a:ext uri="{FF2B5EF4-FFF2-40B4-BE49-F238E27FC236}">
                <a16:creationId xmlns:a16="http://schemas.microsoft.com/office/drawing/2014/main" id="{025B6FF6-D1A9-D1E2-0649-539C5BC2878C}"/>
              </a:ext>
            </a:extLst>
          </p:cNvPr>
          <p:cNvSpPr txBox="1">
            <a:spLocks/>
          </p:cNvSpPr>
          <p:nvPr/>
        </p:nvSpPr>
        <p:spPr>
          <a:xfrm>
            <a:off x="2927791" y="5457665"/>
            <a:ext cx="1563011" cy="8684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b="0" dirty="0"/>
              <a:t>Single</a:t>
            </a:r>
            <a:br>
              <a:rPr lang="en-US" b="0" dirty="0"/>
            </a:br>
            <a:r>
              <a:rPr lang="en-US" b="0" dirty="0"/>
              <a:t>particle</a:t>
            </a:r>
            <a:br>
              <a:rPr lang="en-US" b="0" dirty="0"/>
            </a:br>
            <a:r>
              <a:rPr lang="en-US" b="0" dirty="0"/>
              <a:t>term</a:t>
            </a:r>
          </a:p>
        </p:txBody>
      </p:sp>
      <p:cxnSp>
        <p:nvCxnSpPr>
          <p:cNvPr id="14" name="Straight Connector 13">
            <a:extLst>
              <a:ext uri="{FF2B5EF4-FFF2-40B4-BE49-F238E27FC236}">
                <a16:creationId xmlns:a16="http://schemas.microsoft.com/office/drawing/2014/main" id="{343E6327-A835-BE94-E271-449F4C60AC8B}"/>
              </a:ext>
            </a:extLst>
          </p:cNvPr>
          <p:cNvCxnSpPr>
            <a:cxnSpLocks/>
          </p:cNvCxnSpPr>
          <p:nvPr/>
        </p:nvCxnSpPr>
        <p:spPr>
          <a:xfrm>
            <a:off x="3705367" y="5126598"/>
            <a:ext cx="0" cy="302887"/>
          </a:xfrm>
          <a:prstGeom prst="line">
            <a:avLst/>
          </a:prstGeom>
          <a:noFill/>
          <a:ln w="31750" cap="flat" cmpd="sng" algn="ctr">
            <a:solidFill>
              <a:srgbClr val="FF0000"/>
            </a:solidFill>
            <a:prstDash val="solid"/>
            <a:miter lim="800000"/>
            <a:tailEnd type="triangle"/>
          </a:ln>
          <a:effectLst/>
        </p:spPr>
      </p:cxnSp>
      <p:sp>
        <p:nvSpPr>
          <p:cNvPr id="17" name="Content Placeholder 1">
            <a:extLst>
              <a:ext uri="{FF2B5EF4-FFF2-40B4-BE49-F238E27FC236}">
                <a16:creationId xmlns:a16="http://schemas.microsoft.com/office/drawing/2014/main" id="{4C8C6B5A-D716-9426-1A76-9EF8184168E1}"/>
              </a:ext>
            </a:extLst>
          </p:cNvPr>
          <p:cNvSpPr txBox="1">
            <a:spLocks/>
          </p:cNvSpPr>
          <p:nvPr/>
        </p:nvSpPr>
        <p:spPr>
          <a:xfrm>
            <a:off x="4237447" y="5429485"/>
            <a:ext cx="1929991" cy="8684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b="0" dirty="0"/>
              <a:t>Bunch form factor</a:t>
            </a:r>
            <a:br>
              <a:rPr lang="en-US" b="0" dirty="0"/>
            </a:br>
            <a:r>
              <a:rPr lang="en-US" b="0" dirty="0"/>
              <a:t>(here Gaussian)</a:t>
            </a:r>
          </a:p>
        </p:txBody>
      </p:sp>
      <p:cxnSp>
        <p:nvCxnSpPr>
          <p:cNvPr id="18" name="Straight Connector 17">
            <a:extLst>
              <a:ext uri="{FF2B5EF4-FFF2-40B4-BE49-F238E27FC236}">
                <a16:creationId xmlns:a16="http://schemas.microsoft.com/office/drawing/2014/main" id="{A955FD28-85B2-8C2C-8B0A-FD2D9E937576}"/>
              </a:ext>
            </a:extLst>
          </p:cNvPr>
          <p:cNvCxnSpPr>
            <a:cxnSpLocks/>
          </p:cNvCxnSpPr>
          <p:nvPr/>
        </p:nvCxnSpPr>
        <p:spPr>
          <a:xfrm>
            <a:off x="4858603" y="5126598"/>
            <a:ext cx="216372" cy="302887"/>
          </a:xfrm>
          <a:prstGeom prst="line">
            <a:avLst/>
          </a:prstGeom>
          <a:noFill/>
          <a:ln w="31750" cap="flat" cmpd="sng" algn="ctr">
            <a:solidFill>
              <a:srgbClr val="FF0000"/>
            </a:solidFill>
            <a:prstDash val="solid"/>
            <a:miter lim="800000"/>
            <a:tailEnd type="triangle"/>
          </a:ln>
          <a:effectLst/>
        </p:spPr>
      </p:cxnSp>
    </p:spTree>
    <p:extLst>
      <p:ext uri="{BB962C8B-B14F-4D97-AF65-F5344CB8AC3E}">
        <p14:creationId xmlns:p14="http://schemas.microsoft.com/office/powerpoint/2010/main" val="2683062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dirty="0"/>
              <a:t>Coherent Radiation</a:t>
            </a:r>
          </a:p>
        </p:txBody>
      </p:sp>
      <p:pic>
        <p:nvPicPr>
          <p:cNvPr id="7" name="Picture 6">
            <a:extLst>
              <a:ext uri="{FF2B5EF4-FFF2-40B4-BE49-F238E27FC236}">
                <a16:creationId xmlns:a16="http://schemas.microsoft.com/office/drawing/2014/main" id="{3853F605-BC40-6796-D492-36F15CD917C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172199" y="1653933"/>
            <a:ext cx="5611813" cy="4485172"/>
          </a:xfrm>
          <a:prstGeom prst="rect">
            <a:avLst/>
          </a:prstGeom>
          <a:noFill/>
        </p:spPr>
      </p:pic>
      <p:sp>
        <p:nvSpPr>
          <p:cNvPr id="4" name="Date Placeholder 3"/>
          <p:cNvSpPr>
            <a:spLocks noGrp="1"/>
          </p:cNvSpPr>
          <p:nvPr>
            <p:ph type="dt" sz="half" idx="10"/>
          </p:nvPr>
        </p:nvSpPr>
        <p:spPr>
          <a:xfrm>
            <a:off x="8101915" y="6424993"/>
            <a:ext cx="1773923" cy="365125"/>
          </a:xfrm>
        </p:spPr>
        <p:txBody>
          <a:bodyPr anchor="ctr">
            <a:normAutofit/>
          </a:bodyPr>
          <a:lstStyle/>
          <a:p>
            <a:pPr>
              <a:spcAft>
                <a:spcPts val="600"/>
              </a:spcAft>
            </a:pPr>
            <a:r>
              <a:rPr lang="en-US"/>
              <a:t>11 September 2023</a:t>
            </a:r>
          </a:p>
        </p:txBody>
      </p:sp>
      <p:sp>
        <p:nvSpPr>
          <p:cNvPr id="5" name="Footer Placeholder 4"/>
          <p:cNvSpPr>
            <a:spLocks noGrp="1"/>
          </p:cNvSpPr>
          <p:nvPr>
            <p:ph type="ftr" sz="quarter" idx="11"/>
          </p:nvPr>
        </p:nvSpPr>
        <p:spPr>
          <a:xfrm>
            <a:off x="1145352" y="6424993"/>
            <a:ext cx="6787386" cy="365125"/>
          </a:xfrm>
        </p:spPr>
        <p:txBody>
          <a:bodyPr anchor="ctr">
            <a:normAutofit/>
          </a:bodyPr>
          <a:lstStyle/>
          <a:p>
            <a:pPr>
              <a:spcAft>
                <a:spcPts val="600"/>
              </a:spcAft>
            </a:pPr>
            <a:r>
              <a:rPr lang="en-US"/>
              <a:t>E. Senes | A dielectric pickup for short bunches</a:t>
            </a:r>
          </a:p>
        </p:txBody>
      </p:sp>
      <p:cxnSp>
        <p:nvCxnSpPr>
          <p:cNvPr id="6" name="Straight Arrow Connector 5">
            <a:extLst>
              <a:ext uri="{FF2B5EF4-FFF2-40B4-BE49-F238E27FC236}">
                <a16:creationId xmlns:a16="http://schemas.microsoft.com/office/drawing/2014/main" id="{78C10848-4432-6A2F-9094-B099F5EF9E83}"/>
              </a:ext>
            </a:extLst>
          </p:cNvPr>
          <p:cNvCxnSpPr>
            <a:cxnSpLocks/>
          </p:cNvCxnSpPr>
          <p:nvPr/>
        </p:nvCxnSpPr>
        <p:spPr>
          <a:xfrm flipV="1">
            <a:off x="8591550" y="1171575"/>
            <a:ext cx="397326" cy="1039285"/>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9" name="Content Placeholder 1">
            <a:extLst>
              <a:ext uri="{FF2B5EF4-FFF2-40B4-BE49-F238E27FC236}">
                <a16:creationId xmlns:a16="http://schemas.microsoft.com/office/drawing/2014/main" id="{195D93F3-9623-E1B6-C6C1-B4261AD4E598}"/>
              </a:ext>
            </a:extLst>
          </p:cNvPr>
          <p:cNvSpPr>
            <a:spLocks noGrp="1"/>
          </p:cNvSpPr>
          <p:nvPr>
            <p:ph sz="half" idx="1"/>
          </p:nvPr>
        </p:nvSpPr>
        <p:spPr>
          <a:xfrm>
            <a:off x="8778875" y="759621"/>
            <a:ext cx="1096963" cy="293686"/>
          </a:xfrm>
        </p:spPr>
        <p:txBody>
          <a:bodyPr>
            <a:normAutofit/>
          </a:bodyPr>
          <a:lstStyle/>
          <a:p>
            <a:r>
              <a:rPr lang="en-US" dirty="0"/>
              <a:t>Protons</a:t>
            </a:r>
          </a:p>
        </p:txBody>
      </p:sp>
      <p:cxnSp>
        <p:nvCxnSpPr>
          <p:cNvPr id="15" name="Straight Arrow Connector 14">
            <a:extLst>
              <a:ext uri="{FF2B5EF4-FFF2-40B4-BE49-F238E27FC236}">
                <a16:creationId xmlns:a16="http://schemas.microsoft.com/office/drawing/2014/main" id="{175AF4C2-BD1C-692D-7E14-0BB9C87227B1}"/>
              </a:ext>
            </a:extLst>
          </p:cNvPr>
          <p:cNvCxnSpPr>
            <a:cxnSpLocks/>
          </p:cNvCxnSpPr>
          <p:nvPr/>
        </p:nvCxnSpPr>
        <p:spPr>
          <a:xfrm flipH="1">
            <a:off x="7197041" y="4238625"/>
            <a:ext cx="462646" cy="1413123"/>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6" name="Content Placeholder 1">
            <a:extLst>
              <a:ext uri="{FF2B5EF4-FFF2-40B4-BE49-F238E27FC236}">
                <a16:creationId xmlns:a16="http://schemas.microsoft.com/office/drawing/2014/main" id="{ED00D7A9-BB41-41C4-99D5-1B0776772D12}"/>
              </a:ext>
            </a:extLst>
          </p:cNvPr>
          <p:cNvSpPr txBox="1">
            <a:spLocks/>
          </p:cNvSpPr>
          <p:nvPr/>
        </p:nvSpPr>
        <p:spPr>
          <a:xfrm>
            <a:off x="6659330" y="5885503"/>
            <a:ext cx="1442585" cy="50720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Electrons</a:t>
            </a:r>
          </a:p>
        </p:txBody>
      </p:sp>
      <p:cxnSp>
        <p:nvCxnSpPr>
          <p:cNvPr id="19" name="Straight Arrow Connector 18">
            <a:extLst>
              <a:ext uri="{FF2B5EF4-FFF2-40B4-BE49-F238E27FC236}">
                <a16:creationId xmlns:a16="http://schemas.microsoft.com/office/drawing/2014/main" id="{2D73859E-1A06-4262-AD1D-5B957BDC4D1B}"/>
              </a:ext>
            </a:extLst>
          </p:cNvPr>
          <p:cNvCxnSpPr>
            <a:cxnSpLocks/>
          </p:cNvCxnSpPr>
          <p:nvPr/>
        </p:nvCxnSpPr>
        <p:spPr>
          <a:xfrm flipH="1">
            <a:off x="7505700" y="4876800"/>
            <a:ext cx="337568" cy="825489"/>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 name="Content Placeholder 1">
            <a:extLst>
              <a:ext uri="{FF2B5EF4-FFF2-40B4-BE49-F238E27FC236}">
                <a16:creationId xmlns:a16="http://schemas.microsoft.com/office/drawing/2014/main" id="{85E61D4F-36E6-8A91-3667-3B7B6D45E55D}"/>
              </a:ext>
            </a:extLst>
          </p:cNvPr>
          <p:cNvSpPr txBox="1">
            <a:spLocks/>
          </p:cNvSpPr>
          <p:nvPr/>
        </p:nvSpPr>
        <p:spPr>
          <a:xfrm>
            <a:off x="918714" y="1938274"/>
            <a:ext cx="5101088" cy="78154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Different beams feature different bunch form factors. For the AWAKE case:</a:t>
            </a:r>
          </a:p>
        </p:txBody>
      </p:sp>
      <p:grpSp>
        <p:nvGrpSpPr>
          <p:cNvPr id="8" name="Group 7">
            <a:extLst>
              <a:ext uri="{FF2B5EF4-FFF2-40B4-BE49-F238E27FC236}">
                <a16:creationId xmlns:a16="http://schemas.microsoft.com/office/drawing/2014/main" id="{EBD63FAF-E3CC-A962-7140-AADE694FE971}"/>
              </a:ext>
            </a:extLst>
          </p:cNvPr>
          <p:cNvGrpSpPr/>
          <p:nvPr/>
        </p:nvGrpSpPr>
        <p:grpSpPr>
          <a:xfrm>
            <a:off x="1083384" y="5760326"/>
            <a:ext cx="4541667" cy="614443"/>
            <a:chOff x="842405" y="5741666"/>
            <a:chExt cx="4541667" cy="614443"/>
          </a:xfrm>
        </p:grpSpPr>
        <p:grpSp>
          <p:nvGrpSpPr>
            <p:cNvPr id="11" name="Group 10">
              <a:extLst>
                <a:ext uri="{FF2B5EF4-FFF2-40B4-BE49-F238E27FC236}">
                  <a16:creationId xmlns:a16="http://schemas.microsoft.com/office/drawing/2014/main" id="{AE6E24C0-7296-347D-161B-F625D0499A43}"/>
                </a:ext>
              </a:extLst>
            </p:cNvPr>
            <p:cNvGrpSpPr/>
            <p:nvPr/>
          </p:nvGrpSpPr>
          <p:grpSpPr>
            <a:xfrm>
              <a:off x="842405" y="5741666"/>
              <a:ext cx="605893" cy="614443"/>
              <a:chOff x="842405" y="5741666"/>
              <a:chExt cx="605893" cy="614443"/>
            </a:xfrm>
          </p:grpSpPr>
          <p:sp>
            <p:nvSpPr>
              <p:cNvPr id="13" name="Isosceles Triangle 12">
                <a:extLst>
                  <a:ext uri="{FF2B5EF4-FFF2-40B4-BE49-F238E27FC236}">
                    <a16:creationId xmlns:a16="http://schemas.microsoft.com/office/drawing/2014/main" id="{56F45210-9DB0-620F-F6A5-86CA76CA8211}"/>
                  </a:ext>
                </a:extLst>
              </p:cNvPr>
              <p:cNvSpPr/>
              <p:nvPr/>
            </p:nvSpPr>
            <p:spPr>
              <a:xfrm>
                <a:off x="842405" y="5741666"/>
                <a:ext cx="605893" cy="491592"/>
              </a:xfrm>
              <a:prstGeom prst="triangl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1">
                <a:extLst>
                  <a:ext uri="{FF2B5EF4-FFF2-40B4-BE49-F238E27FC236}">
                    <a16:creationId xmlns:a16="http://schemas.microsoft.com/office/drawing/2014/main" id="{8516F289-00C6-533A-DA7E-616A7EEFB837}"/>
                  </a:ext>
                </a:extLst>
              </p:cNvPr>
              <p:cNvSpPr txBox="1">
                <a:spLocks/>
              </p:cNvSpPr>
              <p:nvPr/>
            </p:nvSpPr>
            <p:spPr>
              <a:xfrm>
                <a:off x="1055509" y="5851111"/>
                <a:ext cx="173597"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2800" dirty="0">
                    <a:solidFill>
                      <a:schemeClr val="tx2"/>
                    </a:solidFill>
                  </a:rPr>
                  <a:t>!</a:t>
                </a:r>
                <a:endParaRPr lang="en-US" sz="2800" b="0" dirty="0">
                  <a:solidFill>
                    <a:schemeClr val="tx2"/>
                  </a:solidFill>
                </a:endParaRPr>
              </a:p>
            </p:txBody>
          </p:sp>
        </p:grpSp>
        <p:sp>
          <p:nvSpPr>
            <p:cNvPr id="12" name="Content Placeholder 1">
              <a:extLst>
                <a:ext uri="{FF2B5EF4-FFF2-40B4-BE49-F238E27FC236}">
                  <a16:creationId xmlns:a16="http://schemas.microsoft.com/office/drawing/2014/main" id="{23D1103E-85B2-D48B-5A52-681D8CA3F7AD}"/>
                </a:ext>
              </a:extLst>
            </p:cNvPr>
            <p:cNvSpPr txBox="1">
              <a:spLocks/>
            </p:cNvSpPr>
            <p:nvPr/>
          </p:nvSpPr>
          <p:spPr>
            <a:xfrm>
              <a:off x="1142307" y="5772597"/>
              <a:ext cx="4241765"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600" dirty="0">
                  <a:solidFill>
                    <a:schemeClr val="tx2"/>
                  </a:solidFill>
                </a:rPr>
                <a:t>Gaussian beams assumed here !</a:t>
              </a:r>
              <a:br>
                <a:rPr lang="en-US" sz="1600" dirty="0">
                  <a:solidFill>
                    <a:schemeClr val="tx2"/>
                  </a:solidFill>
                </a:rPr>
              </a:br>
              <a:r>
                <a:rPr lang="en-US" sz="1600" dirty="0">
                  <a:solidFill>
                    <a:schemeClr val="tx2"/>
                  </a:solidFill>
                </a:rPr>
                <a:t>Real life is not that simple ! </a:t>
              </a:r>
            </a:p>
          </p:txBody>
        </p:sp>
      </p:grpSp>
    </p:spTree>
    <p:extLst>
      <p:ext uri="{BB962C8B-B14F-4D97-AF65-F5344CB8AC3E}">
        <p14:creationId xmlns:p14="http://schemas.microsoft.com/office/powerpoint/2010/main" val="3847340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dirty="0"/>
              <a:t>Coherent Radiation</a:t>
            </a:r>
          </a:p>
        </p:txBody>
      </p:sp>
      <p:pic>
        <p:nvPicPr>
          <p:cNvPr id="7" name="Picture 6" descr="A graph with lines and numbers&#10;&#10;Description automatically generated">
            <a:extLst>
              <a:ext uri="{FF2B5EF4-FFF2-40B4-BE49-F238E27FC236}">
                <a16:creationId xmlns:a16="http://schemas.microsoft.com/office/drawing/2014/main" id="{3853F605-BC40-6796-D492-36F15CD917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199" y="1651795"/>
            <a:ext cx="5611813" cy="4489449"/>
          </a:xfrm>
          <a:prstGeom prst="rect">
            <a:avLst/>
          </a:prstGeom>
          <a:noFill/>
        </p:spPr>
      </p:pic>
      <p:sp>
        <p:nvSpPr>
          <p:cNvPr id="4" name="Date Placeholder 3"/>
          <p:cNvSpPr>
            <a:spLocks noGrp="1"/>
          </p:cNvSpPr>
          <p:nvPr>
            <p:ph type="dt" sz="half" idx="10"/>
          </p:nvPr>
        </p:nvSpPr>
        <p:spPr>
          <a:xfrm>
            <a:off x="8101915" y="6424993"/>
            <a:ext cx="1773923" cy="365125"/>
          </a:xfrm>
        </p:spPr>
        <p:txBody>
          <a:bodyPr anchor="ctr">
            <a:normAutofit/>
          </a:bodyPr>
          <a:lstStyle/>
          <a:p>
            <a:pPr>
              <a:spcAft>
                <a:spcPts val="600"/>
              </a:spcAft>
            </a:pPr>
            <a:r>
              <a:rPr lang="en-US"/>
              <a:t>11 September 2023</a:t>
            </a:r>
          </a:p>
        </p:txBody>
      </p:sp>
      <p:sp>
        <p:nvSpPr>
          <p:cNvPr id="5" name="Footer Placeholder 4"/>
          <p:cNvSpPr>
            <a:spLocks noGrp="1"/>
          </p:cNvSpPr>
          <p:nvPr>
            <p:ph type="ftr" sz="quarter" idx="11"/>
          </p:nvPr>
        </p:nvSpPr>
        <p:spPr>
          <a:xfrm>
            <a:off x="1145352" y="6424993"/>
            <a:ext cx="6787386" cy="365125"/>
          </a:xfrm>
        </p:spPr>
        <p:txBody>
          <a:bodyPr anchor="ctr">
            <a:normAutofit/>
          </a:bodyPr>
          <a:lstStyle/>
          <a:p>
            <a:pPr>
              <a:spcAft>
                <a:spcPts val="600"/>
              </a:spcAft>
            </a:pPr>
            <a:r>
              <a:rPr lang="en-US"/>
              <a:t>E. Senes | A dielectric pickup for short bunches</a:t>
            </a:r>
          </a:p>
        </p:txBody>
      </p:sp>
      <p:grpSp>
        <p:nvGrpSpPr>
          <p:cNvPr id="10" name="Group 9">
            <a:extLst>
              <a:ext uri="{FF2B5EF4-FFF2-40B4-BE49-F238E27FC236}">
                <a16:creationId xmlns:a16="http://schemas.microsoft.com/office/drawing/2014/main" id="{36897C40-4375-CFA8-87F9-D831004EA163}"/>
              </a:ext>
            </a:extLst>
          </p:cNvPr>
          <p:cNvGrpSpPr/>
          <p:nvPr/>
        </p:nvGrpSpPr>
        <p:grpSpPr>
          <a:xfrm>
            <a:off x="546099" y="1610784"/>
            <a:ext cx="6341926" cy="1783133"/>
            <a:chOff x="546099" y="1486959"/>
            <a:chExt cx="6341926" cy="1783133"/>
          </a:xfrm>
        </p:grpSpPr>
        <p:sp>
          <p:nvSpPr>
            <p:cNvPr id="11" name="Rectangle: Rounded Corners 10">
              <a:extLst>
                <a:ext uri="{FF2B5EF4-FFF2-40B4-BE49-F238E27FC236}">
                  <a16:creationId xmlns:a16="http://schemas.microsoft.com/office/drawing/2014/main" id="{82658508-7978-BDE3-F180-B9271E433860}"/>
                </a:ext>
              </a:extLst>
            </p:cNvPr>
            <p:cNvSpPr/>
            <p:nvPr/>
          </p:nvSpPr>
          <p:spPr>
            <a:xfrm>
              <a:off x="546099" y="1486959"/>
              <a:ext cx="5648324" cy="1783133"/>
            </a:xfrm>
            <a:prstGeom prst="roundRect">
              <a:avLst>
                <a:gd name="adj" fmla="val 4915"/>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1BD5A9F3-0E43-10BB-BFB5-594A291ABC1F}"/>
                </a:ext>
              </a:extLst>
            </p:cNvPr>
            <p:cNvGrpSpPr/>
            <p:nvPr/>
          </p:nvGrpSpPr>
          <p:grpSpPr>
            <a:xfrm>
              <a:off x="703263" y="1626660"/>
              <a:ext cx="6184762" cy="1122369"/>
              <a:chOff x="703263" y="1626660"/>
              <a:chExt cx="6184762" cy="1122369"/>
            </a:xfrm>
          </p:grpSpPr>
          <p:sp>
            <p:nvSpPr>
              <p:cNvPr id="13" name="Content Placeholder 1">
                <a:extLst>
                  <a:ext uri="{FF2B5EF4-FFF2-40B4-BE49-F238E27FC236}">
                    <a16:creationId xmlns:a16="http://schemas.microsoft.com/office/drawing/2014/main" id="{ED69D498-B2F1-38CF-2308-C099048C231C}"/>
                  </a:ext>
                </a:extLst>
              </p:cNvPr>
              <p:cNvSpPr txBox="1">
                <a:spLocks/>
              </p:cNvSpPr>
              <p:nvPr/>
            </p:nvSpPr>
            <p:spPr>
              <a:xfrm>
                <a:off x="1271450" y="2187469"/>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FF0000"/>
                    </a:solidFill>
                  </a:rPr>
                  <a:t>BPMs for p</a:t>
                </a:r>
                <a:r>
                  <a:rPr lang="en-US" baseline="30000" dirty="0">
                    <a:solidFill>
                      <a:srgbClr val="FF0000"/>
                    </a:solidFill>
                  </a:rPr>
                  <a:t>+</a:t>
                </a:r>
                <a:r>
                  <a:rPr lang="en-US" dirty="0">
                    <a:solidFill>
                      <a:srgbClr val="FF0000"/>
                    </a:solidFill>
                  </a:rPr>
                  <a:t> </a:t>
                </a:r>
                <a:r>
                  <a:rPr lang="en-US" b="0" dirty="0"/>
                  <a:t>detect at 20 MHz</a:t>
                </a:r>
              </a:p>
            </p:txBody>
          </p:sp>
          <p:sp>
            <p:nvSpPr>
              <p:cNvPr id="14" name="Chevron 11">
                <a:extLst>
                  <a:ext uri="{FF2B5EF4-FFF2-40B4-BE49-F238E27FC236}">
                    <a16:creationId xmlns:a16="http://schemas.microsoft.com/office/drawing/2014/main" id="{0E7E31C0-9940-C798-4D74-78B524CB6046}"/>
                  </a:ext>
                </a:extLst>
              </p:cNvPr>
              <p:cNvSpPr/>
              <p:nvPr/>
            </p:nvSpPr>
            <p:spPr>
              <a:xfrm>
                <a:off x="703263" y="218746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Content Placeholder 1">
                <a:extLst>
                  <a:ext uri="{FF2B5EF4-FFF2-40B4-BE49-F238E27FC236}">
                    <a16:creationId xmlns:a16="http://schemas.microsoft.com/office/drawing/2014/main" id="{79B276D1-3B07-4BD5-E385-B9060BB314BF}"/>
                  </a:ext>
                </a:extLst>
              </p:cNvPr>
              <p:cNvSpPr txBox="1">
                <a:spLocks/>
              </p:cNvSpPr>
              <p:nvPr/>
            </p:nvSpPr>
            <p:spPr>
              <a:xfrm>
                <a:off x="1011238" y="1626660"/>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rgbClr val="FF0000"/>
                    </a:solidFill>
                  </a:rPr>
                  <a:t>DOMINANT PROTON AREA </a:t>
                </a:r>
                <a:r>
                  <a:rPr lang="en-US" b="0" dirty="0"/>
                  <a:t>&lt; 2 GHz</a:t>
                </a:r>
              </a:p>
            </p:txBody>
          </p:sp>
        </p:grpSp>
      </p:grpSp>
      <p:grpSp>
        <p:nvGrpSpPr>
          <p:cNvPr id="2" name="Group 1">
            <a:extLst>
              <a:ext uri="{FF2B5EF4-FFF2-40B4-BE49-F238E27FC236}">
                <a16:creationId xmlns:a16="http://schemas.microsoft.com/office/drawing/2014/main" id="{DE53BF5F-2025-D723-91AD-78BA974F9F3F}"/>
              </a:ext>
            </a:extLst>
          </p:cNvPr>
          <p:cNvGrpSpPr/>
          <p:nvPr/>
        </p:nvGrpSpPr>
        <p:grpSpPr>
          <a:xfrm>
            <a:off x="1083384" y="5760326"/>
            <a:ext cx="4541667" cy="614443"/>
            <a:chOff x="842405" y="5741666"/>
            <a:chExt cx="4541667" cy="614443"/>
          </a:xfrm>
        </p:grpSpPr>
        <p:grpSp>
          <p:nvGrpSpPr>
            <p:cNvPr id="6" name="Group 5">
              <a:extLst>
                <a:ext uri="{FF2B5EF4-FFF2-40B4-BE49-F238E27FC236}">
                  <a16:creationId xmlns:a16="http://schemas.microsoft.com/office/drawing/2014/main" id="{B7A61DAA-D4A7-26AD-E3E8-8666D5815573}"/>
                </a:ext>
              </a:extLst>
            </p:cNvPr>
            <p:cNvGrpSpPr/>
            <p:nvPr/>
          </p:nvGrpSpPr>
          <p:grpSpPr>
            <a:xfrm>
              <a:off x="842405" y="5741666"/>
              <a:ext cx="605893" cy="614443"/>
              <a:chOff x="842405" y="5741666"/>
              <a:chExt cx="605893" cy="614443"/>
            </a:xfrm>
          </p:grpSpPr>
          <p:sp>
            <p:nvSpPr>
              <p:cNvPr id="9" name="Isosceles Triangle 8">
                <a:extLst>
                  <a:ext uri="{FF2B5EF4-FFF2-40B4-BE49-F238E27FC236}">
                    <a16:creationId xmlns:a16="http://schemas.microsoft.com/office/drawing/2014/main" id="{7C6D4F99-8986-D240-DC14-340851A2C9A4}"/>
                  </a:ext>
                </a:extLst>
              </p:cNvPr>
              <p:cNvSpPr/>
              <p:nvPr/>
            </p:nvSpPr>
            <p:spPr>
              <a:xfrm>
                <a:off x="842405" y="5741666"/>
                <a:ext cx="605893" cy="491592"/>
              </a:xfrm>
              <a:prstGeom prst="triangl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1">
                <a:extLst>
                  <a:ext uri="{FF2B5EF4-FFF2-40B4-BE49-F238E27FC236}">
                    <a16:creationId xmlns:a16="http://schemas.microsoft.com/office/drawing/2014/main" id="{403DF2C7-090D-CAB0-1715-1C0F0D91826A}"/>
                  </a:ext>
                </a:extLst>
              </p:cNvPr>
              <p:cNvSpPr txBox="1">
                <a:spLocks/>
              </p:cNvSpPr>
              <p:nvPr/>
            </p:nvSpPr>
            <p:spPr>
              <a:xfrm>
                <a:off x="1055509" y="5851111"/>
                <a:ext cx="173597"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2800" dirty="0">
                    <a:solidFill>
                      <a:schemeClr val="tx2"/>
                    </a:solidFill>
                  </a:rPr>
                  <a:t>!</a:t>
                </a:r>
                <a:endParaRPr lang="en-US" sz="2800" b="0" dirty="0">
                  <a:solidFill>
                    <a:schemeClr val="tx2"/>
                  </a:solidFill>
                </a:endParaRPr>
              </a:p>
            </p:txBody>
          </p:sp>
        </p:grpSp>
        <p:sp>
          <p:nvSpPr>
            <p:cNvPr id="8" name="Content Placeholder 1">
              <a:extLst>
                <a:ext uri="{FF2B5EF4-FFF2-40B4-BE49-F238E27FC236}">
                  <a16:creationId xmlns:a16="http://schemas.microsoft.com/office/drawing/2014/main" id="{76D66A09-37B9-BA34-EAA4-3946093BF324}"/>
                </a:ext>
              </a:extLst>
            </p:cNvPr>
            <p:cNvSpPr txBox="1">
              <a:spLocks/>
            </p:cNvSpPr>
            <p:nvPr/>
          </p:nvSpPr>
          <p:spPr>
            <a:xfrm>
              <a:off x="1142307" y="5772597"/>
              <a:ext cx="4241765"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600" dirty="0">
                  <a:solidFill>
                    <a:schemeClr val="tx2"/>
                  </a:solidFill>
                </a:rPr>
                <a:t>Gaussian beams assumed here !</a:t>
              </a:r>
              <a:br>
                <a:rPr lang="en-US" sz="1600" dirty="0">
                  <a:solidFill>
                    <a:schemeClr val="tx2"/>
                  </a:solidFill>
                </a:rPr>
              </a:br>
              <a:r>
                <a:rPr lang="en-US" sz="1600" dirty="0">
                  <a:solidFill>
                    <a:schemeClr val="tx2"/>
                  </a:solidFill>
                </a:rPr>
                <a:t>Real life is not that simple ! </a:t>
              </a:r>
            </a:p>
          </p:txBody>
        </p:sp>
      </p:grpSp>
    </p:spTree>
    <p:extLst>
      <p:ext uri="{BB962C8B-B14F-4D97-AF65-F5344CB8AC3E}">
        <p14:creationId xmlns:p14="http://schemas.microsoft.com/office/powerpoint/2010/main" val="2548137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dirty="0"/>
              <a:t>Coherent Radiation</a:t>
            </a:r>
          </a:p>
        </p:txBody>
      </p:sp>
      <p:pic>
        <p:nvPicPr>
          <p:cNvPr id="7" name="Picture 6" descr="A graph of a person's graph&#10;&#10;Description automatically generated">
            <a:extLst>
              <a:ext uri="{FF2B5EF4-FFF2-40B4-BE49-F238E27FC236}">
                <a16:creationId xmlns:a16="http://schemas.microsoft.com/office/drawing/2014/main" id="{A5A2D49C-2B8B-BB83-E3E9-D8536085FD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199" y="1651795"/>
            <a:ext cx="5611813" cy="4489449"/>
          </a:xfrm>
          <a:prstGeom prst="rect">
            <a:avLst/>
          </a:prstGeom>
          <a:noFill/>
        </p:spPr>
      </p:pic>
      <p:sp>
        <p:nvSpPr>
          <p:cNvPr id="4" name="Date Placeholder 3"/>
          <p:cNvSpPr>
            <a:spLocks noGrp="1"/>
          </p:cNvSpPr>
          <p:nvPr>
            <p:ph type="dt" sz="half" idx="10"/>
          </p:nvPr>
        </p:nvSpPr>
        <p:spPr>
          <a:xfrm>
            <a:off x="8101915" y="6424993"/>
            <a:ext cx="1773923" cy="365125"/>
          </a:xfrm>
        </p:spPr>
        <p:txBody>
          <a:bodyPr anchor="ctr">
            <a:normAutofit/>
          </a:bodyPr>
          <a:lstStyle/>
          <a:p>
            <a:pPr>
              <a:spcAft>
                <a:spcPts val="600"/>
              </a:spcAft>
            </a:pPr>
            <a:r>
              <a:rPr lang="en-US"/>
              <a:t>11 September 2023</a:t>
            </a:r>
          </a:p>
        </p:txBody>
      </p:sp>
      <p:sp>
        <p:nvSpPr>
          <p:cNvPr id="5" name="Footer Placeholder 4"/>
          <p:cNvSpPr>
            <a:spLocks noGrp="1"/>
          </p:cNvSpPr>
          <p:nvPr>
            <p:ph type="ftr" sz="quarter" idx="11"/>
          </p:nvPr>
        </p:nvSpPr>
        <p:spPr>
          <a:xfrm>
            <a:off x="1145352" y="6424993"/>
            <a:ext cx="6787386" cy="365125"/>
          </a:xfrm>
        </p:spPr>
        <p:txBody>
          <a:bodyPr anchor="ctr">
            <a:normAutofit/>
          </a:bodyPr>
          <a:lstStyle/>
          <a:p>
            <a:pPr>
              <a:spcAft>
                <a:spcPts val="600"/>
              </a:spcAft>
            </a:pPr>
            <a:r>
              <a:rPr lang="en-US"/>
              <a:t>E. Senes | A dielectric pickup for short bunches</a:t>
            </a:r>
          </a:p>
        </p:txBody>
      </p:sp>
      <p:grpSp>
        <p:nvGrpSpPr>
          <p:cNvPr id="21" name="Group 20">
            <a:extLst>
              <a:ext uri="{FF2B5EF4-FFF2-40B4-BE49-F238E27FC236}">
                <a16:creationId xmlns:a16="http://schemas.microsoft.com/office/drawing/2014/main" id="{6611A351-425D-3952-DD73-82A9219508AC}"/>
              </a:ext>
            </a:extLst>
          </p:cNvPr>
          <p:cNvGrpSpPr/>
          <p:nvPr/>
        </p:nvGrpSpPr>
        <p:grpSpPr>
          <a:xfrm>
            <a:off x="546099" y="1610784"/>
            <a:ext cx="6341926" cy="1859307"/>
            <a:chOff x="546099" y="1486959"/>
            <a:chExt cx="6341926" cy="1859307"/>
          </a:xfrm>
        </p:grpSpPr>
        <p:sp>
          <p:nvSpPr>
            <p:cNvPr id="30" name="Rectangle: Rounded Corners 29">
              <a:extLst>
                <a:ext uri="{FF2B5EF4-FFF2-40B4-BE49-F238E27FC236}">
                  <a16:creationId xmlns:a16="http://schemas.microsoft.com/office/drawing/2014/main" id="{E5D9FB65-40D4-CCA5-C503-3EF459130E52}"/>
                </a:ext>
              </a:extLst>
            </p:cNvPr>
            <p:cNvSpPr/>
            <p:nvPr/>
          </p:nvSpPr>
          <p:spPr>
            <a:xfrm>
              <a:off x="546099" y="1486959"/>
              <a:ext cx="5648324" cy="1783133"/>
            </a:xfrm>
            <a:prstGeom prst="roundRect">
              <a:avLst>
                <a:gd name="adj" fmla="val 4915"/>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414AE309-97C1-C008-7659-1A45AE7E538F}"/>
                </a:ext>
              </a:extLst>
            </p:cNvPr>
            <p:cNvGrpSpPr/>
            <p:nvPr/>
          </p:nvGrpSpPr>
          <p:grpSpPr>
            <a:xfrm>
              <a:off x="685800" y="1626660"/>
              <a:ext cx="6202225" cy="1719606"/>
              <a:chOff x="685800" y="1626660"/>
              <a:chExt cx="6202225" cy="1719606"/>
            </a:xfrm>
          </p:grpSpPr>
          <p:sp>
            <p:nvSpPr>
              <p:cNvPr id="32" name="Content Placeholder 1">
                <a:extLst>
                  <a:ext uri="{FF2B5EF4-FFF2-40B4-BE49-F238E27FC236}">
                    <a16:creationId xmlns:a16="http://schemas.microsoft.com/office/drawing/2014/main" id="{D5B70C68-E445-E1C7-78CB-5E0FFA0400E7}"/>
                  </a:ext>
                </a:extLst>
              </p:cNvPr>
              <p:cNvSpPr txBox="1">
                <a:spLocks/>
              </p:cNvSpPr>
              <p:nvPr/>
            </p:nvSpPr>
            <p:spPr>
              <a:xfrm>
                <a:off x="1271450" y="2187469"/>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FF0000"/>
                    </a:solidFill>
                  </a:rPr>
                  <a:t>BPMs for p</a:t>
                </a:r>
                <a:r>
                  <a:rPr lang="en-US" baseline="30000" dirty="0">
                    <a:solidFill>
                      <a:srgbClr val="FF0000"/>
                    </a:solidFill>
                  </a:rPr>
                  <a:t>+</a:t>
                </a:r>
                <a:r>
                  <a:rPr lang="en-US" dirty="0">
                    <a:solidFill>
                      <a:srgbClr val="FF0000"/>
                    </a:solidFill>
                  </a:rPr>
                  <a:t> </a:t>
                </a:r>
                <a:r>
                  <a:rPr lang="en-US" b="0" dirty="0"/>
                  <a:t>detect at 20 MHz</a:t>
                </a:r>
              </a:p>
            </p:txBody>
          </p:sp>
          <p:sp>
            <p:nvSpPr>
              <p:cNvPr id="33" name="Chevron 11">
                <a:extLst>
                  <a:ext uri="{FF2B5EF4-FFF2-40B4-BE49-F238E27FC236}">
                    <a16:creationId xmlns:a16="http://schemas.microsoft.com/office/drawing/2014/main" id="{E0DEF609-9894-65B8-1447-4725DA85CC15}"/>
                  </a:ext>
                </a:extLst>
              </p:cNvPr>
              <p:cNvSpPr/>
              <p:nvPr/>
            </p:nvSpPr>
            <p:spPr>
              <a:xfrm>
                <a:off x="703263" y="218746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Content Placeholder 1">
                <a:extLst>
                  <a:ext uri="{FF2B5EF4-FFF2-40B4-BE49-F238E27FC236}">
                    <a16:creationId xmlns:a16="http://schemas.microsoft.com/office/drawing/2014/main" id="{50B5BC69-EB7B-26CE-48D9-B88DD7D362E8}"/>
                  </a:ext>
                </a:extLst>
              </p:cNvPr>
              <p:cNvSpPr txBox="1">
                <a:spLocks/>
              </p:cNvSpPr>
              <p:nvPr/>
            </p:nvSpPr>
            <p:spPr>
              <a:xfrm>
                <a:off x="1253987" y="2784706"/>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00B050"/>
                    </a:solidFill>
                  </a:rPr>
                  <a:t>BPMs for e</a:t>
                </a:r>
                <a:r>
                  <a:rPr lang="en-US" baseline="30000" dirty="0">
                    <a:solidFill>
                      <a:srgbClr val="00B050"/>
                    </a:solidFill>
                  </a:rPr>
                  <a:t>-</a:t>
                </a:r>
                <a:r>
                  <a:rPr lang="en-US" dirty="0">
                    <a:solidFill>
                      <a:srgbClr val="00B050"/>
                    </a:solidFill>
                  </a:rPr>
                  <a:t> </a:t>
                </a:r>
                <a:r>
                  <a:rPr lang="en-US" b="0" dirty="0"/>
                  <a:t>detect at 434 MHz</a:t>
                </a:r>
              </a:p>
            </p:txBody>
          </p:sp>
          <p:sp>
            <p:nvSpPr>
              <p:cNvPr id="35" name="Chevron 11">
                <a:extLst>
                  <a:ext uri="{FF2B5EF4-FFF2-40B4-BE49-F238E27FC236}">
                    <a16:creationId xmlns:a16="http://schemas.microsoft.com/office/drawing/2014/main" id="{67BD3457-8297-28A3-3052-E200A5028D5A}"/>
                  </a:ext>
                </a:extLst>
              </p:cNvPr>
              <p:cNvSpPr/>
              <p:nvPr/>
            </p:nvSpPr>
            <p:spPr>
              <a:xfrm>
                <a:off x="685800" y="2784706"/>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Content Placeholder 1">
                <a:extLst>
                  <a:ext uri="{FF2B5EF4-FFF2-40B4-BE49-F238E27FC236}">
                    <a16:creationId xmlns:a16="http://schemas.microsoft.com/office/drawing/2014/main" id="{B385490F-4D98-C24C-912D-3582DE6C20DB}"/>
                  </a:ext>
                </a:extLst>
              </p:cNvPr>
              <p:cNvSpPr txBox="1">
                <a:spLocks/>
              </p:cNvSpPr>
              <p:nvPr/>
            </p:nvSpPr>
            <p:spPr>
              <a:xfrm>
                <a:off x="1011238" y="1626660"/>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rgbClr val="FF0000"/>
                    </a:solidFill>
                  </a:rPr>
                  <a:t>DOMINANT PROTON AREA </a:t>
                </a:r>
                <a:r>
                  <a:rPr lang="en-US" b="0" dirty="0"/>
                  <a:t>&lt; 2 GHz</a:t>
                </a:r>
              </a:p>
            </p:txBody>
          </p:sp>
        </p:grpSp>
      </p:grpSp>
      <p:grpSp>
        <p:nvGrpSpPr>
          <p:cNvPr id="2" name="Group 1">
            <a:extLst>
              <a:ext uri="{FF2B5EF4-FFF2-40B4-BE49-F238E27FC236}">
                <a16:creationId xmlns:a16="http://schemas.microsoft.com/office/drawing/2014/main" id="{68BED790-52D0-B718-F269-463A2E3D5FFF}"/>
              </a:ext>
            </a:extLst>
          </p:cNvPr>
          <p:cNvGrpSpPr/>
          <p:nvPr/>
        </p:nvGrpSpPr>
        <p:grpSpPr>
          <a:xfrm>
            <a:off x="1083384" y="5760326"/>
            <a:ext cx="4541667" cy="614443"/>
            <a:chOff x="842405" y="5741666"/>
            <a:chExt cx="4541667" cy="614443"/>
          </a:xfrm>
        </p:grpSpPr>
        <p:grpSp>
          <p:nvGrpSpPr>
            <p:cNvPr id="6" name="Group 5">
              <a:extLst>
                <a:ext uri="{FF2B5EF4-FFF2-40B4-BE49-F238E27FC236}">
                  <a16:creationId xmlns:a16="http://schemas.microsoft.com/office/drawing/2014/main" id="{24ECB800-9EA8-0107-7D3B-A792CB1BF704}"/>
                </a:ext>
              </a:extLst>
            </p:cNvPr>
            <p:cNvGrpSpPr/>
            <p:nvPr/>
          </p:nvGrpSpPr>
          <p:grpSpPr>
            <a:xfrm>
              <a:off x="842405" y="5741666"/>
              <a:ext cx="605893" cy="614443"/>
              <a:chOff x="842405" y="5741666"/>
              <a:chExt cx="605893" cy="614443"/>
            </a:xfrm>
          </p:grpSpPr>
          <p:sp>
            <p:nvSpPr>
              <p:cNvPr id="9" name="Isosceles Triangle 8">
                <a:extLst>
                  <a:ext uri="{FF2B5EF4-FFF2-40B4-BE49-F238E27FC236}">
                    <a16:creationId xmlns:a16="http://schemas.microsoft.com/office/drawing/2014/main" id="{29A5E7ED-C866-2E35-BD9E-DFCDD0BF6E41}"/>
                  </a:ext>
                </a:extLst>
              </p:cNvPr>
              <p:cNvSpPr/>
              <p:nvPr/>
            </p:nvSpPr>
            <p:spPr>
              <a:xfrm>
                <a:off x="842405" y="5741666"/>
                <a:ext cx="605893" cy="491592"/>
              </a:xfrm>
              <a:prstGeom prst="triangl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
                <a:extLst>
                  <a:ext uri="{FF2B5EF4-FFF2-40B4-BE49-F238E27FC236}">
                    <a16:creationId xmlns:a16="http://schemas.microsoft.com/office/drawing/2014/main" id="{BEF3B063-EF95-1AEA-5B5C-374BE1B53889}"/>
                  </a:ext>
                </a:extLst>
              </p:cNvPr>
              <p:cNvSpPr txBox="1">
                <a:spLocks/>
              </p:cNvSpPr>
              <p:nvPr/>
            </p:nvSpPr>
            <p:spPr>
              <a:xfrm>
                <a:off x="1055509" y="5851111"/>
                <a:ext cx="173597"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2800" dirty="0">
                    <a:solidFill>
                      <a:schemeClr val="tx2"/>
                    </a:solidFill>
                  </a:rPr>
                  <a:t>!</a:t>
                </a:r>
                <a:endParaRPr lang="en-US" sz="2800" b="0" dirty="0">
                  <a:solidFill>
                    <a:schemeClr val="tx2"/>
                  </a:solidFill>
                </a:endParaRPr>
              </a:p>
            </p:txBody>
          </p:sp>
        </p:grpSp>
        <p:sp>
          <p:nvSpPr>
            <p:cNvPr id="8" name="Content Placeholder 1">
              <a:extLst>
                <a:ext uri="{FF2B5EF4-FFF2-40B4-BE49-F238E27FC236}">
                  <a16:creationId xmlns:a16="http://schemas.microsoft.com/office/drawing/2014/main" id="{1C1251C1-B772-B2A2-C0DD-D42B52D6E3A0}"/>
                </a:ext>
              </a:extLst>
            </p:cNvPr>
            <p:cNvSpPr txBox="1">
              <a:spLocks/>
            </p:cNvSpPr>
            <p:nvPr/>
          </p:nvSpPr>
          <p:spPr>
            <a:xfrm>
              <a:off x="1142307" y="5772597"/>
              <a:ext cx="4241765"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600" dirty="0">
                  <a:solidFill>
                    <a:schemeClr val="tx2"/>
                  </a:solidFill>
                </a:rPr>
                <a:t>Gaussian beams assumed here !</a:t>
              </a:r>
              <a:br>
                <a:rPr lang="en-US" sz="1600" dirty="0">
                  <a:solidFill>
                    <a:schemeClr val="tx2"/>
                  </a:solidFill>
                </a:rPr>
              </a:br>
              <a:r>
                <a:rPr lang="en-US" sz="1600" dirty="0">
                  <a:solidFill>
                    <a:schemeClr val="tx2"/>
                  </a:solidFill>
                </a:rPr>
                <a:t>Real life is not that simple ! </a:t>
              </a:r>
            </a:p>
          </p:txBody>
        </p:sp>
      </p:grpSp>
    </p:spTree>
    <p:extLst>
      <p:ext uri="{BB962C8B-B14F-4D97-AF65-F5344CB8AC3E}">
        <p14:creationId xmlns:p14="http://schemas.microsoft.com/office/powerpoint/2010/main" val="2260484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dirty="0"/>
              <a:t>Coherent Radiation</a:t>
            </a:r>
          </a:p>
        </p:txBody>
      </p:sp>
      <p:pic>
        <p:nvPicPr>
          <p:cNvPr id="7" name="Picture 6" descr="A graph of a graph of a person's power&#10;&#10;Description automatically generated with medium confidence">
            <a:extLst>
              <a:ext uri="{FF2B5EF4-FFF2-40B4-BE49-F238E27FC236}">
                <a16:creationId xmlns:a16="http://schemas.microsoft.com/office/drawing/2014/main" id="{6636E4B0-D78D-DCAD-0837-6BD2BA62AC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199" y="1651795"/>
            <a:ext cx="5611813" cy="4489449"/>
          </a:xfrm>
          <a:prstGeom prst="rect">
            <a:avLst/>
          </a:prstGeom>
          <a:noFill/>
        </p:spPr>
      </p:pic>
      <p:sp>
        <p:nvSpPr>
          <p:cNvPr id="4" name="Date Placeholder 3"/>
          <p:cNvSpPr>
            <a:spLocks noGrp="1"/>
          </p:cNvSpPr>
          <p:nvPr>
            <p:ph type="dt" sz="half" idx="10"/>
          </p:nvPr>
        </p:nvSpPr>
        <p:spPr>
          <a:xfrm>
            <a:off x="8101915" y="6424993"/>
            <a:ext cx="1773923" cy="365125"/>
          </a:xfrm>
        </p:spPr>
        <p:txBody>
          <a:bodyPr anchor="ctr">
            <a:normAutofit/>
          </a:bodyPr>
          <a:lstStyle/>
          <a:p>
            <a:pPr>
              <a:spcAft>
                <a:spcPts val="600"/>
              </a:spcAft>
            </a:pPr>
            <a:r>
              <a:rPr lang="en-US"/>
              <a:t>11 September 2023</a:t>
            </a:r>
          </a:p>
        </p:txBody>
      </p:sp>
      <p:sp>
        <p:nvSpPr>
          <p:cNvPr id="5" name="Footer Placeholder 4"/>
          <p:cNvSpPr>
            <a:spLocks noGrp="1"/>
          </p:cNvSpPr>
          <p:nvPr>
            <p:ph type="ftr" sz="quarter" idx="11"/>
          </p:nvPr>
        </p:nvSpPr>
        <p:spPr>
          <a:xfrm>
            <a:off x="1145352" y="6424993"/>
            <a:ext cx="6787386" cy="365125"/>
          </a:xfrm>
        </p:spPr>
        <p:txBody>
          <a:bodyPr anchor="ctr">
            <a:normAutofit/>
          </a:bodyPr>
          <a:lstStyle/>
          <a:p>
            <a:pPr>
              <a:spcAft>
                <a:spcPts val="600"/>
              </a:spcAft>
            </a:pPr>
            <a:r>
              <a:rPr lang="en-US"/>
              <a:t>E. Senes | A dielectric pickup for short bunches</a:t>
            </a:r>
          </a:p>
        </p:txBody>
      </p:sp>
      <p:grpSp>
        <p:nvGrpSpPr>
          <p:cNvPr id="9" name="Group 8">
            <a:extLst>
              <a:ext uri="{FF2B5EF4-FFF2-40B4-BE49-F238E27FC236}">
                <a16:creationId xmlns:a16="http://schemas.microsoft.com/office/drawing/2014/main" id="{17DA58AA-9DA9-C894-4590-7BCF7D7BDE10}"/>
              </a:ext>
            </a:extLst>
          </p:cNvPr>
          <p:cNvGrpSpPr/>
          <p:nvPr/>
        </p:nvGrpSpPr>
        <p:grpSpPr>
          <a:xfrm>
            <a:off x="546099" y="1610784"/>
            <a:ext cx="6341926" cy="3223317"/>
            <a:chOff x="546099" y="1486959"/>
            <a:chExt cx="6341926" cy="3223317"/>
          </a:xfrm>
        </p:grpSpPr>
        <p:grpSp>
          <p:nvGrpSpPr>
            <p:cNvPr id="10" name="Group 9">
              <a:extLst>
                <a:ext uri="{FF2B5EF4-FFF2-40B4-BE49-F238E27FC236}">
                  <a16:creationId xmlns:a16="http://schemas.microsoft.com/office/drawing/2014/main" id="{DD3FBAFD-7807-CD7E-9C2D-9CA404A8DA04}"/>
                </a:ext>
              </a:extLst>
            </p:cNvPr>
            <p:cNvGrpSpPr/>
            <p:nvPr/>
          </p:nvGrpSpPr>
          <p:grpSpPr>
            <a:xfrm>
              <a:off x="546099" y="1486959"/>
              <a:ext cx="6341926" cy="1859307"/>
              <a:chOff x="546099" y="1486959"/>
              <a:chExt cx="6341926" cy="1859307"/>
            </a:xfrm>
          </p:grpSpPr>
          <p:sp>
            <p:nvSpPr>
              <p:cNvPr id="19" name="Rectangle: Rounded Corners 18">
                <a:extLst>
                  <a:ext uri="{FF2B5EF4-FFF2-40B4-BE49-F238E27FC236}">
                    <a16:creationId xmlns:a16="http://schemas.microsoft.com/office/drawing/2014/main" id="{FC85E4DD-6BE7-6A3C-1FF6-F0E09F3A3C53}"/>
                  </a:ext>
                </a:extLst>
              </p:cNvPr>
              <p:cNvSpPr/>
              <p:nvPr/>
            </p:nvSpPr>
            <p:spPr>
              <a:xfrm>
                <a:off x="546099" y="1486959"/>
                <a:ext cx="5648324" cy="1783133"/>
              </a:xfrm>
              <a:prstGeom prst="roundRect">
                <a:avLst>
                  <a:gd name="adj" fmla="val 4915"/>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ECA9B0F0-5043-3806-7D54-D78BFC51E9A5}"/>
                  </a:ext>
                </a:extLst>
              </p:cNvPr>
              <p:cNvGrpSpPr/>
              <p:nvPr/>
            </p:nvGrpSpPr>
            <p:grpSpPr>
              <a:xfrm>
                <a:off x="685800" y="1626660"/>
                <a:ext cx="6202225" cy="1719606"/>
                <a:chOff x="685800" y="1626660"/>
                <a:chExt cx="6202225" cy="1719606"/>
              </a:xfrm>
            </p:grpSpPr>
            <p:sp>
              <p:nvSpPr>
                <p:cNvPr id="21" name="Content Placeholder 1">
                  <a:extLst>
                    <a:ext uri="{FF2B5EF4-FFF2-40B4-BE49-F238E27FC236}">
                      <a16:creationId xmlns:a16="http://schemas.microsoft.com/office/drawing/2014/main" id="{A865AAA9-A571-58EB-2A74-219FED52104E}"/>
                    </a:ext>
                  </a:extLst>
                </p:cNvPr>
                <p:cNvSpPr txBox="1">
                  <a:spLocks/>
                </p:cNvSpPr>
                <p:nvPr/>
              </p:nvSpPr>
              <p:spPr>
                <a:xfrm>
                  <a:off x="1271450" y="2187469"/>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FF0000"/>
                      </a:solidFill>
                    </a:rPr>
                    <a:t>BPMs for p</a:t>
                  </a:r>
                  <a:r>
                    <a:rPr lang="en-US" baseline="30000" dirty="0">
                      <a:solidFill>
                        <a:srgbClr val="FF0000"/>
                      </a:solidFill>
                    </a:rPr>
                    <a:t>+</a:t>
                  </a:r>
                  <a:r>
                    <a:rPr lang="en-US" dirty="0">
                      <a:solidFill>
                        <a:srgbClr val="FF0000"/>
                      </a:solidFill>
                    </a:rPr>
                    <a:t> </a:t>
                  </a:r>
                  <a:r>
                    <a:rPr lang="en-US" b="0" dirty="0"/>
                    <a:t>detect at 20 MHz</a:t>
                  </a:r>
                </a:p>
              </p:txBody>
            </p:sp>
            <p:sp>
              <p:nvSpPr>
                <p:cNvPr id="22" name="Chevron 11">
                  <a:extLst>
                    <a:ext uri="{FF2B5EF4-FFF2-40B4-BE49-F238E27FC236}">
                      <a16:creationId xmlns:a16="http://schemas.microsoft.com/office/drawing/2014/main" id="{5008A1B4-7B2E-BB30-2E69-1B3451D1A012}"/>
                    </a:ext>
                  </a:extLst>
                </p:cNvPr>
                <p:cNvSpPr/>
                <p:nvPr/>
              </p:nvSpPr>
              <p:spPr>
                <a:xfrm>
                  <a:off x="703263" y="218746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Content Placeholder 1">
                  <a:extLst>
                    <a:ext uri="{FF2B5EF4-FFF2-40B4-BE49-F238E27FC236}">
                      <a16:creationId xmlns:a16="http://schemas.microsoft.com/office/drawing/2014/main" id="{CD22D846-589D-C0DB-2CA6-E8B22A85773E}"/>
                    </a:ext>
                  </a:extLst>
                </p:cNvPr>
                <p:cNvSpPr txBox="1">
                  <a:spLocks/>
                </p:cNvSpPr>
                <p:nvPr/>
              </p:nvSpPr>
              <p:spPr>
                <a:xfrm>
                  <a:off x="1253987" y="2784706"/>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00B050"/>
                      </a:solidFill>
                    </a:rPr>
                    <a:t>BPMs for e</a:t>
                  </a:r>
                  <a:r>
                    <a:rPr lang="en-US" baseline="30000" dirty="0">
                      <a:solidFill>
                        <a:srgbClr val="00B050"/>
                      </a:solidFill>
                    </a:rPr>
                    <a:t>-</a:t>
                  </a:r>
                  <a:r>
                    <a:rPr lang="en-US" dirty="0">
                      <a:solidFill>
                        <a:srgbClr val="00B050"/>
                      </a:solidFill>
                    </a:rPr>
                    <a:t> </a:t>
                  </a:r>
                  <a:r>
                    <a:rPr lang="en-US" b="0" dirty="0"/>
                    <a:t>detect at 434 MHz</a:t>
                  </a:r>
                </a:p>
              </p:txBody>
            </p:sp>
            <p:sp>
              <p:nvSpPr>
                <p:cNvPr id="24" name="Chevron 11">
                  <a:extLst>
                    <a:ext uri="{FF2B5EF4-FFF2-40B4-BE49-F238E27FC236}">
                      <a16:creationId xmlns:a16="http://schemas.microsoft.com/office/drawing/2014/main" id="{001ED5B8-FB7F-1945-AD02-3985AA14BEE5}"/>
                    </a:ext>
                  </a:extLst>
                </p:cNvPr>
                <p:cNvSpPr/>
                <p:nvPr/>
              </p:nvSpPr>
              <p:spPr>
                <a:xfrm>
                  <a:off x="685800" y="2784706"/>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Content Placeholder 1">
                  <a:extLst>
                    <a:ext uri="{FF2B5EF4-FFF2-40B4-BE49-F238E27FC236}">
                      <a16:creationId xmlns:a16="http://schemas.microsoft.com/office/drawing/2014/main" id="{D104B954-0EF9-4F11-16E6-890FCF46D427}"/>
                    </a:ext>
                  </a:extLst>
                </p:cNvPr>
                <p:cNvSpPr txBox="1">
                  <a:spLocks/>
                </p:cNvSpPr>
                <p:nvPr/>
              </p:nvSpPr>
              <p:spPr>
                <a:xfrm>
                  <a:off x="1011238" y="1626660"/>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rgbClr val="FF0000"/>
                      </a:solidFill>
                    </a:rPr>
                    <a:t>DOMINANT PROTON AREA </a:t>
                  </a:r>
                  <a:r>
                    <a:rPr lang="en-US" b="0" dirty="0"/>
                    <a:t>&lt; 2 GHz</a:t>
                  </a:r>
                </a:p>
              </p:txBody>
            </p:sp>
          </p:grpSp>
        </p:grpSp>
        <p:grpSp>
          <p:nvGrpSpPr>
            <p:cNvPr id="11" name="Group 10">
              <a:extLst>
                <a:ext uri="{FF2B5EF4-FFF2-40B4-BE49-F238E27FC236}">
                  <a16:creationId xmlns:a16="http://schemas.microsoft.com/office/drawing/2014/main" id="{BCCDE2E8-59C9-5166-3A44-3FBF0E0DEF26}"/>
                </a:ext>
              </a:extLst>
            </p:cNvPr>
            <p:cNvGrpSpPr/>
            <p:nvPr/>
          </p:nvGrpSpPr>
          <p:grpSpPr>
            <a:xfrm>
              <a:off x="546099" y="3381943"/>
              <a:ext cx="6099177" cy="1328333"/>
              <a:chOff x="546099" y="3381943"/>
              <a:chExt cx="6099177" cy="1328333"/>
            </a:xfrm>
          </p:grpSpPr>
          <p:sp>
            <p:nvSpPr>
              <p:cNvPr id="15" name="Rectangle: Rounded Corners 14">
                <a:extLst>
                  <a:ext uri="{FF2B5EF4-FFF2-40B4-BE49-F238E27FC236}">
                    <a16:creationId xmlns:a16="http://schemas.microsoft.com/office/drawing/2014/main" id="{2D4B6A8A-490E-823C-4014-5FF3492CD17C}"/>
                  </a:ext>
                </a:extLst>
              </p:cNvPr>
              <p:cNvSpPr/>
              <p:nvPr/>
            </p:nvSpPr>
            <p:spPr>
              <a:xfrm>
                <a:off x="546099" y="3381943"/>
                <a:ext cx="5648324" cy="1328333"/>
              </a:xfrm>
              <a:prstGeom prst="roundRect">
                <a:avLst>
                  <a:gd name="adj" fmla="val 4915"/>
                </a:avLst>
              </a:prstGeom>
              <a:solidFill>
                <a:srgbClr val="00B05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1">
                <a:extLst>
                  <a:ext uri="{FF2B5EF4-FFF2-40B4-BE49-F238E27FC236}">
                    <a16:creationId xmlns:a16="http://schemas.microsoft.com/office/drawing/2014/main" id="{42590A6A-992E-8008-BDB5-360FACB770EF}"/>
                  </a:ext>
                </a:extLst>
              </p:cNvPr>
              <p:cNvSpPr txBox="1">
                <a:spLocks/>
              </p:cNvSpPr>
              <p:nvPr/>
            </p:nvSpPr>
            <p:spPr>
              <a:xfrm>
                <a:off x="1028701" y="3587907"/>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rgbClr val="00B050"/>
                    </a:solidFill>
                  </a:rPr>
                  <a:t>DOMINANT ELECTRON AREA </a:t>
                </a:r>
                <a:r>
                  <a:rPr lang="en-US" b="0" dirty="0">
                    <a:solidFill>
                      <a:schemeClr val="tx2"/>
                    </a:solidFill>
                  </a:rPr>
                  <a:t>&gt;</a:t>
                </a:r>
                <a:r>
                  <a:rPr lang="en-US" b="0" dirty="0"/>
                  <a:t> 2 GHz</a:t>
                </a:r>
              </a:p>
            </p:txBody>
          </p:sp>
        </p:grpSp>
      </p:grpSp>
      <p:grpSp>
        <p:nvGrpSpPr>
          <p:cNvPr id="2" name="Group 1">
            <a:extLst>
              <a:ext uri="{FF2B5EF4-FFF2-40B4-BE49-F238E27FC236}">
                <a16:creationId xmlns:a16="http://schemas.microsoft.com/office/drawing/2014/main" id="{6E760D23-B207-55CD-ADE1-38F030C42AB8}"/>
              </a:ext>
            </a:extLst>
          </p:cNvPr>
          <p:cNvGrpSpPr/>
          <p:nvPr/>
        </p:nvGrpSpPr>
        <p:grpSpPr>
          <a:xfrm>
            <a:off x="1083384" y="5760326"/>
            <a:ext cx="4541667" cy="614443"/>
            <a:chOff x="842405" y="5741666"/>
            <a:chExt cx="4541667" cy="614443"/>
          </a:xfrm>
        </p:grpSpPr>
        <p:grpSp>
          <p:nvGrpSpPr>
            <p:cNvPr id="6" name="Group 5">
              <a:extLst>
                <a:ext uri="{FF2B5EF4-FFF2-40B4-BE49-F238E27FC236}">
                  <a16:creationId xmlns:a16="http://schemas.microsoft.com/office/drawing/2014/main" id="{83FD5ABF-CA6A-DBDB-F1CA-BCC66B8CC98C}"/>
                </a:ext>
              </a:extLst>
            </p:cNvPr>
            <p:cNvGrpSpPr/>
            <p:nvPr/>
          </p:nvGrpSpPr>
          <p:grpSpPr>
            <a:xfrm>
              <a:off x="842405" y="5741666"/>
              <a:ext cx="605893" cy="614443"/>
              <a:chOff x="842405" y="5741666"/>
              <a:chExt cx="605893" cy="614443"/>
            </a:xfrm>
          </p:grpSpPr>
          <p:sp>
            <p:nvSpPr>
              <p:cNvPr id="12" name="Isosceles Triangle 11">
                <a:extLst>
                  <a:ext uri="{FF2B5EF4-FFF2-40B4-BE49-F238E27FC236}">
                    <a16:creationId xmlns:a16="http://schemas.microsoft.com/office/drawing/2014/main" id="{3D20463C-F88F-ED35-2B99-5256CF8CA39C}"/>
                  </a:ext>
                </a:extLst>
              </p:cNvPr>
              <p:cNvSpPr/>
              <p:nvPr/>
            </p:nvSpPr>
            <p:spPr>
              <a:xfrm>
                <a:off x="842405" y="5741666"/>
                <a:ext cx="605893" cy="491592"/>
              </a:xfrm>
              <a:prstGeom prst="triangl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1">
                <a:extLst>
                  <a:ext uri="{FF2B5EF4-FFF2-40B4-BE49-F238E27FC236}">
                    <a16:creationId xmlns:a16="http://schemas.microsoft.com/office/drawing/2014/main" id="{C4977E3B-3A7D-332B-BC23-4AAB0E5693B4}"/>
                  </a:ext>
                </a:extLst>
              </p:cNvPr>
              <p:cNvSpPr txBox="1">
                <a:spLocks/>
              </p:cNvSpPr>
              <p:nvPr/>
            </p:nvSpPr>
            <p:spPr>
              <a:xfrm>
                <a:off x="1055509" y="5851111"/>
                <a:ext cx="173597"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2800" dirty="0">
                    <a:solidFill>
                      <a:schemeClr val="tx2"/>
                    </a:solidFill>
                  </a:rPr>
                  <a:t>!</a:t>
                </a:r>
                <a:endParaRPr lang="en-US" sz="2800" b="0" dirty="0">
                  <a:solidFill>
                    <a:schemeClr val="tx2"/>
                  </a:solidFill>
                </a:endParaRPr>
              </a:p>
            </p:txBody>
          </p:sp>
        </p:grpSp>
        <p:sp>
          <p:nvSpPr>
            <p:cNvPr id="8" name="Content Placeholder 1">
              <a:extLst>
                <a:ext uri="{FF2B5EF4-FFF2-40B4-BE49-F238E27FC236}">
                  <a16:creationId xmlns:a16="http://schemas.microsoft.com/office/drawing/2014/main" id="{4462433D-1313-AE9F-434A-F02EA39C03BE}"/>
                </a:ext>
              </a:extLst>
            </p:cNvPr>
            <p:cNvSpPr txBox="1">
              <a:spLocks/>
            </p:cNvSpPr>
            <p:nvPr/>
          </p:nvSpPr>
          <p:spPr>
            <a:xfrm>
              <a:off x="1142307" y="5772597"/>
              <a:ext cx="4241765"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600" dirty="0">
                  <a:solidFill>
                    <a:schemeClr val="tx2"/>
                  </a:solidFill>
                </a:rPr>
                <a:t>Gaussian beams assumed here !</a:t>
              </a:r>
              <a:br>
                <a:rPr lang="en-US" sz="1600" dirty="0">
                  <a:solidFill>
                    <a:schemeClr val="tx2"/>
                  </a:solidFill>
                </a:rPr>
              </a:br>
              <a:r>
                <a:rPr lang="en-US" sz="1600" dirty="0">
                  <a:solidFill>
                    <a:schemeClr val="tx2"/>
                  </a:solidFill>
                </a:rPr>
                <a:t>Real life is not that simple ! </a:t>
              </a:r>
            </a:p>
          </p:txBody>
        </p:sp>
      </p:grpSp>
    </p:spTree>
    <p:extLst>
      <p:ext uri="{BB962C8B-B14F-4D97-AF65-F5344CB8AC3E}">
        <p14:creationId xmlns:p14="http://schemas.microsoft.com/office/powerpoint/2010/main" val="832667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dirty="0"/>
              <a:t>Coherent Radiation</a:t>
            </a:r>
          </a:p>
        </p:txBody>
      </p:sp>
      <p:pic>
        <p:nvPicPr>
          <p:cNvPr id="7" name="Picture 6" descr="A graph of a graph of a person's power&#10;&#10;Description automatically generated with medium confidence">
            <a:extLst>
              <a:ext uri="{FF2B5EF4-FFF2-40B4-BE49-F238E27FC236}">
                <a16:creationId xmlns:a16="http://schemas.microsoft.com/office/drawing/2014/main" id="{10404C7B-E640-C705-030B-240AE89BBF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199" y="1651795"/>
            <a:ext cx="5611813" cy="4489449"/>
          </a:xfrm>
          <a:prstGeom prst="rect">
            <a:avLst/>
          </a:prstGeom>
          <a:noFill/>
        </p:spPr>
      </p:pic>
      <p:sp>
        <p:nvSpPr>
          <p:cNvPr id="4" name="Date Placeholder 3"/>
          <p:cNvSpPr>
            <a:spLocks noGrp="1"/>
          </p:cNvSpPr>
          <p:nvPr>
            <p:ph type="dt" sz="half" idx="10"/>
          </p:nvPr>
        </p:nvSpPr>
        <p:spPr>
          <a:xfrm>
            <a:off x="8101915" y="6424993"/>
            <a:ext cx="1773923" cy="365125"/>
          </a:xfrm>
        </p:spPr>
        <p:txBody>
          <a:bodyPr anchor="ctr">
            <a:normAutofit/>
          </a:bodyPr>
          <a:lstStyle/>
          <a:p>
            <a:pPr>
              <a:spcAft>
                <a:spcPts val="600"/>
              </a:spcAft>
            </a:pPr>
            <a:r>
              <a:rPr lang="en-US"/>
              <a:t>11 September 2023</a:t>
            </a:r>
          </a:p>
        </p:txBody>
      </p:sp>
      <p:sp>
        <p:nvSpPr>
          <p:cNvPr id="5" name="Footer Placeholder 4"/>
          <p:cNvSpPr>
            <a:spLocks noGrp="1"/>
          </p:cNvSpPr>
          <p:nvPr>
            <p:ph type="ftr" sz="quarter" idx="11"/>
          </p:nvPr>
        </p:nvSpPr>
        <p:spPr>
          <a:xfrm>
            <a:off x="1145352" y="6424993"/>
            <a:ext cx="6787386" cy="365125"/>
          </a:xfrm>
        </p:spPr>
        <p:txBody>
          <a:bodyPr anchor="ctr">
            <a:normAutofit/>
          </a:bodyPr>
          <a:lstStyle/>
          <a:p>
            <a:pPr>
              <a:spcAft>
                <a:spcPts val="600"/>
              </a:spcAft>
            </a:pPr>
            <a:r>
              <a:rPr lang="en-US"/>
              <a:t>E. Senes | A dielectric pickup for short bunches</a:t>
            </a:r>
          </a:p>
        </p:txBody>
      </p:sp>
      <p:grpSp>
        <p:nvGrpSpPr>
          <p:cNvPr id="6" name="Group 5">
            <a:extLst>
              <a:ext uri="{FF2B5EF4-FFF2-40B4-BE49-F238E27FC236}">
                <a16:creationId xmlns:a16="http://schemas.microsoft.com/office/drawing/2014/main" id="{679C606F-04B2-42B1-D900-CF6B87753B92}"/>
              </a:ext>
            </a:extLst>
          </p:cNvPr>
          <p:cNvGrpSpPr/>
          <p:nvPr/>
        </p:nvGrpSpPr>
        <p:grpSpPr>
          <a:xfrm>
            <a:off x="546099" y="1610784"/>
            <a:ext cx="6359389" cy="3223317"/>
            <a:chOff x="546099" y="1486959"/>
            <a:chExt cx="6359389" cy="3223317"/>
          </a:xfrm>
        </p:grpSpPr>
        <p:grpSp>
          <p:nvGrpSpPr>
            <p:cNvPr id="8" name="Group 7">
              <a:extLst>
                <a:ext uri="{FF2B5EF4-FFF2-40B4-BE49-F238E27FC236}">
                  <a16:creationId xmlns:a16="http://schemas.microsoft.com/office/drawing/2014/main" id="{CC584815-70B4-36F2-D3BD-5521A84DB6DA}"/>
                </a:ext>
              </a:extLst>
            </p:cNvPr>
            <p:cNvGrpSpPr/>
            <p:nvPr/>
          </p:nvGrpSpPr>
          <p:grpSpPr>
            <a:xfrm>
              <a:off x="546099" y="1486959"/>
              <a:ext cx="6341926" cy="1859307"/>
              <a:chOff x="546099" y="1486959"/>
              <a:chExt cx="6341926" cy="1859307"/>
            </a:xfrm>
          </p:grpSpPr>
          <p:sp>
            <p:nvSpPr>
              <p:cNvPr id="17" name="Rectangle: Rounded Corners 16">
                <a:extLst>
                  <a:ext uri="{FF2B5EF4-FFF2-40B4-BE49-F238E27FC236}">
                    <a16:creationId xmlns:a16="http://schemas.microsoft.com/office/drawing/2014/main" id="{4B274DB9-BE68-B374-363C-248DF51A49A8}"/>
                  </a:ext>
                </a:extLst>
              </p:cNvPr>
              <p:cNvSpPr/>
              <p:nvPr/>
            </p:nvSpPr>
            <p:spPr>
              <a:xfrm>
                <a:off x="546099" y="1486959"/>
                <a:ext cx="5648324" cy="1783133"/>
              </a:xfrm>
              <a:prstGeom prst="roundRect">
                <a:avLst>
                  <a:gd name="adj" fmla="val 4915"/>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45F5378C-24EB-E632-A150-6525C0B15768}"/>
                  </a:ext>
                </a:extLst>
              </p:cNvPr>
              <p:cNvGrpSpPr/>
              <p:nvPr/>
            </p:nvGrpSpPr>
            <p:grpSpPr>
              <a:xfrm>
                <a:off x="685800" y="1626660"/>
                <a:ext cx="6202225" cy="1719606"/>
                <a:chOff x="685800" y="1626660"/>
                <a:chExt cx="6202225" cy="1719606"/>
              </a:xfrm>
            </p:grpSpPr>
            <p:sp>
              <p:nvSpPr>
                <p:cNvPr id="19" name="Content Placeholder 1">
                  <a:extLst>
                    <a:ext uri="{FF2B5EF4-FFF2-40B4-BE49-F238E27FC236}">
                      <a16:creationId xmlns:a16="http://schemas.microsoft.com/office/drawing/2014/main" id="{DF84DE0B-F760-FDEA-5AD9-368EFE799E75}"/>
                    </a:ext>
                  </a:extLst>
                </p:cNvPr>
                <p:cNvSpPr txBox="1">
                  <a:spLocks/>
                </p:cNvSpPr>
                <p:nvPr/>
              </p:nvSpPr>
              <p:spPr>
                <a:xfrm>
                  <a:off x="1271450" y="2187469"/>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FF0000"/>
                      </a:solidFill>
                    </a:rPr>
                    <a:t>BPMs for p</a:t>
                  </a:r>
                  <a:r>
                    <a:rPr lang="en-US" baseline="30000" dirty="0">
                      <a:solidFill>
                        <a:srgbClr val="FF0000"/>
                      </a:solidFill>
                    </a:rPr>
                    <a:t>+</a:t>
                  </a:r>
                  <a:r>
                    <a:rPr lang="en-US" dirty="0">
                      <a:solidFill>
                        <a:srgbClr val="FF0000"/>
                      </a:solidFill>
                    </a:rPr>
                    <a:t> </a:t>
                  </a:r>
                  <a:r>
                    <a:rPr lang="en-US" b="0" dirty="0"/>
                    <a:t>detect at 20 MHz</a:t>
                  </a:r>
                </a:p>
              </p:txBody>
            </p:sp>
            <p:sp>
              <p:nvSpPr>
                <p:cNvPr id="20" name="Chevron 11">
                  <a:extLst>
                    <a:ext uri="{FF2B5EF4-FFF2-40B4-BE49-F238E27FC236}">
                      <a16:creationId xmlns:a16="http://schemas.microsoft.com/office/drawing/2014/main" id="{18E667FF-64CC-1BF0-51F5-B1FE13FE02A2}"/>
                    </a:ext>
                  </a:extLst>
                </p:cNvPr>
                <p:cNvSpPr/>
                <p:nvPr/>
              </p:nvSpPr>
              <p:spPr>
                <a:xfrm>
                  <a:off x="703263" y="218746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Content Placeholder 1">
                  <a:extLst>
                    <a:ext uri="{FF2B5EF4-FFF2-40B4-BE49-F238E27FC236}">
                      <a16:creationId xmlns:a16="http://schemas.microsoft.com/office/drawing/2014/main" id="{672E4739-88D4-213A-739A-95633EE57C66}"/>
                    </a:ext>
                  </a:extLst>
                </p:cNvPr>
                <p:cNvSpPr txBox="1">
                  <a:spLocks/>
                </p:cNvSpPr>
                <p:nvPr/>
              </p:nvSpPr>
              <p:spPr>
                <a:xfrm>
                  <a:off x="1253987" y="2784706"/>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00B050"/>
                      </a:solidFill>
                    </a:rPr>
                    <a:t>BPMs for e</a:t>
                  </a:r>
                  <a:r>
                    <a:rPr lang="en-US" baseline="30000" dirty="0">
                      <a:solidFill>
                        <a:srgbClr val="00B050"/>
                      </a:solidFill>
                    </a:rPr>
                    <a:t>-</a:t>
                  </a:r>
                  <a:r>
                    <a:rPr lang="en-US" dirty="0">
                      <a:solidFill>
                        <a:srgbClr val="00B050"/>
                      </a:solidFill>
                    </a:rPr>
                    <a:t> </a:t>
                  </a:r>
                  <a:r>
                    <a:rPr lang="en-US" b="0" dirty="0"/>
                    <a:t>detect at 434 MHz</a:t>
                  </a:r>
                </a:p>
              </p:txBody>
            </p:sp>
            <p:sp>
              <p:nvSpPr>
                <p:cNvPr id="22" name="Chevron 11">
                  <a:extLst>
                    <a:ext uri="{FF2B5EF4-FFF2-40B4-BE49-F238E27FC236}">
                      <a16:creationId xmlns:a16="http://schemas.microsoft.com/office/drawing/2014/main" id="{54B852DF-E77A-C1DF-6C04-608582547389}"/>
                    </a:ext>
                  </a:extLst>
                </p:cNvPr>
                <p:cNvSpPr/>
                <p:nvPr/>
              </p:nvSpPr>
              <p:spPr>
                <a:xfrm>
                  <a:off x="685800" y="2784706"/>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Content Placeholder 1">
                  <a:extLst>
                    <a:ext uri="{FF2B5EF4-FFF2-40B4-BE49-F238E27FC236}">
                      <a16:creationId xmlns:a16="http://schemas.microsoft.com/office/drawing/2014/main" id="{04F4ADB5-4FC0-BD1E-8EAD-3C6753D0864A}"/>
                    </a:ext>
                  </a:extLst>
                </p:cNvPr>
                <p:cNvSpPr txBox="1">
                  <a:spLocks/>
                </p:cNvSpPr>
                <p:nvPr/>
              </p:nvSpPr>
              <p:spPr>
                <a:xfrm>
                  <a:off x="1011238" y="1626660"/>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rgbClr val="FF0000"/>
                      </a:solidFill>
                    </a:rPr>
                    <a:t>DOMINANT PROTON AREA </a:t>
                  </a:r>
                  <a:r>
                    <a:rPr lang="en-US" b="0" dirty="0"/>
                    <a:t>&lt; 2 GHz</a:t>
                  </a:r>
                </a:p>
              </p:txBody>
            </p:sp>
          </p:grpSp>
        </p:grpSp>
        <p:grpSp>
          <p:nvGrpSpPr>
            <p:cNvPr id="9" name="Group 8">
              <a:extLst>
                <a:ext uri="{FF2B5EF4-FFF2-40B4-BE49-F238E27FC236}">
                  <a16:creationId xmlns:a16="http://schemas.microsoft.com/office/drawing/2014/main" id="{C842AF40-4B2E-0938-E031-4D961EBD16FC}"/>
                </a:ext>
              </a:extLst>
            </p:cNvPr>
            <p:cNvGrpSpPr/>
            <p:nvPr/>
          </p:nvGrpSpPr>
          <p:grpSpPr>
            <a:xfrm>
              <a:off x="546099" y="3381943"/>
              <a:ext cx="6359389" cy="1328333"/>
              <a:chOff x="546099" y="3381943"/>
              <a:chExt cx="6359389" cy="1328333"/>
            </a:xfrm>
          </p:grpSpPr>
          <p:sp>
            <p:nvSpPr>
              <p:cNvPr id="13" name="Rectangle: Rounded Corners 12">
                <a:extLst>
                  <a:ext uri="{FF2B5EF4-FFF2-40B4-BE49-F238E27FC236}">
                    <a16:creationId xmlns:a16="http://schemas.microsoft.com/office/drawing/2014/main" id="{91E68B82-CE0E-A09F-CBE2-649E9110CF83}"/>
                  </a:ext>
                </a:extLst>
              </p:cNvPr>
              <p:cNvSpPr/>
              <p:nvPr/>
            </p:nvSpPr>
            <p:spPr>
              <a:xfrm>
                <a:off x="546099" y="3381943"/>
                <a:ext cx="5648324" cy="1328333"/>
              </a:xfrm>
              <a:prstGeom prst="roundRect">
                <a:avLst>
                  <a:gd name="adj" fmla="val 4915"/>
                </a:avLst>
              </a:prstGeom>
              <a:solidFill>
                <a:srgbClr val="00B05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1">
                <a:extLst>
                  <a:ext uri="{FF2B5EF4-FFF2-40B4-BE49-F238E27FC236}">
                    <a16:creationId xmlns:a16="http://schemas.microsoft.com/office/drawing/2014/main" id="{BDB3CECE-386D-7863-22F1-77144B131BBF}"/>
                  </a:ext>
                </a:extLst>
              </p:cNvPr>
              <p:cNvSpPr txBox="1">
                <a:spLocks/>
              </p:cNvSpPr>
              <p:nvPr/>
            </p:nvSpPr>
            <p:spPr>
              <a:xfrm>
                <a:off x="1288913" y="4148716"/>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00B050"/>
                    </a:solidFill>
                  </a:rPr>
                  <a:t>Ideal BPMs for e</a:t>
                </a:r>
                <a:r>
                  <a:rPr lang="en-US" baseline="30000" dirty="0">
                    <a:solidFill>
                      <a:srgbClr val="00B050"/>
                    </a:solidFill>
                  </a:rPr>
                  <a:t>-</a:t>
                </a:r>
                <a:r>
                  <a:rPr lang="en-US" dirty="0">
                    <a:solidFill>
                      <a:srgbClr val="FF0000"/>
                    </a:solidFill>
                  </a:rPr>
                  <a:t> </a:t>
                </a:r>
                <a:r>
                  <a:rPr lang="en-US" b="0" dirty="0"/>
                  <a:t>detect at 20-30 GHz</a:t>
                </a:r>
              </a:p>
            </p:txBody>
          </p:sp>
          <p:sp>
            <p:nvSpPr>
              <p:cNvPr id="15" name="Chevron 11">
                <a:extLst>
                  <a:ext uri="{FF2B5EF4-FFF2-40B4-BE49-F238E27FC236}">
                    <a16:creationId xmlns:a16="http://schemas.microsoft.com/office/drawing/2014/main" id="{9778BBA2-610A-A80D-27AA-D1A9F51E1B20}"/>
                  </a:ext>
                </a:extLst>
              </p:cNvPr>
              <p:cNvSpPr/>
              <p:nvPr/>
            </p:nvSpPr>
            <p:spPr>
              <a:xfrm>
                <a:off x="720726" y="4148716"/>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ontent Placeholder 1">
                <a:extLst>
                  <a:ext uri="{FF2B5EF4-FFF2-40B4-BE49-F238E27FC236}">
                    <a16:creationId xmlns:a16="http://schemas.microsoft.com/office/drawing/2014/main" id="{4EB733A1-7F7A-C5A8-1CA2-332E928F43AF}"/>
                  </a:ext>
                </a:extLst>
              </p:cNvPr>
              <p:cNvSpPr txBox="1">
                <a:spLocks/>
              </p:cNvSpPr>
              <p:nvPr/>
            </p:nvSpPr>
            <p:spPr>
              <a:xfrm>
                <a:off x="1028701" y="3587907"/>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rgbClr val="00B050"/>
                    </a:solidFill>
                  </a:rPr>
                  <a:t>DOMINANT ELECTRON AREA </a:t>
                </a:r>
                <a:r>
                  <a:rPr lang="en-US" b="0" dirty="0">
                    <a:solidFill>
                      <a:schemeClr val="tx2"/>
                    </a:solidFill>
                  </a:rPr>
                  <a:t>&gt;</a:t>
                </a:r>
                <a:r>
                  <a:rPr lang="en-US" b="0" dirty="0"/>
                  <a:t> 2 GHz</a:t>
                </a:r>
              </a:p>
            </p:txBody>
          </p:sp>
        </p:grpSp>
      </p:grpSp>
      <p:grpSp>
        <p:nvGrpSpPr>
          <p:cNvPr id="2" name="Group 1">
            <a:extLst>
              <a:ext uri="{FF2B5EF4-FFF2-40B4-BE49-F238E27FC236}">
                <a16:creationId xmlns:a16="http://schemas.microsoft.com/office/drawing/2014/main" id="{4C9E6DA6-9ED6-F3F9-A3D4-7449870EE53A}"/>
              </a:ext>
            </a:extLst>
          </p:cNvPr>
          <p:cNvGrpSpPr/>
          <p:nvPr/>
        </p:nvGrpSpPr>
        <p:grpSpPr>
          <a:xfrm>
            <a:off x="1083384" y="5760326"/>
            <a:ext cx="4541667" cy="614443"/>
            <a:chOff x="842405" y="5741666"/>
            <a:chExt cx="4541667" cy="614443"/>
          </a:xfrm>
        </p:grpSpPr>
        <p:grpSp>
          <p:nvGrpSpPr>
            <p:cNvPr id="10" name="Group 9">
              <a:extLst>
                <a:ext uri="{FF2B5EF4-FFF2-40B4-BE49-F238E27FC236}">
                  <a16:creationId xmlns:a16="http://schemas.microsoft.com/office/drawing/2014/main" id="{56BC8C88-525D-7041-B6EC-BFB04B6B7C5A}"/>
                </a:ext>
              </a:extLst>
            </p:cNvPr>
            <p:cNvGrpSpPr/>
            <p:nvPr/>
          </p:nvGrpSpPr>
          <p:grpSpPr>
            <a:xfrm>
              <a:off x="842405" y="5741666"/>
              <a:ext cx="605893" cy="614443"/>
              <a:chOff x="842405" y="5741666"/>
              <a:chExt cx="605893" cy="614443"/>
            </a:xfrm>
          </p:grpSpPr>
          <p:sp>
            <p:nvSpPr>
              <p:cNvPr id="12" name="Isosceles Triangle 11">
                <a:extLst>
                  <a:ext uri="{FF2B5EF4-FFF2-40B4-BE49-F238E27FC236}">
                    <a16:creationId xmlns:a16="http://schemas.microsoft.com/office/drawing/2014/main" id="{4CC47E23-8C2A-17EA-66A4-FBBFDB4C43F7}"/>
                  </a:ext>
                </a:extLst>
              </p:cNvPr>
              <p:cNvSpPr/>
              <p:nvPr/>
            </p:nvSpPr>
            <p:spPr>
              <a:xfrm>
                <a:off x="842405" y="5741666"/>
                <a:ext cx="605893" cy="491592"/>
              </a:xfrm>
              <a:prstGeom prst="triangl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1">
                <a:extLst>
                  <a:ext uri="{FF2B5EF4-FFF2-40B4-BE49-F238E27FC236}">
                    <a16:creationId xmlns:a16="http://schemas.microsoft.com/office/drawing/2014/main" id="{512DA786-9D9F-418F-5148-E54CD0BAEDEC}"/>
                  </a:ext>
                </a:extLst>
              </p:cNvPr>
              <p:cNvSpPr txBox="1">
                <a:spLocks/>
              </p:cNvSpPr>
              <p:nvPr/>
            </p:nvSpPr>
            <p:spPr>
              <a:xfrm>
                <a:off x="1055509" y="5851111"/>
                <a:ext cx="173597"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2800" dirty="0">
                    <a:solidFill>
                      <a:schemeClr val="tx2"/>
                    </a:solidFill>
                  </a:rPr>
                  <a:t>!</a:t>
                </a:r>
                <a:endParaRPr lang="en-US" sz="2800" b="0" dirty="0">
                  <a:solidFill>
                    <a:schemeClr val="tx2"/>
                  </a:solidFill>
                </a:endParaRPr>
              </a:p>
            </p:txBody>
          </p:sp>
        </p:grpSp>
        <p:sp>
          <p:nvSpPr>
            <p:cNvPr id="11" name="Content Placeholder 1">
              <a:extLst>
                <a:ext uri="{FF2B5EF4-FFF2-40B4-BE49-F238E27FC236}">
                  <a16:creationId xmlns:a16="http://schemas.microsoft.com/office/drawing/2014/main" id="{22FA5926-2488-8257-F1ED-8833B70364BE}"/>
                </a:ext>
              </a:extLst>
            </p:cNvPr>
            <p:cNvSpPr txBox="1">
              <a:spLocks/>
            </p:cNvSpPr>
            <p:nvPr/>
          </p:nvSpPr>
          <p:spPr>
            <a:xfrm>
              <a:off x="1142307" y="5772597"/>
              <a:ext cx="4241765"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600" dirty="0">
                  <a:solidFill>
                    <a:schemeClr val="tx2"/>
                  </a:solidFill>
                </a:rPr>
                <a:t>Gaussian beams assumed here !</a:t>
              </a:r>
              <a:br>
                <a:rPr lang="en-US" sz="1600" dirty="0">
                  <a:solidFill>
                    <a:schemeClr val="tx2"/>
                  </a:solidFill>
                </a:rPr>
              </a:br>
              <a:r>
                <a:rPr lang="en-US" sz="1600" dirty="0">
                  <a:solidFill>
                    <a:schemeClr val="tx2"/>
                  </a:solidFill>
                </a:rPr>
                <a:t>Real life is not that simple ! </a:t>
              </a:r>
            </a:p>
          </p:txBody>
        </p:sp>
      </p:grpSp>
    </p:spTree>
    <p:extLst>
      <p:ext uri="{BB962C8B-B14F-4D97-AF65-F5344CB8AC3E}">
        <p14:creationId xmlns:p14="http://schemas.microsoft.com/office/powerpoint/2010/main" val="4249819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dirty="0"/>
              <a:t>Coherent Radiation</a:t>
            </a:r>
          </a:p>
        </p:txBody>
      </p:sp>
      <p:pic>
        <p:nvPicPr>
          <p:cNvPr id="7" name="Picture 6" descr="A graph of a graph of a person's energy&#10;&#10;Description automatically generated with medium confidence">
            <a:extLst>
              <a:ext uri="{FF2B5EF4-FFF2-40B4-BE49-F238E27FC236}">
                <a16:creationId xmlns:a16="http://schemas.microsoft.com/office/drawing/2014/main" id="{F169995D-EBC6-EB8D-3BF4-8117F27A08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199" y="1651795"/>
            <a:ext cx="5611813" cy="4489449"/>
          </a:xfrm>
          <a:prstGeom prst="rect">
            <a:avLst/>
          </a:prstGeom>
          <a:noFill/>
        </p:spPr>
      </p:pic>
      <p:sp>
        <p:nvSpPr>
          <p:cNvPr id="4" name="Date Placeholder 3"/>
          <p:cNvSpPr>
            <a:spLocks noGrp="1"/>
          </p:cNvSpPr>
          <p:nvPr>
            <p:ph type="dt" sz="half" idx="10"/>
          </p:nvPr>
        </p:nvSpPr>
        <p:spPr>
          <a:xfrm>
            <a:off x="8101915" y="6424993"/>
            <a:ext cx="1773923" cy="365125"/>
          </a:xfrm>
        </p:spPr>
        <p:txBody>
          <a:bodyPr anchor="ctr">
            <a:normAutofit/>
          </a:bodyPr>
          <a:lstStyle/>
          <a:p>
            <a:pPr>
              <a:spcAft>
                <a:spcPts val="600"/>
              </a:spcAft>
            </a:pPr>
            <a:r>
              <a:rPr lang="en-US"/>
              <a:t>11 September 2023</a:t>
            </a:r>
          </a:p>
        </p:txBody>
      </p:sp>
      <p:sp>
        <p:nvSpPr>
          <p:cNvPr id="5" name="Footer Placeholder 4"/>
          <p:cNvSpPr>
            <a:spLocks noGrp="1"/>
          </p:cNvSpPr>
          <p:nvPr>
            <p:ph type="ftr" sz="quarter" idx="11"/>
          </p:nvPr>
        </p:nvSpPr>
        <p:spPr>
          <a:xfrm>
            <a:off x="1145352" y="6424993"/>
            <a:ext cx="6787386" cy="365125"/>
          </a:xfrm>
        </p:spPr>
        <p:txBody>
          <a:bodyPr anchor="ctr">
            <a:normAutofit/>
          </a:bodyPr>
          <a:lstStyle/>
          <a:p>
            <a:pPr>
              <a:spcAft>
                <a:spcPts val="600"/>
              </a:spcAft>
            </a:pPr>
            <a:r>
              <a:rPr lang="en-US"/>
              <a:t>E. Senes | A dielectric pickup for short bunches</a:t>
            </a:r>
          </a:p>
        </p:txBody>
      </p:sp>
      <p:grpSp>
        <p:nvGrpSpPr>
          <p:cNvPr id="31" name="Group 30">
            <a:extLst>
              <a:ext uri="{FF2B5EF4-FFF2-40B4-BE49-F238E27FC236}">
                <a16:creationId xmlns:a16="http://schemas.microsoft.com/office/drawing/2014/main" id="{714D32DC-B389-7135-C27D-60B5E4DF45F8}"/>
              </a:ext>
            </a:extLst>
          </p:cNvPr>
          <p:cNvGrpSpPr/>
          <p:nvPr/>
        </p:nvGrpSpPr>
        <p:grpSpPr>
          <a:xfrm>
            <a:off x="525463" y="1610784"/>
            <a:ext cx="6380025" cy="4092929"/>
            <a:chOff x="525463" y="1486959"/>
            <a:chExt cx="6380025" cy="4092929"/>
          </a:xfrm>
        </p:grpSpPr>
        <p:grpSp>
          <p:nvGrpSpPr>
            <p:cNvPr id="30" name="Group 29">
              <a:extLst>
                <a:ext uri="{FF2B5EF4-FFF2-40B4-BE49-F238E27FC236}">
                  <a16:creationId xmlns:a16="http://schemas.microsoft.com/office/drawing/2014/main" id="{D9E4427B-9199-9B68-6AFF-8260544CEF98}"/>
                </a:ext>
              </a:extLst>
            </p:cNvPr>
            <p:cNvGrpSpPr/>
            <p:nvPr/>
          </p:nvGrpSpPr>
          <p:grpSpPr>
            <a:xfrm>
              <a:off x="546099" y="1486959"/>
              <a:ext cx="6341926" cy="1859307"/>
              <a:chOff x="546099" y="1486959"/>
              <a:chExt cx="6341926" cy="1859307"/>
            </a:xfrm>
          </p:grpSpPr>
          <p:sp>
            <p:nvSpPr>
              <p:cNvPr id="24" name="Rectangle: Rounded Corners 23">
                <a:extLst>
                  <a:ext uri="{FF2B5EF4-FFF2-40B4-BE49-F238E27FC236}">
                    <a16:creationId xmlns:a16="http://schemas.microsoft.com/office/drawing/2014/main" id="{01EA0B41-3233-2449-C3EB-627161CEEB17}"/>
                  </a:ext>
                </a:extLst>
              </p:cNvPr>
              <p:cNvSpPr/>
              <p:nvPr/>
            </p:nvSpPr>
            <p:spPr>
              <a:xfrm>
                <a:off x="546099" y="1486959"/>
                <a:ext cx="5648324" cy="1783133"/>
              </a:xfrm>
              <a:prstGeom prst="roundRect">
                <a:avLst>
                  <a:gd name="adj" fmla="val 4915"/>
                </a:avLst>
              </a:prstGeom>
              <a:solidFill>
                <a:srgbClr val="FF00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DD59E8AD-C823-84C0-7BCA-CBBE51DBA315}"/>
                  </a:ext>
                </a:extLst>
              </p:cNvPr>
              <p:cNvGrpSpPr/>
              <p:nvPr/>
            </p:nvGrpSpPr>
            <p:grpSpPr>
              <a:xfrm>
                <a:off x="685800" y="1626660"/>
                <a:ext cx="6202225" cy="1719606"/>
                <a:chOff x="685800" y="1626660"/>
                <a:chExt cx="6202225" cy="1719606"/>
              </a:xfrm>
            </p:grpSpPr>
            <p:sp>
              <p:nvSpPr>
                <p:cNvPr id="9" name="Content Placeholder 1">
                  <a:extLst>
                    <a:ext uri="{FF2B5EF4-FFF2-40B4-BE49-F238E27FC236}">
                      <a16:creationId xmlns:a16="http://schemas.microsoft.com/office/drawing/2014/main" id="{00408F37-8163-77BD-4400-BC184902ABA9}"/>
                    </a:ext>
                  </a:extLst>
                </p:cNvPr>
                <p:cNvSpPr txBox="1">
                  <a:spLocks/>
                </p:cNvSpPr>
                <p:nvPr/>
              </p:nvSpPr>
              <p:spPr>
                <a:xfrm>
                  <a:off x="1271450" y="2187469"/>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FF0000"/>
                      </a:solidFill>
                    </a:rPr>
                    <a:t>BPMs for p</a:t>
                  </a:r>
                  <a:r>
                    <a:rPr lang="en-US" baseline="30000" dirty="0">
                      <a:solidFill>
                        <a:srgbClr val="FF0000"/>
                      </a:solidFill>
                    </a:rPr>
                    <a:t>+</a:t>
                  </a:r>
                  <a:r>
                    <a:rPr lang="en-US" dirty="0">
                      <a:solidFill>
                        <a:srgbClr val="FF0000"/>
                      </a:solidFill>
                    </a:rPr>
                    <a:t> </a:t>
                  </a:r>
                  <a:r>
                    <a:rPr lang="en-US" b="0" dirty="0"/>
                    <a:t>detect at 20 MHz</a:t>
                  </a:r>
                </a:p>
              </p:txBody>
            </p:sp>
            <p:sp>
              <p:nvSpPr>
                <p:cNvPr id="10" name="Chevron 11">
                  <a:extLst>
                    <a:ext uri="{FF2B5EF4-FFF2-40B4-BE49-F238E27FC236}">
                      <a16:creationId xmlns:a16="http://schemas.microsoft.com/office/drawing/2014/main" id="{B56C0598-19F3-1BA4-8D6D-C03647F6633A}"/>
                    </a:ext>
                  </a:extLst>
                </p:cNvPr>
                <p:cNvSpPr/>
                <p:nvPr/>
              </p:nvSpPr>
              <p:spPr>
                <a:xfrm>
                  <a:off x="703263" y="218746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ontent Placeholder 1">
                  <a:extLst>
                    <a:ext uri="{FF2B5EF4-FFF2-40B4-BE49-F238E27FC236}">
                      <a16:creationId xmlns:a16="http://schemas.microsoft.com/office/drawing/2014/main" id="{E48E0CB9-EA2B-E074-4BBB-18D285BBE8E6}"/>
                    </a:ext>
                  </a:extLst>
                </p:cNvPr>
                <p:cNvSpPr txBox="1">
                  <a:spLocks/>
                </p:cNvSpPr>
                <p:nvPr/>
              </p:nvSpPr>
              <p:spPr>
                <a:xfrm>
                  <a:off x="1253987" y="2784706"/>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00B050"/>
                      </a:solidFill>
                    </a:rPr>
                    <a:t>BPMs for e</a:t>
                  </a:r>
                  <a:r>
                    <a:rPr lang="en-US" baseline="30000" dirty="0">
                      <a:solidFill>
                        <a:srgbClr val="00B050"/>
                      </a:solidFill>
                    </a:rPr>
                    <a:t>-</a:t>
                  </a:r>
                  <a:r>
                    <a:rPr lang="en-US" dirty="0">
                      <a:solidFill>
                        <a:srgbClr val="00B050"/>
                      </a:solidFill>
                    </a:rPr>
                    <a:t> </a:t>
                  </a:r>
                  <a:r>
                    <a:rPr lang="en-US" b="0" dirty="0"/>
                    <a:t>detect at 434 MHz</a:t>
                  </a:r>
                </a:p>
              </p:txBody>
            </p:sp>
            <p:sp>
              <p:nvSpPr>
                <p:cNvPr id="12" name="Chevron 11">
                  <a:extLst>
                    <a:ext uri="{FF2B5EF4-FFF2-40B4-BE49-F238E27FC236}">
                      <a16:creationId xmlns:a16="http://schemas.microsoft.com/office/drawing/2014/main" id="{BBAA4D59-6244-C314-722A-F2C40965F0A9}"/>
                    </a:ext>
                  </a:extLst>
                </p:cNvPr>
                <p:cNvSpPr/>
                <p:nvPr/>
              </p:nvSpPr>
              <p:spPr>
                <a:xfrm>
                  <a:off x="685800" y="2784706"/>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ontent Placeholder 1">
                  <a:extLst>
                    <a:ext uri="{FF2B5EF4-FFF2-40B4-BE49-F238E27FC236}">
                      <a16:creationId xmlns:a16="http://schemas.microsoft.com/office/drawing/2014/main" id="{EC714492-5150-BD53-1BA5-ADE30A99CFCF}"/>
                    </a:ext>
                  </a:extLst>
                </p:cNvPr>
                <p:cNvSpPr txBox="1">
                  <a:spLocks/>
                </p:cNvSpPr>
                <p:nvPr/>
              </p:nvSpPr>
              <p:spPr>
                <a:xfrm>
                  <a:off x="1011238" y="1626660"/>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rgbClr val="FF0000"/>
                      </a:solidFill>
                    </a:rPr>
                    <a:t>DOMINANT PROTON AREA </a:t>
                  </a:r>
                  <a:r>
                    <a:rPr lang="en-US" b="0" dirty="0"/>
                    <a:t>&lt; 2 GHz</a:t>
                  </a:r>
                </a:p>
              </p:txBody>
            </p:sp>
          </p:grpSp>
        </p:grpSp>
        <p:grpSp>
          <p:nvGrpSpPr>
            <p:cNvPr id="27" name="Group 26">
              <a:extLst>
                <a:ext uri="{FF2B5EF4-FFF2-40B4-BE49-F238E27FC236}">
                  <a16:creationId xmlns:a16="http://schemas.microsoft.com/office/drawing/2014/main" id="{652B28EB-065E-4B28-A834-80EC25B74EAC}"/>
                </a:ext>
              </a:extLst>
            </p:cNvPr>
            <p:cNvGrpSpPr/>
            <p:nvPr/>
          </p:nvGrpSpPr>
          <p:grpSpPr>
            <a:xfrm>
              <a:off x="546099" y="3381943"/>
              <a:ext cx="6359389" cy="1328333"/>
              <a:chOff x="546099" y="3381943"/>
              <a:chExt cx="6359389" cy="1328333"/>
            </a:xfrm>
          </p:grpSpPr>
          <p:sp>
            <p:nvSpPr>
              <p:cNvPr id="25" name="Rectangle: Rounded Corners 24">
                <a:extLst>
                  <a:ext uri="{FF2B5EF4-FFF2-40B4-BE49-F238E27FC236}">
                    <a16:creationId xmlns:a16="http://schemas.microsoft.com/office/drawing/2014/main" id="{B9C8FE67-8DEF-946D-96BA-63BEE8719C81}"/>
                  </a:ext>
                </a:extLst>
              </p:cNvPr>
              <p:cNvSpPr/>
              <p:nvPr/>
            </p:nvSpPr>
            <p:spPr>
              <a:xfrm>
                <a:off x="546099" y="3381943"/>
                <a:ext cx="5648324" cy="1328333"/>
              </a:xfrm>
              <a:prstGeom prst="roundRect">
                <a:avLst>
                  <a:gd name="adj" fmla="val 4915"/>
                </a:avLst>
              </a:prstGeom>
              <a:solidFill>
                <a:srgbClr val="00B05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1">
                <a:extLst>
                  <a:ext uri="{FF2B5EF4-FFF2-40B4-BE49-F238E27FC236}">
                    <a16:creationId xmlns:a16="http://schemas.microsoft.com/office/drawing/2014/main" id="{42FA5091-8AB5-74B3-ABCE-A5762A5623CA}"/>
                  </a:ext>
                </a:extLst>
              </p:cNvPr>
              <p:cNvSpPr txBox="1">
                <a:spLocks/>
              </p:cNvSpPr>
              <p:nvPr/>
            </p:nvSpPr>
            <p:spPr>
              <a:xfrm>
                <a:off x="1288913" y="4148716"/>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00B050"/>
                    </a:solidFill>
                  </a:rPr>
                  <a:t>Ideal BPMs for e</a:t>
                </a:r>
                <a:r>
                  <a:rPr lang="en-US" baseline="30000" dirty="0">
                    <a:solidFill>
                      <a:srgbClr val="00B050"/>
                    </a:solidFill>
                  </a:rPr>
                  <a:t>-</a:t>
                </a:r>
                <a:r>
                  <a:rPr lang="en-US" dirty="0">
                    <a:solidFill>
                      <a:srgbClr val="FF0000"/>
                    </a:solidFill>
                  </a:rPr>
                  <a:t> </a:t>
                </a:r>
                <a:r>
                  <a:rPr lang="en-US" b="0" dirty="0"/>
                  <a:t>detect at 20-30 GHz</a:t>
                </a:r>
              </a:p>
            </p:txBody>
          </p:sp>
          <p:sp>
            <p:nvSpPr>
              <p:cNvPr id="16" name="Chevron 11">
                <a:extLst>
                  <a:ext uri="{FF2B5EF4-FFF2-40B4-BE49-F238E27FC236}">
                    <a16:creationId xmlns:a16="http://schemas.microsoft.com/office/drawing/2014/main" id="{976889FE-3AA0-7C48-7A74-C38F79A146D2}"/>
                  </a:ext>
                </a:extLst>
              </p:cNvPr>
              <p:cNvSpPr/>
              <p:nvPr/>
            </p:nvSpPr>
            <p:spPr>
              <a:xfrm>
                <a:off x="720726" y="4148716"/>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Content Placeholder 1">
                <a:extLst>
                  <a:ext uri="{FF2B5EF4-FFF2-40B4-BE49-F238E27FC236}">
                    <a16:creationId xmlns:a16="http://schemas.microsoft.com/office/drawing/2014/main" id="{25402901-1964-FAA1-0573-56F2B533C34C}"/>
                  </a:ext>
                </a:extLst>
              </p:cNvPr>
              <p:cNvSpPr txBox="1">
                <a:spLocks/>
              </p:cNvSpPr>
              <p:nvPr/>
            </p:nvSpPr>
            <p:spPr>
              <a:xfrm>
                <a:off x="1028701" y="3587907"/>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rgbClr val="00B050"/>
                    </a:solidFill>
                  </a:rPr>
                  <a:t>DOMINANT ELECTRON AREA </a:t>
                </a:r>
                <a:r>
                  <a:rPr lang="en-US" b="0" dirty="0">
                    <a:solidFill>
                      <a:schemeClr val="tx2"/>
                    </a:solidFill>
                  </a:rPr>
                  <a:t>&gt;</a:t>
                </a:r>
                <a:r>
                  <a:rPr lang="en-US" b="0" dirty="0"/>
                  <a:t> 2 GHz</a:t>
                </a:r>
              </a:p>
            </p:txBody>
          </p:sp>
        </p:grpSp>
        <p:grpSp>
          <p:nvGrpSpPr>
            <p:cNvPr id="28" name="Group 27">
              <a:extLst>
                <a:ext uri="{FF2B5EF4-FFF2-40B4-BE49-F238E27FC236}">
                  <a16:creationId xmlns:a16="http://schemas.microsoft.com/office/drawing/2014/main" id="{0CFD80F9-B847-7B79-6E64-168F45600F8D}"/>
                </a:ext>
              </a:extLst>
            </p:cNvPr>
            <p:cNvGrpSpPr/>
            <p:nvPr/>
          </p:nvGrpSpPr>
          <p:grpSpPr>
            <a:xfrm>
              <a:off x="525463" y="4809433"/>
              <a:ext cx="6119813" cy="770455"/>
              <a:chOff x="525463" y="4809433"/>
              <a:chExt cx="6119813" cy="770455"/>
            </a:xfrm>
          </p:grpSpPr>
          <p:sp>
            <p:nvSpPr>
              <p:cNvPr id="26" name="Rectangle: Rounded Corners 25">
                <a:extLst>
                  <a:ext uri="{FF2B5EF4-FFF2-40B4-BE49-F238E27FC236}">
                    <a16:creationId xmlns:a16="http://schemas.microsoft.com/office/drawing/2014/main" id="{FB05A489-7B48-D8DE-F7E1-3E4EEB2BAA5C}"/>
                  </a:ext>
                </a:extLst>
              </p:cNvPr>
              <p:cNvSpPr/>
              <p:nvPr/>
            </p:nvSpPr>
            <p:spPr>
              <a:xfrm>
                <a:off x="525463" y="4809433"/>
                <a:ext cx="5648324" cy="632914"/>
              </a:xfrm>
              <a:prstGeom prst="roundRect">
                <a:avLst>
                  <a:gd name="adj" fmla="val 4915"/>
                </a:avLst>
              </a:prstGeom>
              <a:solidFill>
                <a:schemeClr val="tx2">
                  <a:lumMod val="50000"/>
                  <a:lumOff val="5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1">
                <a:extLst>
                  <a:ext uri="{FF2B5EF4-FFF2-40B4-BE49-F238E27FC236}">
                    <a16:creationId xmlns:a16="http://schemas.microsoft.com/office/drawing/2014/main" id="{3FC2FCCC-C15C-5F1F-F64A-A601F167DBE2}"/>
                  </a:ext>
                </a:extLst>
              </p:cNvPr>
              <p:cNvSpPr txBox="1">
                <a:spLocks/>
              </p:cNvSpPr>
              <p:nvPr/>
            </p:nvSpPr>
            <p:spPr>
              <a:xfrm>
                <a:off x="1028701" y="5018328"/>
                <a:ext cx="5616575" cy="561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tx2">
                        <a:lumMod val="75000"/>
                        <a:lumOff val="25000"/>
                      </a:schemeClr>
                    </a:solidFill>
                  </a:rPr>
                  <a:t>PLASMA FREQUENCY </a:t>
                </a:r>
                <a:r>
                  <a:rPr lang="en-US" b="0" dirty="0">
                    <a:solidFill>
                      <a:schemeClr val="tx2"/>
                    </a:solidFill>
                  </a:rPr>
                  <a:t>&gt;</a:t>
                </a:r>
                <a:r>
                  <a:rPr lang="en-US" b="0" dirty="0"/>
                  <a:t> 100 GHz</a:t>
                </a:r>
              </a:p>
            </p:txBody>
          </p:sp>
        </p:grpSp>
      </p:grpSp>
      <p:grpSp>
        <p:nvGrpSpPr>
          <p:cNvPr id="17" name="Group 16">
            <a:extLst>
              <a:ext uri="{FF2B5EF4-FFF2-40B4-BE49-F238E27FC236}">
                <a16:creationId xmlns:a16="http://schemas.microsoft.com/office/drawing/2014/main" id="{728C17C1-2EA5-94C6-1A8A-CE6AA541D1CB}"/>
              </a:ext>
            </a:extLst>
          </p:cNvPr>
          <p:cNvGrpSpPr/>
          <p:nvPr/>
        </p:nvGrpSpPr>
        <p:grpSpPr>
          <a:xfrm>
            <a:off x="1083384" y="5760326"/>
            <a:ext cx="4541667" cy="614443"/>
            <a:chOff x="842405" y="5741666"/>
            <a:chExt cx="4541667" cy="614443"/>
          </a:xfrm>
        </p:grpSpPr>
        <p:grpSp>
          <p:nvGrpSpPr>
            <p:cNvPr id="8" name="Group 7">
              <a:extLst>
                <a:ext uri="{FF2B5EF4-FFF2-40B4-BE49-F238E27FC236}">
                  <a16:creationId xmlns:a16="http://schemas.microsoft.com/office/drawing/2014/main" id="{D58B77D4-7A9D-1FCD-A9F4-AB101182236A}"/>
                </a:ext>
              </a:extLst>
            </p:cNvPr>
            <p:cNvGrpSpPr/>
            <p:nvPr/>
          </p:nvGrpSpPr>
          <p:grpSpPr>
            <a:xfrm>
              <a:off x="842405" y="5741666"/>
              <a:ext cx="605893" cy="614443"/>
              <a:chOff x="842405" y="5741666"/>
              <a:chExt cx="605893" cy="614443"/>
            </a:xfrm>
          </p:grpSpPr>
          <p:sp>
            <p:nvSpPr>
              <p:cNvPr id="2" name="Isosceles Triangle 1">
                <a:extLst>
                  <a:ext uri="{FF2B5EF4-FFF2-40B4-BE49-F238E27FC236}">
                    <a16:creationId xmlns:a16="http://schemas.microsoft.com/office/drawing/2014/main" id="{6F529624-BC38-29FC-A199-9CF121A5CFBD}"/>
                  </a:ext>
                </a:extLst>
              </p:cNvPr>
              <p:cNvSpPr/>
              <p:nvPr/>
            </p:nvSpPr>
            <p:spPr>
              <a:xfrm>
                <a:off x="842405" y="5741666"/>
                <a:ext cx="605893" cy="491592"/>
              </a:xfrm>
              <a:prstGeom prst="triangl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1">
                <a:extLst>
                  <a:ext uri="{FF2B5EF4-FFF2-40B4-BE49-F238E27FC236}">
                    <a16:creationId xmlns:a16="http://schemas.microsoft.com/office/drawing/2014/main" id="{345421B4-4628-193D-32E4-C056351800D6}"/>
                  </a:ext>
                </a:extLst>
              </p:cNvPr>
              <p:cNvSpPr txBox="1">
                <a:spLocks/>
              </p:cNvSpPr>
              <p:nvPr/>
            </p:nvSpPr>
            <p:spPr>
              <a:xfrm>
                <a:off x="1055509" y="5851111"/>
                <a:ext cx="173597"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2800" dirty="0">
                    <a:solidFill>
                      <a:schemeClr val="tx2"/>
                    </a:solidFill>
                  </a:rPr>
                  <a:t>!</a:t>
                </a:r>
                <a:endParaRPr lang="en-US" sz="2800" b="0" dirty="0">
                  <a:solidFill>
                    <a:schemeClr val="tx2"/>
                  </a:solidFill>
                </a:endParaRPr>
              </a:p>
            </p:txBody>
          </p:sp>
        </p:grpSp>
        <p:sp>
          <p:nvSpPr>
            <p:cNvPr id="14" name="Content Placeholder 1">
              <a:extLst>
                <a:ext uri="{FF2B5EF4-FFF2-40B4-BE49-F238E27FC236}">
                  <a16:creationId xmlns:a16="http://schemas.microsoft.com/office/drawing/2014/main" id="{BC166DD6-1D37-7292-2D25-89CAA21980FA}"/>
                </a:ext>
              </a:extLst>
            </p:cNvPr>
            <p:cNvSpPr txBox="1">
              <a:spLocks/>
            </p:cNvSpPr>
            <p:nvPr/>
          </p:nvSpPr>
          <p:spPr>
            <a:xfrm>
              <a:off x="1142307" y="5772597"/>
              <a:ext cx="4241765" cy="50499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600" dirty="0">
                  <a:solidFill>
                    <a:schemeClr val="tx2"/>
                  </a:solidFill>
                </a:rPr>
                <a:t>Gaussian beams assumed here !</a:t>
              </a:r>
              <a:br>
                <a:rPr lang="en-US" sz="1600" dirty="0">
                  <a:solidFill>
                    <a:schemeClr val="tx2"/>
                  </a:solidFill>
                </a:rPr>
              </a:br>
              <a:r>
                <a:rPr lang="en-US" sz="1600" dirty="0">
                  <a:solidFill>
                    <a:schemeClr val="tx2"/>
                  </a:solidFill>
                </a:rPr>
                <a:t>Real life is not that simple ! </a:t>
              </a:r>
            </a:p>
          </p:txBody>
        </p:sp>
      </p:grpSp>
    </p:spTree>
    <p:extLst>
      <p:ext uri="{BB962C8B-B14F-4D97-AF65-F5344CB8AC3E}">
        <p14:creationId xmlns:p14="http://schemas.microsoft.com/office/powerpoint/2010/main" val="13018533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dirty="0"/>
              <a:t>Coherent Radiation – Non Gaussian Beams</a:t>
            </a:r>
          </a:p>
        </p:txBody>
      </p:sp>
      <p:sp>
        <p:nvSpPr>
          <p:cNvPr id="4" name="Date Placeholder 3"/>
          <p:cNvSpPr>
            <a:spLocks noGrp="1"/>
          </p:cNvSpPr>
          <p:nvPr>
            <p:ph type="dt" sz="half" idx="10"/>
          </p:nvPr>
        </p:nvSpPr>
        <p:spPr>
          <a:xfrm>
            <a:off x="8101915" y="6424993"/>
            <a:ext cx="1773923" cy="365125"/>
          </a:xfrm>
        </p:spPr>
        <p:txBody>
          <a:bodyPr anchor="ctr">
            <a:normAutofit/>
          </a:bodyPr>
          <a:lstStyle/>
          <a:p>
            <a:pPr>
              <a:spcAft>
                <a:spcPts val="600"/>
              </a:spcAft>
            </a:pPr>
            <a:r>
              <a:rPr lang="en-US"/>
              <a:t>11 September 2023</a:t>
            </a:r>
          </a:p>
        </p:txBody>
      </p:sp>
      <p:sp>
        <p:nvSpPr>
          <p:cNvPr id="5" name="Footer Placeholder 4"/>
          <p:cNvSpPr>
            <a:spLocks noGrp="1"/>
          </p:cNvSpPr>
          <p:nvPr>
            <p:ph type="ftr" sz="quarter" idx="11"/>
          </p:nvPr>
        </p:nvSpPr>
        <p:spPr>
          <a:xfrm>
            <a:off x="1145352" y="6424993"/>
            <a:ext cx="6787386" cy="365125"/>
          </a:xfrm>
        </p:spPr>
        <p:txBody>
          <a:bodyPr anchor="ctr">
            <a:normAutofit/>
          </a:bodyPr>
          <a:lstStyle/>
          <a:p>
            <a:pPr>
              <a:spcAft>
                <a:spcPts val="600"/>
              </a:spcAft>
            </a:pPr>
            <a:r>
              <a:rPr lang="en-US"/>
              <a:t>E. Senes | A dielectric pickup for short bunches</a:t>
            </a:r>
          </a:p>
        </p:txBody>
      </p:sp>
      <p:pic>
        <p:nvPicPr>
          <p:cNvPr id="20" name="Picture 19" descr="A graph of a function&#10;&#10;Description automatically generated with medium confidence">
            <a:extLst>
              <a:ext uri="{FF2B5EF4-FFF2-40B4-BE49-F238E27FC236}">
                <a16:creationId xmlns:a16="http://schemas.microsoft.com/office/drawing/2014/main" id="{378AC3F0-C207-05FE-5FEF-823B5EB987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0921" y="2168525"/>
            <a:ext cx="5523634" cy="2761817"/>
          </a:xfrm>
          <a:prstGeom prst="rect">
            <a:avLst/>
          </a:prstGeom>
        </p:spPr>
      </p:pic>
      <p:pic>
        <p:nvPicPr>
          <p:cNvPr id="22" name="Picture 21" descr="A graph of a line with a dotted line&#10;&#10;Description automatically generated with medium confidence">
            <a:extLst>
              <a:ext uri="{FF2B5EF4-FFF2-40B4-BE49-F238E27FC236}">
                <a16:creationId xmlns:a16="http://schemas.microsoft.com/office/drawing/2014/main" id="{E1B32546-5829-3E63-4426-6407C1ECA0BC}"/>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497445" y="2729496"/>
            <a:ext cx="3231969" cy="2002971"/>
          </a:xfrm>
          <a:prstGeom prst="rect">
            <a:avLst/>
          </a:prstGeom>
        </p:spPr>
      </p:pic>
      <p:sp>
        <p:nvSpPr>
          <p:cNvPr id="32" name="Title 2">
            <a:extLst>
              <a:ext uri="{FF2B5EF4-FFF2-40B4-BE49-F238E27FC236}">
                <a16:creationId xmlns:a16="http://schemas.microsoft.com/office/drawing/2014/main" id="{82EA2096-8092-8D9D-34B2-5CB97AD25786}"/>
              </a:ext>
            </a:extLst>
          </p:cNvPr>
          <p:cNvSpPr txBox="1">
            <a:spLocks/>
          </p:cNvSpPr>
          <p:nvPr/>
        </p:nvSpPr>
        <p:spPr>
          <a:xfrm>
            <a:off x="4539045" y="1679230"/>
            <a:ext cx="2587269"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800" dirty="0" err="1">
                <a:solidFill>
                  <a:srgbClr val="FF0000"/>
                </a:solidFill>
              </a:rPr>
              <a:t>ToDO</a:t>
            </a:r>
            <a:endParaRPr lang="en-US" sz="4800" dirty="0">
              <a:solidFill>
                <a:srgbClr val="FF0000"/>
              </a:solidFill>
            </a:endParaRPr>
          </a:p>
        </p:txBody>
      </p:sp>
    </p:spTree>
    <p:extLst>
      <p:ext uri="{BB962C8B-B14F-4D97-AF65-F5344CB8AC3E}">
        <p14:creationId xmlns:p14="http://schemas.microsoft.com/office/powerpoint/2010/main" val="7876851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Pickup design – Mechanical description</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pic>
        <p:nvPicPr>
          <p:cNvPr id="41" name="Picture 40">
            <a:extLst>
              <a:ext uri="{FF2B5EF4-FFF2-40B4-BE49-F238E27FC236}">
                <a16:creationId xmlns:a16="http://schemas.microsoft.com/office/drawing/2014/main" id="{AA4A0B88-0645-B6F7-8F58-2CAEA331AB3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539137" y="1086428"/>
            <a:ext cx="3126058" cy="5226456"/>
          </a:xfrm>
          <a:prstGeom prst="rect">
            <a:avLst/>
          </a:prstGeom>
        </p:spPr>
      </p:pic>
      <p:sp>
        <p:nvSpPr>
          <p:cNvPr id="24" name="Content Placeholder 1">
            <a:extLst>
              <a:ext uri="{FF2B5EF4-FFF2-40B4-BE49-F238E27FC236}">
                <a16:creationId xmlns:a16="http://schemas.microsoft.com/office/drawing/2014/main" id="{CA90BD69-B3E3-E7C8-C8B8-A93F88E743F4}"/>
              </a:ext>
            </a:extLst>
          </p:cNvPr>
          <p:cNvSpPr txBox="1">
            <a:spLocks/>
          </p:cNvSpPr>
          <p:nvPr/>
        </p:nvSpPr>
        <p:spPr>
          <a:xfrm>
            <a:off x="5549356" y="1654889"/>
            <a:ext cx="5205079" cy="129588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Cylindrical Radiators are inserted in a vacuum chamber.</a:t>
            </a:r>
          </a:p>
        </p:txBody>
      </p:sp>
      <p:sp>
        <p:nvSpPr>
          <p:cNvPr id="25" name="Chevron 11">
            <a:extLst>
              <a:ext uri="{FF2B5EF4-FFF2-40B4-BE49-F238E27FC236}">
                <a16:creationId xmlns:a16="http://schemas.microsoft.com/office/drawing/2014/main" id="{1B3CBBA0-0CAE-C6E3-11ED-E3C156BE850A}"/>
              </a:ext>
            </a:extLst>
          </p:cNvPr>
          <p:cNvSpPr/>
          <p:nvPr/>
        </p:nvSpPr>
        <p:spPr>
          <a:xfrm>
            <a:off x="5015955" y="1659545"/>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Content Placeholder 1">
            <a:extLst>
              <a:ext uri="{FF2B5EF4-FFF2-40B4-BE49-F238E27FC236}">
                <a16:creationId xmlns:a16="http://schemas.microsoft.com/office/drawing/2014/main" id="{49E3AAD9-FBF2-BF51-59F5-4C6FBE0911B4}"/>
              </a:ext>
            </a:extLst>
          </p:cNvPr>
          <p:cNvSpPr txBox="1">
            <a:spLocks/>
          </p:cNvSpPr>
          <p:nvPr/>
        </p:nvSpPr>
        <p:spPr>
          <a:xfrm>
            <a:off x="5549356" y="2580229"/>
            <a:ext cx="5634984" cy="129588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A brazed collar assure them to be vacuum tight.</a:t>
            </a:r>
          </a:p>
        </p:txBody>
      </p:sp>
      <p:sp>
        <p:nvSpPr>
          <p:cNvPr id="27" name="Chevron 11">
            <a:extLst>
              <a:ext uri="{FF2B5EF4-FFF2-40B4-BE49-F238E27FC236}">
                <a16:creationId xmlns:a16="http://schemas.microsoft.com/office/drawing/2014/main" id="{E7014E8F-6DFB-E30B-90D1-7FA39EECBE7D}"/>
              </a:ext>
            </a:extLst>
          </p:cNvPr>
          <p:cNvSpPr/>
          <p:nvPr/>
        </p:nvSpPr>
        <p:spPr>
          <a:xfrm>
            <a:off x="5015955" y="2584885"/>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Content Placeholder 1">
            <a:extLst>
              <a:ext uri="{FF2B5EF4-FFF2-40B4-BE49-F238E27FC236}">
                <a16:creationId xmlns:a16="http://schemas.microsoft.com/office/drawing/2014/main" id="{5057C541-4345-4299-3998-DEE10146D052}"/>
              </a:ext>
            </a:extLst>
          </p:cNvPr>
          <p:cNvSpPr txBox="1">
            <a:spLocks/>
          </p:cNvSpPr>
          <p:nvPr/>
        </p:nvSpPr>
        <p:spPr>
          <a:xfrm>
            <a:off x="5549356" y="3429000"/>
            <a:ext cx="5634984" cy="129588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The dielectric bar is left protruding outside, to ease the transition into waveguides.</a:t>
            </a:r>
          </a:p>
        </p:txBody>
      </p:sp>
      <p:sp>
        <p:nvSpPr>
          <p:cNvPr id="29" name="Chevron 11">
            <a:extLst>
              <a:ext uri="{FF2B5EF4-FFF2-40B4-BE49-F238E27FC236}">
                <a16:creationId xmlns:a16="http://schemas.microsoft.com/office/drawing/2014/main" id="{720F9834-05F7-A735-366E-D52C671DAF03}"/>
              </a:ext>
            </a:extLst>
          </p:cNvPr>
          <p:cNvSpPr/>
          <p:nvPr/>
        </p:nvSpPr>
        <p:spPr>
          <a:xfrm>
            <a:off x="5015955" y="3433656"/>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97936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7" y="3343276"/>
            <a:ext cx="11376025" cy="977900"/>
          </a:xfrm>
        </p:spPr>
        <p:txBody>
          <a:bodyPr/>
          <a:lstStyle/>
          <a:p>
            <a:pPr algn="ctr"/>
            <a:r>
              <a:rPr lang="en-GB" dirty="0"/>
              <a:t>A dielectric pickup for short bunches</a:t>
            </a:r>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a:xfrm>
            <a:off x="711201" y="4355424"/>
            <a:ext cx="10769600" cy="1346876"/>
          </a:xfrm>
        </p:spPr>
        <p:txBody>
          <a:bodyPr/>
          <a:lstStyle/>
          <a:p>
            <a:pPr algn="just"/>
            <a:r>
              <a:rPr lang="en-US" sz="2400" u="sng" dirty="0"/>
              <a:t>Eugenio Senes</a:t>
            </a:r>
            <a:r>
              <a:rPr lang="en-US" sz="2400" dirty="0"/>
              <a:t>, </a:t>
            </a:r>
            <a:r>
              <a:rPr lang="en-US" sz="2400" b="0" dirty="0"/>
              <a:t>V. </a:t>
            </a:r>
            <a:r>
              <a:rPr lang="en-US" sz="2400" b="0" dirty="0" err="1"/>
              <a:t>Bencini</a:t>
            </a:r>
            <a:r>
              <a:rPr lang="en-US" sz="2400" b="0" dirty="0"/>
              <a:t>, C. </a:t>
            </a:r>
            <a:r>
              <a:rPr lang="en-US" sz="2400" b="0" dirty="0" err="1"/>
              <a:t>Davut</a:t>
            </a:r>
            <a:r>
              <a:rPr lang="en-US" sz="2400" b="0" dirty="0"/>
              <a:t>, W. </a:t>
            </a:r>
            <a:r>
              <a:rPr lang="en-US" sz="2400" b="0" dirty="0" err="1"/>
              <a:t>Farabolini</a:t>
            </a:r>
            <a:r>
              <a:rPr lang="en-US" sz="2400" b="0" dirty="0"/>
              <a:t>, P. </a:t>
            </a:r>
            <a:r>
              <a:rPr lang="en-US" sz="2400" b="0" dirty="0" err="1"/>
              <a:t>Karataev</a:t>
            </a:r>
            <a:r>
              <a:rPr lang="en-US" sz="2400" b="0" dirty="0"/>
              <a:t>, P. </a:t>
            </a:r>
            <a:r>
              <a:rPr lang="en-US" sz="2400" b="0" dirty="0" err="1"/>
              <a:t>Korysko</a:t>
            </a:r>
            <a:r>
              <a:rPr lang="en-US" sz="2400" b="0" dirty="0"/>
              <a:t>, </a:t>
            </a:r>
            <a:br>
              <a:rPr lang="en-US" sz="2400" b="0" dirty="0"/>
            </a:br>
            <a:r>
              <a:rPr lang="en-US" sz="2400" b="0" dirty="0"/>
              <a:t>M. Krupa, K. </a:t>
            </a:r>
            <a:r>
              <a:rPr lang="en-US" sz="2400" b="0" dirty="0" err="1"/>
              <a:t>Lasocha</a:t>
            </a:r>
            <a:r>
              <a:rPr lang="en-US" sz="2400" b="0" dirty="0"/>
              <a:t>, S. Liu, T. </a:t>
            </a:r>
            <a:r>
              <a:rPr lang="en-US" sz="2400" b="0" dirty="0" err="1"/>
              <a:t>Lefevre</a:t>
            </a:r>
            <a:r>
              <a:rPr lang="en-US" sz="2400" b="0" dirty="0"/>
              <a:t>, T. Manson, S. </a:t>
            </a:r>
            <a:r>
              <a:rPr lang="en-US" sz="2400" b="0" dirty="0" err="1"/>
              <a:t>Mazzoni</a:t>
            </a:r>
            <a:r>
              <a:rPr lang="en-US" sz="2400" b="0" dirty="0"/>
              <a:t>, B. Moser, </a:t>
            </a:r>
            <a:br>
              <a:rPr lang="en-US" sz="2400" b="0" dirty="0"/>
            </a:br>
            <a:r>
              <a:rPr lang="en-US" sz="2400" b="0" dirty="0"/>
              <a:t>C. </a:t>
            </a:r>
            <a:r>
              <a:rPr lang="en-US" sz="2400" b="0" dirty="0" err="1"/>
              <a:t>Pakuza</a:t>
            </a:r>
            <a:r>
              <a:rPr lang="en-US" sz="2400" b="0" dirty="0"/>
              <a:t>, E. </a:t>
            </a:r>
            <a:r>
              <a:rPr lang="en-US" sz="2400" b="0" dirty="0" err="1"/>
              <a:t>Poimenidou</a:t>
            </a:r>
            <a:r>
              <a:rPr lang="en-US" sz="2400" b="0" dirty="0"/>
              <a:t>, A. </a:t>
            </a:r>
            <a:r>
              <a:rPr lang="en-US" sz="2400" b="0" dirty="0" err="1"/>
              <a:t>Schloegelhofer</a:t>
            </a:r>
            <a:r>
              <a:rPr lang="en-US" sz="2400" b="0" dirty="0"/>
              <a:t>, A. </a:t>
            </a:r>
            <a:r>
              <a:rPr lang="en-US" sz="2400" b="0" dirty="0" err="1"/>
              <a:t>Topaloudis</a:t>
            </a:r>
            <a:r>
              <a:rPr lang="en-US" sz="2400" b="0" dirty="0"/>
              <a:t>, B. Spear, </a:t>
            </a:r>
            <a:br>
              <a:rPr lang="en-US" sz="2400" b="0" dirty="0"/>
            </a:br>
            <a:r>
              <a:rPr lang="en-US" sz="2400" b="0" dirty="0"/>
              <a:t>L. </a:t>
            </a:r>
            <a:r>
              <a:rPr lang="en-US" sz="2400" b="0" dirty="0" err="1"/>
              <a:t>Verra</a:t>
            </a:r>
            <a:r>
              <a:rPr lang="en-US" sz="2400" b="0" dirty="0"/>
              <a:t>, V. </a:t>
            </a:r>
            <a:r>
              <a:rPr lang="en-US" sz="2400" b="0" dirty="0" err="1"/>
              <a:t>Verzilov</a:t>
            </a:r>
            <a:r>
              <a:rPr lang="en-US" sz="2400" b="0" dirty="0"/>
              <a:t>, M. Wendt, G. </a:t>
            </a:r>
            <a:r>
              <a:rPr lang="en-US" sz="2400" b="0" dirty="0" err="1"/>
              <a:t>Zevi</a:t>
            </a:r>
            <a:r>
              <a:rPr lang="en-US" sz="2400" b="0" dirty="0"/>
              <a:t> Della Porta</a:t>
            </a:r>
          </a:p>
          <a:p>
            <a:pPr algn="just"/>
            <a:endParaRPr lang="en-GB" sz="2000" b="0" dirty="0"/>
          </a:p>
        </p:txBody>
      </p:sp>
      <p:sp>
        <p:nvSpPr>
          <p:cNvPr id="5" name="Subtitle 2">
            <a:extLst>
              <a:ext uri="{FF2B5EF4-FFF2-40B4-BE49-F238E27FC236}">
                <a16:creationId xmlns:a16="http://schemas.microsoft.com/office/drawing/2014/main" id="{F7B0DD35-25FE-650C-D3E7-DA9E47CBB676}"/>
              </a:ext>
            </a:extLst>
          </p:cNvPr>
          <p:cNvSpPr txBox="1">
            <a:spLocks/>
          </p:cNvSpPr>
          <p:nvPr/>
        </p:nvSpPr>
        <p:spPr>
          <a:xfrm>
            <a:off x="711199" y="6018234"/>
            <a:ext cx="10769600" cy="54224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1700" b="1" kern="1200">
                <a:solidFill>
                  <a:schemeClr val="tx2"/>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ctr">
              <a:lnSpc>
                <a:spcPct val="100000"/>
              </a:lnSpc>
            </a:pPr>
            <a:r>
              <a:rPr lang="en-GB" sz="1800" b="0" dirty="0"/>
              <a:t>International Beam Instrumentation Conference IBIC 2023, Saskatoon, Canada</a:t>
            </a:r>
          </a:p>
        </p:txBody>
      </p:sp>
      <p:sp>
        <p:nvSpPr>
          <p:cNvPr id="4" name="Subtitle 2">
            <a:extLst>
              <a:ext uri="{FF2B5EF4-FFF2-40B4-BE49-F238E27FC236}">
                <a16:creationId xmlns:a16="http://schemas.microsoft.com/office/drawing/2014/main" id="{78702567-DAD1-7BBA-BA24-AB23023831F5}"/>
              </a:ext>
            </a:extLst>
          </p:cNvPr>
          <p:cNvSpPr txBox="1">
            <a:spLocks/>
          </p:cNvSpPr>
          <p:nvPr/>
        </p:nvSpPr>
        <p:spPr>
          <a:xfrm>
            <a:off x="711201" y="6400388"/>
            <a:ext cx="10769600" cy="54224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1700" b="1" kern="1200">
                <a:solidFill>
                  <a:schemeClr val="tx2"/>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ctr">
              <a:lnSpc>
                <a:spcPct val="100000"/>
              </a:lnSpc>
            </a:pPr>
            <a:r>
              <a:rPr lang="en-GB" sz="1800" b="0" dirty="0"/>
              <a:t>11 September 2023 </a:t>
            </a:r>
          </a:p>
        </p:txBody>
      </p:sp>
    </p:spTree>
    <p:extLst>
      <p:ext uri="{BB962C8B-B14F-4D97-AF65-F5344CB8AC3E}">
        <p14:creationId xmlns:p14="http://schemas.microsoft.com/office/powerpoint/2010/main" val="18436352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36664" y="1592263"/>
            <a:ext cx="5130017" cy="1295880"/>
          </a:xfrm>
        </p:spPr>
        <p:txBody>
          <a:bodyPr/>
          <a:lstStyle/>
          <a:p>
            <a:r>
              <a:rPr lang="en-US" dirty="0"/>
              <a:t>Cherenkov Diffraction Radiation </a:t>
            </a:r>
            <a:r>
              <a:rPr lang="en-US" b="0" dirty="0"/>
              <a:t>is generated at the </a:t>
            </a:r>
            <a:r>
              <a:rPr lang="en-US" dirty="0"/>
              <a:t>dielectric surface </a:t>
            </a:r>
            <a:r>
              <a:rPr lang="en-US" b="0" dirty="0"/>
              <a:t>exposed to the direct beam field.</a:t>
            </a:r>
          </a:p>
        </p:txBody>
      </p:sp>
      <p:sp>
        <p:nvSpPr>
          <p:cNvPr id="3" name="Title 2"/>
          <p:cNvSpPr>
            <a:spLocks noGrp="1"/>
          </p:cNvSpPr>
          <p:nvPr>
            <p:ph type="title"/>
          </p:nvPr>
        </p:nvSpPr>
        <p:spPr/>
        <p:txBody>
          <a:bodyPr/>
          <a:lstStyle/>
          <a:p>
            <a:r>
              <a:rPr lang="en-US" dirty="0"/>
              <a:t>Pickup design – Radiation generation</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dirty="0"/>
              <a:t>E. Senes | A dielectric pickup for short bunches</a:t>
            </a:r>
          </a:p>
        </p:txBody>
      </p:sp>
      <p:sp>
        <p:nvSpPr>
          <p:cNvPr id="40" name="Chevron 11">
            <a:extLst>
              <a:ext uri="{FF2B5EF4-FFF2-40B4-BE49-F238E27FC236}">
                <a16:creationId xmlns:a16="http://schemas.microsoft.com/office/drawing/2014/main" id="{27F0EFC1-C12D-00EC-D0EE-C4A2190F285C}"/>
              </a:ext>
            </a:extLst>
          </p:cNvPr>
          <p:cNvSpPr/>
          <p:nvPr/>
        </p:nvSpPr>
        <p:spPr>
          <a:xfrm>
            <a:off x="703263" y="159691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90" name="Group 89">
            <a:extLst>
              <a:ext uri="{FF2B5EF4-FFF2-40B4-BE49-F238E27FC236}">
                <a16:creationId xmlns:a16="http://schemas.microsoft.com/office/drawing/2014/main" id="{984094C4-92C0-05CF-CAA4-84E02BD53B9B}"/>
              </a:ext>
            </a:extLst>
          </p:cNvPr>
          <p:cNvGrpSpPr/>
          <p:nvPr/>
        </p:nvGrpSpPr>
        <p:grpSpPr>
          <a:xfrm>
            <a:off x="7002496" y="2222776"/>
            <a:ext cx="4925183" cy="2753409"/>
            <a:chOff x="7111262" y="1437658"/>
            <a:chExt cx="4925183" cy="2753409"/>
          </a:xfrm>
        </p:grpSpPr>
        <p:pic>
          <p:nvPicPr>
            <p:cNvPr id="11" name="Picture 10">
              <a:extLst>
                <a:ext uri="{FF2B5EF4-FFF2-40B4-BE49-F238E27FC236}">
                  <a16:creationId xmlns:a16="http://schemas.microsoft.com/office/drawing/2014/main" id="{1FAE47D7-9222-144B-93A2-9760ABAD6262}"/>
                </a:ext>
              </a:extLst>
            </p:cNvPr>
            <p:cNvPicPr>
              <a:picLocks noChangeAspect="1"/>
            </p:cNvPicPr>
            <p:nvPr/>
          </p:nvPicPr>
          <p:blipFill rotWithShape="1">
            <a:blip r:embed="rId2">
              <a:extLst>
                <a:ext uri="{28A0092B-C50C-407E-A947-70E740481C1C}">
                  <a14:useLocalDpi xmlns:a14="http://schemas.microsoft.com/office/drawing/2010/main" val="0"/>
                </a:ext>
              </a:extLst>
            </a:blip>
            <a:srcRect b="43449"/>
            <a:stretch/>
          </p:blipFill>
          <p:spPr>
            <a:xfrm>
              <a:off x="8333121" y="1437658"/>
              <a:ext cx="2366094" cy="2724144"/>
            </a:xfrm>
            <a:prstGeom prst="rect">
              <a:avLst/>
            </a:prstGeom>
          </p:spPr>
        </p:pic>
        <p:sp>
          <p:nvSpPr>
            <p:cNvPr id="15" name="TextBox 14">
              <a:extLst>
                <a:ext uri="{FF2B5EF4-FFF2-40B4-BE49-F238E27FC236}">
                  <a16:creationId xmlns:a16="http://schemas.microsoft.com/office/drawing/2014/main" id="{75A00755-D5CF-5235-71C0-584A3224B84E}"/>
                </a:ext>
              </a:extLst>
            </p:cNvPr>
            <p:cNvSpPr txBox="1"/>
            <p:nvPr/>
          </p:nvSpPr>
          <p:spPr>
            <a:xfrm>
              <a:off x="10707299" y="3360070"/>
              <a:ext cx="1329146"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2"/>
                  </a:solidFill>
                  <a:effectLst/>
                  <a:uLnTx/>
                  <a:uFillTx/>
                  <a:latin typeface="Calibri" panose="020F0502020204030204"/>
                </a:rPr>
                <a:t>CST Studio 2018</a:t>
              </a:r>
              <a:br>
                <a:rPr kumimoji="0" lang="en-US" sz="1200" b="0" i="0" u="none" strike="noStrike" kern="0" cap="none" spc="0" normalizeH="0" baseline="0" noProof="0" dirty="0">
                  <a:ln>
                    <a:noFill/>
                  </a:ln>
                  <a:solidFill>
                    <a:schemeClr val="tx2"/>
                  </a:solidFill>
                  <a:effectLst/>
                  <a:uLnTx/>
                  <a:uFillTx/>
                  <a:latin typeface="Calibri" panose="020F0502020204030204"/>
                </a:rPr>
              </a:br>
              <a:r>
                <a:rPr kumimoji="0" lang="en-US" sz="1200" b="0" i="0" u="none" strike="noStrike" kern="0" cap="none" spc="0" normalizeH="0" baseline="0" noProof="0" dirty="0">
                  <a:ln>
                    <a:noFill/>
                  </a:ln>
                  <a:solidFill>
                    <a:schemeClr val="tx2"/>
                  </a:solidFill>
                  <a:effectLst/>
                  <a:uLnTx/>
                  <a:uFillTx/>
                  <a:latin typeface="Calibri" panose="020F0502020204030204"/>
                </a:rPr>
                <a:t>e</a:t>
              </a:r>
              <a:r>
                <a:rPr kumimoji="0" lang="en-US" sz="1200" b="0" i="0" u="none" strike="noStrike" kern="0" cap="none" spc="0" normalizeH="0" baseline="30000" noProof="0" dirty="0">
                  <a:ln>
                    <a:noFill/>
                  </a:ln>
                  <a:solidFill>
                    <a:schemeClr val="tx2"/>
                  </a:solidFill>
                  <a:effectLst/>
                  <a:uLnTx/>
                  <a:uFillTx/>
                  <a:latin typeface="Calibri" panose="020F0502020204030204"/>
                </a:rPr>
                <a:t>-</a:t>
              </a:r>
              <a:r>
                <a:rPr kumimoji="0" lang="en-US" sz="1200" b="0" i="0" u="none" strike="noStrike" kern="0" cap="none" spc="0" normalizeH="0" baseline="0" noProof="0" dirty="0">
                  <a:ln>
                    <a:noFill/>
                  </a:ln>
                  <a:solidFill>
                    <a:schemeClr val="tx2"/>
                  </a:solidFill>
                  <a:effectLst/>
                  <a:uLnTx/>
                  <a:uFillTx/>
                  <a:latin typeface="Calibri" panose="020F0502020204030204"/>
                </a:rPr>
                <a:t> beam, σ = 5ps</a:t>
              </a:r>
              <a:br>
                <a:rPr kumimoji="0" lang="en-US" sz="1200" b="0" i="0" u="none" strike="noStrike" kern="0" cap="none" spc="0" normalizeH="0" baseline="0" noProof="0" dirty="0">
                  <a:ln>
                    <a:noFill/>
                  </a:ln>
                  <a:solidFill>
                    <a:schemeClr val="tx2"/>
                  </a:solidFill>
                  <a:effectLst/>
                  <a:uLnTx/>
                  <a:uFillTx/>
                  <a:latin typeface="Calibri" panose="020F0502020204030204"/>
                </a:rPr>
              </a:br>
              <a:r>
                <a:rPr kumimoji="0" lang="en-US" sz="1200" b="0" i="0" u="none" strike="noStrike" kern="0" cap="none" spc="0" normalizeH="0" baseline="0" noProof="0" dirty="0">
                  <a:ln>
                    <a:noFill/>
                  </a:ln>
                  <a:solidFill>
                    <a:schemeClr val="tx2"/>
                  </a:solidFill>
                  <a:effectLst/>
                  <a:uLnTx/>
                  <a:uFillTx/>
                  <a:latin typeface="Calibri" panose="020F0502020204030204"/>
                </a:rPr>
                <a:t>50 GHz simul. BW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chemeClr val="tx2"/>
                  </a:solidFill>
                  <a:effectLst/>
                  <a:uLnTx/>
                  <a:uFillTx/>
                  <a:latin typeface="Calibri" panose="020F0502020204030204"/>
                </a:rPr>
                <a:t>20 cells/</a:t>
              </a:r>
              <a:r>
                <a:rPr kumimoji="0" lang="en-US" sz="1200" b="0" i="0" u="none" strike="noStrike" kern="0" cap="none" spc="0" normalizeH="0" baseline="0" noProof="0" dirty="0" err="1">
                  <a:ln>
                    <a:noFill/>
                  </a:ln>
                  <a:solidFill>
                    <a:schemeClr val="tx2"/>
                  </a:solidFill>
                  <a:effectLst/>
                  <a:uLnTx/>
                  <a:uFillTx/>
                  <a:latin typeface="Calibri" panose="020F0502020204030204"/>
                </a:rPr>
                <a:t>λ</a:t>
              </a:r>
              <a:r>
                <a:rPr kumimoji="0" lang="en-US" sz="1200" b="0" i="0" u="none" strike="noStrike" kern="0" cap="none" spc="0" normalizeH="0" baseline="0" noProof="0" dirty="0">
                  <a:ln>
                    <a:noFill/>
                  </a:ln>
                  <a:solidFill>
                    <a:schemeClr val="tx2"/>
                  </a:solidFill>
                  <a:effectLst/>
                  <a:uLnTx/>
                  <a:uFillTx/>
                  <a:latin typeface="Calibri" panose="020F0502020204030204"/>
                </a:rPr>
                <a:t> mesh</a:t>
              </a:r>
            </a:p>
          </p:txBody>
        </p:sp>
        <p:sp>
          <p:nvSpPr>
            <p:cNvPr id="16" name="TextBox 15">
              <a:extLst>
                <a:ext uri="{FF2B5EF4-FFF2-40B4-BE49-F238E27FC236}">
                  <a16:creationId xmlns:a16="http://schemas.microsoft.com/office/drawing/2014/main" id="{3EF31A18-3421-DC99-17BB-2F6D6E7285AC}"/>
                </a:ext>
              </a:extLst>
            </p:cNvPr>
            <p:cNvSpPr txBox="1"/>
            <p:nvPr/>
          </p:nvSpPr>
          <p:spPr>
            <a:xfrm>
              <a:off x="7111262" y="2151661"/>
              <a:ext cx="1083951"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b="1" kern="0" dirty="0">
                  <a:solidFill>
                    <a:prstClr val="black"/>
                  </a:solidFill>
                  <a:latin typeface="Calibri" panose="020F0502020204030204"/>
                </a:rPr>
                <a:t>Dielectric</a:t>
              </a:r>
              <a:br>
                <a:rPr lang="en-US" b="1" kern="0" dirty="0">
                  <a:solidFill>
                    <a:prstClr val="black"/>
                  </a:solidFill>
                  <a:latin typeface="Calibri" panose="020F0502020204030204"/>
                </a:rPr>
              </a:br>
              <a:r>
                <a:rPr lang="en-US" b="1" kern="0" dirty="0">
                  <a:solidFill>
                    <a:prstClr val="black"/>
                  </a:solidFill>
                  <a:latin typeface="Calibri" panose="020F0502020204030204"/>
                </a:rPr>
                <a:t>insert</a:t>
              </a:r>
              <a:endParaRPr kumimoji="0" lang="en-US" sz="1800" b="1" i="0" u="none" strike="noStrike" kern="0" cap="none" spc="0" normalizeH="0" baseline="0" noProof="0" dirty="0">
                <a:ln>
                  <a:noFill/>
                </a:ln>
                <a:solidFill>
                  <a:prstClr val="black"/>
                </a:solidFill>
                <a:effectLst/>
                <a:uLnTx/>
                <a:uFillTx/>
                <a:latin typeface="Calibri" panose="020F0502020204030204"/>
              </a:endParaRPr>
            </a:p>
          </p:txBody>
        </p:sp>
        <p:cxnSp>
          <p:nvCxnSpPr>
            <p:cNvPr id="17" name="Straight Connector 16">
              <a:extLst>
                <a:ext uri="{FF2B5EF4-FFF2-40B4-BE49-F238E27FC236}">
                  <a16:creationId xmlns:a16="http://schemas.microsoft.com/office/drawing/2014/main" id="{F819F6D7-B530-D3CE-D76E-695498B72485}"/>
                </a:ext>
              </a:extLst>
            </p:cNvPr>
            <p:cNvCxnSpPr>
              <a:cxnSpLocks/>
            </p:cNvCxnSpPr>
            <p:nvPr/>
          </p:nvCxnSpPr>
          <p:spPr>
            <a:xfrm>
              <a:off x="8132260" y="2590221"/>
              <a:ext cx="643045" cy="586347"/>
            </a:xfrm>
            <a:prstGeom prst="line">
              <a:avLst/>
            </a:prstGeom>
            <a:noFill/>
            <a:ln w="31750" cap="flat" cmpd="sng" algn="ctr">
              <a:solidFill>
                <a:srgbClr val="FF0000"/>
              </a:solidFill>
              <a:prstDash val="solid"/>
              <a:miter lim="800000"/>
              <a:tailEnd type="triangle"/>
            </a:ln>
            <a:effectLst/>
          </p:spPr>
        </p:cxnSp>
        <p:pic>
          <p:nvPicPr>
            <p:cNvPr id="18" name="Picture 17">
              <a:extLst>
                <a:ext uri="{FF2B5EF4-FFF2-40B4-BE49-F238E27FC236}">
                  <a16:creationId xmlns:a16="http://schemas.microsoft.com/office/drawing/2014/main" id="{8494C39D-BF9F-D4E4-22C0-7B688EC697B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0707299" y="1437658"/>
              <a:ext cx="617787" cy="1788818"/>
            </a:xfrm>
            <a:prstGeom prst="rect">
              <a:avLst/>
            </a:prstGeom>
          </p:spPr>
        </p:pic>
        <p:sp>
          <p:nvSpPr>
            <p:cNvPr id="61" name="Freeform 88">
              <a:extLst>
                <a:ext uri="{FF2B5EF4-FFF2-40B4-BE49-F238E27FC236}">
                  <a16:creationId xmlns:a16="http://schemas.microsoft.com/office/drawing/2014/main" id="{5BB0F04F-8761-8C7A-31FC-35B45C3D8A19}"/>
                </a:ext>
              </a:extLst>
            </p:cNvPr>
            <p:cNvSpPr/>
            <p:nvPr/>
          </p:nvSpPr>
          <p:spPr>
            <a:xfrm>
              <a:off x="8591187" y="3043920"/>
              <a:ext cx="643045" cy="323104"/>
            </a:xfrm>
            <a:custGeom>
              <a:avLst/>
              <a:gdLst>
                <a:gd name="connsiteX0" fmla="*/ 0 w 673100"/>
                <a:gd name="connsiteY0" fmla="*/ 358775 h 358775"/>
                <a:gd name="connsiteX1" fmla="*/ 498475 w 673100"/>
                <a:gd name="connsiteY1" fmla="*/ 358775 h 358775"/>
                <a:gd name="connsiteX2" fmla="*/ 673100 w 673100"/>
                <a:gd name="connsiteY2" fmla="*/ 209550 h 358775"/>
                <a:gd name="connsiteX3" fmla="*/ 428625 w 673100"/>
                <a:gd name="connsiteY3" fmla="*/ 0 h 358775"/>
                <a:gd name="connsiteX4" fmla="*/ 0 w 673100"/>
                <a:gd name="connsiteY4" fmla="*/ 358775 h 358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3100" h="358775">
                  <a:moveTo>
                    <a:pt x="0" y="358775"/>
                  </a:moveTo>
                  <a:lnTo>
                    <a:pt x="498475" y="358775"/>
                  </a:lnTo>
                  <a:lnTo>
                    <a:pt x="673100" y="209550"/>
                  </a:lnTo>
                  <a:lnTo>
                    <a:pt x="428625" y="0"/>
                  </a:lnTo>
                  <a:lnTo>
                    <a:pt x="0" y="358775"/>
                  </a:lnTo>
                  <a:close/>
                </a:path>
              </a:pathLst>
            </a:custGeom>
            <a:noFill/>
            <a:ln w="254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
                <a:cs typeface=""/>
              </a:endParaRPr>
            </a:p>
          </p:txBody>
        </p:sp>
        <p:cxnSp>
          <p:nvCxnSpPr>
            <p:cNvPr id="86" name="Straight Connector 85">
              <a:extLst>
                <a:ext uri="{FF2B5EF4-FFF2-40B4-BE49-F238E27FC236}">
                  <a16:creationId xmlns:a16="http://schemas.microsoft.com/office/drawing/2014/main" id="{573FEDA7-2E45-17CF-3300-4ED7ADF77C99}"/>
                </a:ext>
              </a:extLst>
            </p:cNvPr>
            <p:cNvCxnSpPr>
              <a:cxnSpLocks/>
            </p:cNvCxnSpPr>
            <p:nvPr/>
          </p:nvCxnSpPr>
          <p:spPr>
            <a:xfrm>
              <a:off x="7960297" y="3845348"/>
              <a:ext cx="360000" cy="0"/>
            </a:xfrm>
            <a:prstGeom prst="line">
              <a:avLst/>
            </a:prstGeom>
            <a:noFill/>
            <a:ln w="31750" cap="flat" cmpd="sng" algn="ctr">
              <a:solidFill>
                <a:schemeClr val="tx2"/>
              </a:solidFill>
              <a:prstDash val="solid"/>
              <a:miter lim="800000"/>
              <a:tailEnd type="triangle"/>
            </a:ln>
            <a:effectLst/>
          </p:spPr>
        </p:cxnSp>
        <p:sp>
          <p:nvSpPr>
            <p:cNvPr id="88" name="TextBox 87">
              <a:extLst>
                <a:ext uri="{FF2B5EF4-FFF2-40B4-BE49-F238E27FC236}">
                  <a16:creationId xmlns:a16="http://schemas.microsoft.com/office/drawing/2014/main" id="{3E36E187-3003-926C-9F21-3C587E66147A}"/>
                </a:ext>
              </a:extLst>
            </p:cNvPr>
            <p:cNvSpPr txBox="1"/>
            <p:nvPr/>
          </p:nvSpPr>
          <p:spPr>
            <a:xfrm>
              <a:off x="7287593" y="3501122"/>
              <a:ext cx="731290"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b="1" kern="0" dirty="0">
                  <a:solidFill>
                    <a:prstClr val="black"/>
                  </a:solidFill>
                  <a:latin typeface="Calibri" panose="020F0502020204030204"/>
                </a:rPr>
                <a:t>Beam</a:t>
              </a:r>
              <a:br>
                <a:rPr lang="en-US" b="1" kern="0" dirty="0">
                  <a:solidFill>
                    <a:prstClr val="black"/>
                  </a:solidFill>
                  <a:latin typeface="Calibri" panose="020F0502020204030204"/>
                </a:rPr>
              </a:br>
              <a:r>
                <a:rPr lang="en-US" b="1" kern="0" dirty="0">
                  <a:solidFill>
                    <a:prstClr val="black"/>
                  </a:solidFill>
                  <a:latin typeface="Calibri" panose="020F0502020204030204"/>
                </a:rPr>
                <a:t>axis</a:t>
              </a:r>
              <a:endParaRPr kumimoji="0" lang="en-US" sz="1800" b="1" i="0" u="none" strike="noStrike" kern="0" cap="none" spc="0" normalizeH="0" baseline="0" noProof="0" dirty="0">
                <a:ln>
                  <a:noFill/>
                </a:ln>
                <a:solidFill>
                  <a:prstClr val="black"/>
                </a:solidFill>
                <a:effectLst/>
                <a:uLnTx/>
                <a:uFillTx/>
                <a:latin typeface="Calibri" panose="020F0502020204030204"/>
              </a:endParaRPr>
            </a:p>
          </p:txBody>
        </p:sp>
      </p:grpSp>
      <p:sp>
        <p:nvSpPr>
          <p:cNvPr id="91" name="Content Placeholder 1">
            <a:extLst>
              <a:ext uri="{FF2B5EF4-FFF2-40B4-BE49-F238E27FC236}">
                <a16:creationId xmlns:a16="http://schemas.microsoft.com/office/drawing/2014/main" id="{14310DD3-D20B-F3E8-FD25-BA90D4DBF0A2}"/>
              </a:ext>
            </a:extLst>
          </p:cNvPr>
          <p:cNvSpPr txBox="1">
            <a:spLocks/>
          </p:cNvSpPr>
          <p:nvPr/>
        </p:nvSpPr>
        <p:spPr>
          <a:xfrm>
            <a:off x="1236664" y="2936779"/>
            <a:ext cx="5205079" cy="129588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The </a:t>
            </a:r>
            <a:r>
              <a:rPr lang="en-US" dirty="0"/>
              <a:t>radiator</a:t>
            </a:r>
            <a:r>
              <a:rPr lang="en-US" b="0" dirty="0"/>
              <a:t> must be </a:t>
            </a:r>
            <a:r>
              <a:rPr lang="en-US" dirty="0"/>
              <a:t>oriented</a:t>
            </a:r>
            <a:r>
              <a:rPr lang="en-US" b="0" dirty="0"/>
              <a:t> at the </a:t>
            </a:r>
            <a:r>
              <a:rPr lang="en-US" dirty="0"/>
              <a:t>Cherenkov angle </a:t>
            </a:r>
            <a:r>
              <a:rPr lang="en-US" b="0" dirty="0"/>
              <a:t>to limit internal reflections. </a:t>
            </a:r>
          </a:p>
        </p:txBody>
      </p:sp>
      <p:sp>
        <p:nvSpPr>
          <p:cNvPr id="92" name="Chevron 11">
            <a:extLst>
              <a:ext uri="{FF2B5EF4-FFF2-40B4-BE49-F238E27FC236}">
                <a16:creationId xmlns:a16="http://schemas.microsoft.com/office/drawing/2014/main" id="{5C5CCF95-61A5-3F3F-A304-C905DC213776}"/>
              </a:ext>
            </a:extLst>
          </p:cNvPr>
          <p:cNvSpPr/>
          <p:nvPr/>
        </p:nvSpPr>
        <p:spPr>
          <a:xfrm>
            <a:off x="703263" y="2941435"/>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3" name="Content Placeholder 1">
            <a:extLst>
              <a:ext uri="{FF2B5EF4-FFF2-40B4-BE49-F238E27FC236}">
                <a16:creationId xmlns:a16="http://schemas.microsoft.com/office/drawing/2014/main" id="{E6D3AC50-93F1-C908-3101-2EEE9FD07E29}"/>
              </a:ext>
            </a:extLst>
          </p:cNvPr>
          <p:cNvSpPr txBox="1">
            <a:spLocks/>
          </p:cNvSpPr>
          <p:nvPr/>
        </p:nvSpPr>
        <p:spPr>
          <a:xfrm>
            <a:off x="1236664" y="4856575"/>
            <a:ext cx="4986715" cy="129588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Other minor diffraction radiation wavefronts are generated due to the interaction with the radiator edges.</a:t>
            </a:r>
          </a:p>
        </p:txBody>
      </p:sp>
      <p:sp>
        <p:nvSpPr>
          <p:cNvPr id="94" name="Chevron 11">
            <a:extLst>
              <a:ext uri="{FF2B5EF4-FFF2-40B4-BE49-F238E27FC236}">
                <a16:creationId xmlns:a16="http://schemas.microsoft.com/office/drawing/2014/main" id="{74D842D1-0885-3235-0F59-6B627A691101}"/>
              </a:ext>
            </a:extLst>
          </p:cNvPr>
          <p:cNvSpPr/>
          <p:nvPr/>
        </p:nvSpPr>
        <p:spPr>
          <a:xfrm>
            <a:off x="703263" y="4861231"/>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95" name="Picture 94" descr="A black text on a white background&#10;&#10;Description automatically generated">
            <a:extLst>
              <a:ext uri="{FF2B5EF4-FFF2-40B4-BE49-F238E27FC236}">
                <a16:creationId xmlns:a16="http://schemas.microsoft.com/office/drawing/2014/main" id="{E844F20F-2100-FD2B-13EA-AA2A3B5085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8452" y="3810659"/>
            <a:ext cx="2490593" cy="843524"/>
          </a:xfrm>
          <a:prstGeom prst="rect">
            <a:avLst/>
          </a:prstGeom>
        </p:spPr>
      </p:pic>
    </p:spTree>
    <p:extLst>
      <p:ext uri="{BB962C8B-B14F-4D97-AF65-F5344CB8AC3E}">
        <p14:creationId xmlns:p14="http://schemas.microsoft.com/office/powerpoint/2010/main" val="888237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Pickup design – Radiation propagation</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pic>
        <p:nvPicPr>
          <p:cNvPr id="41" name="Picture 40">
            <a:extLst>
              <a:ext uri="{FF2B5EF4-FFF2-40B4-BE49-F238E27FC236}">
                <a16:creationId xmlns:a16="http://schemas.microsoft.com/office/drawing/2014/main" id="{AA4A0B88-0645-B6F7-8F58-2CAEA331AB3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539137" y="1086428"/>
            <a:ext cx="3126058" cy="5226456"/>
          </a:xfrm>
          <a:prstGeom prst="rect">
            <a:avLst/>
          </a:prstGeom>
        </p:spPr>
      </p:pic>
      <p:sp>
        <p:nvSpPr>
          <p:cNvPr id="8" name="Content Placeholder 1">
            <a:extLst>
              <a:ext uri="{FF2B5EF4-FFF2-40B4-BE49-F238E27FC236}">
                <a16:creationId xmlns:a16="http://schemas.microsoft.com/office/drawing/2014/main" id="{D74B8D43-38DB-1874-3794-7AC7BD31284A}"/>
              </a:ext>
            </a:extLst>
          </p:cNvPr>
          <p:cNvSpPr>
            <a:spLocks noGrp="1"/>
          </p:cNvSpPr>
          <p:nvPr>
            <p:ph idx="1"/>
          </p:nvPr>
        </p:nvSpPr>
        <p:spPr>
          <a:xfrm>
            <a:off x="5846765" y="1592263"/>
            <a:ext cx="5806098" cy="1080575"/>
          </a:xfrm>
        </p:spPr>
        <p:txBody>
          <a:bodyPr>
            <a:normAutofit/>
          </a:bodyPr>
          <a:lstStyle/>
          <a:p>
            <a:r>
              <a:rPr lang="en-US" b="0" dirty="0"/>
              <a:t>Although broadband radiation is generated at the surface, the radiator dimensions determine the output radiation properties. </a:t>
            </a:r>
          </a:p>
        </p:txBody>
      </p:sp>
      <p:sp>
        <p:nvSpPr>
          <p:cNvPr id="9" name="Chevron 11">
            <a:extLst>
              <a:ext uri="{FF2B5EF4-FFF2-40B4-BE49-F238E27FC236}">
                <a16:creationId xmlns:a16="http://schemas.microsoft.com/office/drawing/2014/main" id="{AC77E852-B20D-23AF-6C9B-558A73AA6B6D}"/>
              </a:ext>
            </a:extLst>
          </p:cNvPr>
          <p:cNvSpPr/>
          <p:nvPr/>
        </p:nvSpPr>
        <p:spPr>
          <a:xfrm>
            <a:off x="5313363" y="159691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1" name="Picture 10" descr="A number with numbers on it&#10;&#10;Description automatically generated with medium confidence">
            <a:extLst>
              <a:ext uri="{FF2B5EF4-FFF2-40B4-BE49-F238E27FC236}">
                <a16:creationId xmlns:a16="http://schemas.microsoft.com/office/drawing/2014/main" id="{0BA78E0B-22F2-2D70-E37C-493D40F398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4733" y="3606269"/>
            <a:ext cx="3464147" cy="1008343"/>
          </a:xfrm>
          <a:prstGeom prst="rect">
            <a:avLst/>
          </a:prstGeom>
        </p:spPr>
      </p:pic>
      <p:sp>
        <p:nvSpPr>
          <p:cNvPr id="6" name="Content Placeholder 1">
            <a:extLst>
              <a:ext uri="{FF2B5EF4-FFF2-40B4-BE49-F238E27FC236}">
                <a16:creationId xmlns:a16="http://schemas.microsoft.com/office/drawing/2014/main" id="{A5F77DC5-9AA6-16A6-F076-0118A6AC2E09}"/>
              </a:ext>
            </a:extLst>
          </p:cNvPr>
          <p:cNvSpPr txBox="1">
            <a:spLocks/>
          </p:cNvSpPr>
          <p:nvPr/>
        </p:nvSpPr>
        <p:spPr>
          <a:xfrm>
            <a:off x="5846764" y="2728353"/>
            <a:ext cx="5806098" cy="70064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For cylindrical radiators surrounded by metallic walls, the base mode cutoff frequency is </a:t>
            </a:r>
          </a:p>
        </p:txBody>
      </p:sp>
      <p:sp>
        <p:nvSpPr>
          <p:cNvPr id="7" name="Chevron 11">
            <a:extLst>
              <a:ext uri="{FF2B5EF4-FFF2-40B4-BE49-F238E27FC236}">
                <a16:creationId xmlns:a16="http://schemas.microsoft.com/office/drawing/2014/main" id="{673981FA-8FE5-AF62-9340-F48784E023A5}"/>
              </a:ext>
            </a:extLst>
          </p:cNvPr>
          <p:cNvSpPr/>
          <p:nvPr/>
        </p:nvSpPr>
        <p:spPr>
          <a:xfrm>
            <a:off x="5313362" y="273300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ontent Placeholder 1">
            <a:extLst>
              <a:ext uri="{FF2B5EF4-FFF2-40B4-BE49-F238E27FC236}">
                <a16:creationId xmlns:a16="http://schemas.microsoft.com/office/drawing/2014/main" id="{656A52BA-FC9B-4628-EBCD-4B16F74E25DF}"/>
              </a:ext>
            </a:extLst>
          </p:cNvPr>
          <p:cNvSpPr txBox="1">
            <a:spLocks/>
          </p:cNvSpPr>
          <p:nvPr/>
        </p:nvSpPr>
        <p:spPr>
          <a:xfrm>
            <a:off x="8075613" y="4908442"/>
            <a:ext cx="1563011" cy="8684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b="0" dirty="0"/>
              <a:t>Radiator</a:t>
            </a:r>
            <a:br>
              <a:rPr lang="en-US" b="0" dirty="0"/>
            </a:br>
            <a:r>
              <a:rPr lang="en-US" b="0" dirty="0"/>
              <a:t>radius</a:t>
            </a:r>
          </a:p>
        </p:txBody>
      </p:sp>
      <p:sp>
        <p:nvSpPr>
          <p:cNvPr id="12" name="Content Placeholder 1">
            <a:extLst>
              <a:ext uri="{FF2B5EF4-FFF2-40B4-BE49-F238E27FC236}">
                <a16:creationId xmlns:a16="http://schemas.microsoft.com/office/drawing/2014/main" id="{908C181D-0732-B687-B0A3-D84E6D4AEA65}"/>
              </a:ext>
            </a:extLst>
          </p:cNvPr>
          <p:cNvSpPr txBox="1">
            <a:spLocks/>
          </p:cNvSpPr>
          <p:nvPr/>
        </p:nvSpPr>
        <p:spPr>
          <a:xfrm>
            <a:off x="9562188" y="4930230"/>
            <a:ext cx="1563011" cy="86841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b="0" dirty="0"/>
              <a:t>Material selection</a:t>
            </a:r>
          </a:p>
        </p:txBody>
      </p:sp>
      <p:cxnSp>
        <p:nvCxnSpPr>
          <p:cNvPr id="17" name="Straight Connector 16">
            <a:extLst>
              <a:ext uri="{FF2B5EF4-FFF2-40B4-BE49-F238E27FC236}">
                <a16:creationId xmlns:a16="http://schemas.microsoft.com/office/drawing/2014/main" id="{A983238C-5F01-35D7-4482-19D16568E361}"/>
              </a:ext>
            </a:extLst>
          </p:cNvPr>
          <p:cNvCxnSpPr>
            <a:cxnSpLocks/>
          </p:cNvCxnSpPr>
          <p:nvPr/>
        </p:nvCxnSpPr>
        <p:spPr>
          <a:xfrm>
            <a:off x="10020300" y="4607235"/>
            <a:ext cx="99515" cy="230896"/>
          </a:xfrm>
          <a:prstGeom prst="line">
            <a:avLst/>
          </a:prstGeom>
          <a:noFill/>
          <a:ln w="31750" cap="flat" cmpd="sng" algn="ctr">
            <a:solidFill>
              <a:srgbClr val="FF0000"/>
            </a:solidFill>
            <a:prstDash val="solid"/>
            <a:miter lim="800000"/>
            <a:tailEnd type="triangle"/>
          </a:ln>
          <a:effectLst/>
        </p:spPr>
      </p:cxnSp>
      <p:cxnSp>
        <p:nvCxnSpPr>
          <p:cNvPr id="19" name="Straight Connector 18">
            <a:extLst>
              <a:ext uri="{FF2B5EF4-FFF2-40B4-BE49-F238E27FC236}">
                <a16:creationId xmlns:a16="http://schemas.microsoft.com/office/drawing/2014/main" id="{2143A8B2-E3FB-3900-12CF-F640693101ED}"/>
              </a:ext>
            </a:extLst>
          </p:cNvPr>
          <p:cNvCxnSpPr>
            <a:cxnSpLocks/>
          </p:cNvCxnSpPr>
          <p:nvPr/>
        </p:nvCxnSpPr>
        <p:spPr>
          <a:xfrm flipH="1">
            <a:off x="9034818" y="4483219"/>
            <a:ext cx="208582" cy="354912"/>
          </a:xfrm>
          <a:prstGeom prst="line">
            <a:avLst/>
          </a:prstGeom>
          <a:noFill/>
          <a:ln w="31750" cap="flat" cmpd="sng" algn="ctr">
            <a:solidFill>
              <a:srgbClr val="FF0000"/>
            </a:solidFill>
            <a:prstDash val="solid"/>
            <a:miter lim="800000"/>
            <a:tailEnd type="triangle"/>
          </a:ln>
          <a:effectLst/>
        </p:spPr>
      </p:cxnSp>
      <p:sp>
        <p:nvSpPr>
          <p:cNvPr id="24" name="Content Placeholder 1">
            <a:extLst>
              <a:ext uri="{FF2B5EF4-FFF2-40B4-BE49-F238E27FC236}">
                <a16:creationId xmlns:a16="http://schemas.microsoft.com/office/drawing/2014/main" id="{95C95C66-48F8-2839-8592-5B779E71E85B}"/>
              </a:ext>
            </a:extLst>
          </p:cNvPr>
          <p:cNvSpPr txBox="1">
            <a:spLocks/>
          </p:cNvSpPr>
          <p:nvPr/>
        </p:nvSpPr>
        <p:spPr>
          <a:xfrm>
            <a:off x="5846765" y="5690649"/>
            <a:ext cx="5806098" cy="70064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Below cutoff, the electric field propagation is exponentially damped.</a:t>
            </a:r>
          </a:p>
        </p:txBody>
      </p:sp>
      <p:sp>
        <p:nvSpPr>
          <p:cNvPr id="25" name="Chevron 11">
            <a:extLst>
              <a:ext uri="{FF2B5EF4-FFF2-40B4-BE49-F238E27FC236}">
                <a16:creationId xmlns:a16="http://schemas.microsoft.com/office/drawing/2014/main" id="{7A55520A-824F-4465-6237-525CD4469F73}"/>
              </a:ext>
            </a:extLst>
          </p:cNvPr>
          <p:cNvSpPr/>
          <p:nvPr/>
        </p:nvSpPr>
        <p:spPr>
          <a:xfrm>
            <a:off x="5313363" y="5695305"/>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0383277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Pickup design – Radiation propagation simulation</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pic>
        <p:nvPicPr>
          <p:cNvPr id="41" name="Picture 40">
            <a:extLst>
              <a:ext uri="{FF2B5EF4-FFF2-40B4-BE49-F238E27FC236}">
                <a16:creationId xmlns:a16="http://schemas.microsoft.com/office/drawing/2014/main" id="{AA4A0B88-0645-B6F7-8F58-2CAEA331AB3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539137" y="1086428"/>
            <a:ext cx="3126058" cy="5226456"/>
          </a:xfrm>
          <a:prstGeom prst="rect">
            <a:avLst/>
          </a:prstGeom>
        </p:spPr>
      </p:pic>
      <p:pic>
        <p:nvPicPr>
          <p:cNvPr id="14" name="Picture 13">
            <a:extLst>
              <a:ext uri="{FF2B5EF4-FFF2-40B4-BE49-F238E27FC236}">
                <a16:creationId xmlns:a16="http://schemas.microsoft.com/office/drawing/2014/main" id="{1FDD06E3-62DE-8B4A-730F-2B50B47B89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2736" y="1947905"/>
            <a:ext cx="5680004" cy="4272313"/>
          </a:xfrm>
          <a:prstGeom prst="rect">
            <a:avLst/>
          </a:prstGeom>
        </p:spPr>
      </p:pic>
      <p:sp>
        <p:nvSpPr>
          <p:cNvPr id="15" name="Content Placeholder 1">
            <a:extLst>
              <a:ext uri="{FF2B5EF4-FFF2-40B4-BE49-F238E27FC236}">
                <a16:creationId xmlns:a16="http://schemas.microsoft.com/office/drawing/2014/main" id="{EB06A7A7-677D-E274-70A0-00CED55EF86E}"/>
              </a:ext>
            </a:extLst>
          </p:cNvPr>
          <p:cNvSpPr>
            <a:spLocks noGrp="1"/>
          </p:cNvSpPr>
          <p:nvPr>
            <p:ph idx="1"/>
          </p:nvPr>
        </p:nvSpPr>
        <p:spPr>
          <a:xfrm>
            <a:off x="8171243" y="1369762"/>
            <a:ext cx="1982785" cy="448308"/>
          </a:xfrm>
        </p:spPr>
        <p:txBody>
          <a:bodyPr>
            <a:normAutofit/>
          </a:bodyPr>
          <a:lstStyle/>
          <a:p>
            <a:r>
              <a:rPr lang="en-US" b="0" dirty="0"/>
              <a:t>CST simulation</a:t>
            </a:r>
          </a:p>
        </p:txBody>
      </p:sp>
      <p:sp>
        <p:nvSpPr>
          <p:cNvPr id="16" name="Content Placeholder 1">
            <a:extLst>
              <a:ext uri="{FF2B5EF4-FFF2-40B4-BE49-F238E27FC236}">
                <a16:creationId xmlns:a16="http://schemas.microsoft.com/office/drawing/2014/main" id="{FB87572F-C1B2-A522-0FF6-86769C86157C}"/>
              </a:ext>
            </a:extLst>
          </p:cNvPr>
          <p:cNvSpPr txBox="1">
            <a:spLocks/>
          </p:cNvSpPr>
          <p:nvPr/>
        </p:nvSpPr>
        <p:spPr>
          <a:xfrm>
            <a:off x="5517501" y="1369762"/>
            <a:ext cx="2228850" cy="44830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Analytical formula</a:t>
            </a:r>
          </a:p>
        </p:txBody>
      </p:sp>
      <p:cxnSp>
        <p:nvCxnSpPr>
          <p:cNvPr id="18" name="Straight Arrow Connector 17">
            <a:extLst>
              <a:ext uri="{FF2B5EF4-FFF2-40B4-BE49-F238E27FC236}">
                <a16:creationId xmlns:a16="http://schemas.microsoft.com/office/drawing/2014/main" id="{F31C9C9D-F980-9AE3-DD37-53512EBD488E}"/>
              </a:ext>
            </a:extLst>
          </p:cNvPr>
          <p:cNvCxnSpPr>
            <a:cxnSpLocks/>
          </p:cNvCxnSpPr>
          <p:nvPr/>
        </p:nvCxnSpPr>
        <p:spPr>
          <a:xfrm flipH="1">
            <a:off x="8426486" y="1719813"/>
            <a:ext cx="354012" cy="768796"/>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8B94207-EFE7-6C1F-2E6C-7872826B1EC0}"/>
              </a:ext>
            </a:extLst>
          </p:cNvPr>
          <p:cNvCxnSpPr>
            <a:cxnSpLocks/>
          </p:cNvCxnSpPr>
          <p:nvPr/>
        </p:nvCxnSpPr>
        <p:spPr>
          <a:xfrm>
            <a:off x="6611250" y="1719813"/>
            <a:ext cx="746678" cy="616396"/>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1" name="Content Placeholder 1">
            <a:extLst>
              <a:ext uri="{FF2B5EF4-FFF2-40B4-BE49-F238E27FC236}">
                <a16:creationId xmlns:a16="http://schemas.microsoft.com/office/drawing/2014/main" id="{CB29D782-E699-9EC7-BBE6-C14944776124}"/>
              </a:ext>
            </a:extLst>
          </p:cNvPr>
          <p:cNvSpPr txBox="1">
            <a:spLocks/>
          </p:cNvSpPr>
          <p:nvPr/>
        </p:nvSpPr>
        <p:spPr>
          <a:xfrm>
            <a:off x="6197636" y="5127192"/>
            <a:ext cx="2228850" cy="44830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b="0" dirty="0"/>
              <a:t>CST Studio</a:t>
            </a:r>
          </a:p>
        </p:txBody>
      </p:sp>
    </p:spTree>
    <p:extLst>
      <p:ext uri="{BB962C8B-B14F-4D97-AF65-F5344CB8AC3E}">
        <p14:creationId xmlns:p14="http://schemas.microsoft.com/office/powerpoint/2010/main" val="26298239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36665" y="1592263"/>
            <a:ext cx="5387872" cy="1295880"/>
          </a:xfrm>
        </p:spPr>
        <p:txBody>
          <a:bodyPr/>
          <a:lstStyle/>
          <a:p>
            <a:r>
              <a:rPr lang="en-US" b="0" dirty="0"/>
              <a:t>A large choice of dielectric materials can be used as radiators, such as PTFE, PEEK, Fused silica, Alumina, …</a:t>
            </a:r>
          </a:p>
        </p:txBody>
      </p:sp>
      <p:sp>
        <p:nvSpPr>
          <p:cNvPr id="3" name="Title 2"/>
          <p:cNvSpPr>
            <a:spLocks noGrp="1"/>
          </p:cNvSpPr>
          <p:nvPr>
            <p:ph type="title"/>
          </p:nvPr>
        </p:nvSpPr>
        <p:spPr/>
        <p:txBody>
          <a:bodyPr/>
          <a:lstStyle/>
          <a:p>
            <a:r>
              <a:rPr lang="en-US" dirty="0"/>
              <a:t>Pickup design – Material selection</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dirty="0"/>
              <a:t>E. Senes | A dielectric pickup for short bunches</a:t>
            </a:r>
          </a:p>
        </p:txBody>
      </p:sp>
      <p:sp>
        <p:nvSpPr>
          <p:cNvPr id="40" name="Chevron 11">
            <a:extLst>
              <a:ext uri="{FF2B5EF4-FFF2-40B4-BE49-F238E27FC236}">
                <a16:creationId xmlns:a16="http://schemas.microsoft.com/office/drawing/2014/main" id="{27F0EFC1-C12D-00EC-D0EE-C4A2190F285C}"/>
              </a:ext>
            </a:extLst>
          </p:cNvPr>
          <p:cNvSpPr/>
          <p:nvPr/>
        </p:nvSpPr>
        <p:spPr>
          <a:xfrm>
            <a:off x="703263" y="159691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descr="A white background with black text&#10;&#10;Description automatically generated">
            <a:extLst>
              <a:ext uri="{FF2B5EF4-FFF2-40B4-BE49-F238E27FC236}">
                <a16:creationId xmlns:a16="http://schemas.microsoft.com/office/drawing/2014/main" id="{E39BAD82-5C2D-599A-935B-BF332461B5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5229" y="4607331"/>
            <a:ext cx="5955493" cy="1095882"/>
          </a:xfrm>
          <a:prstGeom prst="rect">
            <a:avLst/>
          </a:prstGeom>
        </p:spPr>
      </p:pic>
      <p:sp>
        <p:nvSpPr>
          <p:cNvPr id="13" name="Content Placeholder 1">
            <a:extLst>
              <a:ext uri="{FF2B5EF4-FFF2-40B4-BE49-F238E27FC236}">
                <a16:creationId xmlns:a16="http://schemas.microsoft.com/office/drawing/2014/main" id="{F96586B8-A480-BD05-C3C1-E193BDAB75CD}"/>
              </a:ext>
            </a:extLst>
          </p:cNvPr>
          <p:cNvSpPr txBox="1">
            <a:spLocks/>
          </p:cNvSpPr>
          <p:nvPr/>
        </p:nvSpPr>
        <p:spPr>
          <a:xfrm>
            <a:off x="1228727" y="3041071"/>
            <a:ext cx="5387872" cy="129588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As </a:t>
            </a:r>
            <a:r>
              <a:rPr lang="el-GR" b="0" dirty="0"/>
              <a:t>ε</a:t>
            </a:r>
            <a:r>
              <a:rPr lang="en-US" b="0" baseline="-25000" dirty="0"/>
              <a:t>r</a:t>
            </a:r>
            <a:r>
              <a:rPr lang="en-US" b="0" dirty="0"/>
              <a:t> increases:</a:t>
            </a:r>
          </a:p>
          <a:p>
            <a:pPr marL="342900" indent="-342900">
              <a:buFont typeface="Arial" panose="020B0604020202020204" pitchFamily="34" charset="0"/>
              <a:buChar char="•"/>
            </a:pPr>
            <a:r>
              <a:rPr lang="en-US" b="0" dirty="0"/>
              <a:t>Larger Cherenkov angles</a:t>
            </a:r>
          </a:p>
          <a:p>
            <a:pPr marL="342900" indent="-342900">
              <a:buFont typeface="Arial" panose="020B0604020202020204" pitchFamily="34" charset="0"/>
              <a:buChar char="•"/>
            </a:pPr>
            <a:r>
              <a:rPr lang="en-US" b="0" dirty="0"/>
              <a:t>The low cutoff frequency decreases</a:t>
            </a:r>
          </a:p>
        </p:txBody>
      </p:sp>
      <p:sp>
        <p:nvSpPr>
          <p:cNvPr id="14" name="Chevron 11">
            <a:extLst>
              <a:ext uri="{FF2B5EF4-FFF2-40B4-BE49-F238E27FC236}">
                <a16:creationId xmlns:a16="http://schemas.microsoft.com/office/drawing/2014/main" id="{B0FD1360-F951-6058-1B62-33FB3BA8E3F0}"/>
              </a:ext>
            </a:extLst>
          </p:cNvPr>
          <p:cNvSpPr/>
          <p:nvPr/>
        </p:nvSpPr>
        <p:spPr>
          <a:xfrm>
            <a:off x="695325" y="3045727"/>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8" name="Group 67">
            <a:extLst>
              <a:ext uri="{FF2B5EF4-FFF2-40B4-BE49-F238E27FC236}">
                <a16:creationId xmlns:a16="http://schemas.microsoft.com/office/drawing/2014/main" id="{9B8F576A-127D-6D43-249C-8031F528D8BA}"/>
              </a:ext>
            </a:extLst>
          </p:cNvPr>
          <p:cNvGrpSpPr/>
          <p:nvPr/>
        </p:nvGrpSpPr>
        <p:grpSpPr>
          <a:xfrm>
            <a:off x="6765022" y="1941319"/>
            <a:ext cx="4871749" cy="3617078"/>
            <a:chOff x="6765022" y="1941319"/>
            <a:chExt cx="4871749" cy="3617078"/>
          </a:xfrm>
        </p:grpSpPr>
        <p:grpSp>
          <p:nvGrpSpPr>
            <p:cNvPr id="61" name="Group 60">
              <a:extLst>
                <a:ext uri="{FF2B5EF4-FFF2-40B4-BE49-F238E27FC236}">
                  <a16:creationId xmlns:a16="http://schemas.microsoft.com/office/drawing/2014/main" id="{617C6B90-6823-6351-A216-B3EBE9528760}"/>
                </a:ext>
              </a:extLst>
            </p:cNvPr>
            <p:cNvGrpSpPr/>
            <p:nvPr/>
          </p:nvGrpSpPr>
          <p:grpSpPr>
            <a:xfrm>
              <a:off x="6765022" y="1941319"/>
              <a:ext cx="4871749" cy="3617078"/>
              <a:chOff x="6870601" y="1934770"/>
              <a:chExt cx="4871749" cy="3617078"/>
            </a:xfrm>
          </p:grpSpPr>
          <p:grpSp>
            <p:nvGrpSpPr>
              <p:cNvPr id="59" name="Group 58">
                <a:extLst>
                  <a:ext uri="{FF2B5EF4-FFF2-40B4-BE49-F238E27FC236}">
                    <a16:creationId xmlns:a16="http://schemas.microsoft.com/office/drawing/2014/main" id="{1D3F84A1-2F0E-B6F6-04BB-EB3A5CF90C5C}"/>
                  </a:ext>
                </a:extLst>
              </p:cNvPr>
              <p:cNvGrpSpPr/>
              <p:nvPr/>
            </p:nvGrpSpPr>
            <p:grpSpPr>
              <a:xfrm>
                <a:off x="6927850" y="1934770"/>
                <a:ext cx="4814500" cy="2207333"/>
                <a:chOff x="6927850" y="1934770"/>
                <a:chExt cx="4814500" cy="2207333"/>
              </a:xfrm>
            </p:grpSpPr>
            <p:grpSp>
              <p:nvGrpSpPr>
                <p:cNvPr id="49" name="Group 48">
                  <a:extLst>
                    <a:ext uri="{FF2B5EF4-FFF2-40B4-BE49-F238E27FC236}">
                      <a16:creationId xmlns:a16="http://schemas.microsoft.com/office/drawing/2014/main" id="{405B9576-F9AD-FC6A-7876-E55759762553}"/>
                    </a:ext>
                  </a:extLst>
                </p:cNvPr>
                <p:cNvGrpSpPr/>
                <p:nvPr/>
              </p:nvGrpSpPr>
              <p:grpSpPr>
                <a:xfrm>
                  <a:off x="7032284" y="1944120"/>
                  <a:ext cx="1258689" cy="2045858"/>
                  <a:chOff x="7177940" y="1944120"/>
                  <a:chExt cx="1258689" cy="2045858"/>
                </a:xfrm>
              </p:grpSpPr>
              <p:grpSp>
                <p:nvGrpSpPr>
                  <p:cNvPr id="34" name="Group 33">
                    <a:extLst>
                      <a:ext uri="{FF2B5EF4-FFF2-40B4-BE49-F238E27FC236}">
                        <a16:creationId xmlns:a16="http://schemas.microsoft.com/office/drawing/2014/main" id="{FF3C1A2A-DBD7-D39B-91D3-233A24D52585}"/>
                      </a:ext>
                    </a:extLst>
                  </p:cNvPr>
                  <p:cNvGrpSpPr/>
                  <p:nvPr/>
                </p:nvGrpSpPr>
                <p:grpSpPr>
                  <a:xfrm>
                    <a:off x="7177940" y="2837201"/>
                    <a:ext cx="914400" cy="1152777"/>
                    <a:chOff x="9563100" y="566261"/>
                    <a:chExt cx="914400" cy="1152777"/>
                  </a:xfrm>
                </p:grpSpPr>
                <p:sp>
                  <p:nvSpPr>
                    <p:cNvPr id="29" name="Rectangle 28">
                      <a:extLst>
                        <a:ext uri="{FF2B5EF4-FFF2-40B4-BE49-F238E27FC236}">
                          <a16:creationId xmlns:a16="http://schemas.microsoft.com/office/drawing/2014/main" id="{93A1463A-D6B3-66CA-F838-597F6EF013A2}"/>
                        </a:ext>
                      </a:extLst>
                    </p:cNvPr>
                    <p:cNvSpPr/>
                    <p:nvPr/>
                  </p:nvSpPr>
                  <p:spPr>
                    <a:xfrm rot="2640000">
                      <a:off x="9976306" y="566261"/>
                      <a:ext cx="496800" cy="1064527"/>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Rectangle 32">
                      <a:extLst>
                        <a:ext uri="{FF2B5EF4-FFF2-40B4-BE49-F238E27FC236}">
                          <a16:creationId xmlns:a16="http://schemas.microsoft.com/office/drawing/2014/main" id="{D003579D-DA0C-D24A-A122-CC6ED65A4DE1}"/>
                        </a:ext>
                      </a:extLst>
                    </p:cNvPr>
                    <p:cNvSpPr/>
                    <p:nvPr/>
                  </p:nvSpPr>
                  <p:spPr>
                    <a:xfrm>
                      <a:off x="9563100" y="1303155"/>
                      <a:ext cx="914400" cy="41588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45" name="Content Placeholder 1">
                    <a:extLst>
                      <a:ext uri="{FF2B5EF4-FFF2-40B4-BE49-F238E27FC236}">
                        <a16:creationId xmlns:a16="http://schemas.microsoft.com/office/drawing/2014/main" id="{EFA4F29A-46E6-2E05-AED9-B125D6E74115}"/>
                      </a:ext>
                    </a:extLst>
                  </p:cNvPr>
                  <p:cNvSpPr txBox="1">
                    <a:spLocks/>
                  </p:cNvSpPr>
                  <p:nvPr/>
                </p:nvSpPr>
                <p:spPr>
                  <a:xfrm>
                    <a:off x="7357928" y="1944120"/>
                    <a:ext cx="1078701" cy="74731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b="0" dirty="0"/>
                      <a:t>PTFE</a:t>
                    </a:r>
                    <a:br>
                      <a:rPr lang="en-US" b="0" dirty="0"/>
                    </a:br>
                    <a:r>
                      <a:rPr lang="el-GR" b="0" dirty="0"/>
                      <a:t>ε</a:t>
                    </a:r>
                    <a:r>
                      <a:rPr lang="en-US" b="0" baseline="-25000" dirty="0"/>
                      <a:t>r </a:t>
                    </a:r>
                    <a:r>
                      <a:rPr lang="en-US" b="0" dirty="0"/>
                      <a:t>= 2.1</a:t>
                    </a:r>
                  </a:p>
                </p:txBody>
              </p:sp>
            </p:grpSp>
            <p:grpSp>
              <p:nvGrpSpPr>
                <p:cNvPr id="50" name="Group 49">
                  <a:extLst>
                    <a:ext uri="{FF2B5EF4-FFF2-40B4-BE49-F238E27FC236}">
                      <a16:creationId xmlns:a16="http://schemas.microsoft.com/office/drawing/2014/main" id="{78197B0E-F4F3-6F99-7FBE-B1867225DBB5}"/>
                    </a:ext>
                  </a:extLst>
                </p:cNvPr>
                <p:cNvGrpSpPr/>
                <p:nvPr/>
              </p:nvGrpSpPr>
              <p:grpSpPr>
                <a:xfrm>
                  <a:off x="8309661" y="1941319"/>
                  <a:ext cx="1158002" cy="1939974"/>
                  <a:chOff x="8309661" y="1941319"/>
                  <a:chExt cx="1158002" cy="1939974"/>
                </a:xfrm>
              </p:grpSpPr>
              <p:grpSp>
                <p:nvGrpSpPr>
                  <p:cNvPr id="36" name="Group 35">
                    <a:extLst>
                      <a:ext uri="{FF2B5EF4-FFF2-40B4-BE49-F238E27FC236}">
                        <a16:creationId xmlns:a16="http://schemas.microsoft.com/office/drawing/2014/main" id="{D79FAC4E-D72B-F58A-C510-AA9566268483}"/>
                      </a:ext>
                    </a:extLst>
                  </p:cNvPr>
                  <p:cNvGrpSpPr/>
                  <p:nvPr/>
                </p:nvGrpSpPr>
                <p:grpSpPr>
                  <a:xfrm>
                    <a:off x="8309661" y="2739486"/>
                    <a:ext cx="914400" cy="1141807"/>
                    <a:chOff x="10582275" y="2101101"/>
                    <a:chExt cx="914400" cy="1141807"/>
                  </a:xfrm>
                </p:grpSpPr>
                <p:sp>
                  <p:nvSpPr>
                    <p:cNvPr id="30" name="Rectangle 29">
                      <a:extLst>
                        <a:ext uri="{FF2B5EF4-FFF2-40B4-BE49-F238E27FC236}">
                          <a16:creationId xmlns:a16="http://schemas.microsoft.com/office/drawing/2014/main" id="{471D0DFF-214E-DFCA-3A81-5F132630CBDA}"/>
                        </a:ext>
                      </a:extLst>
                    </p:cNvPr>
                    <p:cNvSpPr/>
                    <p:nvPr/>
                  </p:nvSpPr>
                  <p:spPr>
                    <a:xfrm rot="2040000">
                      <a:off x="10973031" y="2101101"/>
                      <a:ext cx="396000" cy="1064527"/>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 name="Rectangle 34">
                      <a:extLst>
                        <a:ext uri="{FF2B5EF4-FFF2-40B4-BE49-F238E27FC236}">
                          <a16:creationId xmlns:a16="http://schemas.microsoft.com/office/drawing/2014/main" id="{4FE07A27-505E-9D91-E719-DE155A32928D}"/>
                        </a:ext>
                      </a:extLst>
                    </p:cNvPr>
                    <p:cNvSpPr/>
                    <p:nvPr/>
                  </p:nvSpPr>
                  <p:spPr>
                    <a:xfrm>
                      <a:off x="10582275" y="2937230"/>
                      <a:ext cx="914400" cy="3056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46" name="Content Placeholder 1">
                    <a:extLst>
                      <a:ext uri="{FF2B5EF4-FFF2-40B4-BE49-F238E27FC236}">
                        <a16:creationId xmlns:a16="http://schemas.microsoft.com/office/drawing/2014/main" id="{BF8F24DB-7EC0-9066-49D9-0B17C13AC9F2}"/>
                      </a:ext>
                    </a:extLst>
                  </p:cNvPr>
                  <p:cNvSpPr txBox="1">
                    <a:spLocks/>
                  </p:cNvSpPr>
                  <p:nvPr/>
                </p:nvSpPr>
                <p:spPr>
                  <a:xfrm>
                    <a:off x="8388962" y="1941319"/>
                    <a:ext cx="1078701" cy="74731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b="0" dirty="0"/>
                      <a:t>PEEK</a:t>
                    </a:r>
                    <a:br>
                      <a:rPr lang="en-US" b="0" dirty="0"/>
                    </a:br>
                    <a:r>
                      <a:rPr lang="el-GR" b="0" dirty="0"/>
                      <a:t>ε</a:t>
                    </a:r>
                    <a:r>
                      <a:rPr lang="en-US" b="0" baseline="-25000" dirty="0"/>
                      <a:t>r </a:t>
                    </a:r>
                    <a:r>
                      <a:rPr lang="en-US" b="0" dirty="0"/>
                      <a:t>= 3.2</a:t>
                    </a:r>
                  </a:p>
                </p:txBody>
              </p:sp>
            </p:grpSp>
            <p:grpSp>
              <p:nvGrpSpPr>
                <p:cNvPr id="51" name="Group 50">
                  <a:extLst>
                    <a:ext uri="{FF2B5EF4-FFF2-40B4-BE49-F238E27FC236}">
                      <a16:creationId xmlns:a16="http://schemas.microsoft.com/office/drawing/2014/main" id="{CE2D0433-8E49-F089-B12D-CF1F83808B82}"/>
                    </a:ext>
                  </a:extLst>
                </p:cNvPr>
                <p:cNvGrpSpPr/>
                <p:nvPr/>
              </p:nvGrpSpPr>
              <p:grpSpPr>
                <a:xfrm>
                  <a:off x="9430183" y="1944120"/>
                  <a:ext cx="1219417" cy="1940543"/>
                  <a:chOff x="9430183" y="1944120"/>
                  <a:chExt cx="1219417" cy="1940543"/>
                </a:xfrm>
              </p:grpSpPr>
              <p:grpSp>
                <p:nvGrpSpPr>
                  <p:cNvPr id="42" name="Group 41">
                    <a:extLst>
                      <a:ext uri="{FF2B5EF4-FFF2-40B4-BE49-F238E27FC236}">
                        <a16:creationId xmlns:a16="http://schemas.microsoft.com/office/drawing/2014/main" id="{B9FC8700-CA1A-B74D-313B-E8712C9976C9}"/>
                      </a:ext>
                    </a:extLst>
                  </p:cNvPr>
                  <p:cNvGrpSpPr/>
                  <p:nvPr/>
                </p:nvGrpSpPr>
                <p:grpSpPr>
                  <a:xfrm>
                    <a:off x="9430183" y="2707171"/>
                    <a:ext cx="914400" cy="1177492"/>
                    <a:chOff x="10645530" y="3312298"/>
                    <a:chExt cx="914400" cy="1177492"/>
                  </a:xfrm>
                </p:grpSpPr>
                <p:sp>
                  <p:nvSpPr>
                    <p:cNvPr id="31" name="Rectangle 30">
                      <a:extLst>
                        <a:ext uri="{FF2B5EF4-FFF2-40B4-BE49-F238E27FC236}">
                          <a16:creationId xmlns:a16="http://schemas.microsoft.com/office/drawing/2014/main" id="{C16926F4-DBE4-FEEF-17A7-1DD5F4401427}"/>
                        </a:ext>
                      </a:extLst>
                    </p:cNvPr>
                    <p:cNvSpPr/>
                    <p:nvPr/>
                  </p:nvSpPr>
                  <p:spPr>
                    <a:xfrm rot="1860000">
                      <a:off x="11032069" y="3312298"/>
                      <a:ext cx="367200" cy="1064527"/>
                    </a:xfrm>
                    <a:prstGeom prst="rect">
                      <a:avLst/>
                    </a:prstGeom>
                    <a:solidFill>
                      <a:schemeClr val="tx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1" name="Rectangle 40">
                      <a:extLst>
                        <a:ext uri="{FF2B5EF4-FFF2-40B4-BE49-F238E27FC236}">
                          <a16:creationId xmlns:a16="http://schemas.microsoft.com/office/drawing/2014/main" id="{AC94BB2A-B7B4-0B62-A059-0483EEB2EC07}"/>
                        </a:ext>
                      </a:extLst>
                    </p:cNvPr>
                    <p:cNvSpPr/>
                    <p:nvPr/>
                  </p:nvSpPr>
                  <p:spPr>
                    <a:xfrm>
                      <a:off x="10645530" y="4184112"/>
                      <a:ext cx="914400" cy="3056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47" name="Content Placeholder 1">
                    <a:extLst>
                      <a:ext uri="{FF2B5EF4-FFF2-40B4-BE49-F238E27FC236}">
                        <a16:creationId xmlns:a16="http://schemas.microsoft.com/office/drawing/2014/main" id="{43E81924-750E-281C-57C5-6BEDDF3C95F6}"/>
                      </a:ext>
                    </a:extLst>
                  </p:cNvPr>
                  <p:cNvSpPr txBox="1">
                    <a:spLocks/>
                  </p:cNvSpPr>
                  <p:nvPr/>
                </p:nvSpPr>
                <p:spPr>
                  <a:xfrm>
                    <a:off x="9570899" y="1944120"/>
                    <a:ext cx="1078701" cy="74731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b="0" dirty="0"/>
                      <a:t>SiO</a:t>
                    </a:r>
                    <a:r>
                      <a:rPr lang="en-US" b="0" baseline="-25000" dirty="0"/>
                      <a:t>2</a:t>
                    </a:r>
                    <a:br>
                      <a:rPr lang="en-US" b="0" dirty="0"/>
                    </a:br>
                    <a:r>
                      <a:rPr lang="el-GR" b="0" dirty="0"/>
                      <a:t>ε</a:t>
                    </a:r>
                    <a:r>
                      <a:rPr lang="en-US" b="0" baseline="-25000" dirty="0"/>
                      <a:t>r </a:t>
                    </a:r>
                    <a:r>
                      <a:rPr lang="en-US" b="0" dirty="0"/>
                      <a:t>= 3.8</a:t>
                    </a:r>
                  </a:p>
                </p:txBody>
              </p:sp>
            </p:grpSp>
            <p:grpSp>
              <p:nvGrpSpPr>
                <p:cNvPr id="52" name="Group 51">
                  <a:extLst>
                    <a:ext uri="{FF2B5EF4-FFF2-40B4-BE49-F238E27FC236}">
                      <a16:creationId xmlns:a16="http://schemas.microsoft.com/office/drawing/2014/main" id="{6662C5F9-72EC-DEEB-FCFC-E5C6136B4824}"/>
                    </a:ext>
                  </a:extLst>
                </p:cNvPr>
                <p:cNvGrpSpPr/>
                <p:nvPr/>
              </p:nvGrpSpPr>
              <p:grpSpPr>
                <a:xfrm>
                  <a:off x="10655711" y="1934770"/>
                  <a:ext cx="1086639" cy="1950101"/>
                  <a:chOff x="10481171" y="1941120"/>
                  <a:chExt cx="1086639" cy="1950101"/>
                </a:xfrm>
              </p:grpSpPr>
              <p:grpSp>
                <p:nvGrpSpPr>
                  <p:cNvPr id="44" name="Group 43">
                    <a:extLst>
                      <a:ext uri="{FF2B5EF4-FFF2-40B4-BE49-F238E27FC236}">
                        <a16:creationId xmlns:a16="http://schemas.microsoft.com/office/drawing/2014/main" id="{EFACE3AE-C24B-F717-1A66-FBA979809F9B}"/>
                      </a:ext>
                    </a:extLst>
                  </p:cNvPr>
                  <p:cNvGrpSpPr/>
                  <p:nvPr/>
                </p:nvGrpSpPr>
                <p:grpSpPr>
                  <a:xfrm>
                    <a:off x="10481171" y="2607531"/>
                    <a:ext cx="914400" cy="1283690"/>
                    <a:chOff x="10642355" y="4424875"/>
                    <a:chExt cx="914400" cy="1283690"/>
                  </a:xfrm>
                </p:grpSpPr>
                <p:sp>
                  <p:nvSpPr>
                    <p:cNvPr id="32" name="Rectangle 31">
                      <a:extLst>
                        <a:ext uri="{FF2B5EF4-FFF2-40B4-BE49-F238E27FC236}">
                          <a16:creationId xmlns:a16="http://schemas.microsoft.com/office/drawing/2014/main" id="{E853E074-B82F-B016-AF00-1BDDB7F10AAE}"/>
                        </a:ext>
                      </a:extLst>
                    </p:cNvPr>
                    <p:cNvSpPr/>
                    <p:nvPr/>
                  </p:nvSpPr>
                  <p:spPr>
                    <a:xfrm rot="1140000">
                      <a:off x="10994607" y="4424875"/>
                      <a:ext cx="230400" cy="1064527"/>
                    </a:xfrm>
                    <a:prstGeom prst="rect">
                      <a:avLst/>
                    </a:prstGeom>
                    <a:solidFill>
                      <a:srgbClr val="004DF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3" name="Rectangle 42">
                      <a:extLst>
                        <a:ext uri="{FF2B5EF4-FFF2-40B4-BE49-F238E27FC236}">
                          <a16:creationId xmlns:a16="http://schemas.microsoft.com/office/drawing/2014/main" id="{12B65DEC-CF28-FB53-7EAF-6364C51782C4}"/>
                        </a:ext>
                      </a:extLst>
                    </p:cNvPr>
                    <p:cNvSpPr/>
                    <p:nvPr/>
                  </p:nvSpPr>
                  <p:spPr>
                    <a:xfrm>
                      <a:off x="10642355" y="5402887"/>
                      <a:ext cx="914400" cy="3056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48" name="Content Placeholder 1">
                    <a:extLst>
                      <a:ext uri="{FF2B5EF4-FFF2-40B4-BE49-F238E27FC236}">
                        <a16:creationId xmlns:a16="http://schemas.microsoft.com/office/drawing/2014/main" id="{99CDE774-FFB1-8177-6BF1-60CC7597BE48}"/>
                      </a:ext>
                    </a:extLst>
                  </p:cNvPr>
                  <p:cNvSpPr txBox="1">
                    <a:spLocks/>
                  </p:cNvSpPr>
                  <p:nvPr/>
                </p:nvSpPr>
                <p:spPr>
                  <a:xfrm>
                    <a:off x="10489109" y="1941120"/>
                    <a:ext cx="1078701" cy="74731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b="0" dirty="0"/>
                      <a:t>Al</a:t>
                    </a:r>
                    <a:r>
                      <a:rPr lang="en-US" b="0" baseline="-25000" dirty="0"/>
                      <a:t>2</a:t>
                    </a:r>
                    <a:r>
                      <a:rPr lang="en-US" b="0" dirty="0"/>
                      <a:t>O</a:t>
                    </a:r>
                    <a:r>
                      <a:rPr lang="en-US" b="0" baseline="-25000" dirty="0"/>
                      <a:t>3</a:t>
                    </a:r>
                    <a:br>
                      <a:rPr lang="en-US" b="0" dirty="0"/>
                    </a:br>
                    <a:r>
                      <a:rPr lang="el-GR" b="0" dirty="0"/>
                      <a:t>ε</a:t>
                    </a:r>
                    <a:r>
                      <a:rPr lang="en-US" b="0" baseline="-25000" dirty="0"/>
                      <a:t>r </a:t>
                    </a:r>
                    <a:r>
                      <a:rPr lang="en-US" b="0" dirty="0"/>
                      <a:t>= 9.6</a:t>
                    </a:r>
                  </a:p>
                </p:txBody>
              </p:sp>
            </p:grpSp>
            <p:cxnSp>
              <p:nvCxnSpPr>
                <p:cNvPr id="55" name="Straight Connector 54">
                  <a:extLst>
                    <a:ext uri="{FF2B5EF4-FFF2-40B4-BE49-F238E27FC236}">
                      <a16:creationId xmlns:a16="http://schemas.microsoft.com/office/drawing/2014/main" id="{6C6FB353-8F2F-E672-D881-D6A5CFE3C1F5}"/>
                    </a:ext>
                  </a:extLst>
                </p:cNvPr>
                <p:cNvCxnSpPr/>
                <p:nvPr/>
              </p:nvCxnSpPr>
              <p:spPr>
                <a:xfrm flipV="1">
                  <a:off x="6927850" y="3573463"/>
                  <a:ext cx="4406900" cy="2152"/>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60F9FCC8-B557-DCF0-A270-F344738927CE}"/>
                    </a:ext>
                  </a:extLst>
                </p:cNvPr>
                <p:cNvSpPr txBox="1"/>
                <p:nvPr/>
              </p:nvSpPr>
              <p:spPr>
                <a:xfrm>
                  <a:off x="6943561" y="3772771"/>
                  <a:ext cx="813044"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b="1" kern="0" dirty="0">
                      <a:solidFill>
                        <a:prstClr val="black"/>
                      </a:solidFill>
                    </a:rPr>
                    <a:t>Beam</a:t>
                  </a:r>
                  <a:endParaRPr kumimoji="0" lang="en-US" sz="1800" b="1" i="0" u="none" strike="noStrike" kern="0" cap="none" spc="0" normalizeH="0" baseline="0" noProof="0" dirty="0">
                    <a:ln>
                      <a:noFill/>
                    </a:ln>
                    <a:solidFill>
                      <a:prstClr val="black"/>
                    </a:solidFill>
                    <a:effectLst/>
                    <a:uLnTx/>
                    <a:uFillTx/>
                  </a:endParaRPr>
                </a:p>
              </p:txBody>
            </p:sp>
            <p:cxnSp>
              <p:nvCxnSpPr>
                <p:cNvPr id="57" name="Straight Connector 56">
                  <a:extLst>
                    <a:ext uri="{FF2B5EF4-FFF2-40B4-BE49-F238E27FC236}">
                      <a16:creationId xmlns:a16="http://schemas.microsoft.com/office/drawing/2014/main" id="{A8554143-E2C0-4725-FBBD-82202B09D7FB}"/>
                    </a:ext>
                  </a:extLst>
                </p:cNvPr>
                <p:cNvCxnSpPr>
                  <a:cxnSpLocks/>
                </p:cNvCxnSpPr>
                <p:nvPr/>
              </p:nvCxnSpPr>
              <p:spPr>
                <a:xfrm>
                  <a:off x="6939342" y="3824288"/>
                  <a:ext cx="4698114" cy="0"/>
                </a:xfrm>
                <a:prstGeom prst="line">
                  <a:avLst/>
                </a:prstGeom>
                <a:noFill/>
                <a:ln w="19050" cap="flat" cmpd="sng" algn="ctr">
                  <a:solidFill>
                    <a:schemeClr val="tx2"/>
                  </a:solidFill>
                  <a:prstDash val="solid"/>
                  <a:miter lim="800000"/>
                  <a:tailEnd type="triangle"/>
                </a:ln>
                <a:effectLst/>
              </p:spPr>
            </p:cxnSp>
          </p:grpSp>
          <p:sp>
            <p:nvSpPr>
              <p:cNvPr id="60" name="TextBox 59">
                <a:extLst>
                  <a:ext uri="{FF2B5EF4-FFF2-40B4-BE49-F238E27FC236}">
                    <a16:creationId xmlns:a16="http://schemas.microsoft.com/office/drawing/2014/main" id="{4DD25627-87CF-EBE6-4ACC-84F9D56914F3}"/>
                  </a:ext>
                </a:extLst>
              </p:cNvPr>
              <p:cNvSpPr txBox="1"/>
              <p:nvPr/>
            </p:nvSpPr>
            <p:spPr>
              <a:xfrm>
                <a:off x="6870601" y="4351519"/>
                <a:ext cx="4871749" cy="120032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kern="0" dirty="0">
                    <a:solidFill>
                      <a:prstClr val="black"/>
                    </a:solidFill>
                  </a:rPr>
                  <a:t>Comparison of </a:t>
                </a:r>
                <a:r>
                  <a:rPr lang="en-US" b="1" kern="0" dirty="0">
                    <a:solidFill>
                      <a:prstClr val="black"/>
                    </a:solidFill>
                  </a:rPr>
                  <a:t>different dielectric materials </a:t>
                </a:r>
                <a:r>
                  <a:rPr lang="en-US" kern="0" dirty="0">
                    <a:solidFill>
                      <a:prstClr val="black"/>
                    </a:solidFill>
                  </a:rPr>
                  <a:t>for cylindrical </a:t>
                </a:r>
                <a:r>
                  <a:rPr lang="en-US" kern="0" dirty="0" err="1">
                    <a:solidFill>
                      <a:prstClr val="black"/>
                    </a:solidFill>
                  </a:rPr>
                  <a:t>ChDR</a:t>
                </a:r>
                <a:r>
                  <a:rPr lang="en-US" kern="0" dirty="0">
                    <a:solidFill>
                      <a:prstClr val="black"/>
                    </a:solidFill>
                  </a:rPr>
                  <a:t> radiators. The </a:t>
                </a:r>
                <a:r>
                  <a:rPr lang="en-US" b="1" kern="0" dirty="0">
                    <a:solidFill>
                      <a:prstClr val="black"/>
                    </a:solidFill>
                  </a:rPr>
                  <a:t>radiator radius is scaled</a:t>
                </a:r>
                <a:r>
                  <a:rPr lang="en-US" kern="0" dirty="0">
                    <a:solidFill>
                      <a:prstClr val="black"/>
                    </a:solidFill>
                  </a:rPr>
                  <a:t> to maintain the same </a:t>
                </a:r>
                <a:br>
                  <a:rPr lang="en-US" kern="0" dirty="0">
                    <a:solidFill>
                      <a:prstClr val="black"/>
                    </a:solidFill>
                  </a:rPr>
                </a:br>
                <a:r>
                  <a:rPr lang="en-US" kern="0" dirty="0">
                    <a:solidFill>
                      <a:prstClr val="black"/>
                    </a:solidFill>
                  </a:rPr>
                  <a:t>cutoff frequency.</a:t>
                </a:r>
                <a:endParaRPr kumimoji="0" lang="en-US" sz="1800" i="0" u="none" strike="noStrike" kern="0" cap="none" spc="0" normalizeH="0" baseline="0" noProof="0" dirty="0">
                  <a:ln>
                    <a:noFill/>
                  </a:ln>
                  <a:solidFill>
                    <a:prstClr val="black"/>
                  </a:solidFill>
                  <a:effectLst/>
                  <a:uLnTx/>
                  <a:uFillTx/>
                </a:endParaRPr>
              </a:p>
            </p:txBody>
          </p:sp>
        </p:grpSp>
        <p:sp>
          <p:nvSpPr>
            <p:cNvPr id="63" name="TextBox 62">
              <a:extLst>
                <a:ext uri="{FF2B5EF4-FFF2-40B4-BE49-F238E27FC236}">
                  <a16:creationId xmlns:a16="http://schemas.microsoft.com/office/drawing/2014/main" id="{5BE0EC7D-EC8B-38EB-6E4E-4F1BA8A952ED}"/>
                </a:ext>
              </a:extLst>
            </p:cNvPr>
            <p:cNvSpPr txBox="1"/>
            <p:nvPr/>
          </p:nvSpPr>
          <p:spPr>
            <a:xfrm rot="18840000">
              <a:off x="7265066" y="3137137"/>
              <a:ext cx="805029"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l-GR" sz="1400" b="1" kern="0" dirty="0">
                  <a:solidFill>
                    <a:schemeClr val="tx2"/>
                  </a:solidFill>
                </a:rPr>
                <a:t>θ</a:t>
              </a:r>
              <a:r>
                <a:rPr lang="en-US" sz="1400" b="1" kern="0" baseline="-25000" dirty="0">
                  <a:solidFill>
                    <a:schemeClr val="tx2"/>
                  </a:solidFill>
                </a:rPr>
                <a:t>Ch</a:t>
              </a:r>
              <a:r>
                <a:rPr lang="en-US" sz="1400" b="1" kern="0" dirty="0">
                  <a:solidFill>
                    <a:schemeClr val="tx2"/>
                  </a:solidFill>
                </a:rPr>
                <a:t>=46⁰</a:t>
              </a:r>
              <a:endParaRPr kumimoji="0" lang="en-US" sz="1400" b="1" i="0" u="none" strike="noStrike" kern="0" cap="none" spc="0" normalizeH="0" baseline="0" noProof="0" dirty="0">
                <a:ln>
                  <a:noFill/>
                </a:ln>
                <a:solidFill>
                  <a:schemeClr val="tx2"/>
                </a:solidFill>
                <a:effectLst/>
                <a:uLnTx/>
                <a:uFillTx/>
              </a:endParaRPr>
            </a:p>
          </p:txBody>
        </p:sp>
        <p:sp>
          <p:nvSpPr>
            <p:cNvPr id="64" name="TextBox 63">
              <a:extLst>
                <a:ext uri="{FF2B5EF4-FFF2-40B4-BE49-F238E27FC236}">
                  <a16:creationId xmlns:a16="http://schemas.microsoft.com/office/drawing/2014/main" id="{A5B376EA-B693-65CE-53EE-6D39D00BC7FE}"/>
                </a:ext>
              </a:extLst>
            </p:cNvPr>
            <p:cNvSpPr txBox="1"/>
            <p:nvPr/>
          </p:nvSpPr>
          <p:spPr>
            <a:xfrm rot="18240000">
              <a:off x="8382648" y="3120685"/>
              <a:ext cx="805029"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l-GR" sz="1400" b="1" kern="0" dirty="0">
                  <a:solidFill>
                    <a:schemeClr val="tx2"/>
                  </a:solidFill>
                </a:rPr>
                <a:t>θ</a:t>
              </a:r>
              <a:r>
                <a:rPr lang="en-US" sz="1400" b="1" kern="0" baseline="-25000" dirty="0">
                  <a:solidFill>
                    <a:schemeClr val="tx2"/>
                  </a:solidFill>
                </a:rPr>
                <a:t>Ch</a:t>
              </a:r>
              <a:r>
                <a:rPr lang="en-US" sz="1400" b="1" kern="0" dirty="0">
                  <a:solidFill>
                    <a:schemeClr val="tx2"/>
                  </a:solidFill>
                </a:rPr>
                <a:t>=56⁰</a:t>
              </a:r>
              <a:endParaRPr kumimoji="0" lang="en-US" sz="1400" b="1" i="0" u="none" strike="noStrike" kern="0" cap="none" spc="0" normalizeH="0" baseline="0" noProof="0" dirty="0">
                <a:ln>
                  <a:noFill/>
                </a:ln>
                <a:solidFill>
                  <a:schemeClr val="tx2"/>
                </a:solidFill>
                <a:effectLst/>
                <a:uLnTx/>
                <a:uFillTx/>
              </a:endParaRPr>
            </a:p>
          </p:txBody>
        </p:sp>
        <p:sp>
          <p:nvSpPr>
            <p:cNvPr id="65" name="TextBox 64">
              <a:extLst>
                <a:ext uri="{FF2B5EF4-FFF2-40B4-BE49-F238E27FC236}">
                  <a16:creationId xmlns:a16="http://schemas.microsoft.com/office/drawing/2014/main" id="{CA21222D-FE56-6BDB-4502-0932A201482E}"/>
                </a:ext>
              </a:extLst>
            </p:cNvPr>
            <p:cNvSpPr txBox="1"/>
            <p:nvPr/>
          </p:nvSpPr>
          <p:spPr>
            <a:xfrm rot="18060000">
              <a:off x="9483828" y="3104927"/>
              <a:ext cx="805029"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l-GR" sz="1400" b="1" kern="0" dirty="0">
                  <a:solidFill>
                    <a:schemeClr val="tx2"/>
                  </a:solidFill>
                </a:rPr>
                <a:t>θ</a:t>
              </a:r>
              <a:r>
                <a:rPr lang="en-US" sz="1400" b="1" kern="0" baseline="-25000" dirty="0">
                  <a:solidFill>
                    <a:schemeClr val="tx2"/>
                  </a:solidFill>
                </a:rPr>
                <a:t>Ch</a:t>
              </a:r>
              <a:r>
                <a:rPr lang="en-US" sz="1400" b="1" kern="0" dirty="0">
                  <a:solidFill>
                    <a:schemeClr val="tx2"/>
                  </a:solidFill>
                </a:rPr>
                <a:t>=59⁰</a:t>
              </a:r>
              <a:endParaRPr kumimoji="0" lang="en-US" sz="1400" b="1" i="0" u="none" strike="noStrike" kern="0" cap="none" spc="0" normalizeH="0" baseline="0" noProof="0" dirty="0">
                <a:ln>
                  <a:noFill/>
                </a:ln>
                <a:solidFill>
                  <a:schemeClr val="tx2"/>
                </a:solidFill>
                <a:effectLst/>
                <a:uLnTx/>
                <a:uFillTx/>
              </a:endParaRPr>
            </a:p>
          </p:txBody>
        </p:sp>
        <p:sp>
          <p:nvSpPr>
            <p:cNvPr id="67" name="TextBox 66">
              <a:extLst>
                <a:ext uri="{FF2B5EF4-FFF2-40B4-BE49-F238E27FC236}">
                  <a16:creationId xmlns:a16="http://schemas.microsoft.com/office/drawing/2014/main" id="{1943C441-5EF0-4245-B810-4BBE033FE295}"/>
                </a:ext>
              </a:extLst>
            </p:cNvPr>
            <p:cNvSpPr txBox="1"/>
            <p:nvPr/>
          </p:nvSpPr>
          <p:spPr>
            <a:xfrm rot="17340000">
              <a:off x="10599742" y="2983888"/>
              <a:ext cx="805029"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l-GR" sz="1400" b="1" kern="0" dirty="0">
                  <a:solidFill>
                    <a:schemeClr val="tx2"/>
                  </a:solidFill>
                </a:rPr>
                <a:t>θ</a:t>
              </a:r>
              <a:r>
                <a:rPr lang="en-US" sz="1400" b="1" kern="0" baseline="-25000" dirty="0">
                  <a:solidFill>
                    <a:schemeClr val="tx2"/>
                  </a:solidFill>
                </a:rPr>
                <a:t>Ch</a:t>
              </a:r>
              <a:r>
                <a:rPr lang="en-US" sz="1400" b="1" kern="0" dirty="0">
                  <a:solidFill>
                    <a:schemeClr val="tx2"/>
                  </a:solidFill>
                </a:rPr>
                <a:t>=71⁰</a:t>
              </a:r>
              <a:endParaRPr kumimoji="0" lang="en-US" sz="1400" b="1" i="0" u="none" strike="noStrike" kern="0" cap="none" spc="0" normalizeH="0" baseline="0" noProof="0" dirty="0">
                <a:ln>
                  <a:noFill/>
                </a:ln>
                <a:solidFill>
                  <a:schemeClr val="tx2"/>
                </a:solidFill>
                <a:effectLst/>
                <a:uLnTx/>
                <a:uFillTx/>
              </a:endParaRPr>
            </a:p>
          </p:txBody>
        </p:sp>
      </p:grpSp>
      <p:sp>
        <p:nvSpPr>
          <p:cNvPr id="62" name="Rectangle: Rounded Corners 61">
            <a:extLst>
              <a:ext uri="{FF2B5EF4-FFF2-40B4-BE49-F238E27FC236}">
                <a16:creationId xmlns:a16="http://schemas.microsoft.com/office/drawing/2014/main" id="{E76BFA8D-7F55-6158-13A4-9381A0FDBF5A}"/>
              </a:ext>
            </a:extLst>
          </p:cNvPr>
          <p:cNvSpPr/>
          <p:nvPr/>
        </p:nvSpPr>
        <p:spPr>
          <a:xfrm>
            <a:off x="6765022" y="1723919"/>
            <a:ext cx="5018991" cy="4130781"/>
          </a:xfrm>
          <a:prstGeom prst="roundRect">
            <a:avLst>
              <a:gd name="adj" fmla="val 3293"/>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Tree>
    <p:extLst>
      <p:ext uri="{BB962C8B-B14F-4D97-AF65-F5344CB8AC3E}">
        <p14:creationId xmlns:p14="http://schemas.microsoft.com/office/powerpoint/2010/main" val="82680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Pickup design – Real case</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grpSp>
        <p:nvGrpSpPr>
          <p:cNvPr id="6" name="Group 5">
            <a:extLst>
              <a:ext uri="{FF2B5EF4-FFF2-40B4-BE49-F238E27FC236}">
                <a16:creationId xmlns:a16="http://schemas.microsoft.com/office/drawing/2014/main" id="{B61C75B7-55F6-927B-8E4A-59B0A8C925D4}"/>
              </a:ext>
            </a:extLst>
          </p:cNvPr>
          <p:cNvGrpSpPr/>
          <p:nvPr/>
        </p:nvGrpSpPr>
        <p:grpSpPr>
          <a:xfrm>
            <a:off x="5996335" y="512685"/>
            <a:ext cx="3697632" cy="2799593"/>
            <a:chOff x="7531132" y="502946"/>
            <a:chExt cx="3697632" cy="2799593"/>
          </a:xfrm>
        </p:grpSpPr>
        <p:pic>
          <p:nvPicPr>
            <p:cNvPr id="7" name="Picture 6">
              <a:extLst>
                <a:ext uri="{FF2B5EF4-FFF2-40B4-BE49-F238E27FC236}">
                  <a16:creationId xmlns:a16="http://schemas.microsoft.com/office/drawing/2014/main" id="{D35E0BF2-9AB8-C97D-73D9-FD031750A9A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086381" y="502946"/>
              <a:ext cx="3142383" cy="2793230"/>
            </a:xfrm>
            <a:prstGeom prst="rect">
              <a:avLst/>
            </a:prstGeom>
          </p:spPr>
        </p:pic>
        <p:cxnSp>
          <p:nvCxnSpPr>
            <p:cNvPr id="8" name="Straight Arrow Connector 7">
              <a:extLst>
                <a:ext uri="{FF2B5EF4-FFF2-40B4-BE49-F238E27FC236}">
                  <a16:creationId xmlns:a16="http://schemas.microsoft.com/office/drawing/2014/main" id="{AAFCE93A-31BB-DF6C-C18D-9D3A18396D3C}"/>
                </a:ext>
              </a:extLst>
            </p:cNvPr>
            <p:cNvCxnSpPr/>
            <p:nvPr/>
          </p:nvCxnSpPr>
          <p:spPr>
            <a:xfrm flipV="1">
              <a:off x="8584410" y="1935276"/>
              <a:ext cx="1143032" cy="76324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694D2746-001C-CE61-9410-2E99CF0C4491}"/>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7531132" y="2246199"/>
              <a:ext cx="1053278" cy="1056340"/>
            </a:xfrm>
            <a:prstGeom prst="rect">
              <a:avLst/>
            </a:prstGeom>
            <a:ln w="38100">
              <a:solidFill>
                <a:srgbClr val="FF0000"/>
              </a:solidFill>
            </a:ln>
          </p:spPr>
        </p:pic>
      </p:grpSp>
      <p:pic>
        <p:nvPicPr>
          <p:cNvPr id="10" name="Picture 9">
            <a:extLst>
              <a:ext uri="{FF2B5EF4-FFF2-40B4-BE49-F238E27FC236}">
                <a16:creationId xmlns:a16="http://schemas.microsoft.com/office/drawing/2014/main" id="{42D094A9-B067-3024-A523-6F56A9F247DA}"/>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a:stretch/>
        </p:blipFill>
        <p:spPr>
          <a:xfrm>
            <a:off x="5824470" y="3505623"/>
            <a:ext cx="3142383" cy="2683349"/>
          </a:xfrm>
          <a:prstGeom prst="rect">
            <a:avLst/>
          </a:prstGeom>
        </p:spPr>
      </p:pic>
      <p:sp>
        <p:nvSpPr>
          <p:cNvPr id="15" name="Content Placeholder 1">
            <a:extLst>
              <a:ext uri="{FF2B5EF4-FFF2-40B4-BE49-F238E27FC236}">
                <a16:creationId xmlns:a16="http://schemas.microsoft.com/office/drawing/2014/main" id="{0E07FA06-C8D1-BC3B-3542-2DB7D07A7550}"/>
              </a:ext>
            </a:extLst>
          </p:cNvPr>
          <p:cNvSpPr>
            <a:spLocks noGrp="1"/>
          </p:cNvSpPr>
          <p:nvPr>
            <p:ph idx="1"/>
          </p:nvPr>
        </p:nvSpPr>
        <p:spPr>
          <a:xfrm>
            <a:off x="1236664" y="1456071"/>
            <a:ext cx="5688011" cy="512762"/>
          </a:xfrm>
        </p:spPr>
        <p:txBody>
          <a:bodyPr/>
          <a:lstStyle/>
          <a:p>
            <a:r>
              <a:rPr lang="en-US" b="0" dirty="0"/>
              <a:t>Alumina 99.5% pure (</a:t>
            </a:r>
            <a:r>
              <a:rPr lang="el-GR" b="0" dirty="0"/>
              <a:t>ε</a:t>
            </a:r>
            <a:r>
              <a:rPr lang="en-US" b="0" baseline="-25000" dirty="0"/>
              <a:t>r </a:t>
            </a:r>
            <a:r>
              <a:rPr lang="en-US" b="0" dirty="0"/>
              <a:t>= 9.4)</a:t>
            </a:r>
          </a:p>
        </p:txBody>
      </p:sp>
      <p:sp>
        <p:nvSpPr>
          <p:cNvPr id="16" name="Chevron 11">
            <a:extLst>
              <a:ext uri="{FF2B5EF4-FFF2-40B4-BE49-F238E27FC236}">
                <a16:creationId xmlns:a16="http://schemas.microsoft.com/office/drawing/2014/main" id="{27254F73-9005-33FF-C0ED-F0E999EED03D}"/>
              </a:ext>
            </a:extLst>
          </p:cNvPr>
          <p:cNvSpPr/>
          <p:nvPr/>
        </p:nvSpPr>
        <p:spPr>
          <a:xfrm>
            <a:off x="703263" y="1460727"/>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Content Placeholder 1">
            <a:extLst>
              <a:ext uri="{FF2B5EF4-FFF2-40B4-BE49-F238E27FC236}">
                <a16:creationId xmlns:a16="http://schemas.microsoft.com/office/drawing/2014/main" id="{12791206-1278-D616-6DCB-DE713CEDEEEC}"/>
              </a:ext>
            </a:extLst>
          </p:cNvPr>
          <p:cNvSpPr txBox="1">
            <a:spLocks/>
          </p:cNvSpPr>
          <p:nvPr/>
        </p:nvSpPr>
        <p:spPr>
          <a:xfrm>
            <a:off x="1228726" y="2072504"/>
            <a:ext cx="5688011" cy="51276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Cylindrical rods 90 mm x Ø 6 mm</a:t>
            </a:r>
          </a:p>
        </p:txBody>
      </p:sp>
      <p:sp>
        <p:nvSpPr>
          <p:cNvPr id="18" name="Chevron 11">
            <a:extLst>
              <a:ext uri="{FF2B5EF4-FFF2-40B4-BE49-F238E27FC236}">
                <a16:creationId xmlns:a16="http://schemas.microsoft.com/office/drawing/2014/main" id="{FA13760D-A860-509B-812C-C6CCF833C9D4}"/>
              </a:ext>
            </a:extLst>
          </p:cNvPr>
          <p:cNvSpPr/>
          <p:nvPr/>
        </p:nvSpPr>
        <p:spPr>
          <a:xfrm>
            <a:off x="695325" y="2077160"/>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Content Placeholder 1">
            <a:extLst>
              <a:ext uri="{FF2B5EF4-FFF2-40B4-BE49-F238E27FC236}">
                <a16:creationId xmlns:a16="http://schemas.microsoft.com/office/drawing/2014/main" id="{1F6737AE-A07F-A640-FCD9-37C6F795EC87}"/>
              </a:ext>
            </a:extLst>
          </p:cNvPr>
          <p:cNvSpPr txBox="1">
            <a:spLocks/>
          </p:cNvSpPr>
          <p:nvPr/>
        </p:nvSpPr>
        <p:spPr>
          <a:xfrm>
            <a:off x="1228726" y="2693731"/>
            <a:ext cx="5688011" cy="51276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Metallic coating ~10 µm thick </a:t>
            </a:r>
          </a:p>
        </p:txBody>
      </p:sp>
      <p:sp>
        <p:nvSpPr>
          <p:cNvPr id="20" name="Chevron 11">
            <a:extLst>
              <a:ext uri="{FF2B5EF4-FFF2-40B4-BE49-F238E27FC236}">
                <a16:creationId xmlns:a16="http://schemas.microsoft.com/office/drawing/2014/main" id="{B4C2A6DA-8E4A-A284-B59F-F0D7ED9E205B}"/>
              </a:ext>
            </a:extLst>
          </p:cNvPr>
          <p:cNvSpPr/>
          <p:nvPr/>
        </p:nvSpPr>
        <p:spPr>
          <a:xfrm>
            <a:off x="695325" y="2698387"/>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 name="Group 1">
            <a:extLst>
              <a:ext uri="{FF2B5EF4-FFF2-40B4-BE49-F238E27FC236}">
                <a16:creationId xmlns:a16="http://schemas.microsoft.com/office/drawing/2014/main" id="{65040269-195C-DA88-8F5E-18FF2E62EAAE}"/>
              </a:ext>
            </a:extLst>
          </p:cNvPr>
          <p:cNvGrpSpPr/>
          <p:nvPr/>
        </p:nvGrpSpPr>
        <p:grpSpPr>
          <a:xfrm>
            <a:off x="1471931" y="4070839"/>
            <a:ext cx="2515139" cy="1836737"/>
            <a:chOff x="9546297" y="4597814"/>
            <a:chExt cx="2354758" cy="1668679"/>
          </a:xfrm>
        </p:grpSpPr>
        <p:pic>
          <p:nvPicPr>
            <p:cNvPr id="11" name="Picture 10">
              <a:extLst>
                <a:ext uri="{FF2B5EF4-FFF2-40B4-BE49-F238E27FC236}">
                  <a16:creationId xmlns:a16="http://schemas.microsoft.com/office/drawing/2014/main" id="{AE49776C-9CED-6DE0-DB2B-3A9A8EFC57EC}"/>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9546297" y="4597814"/>
              <a:ext cx="2354758" cy="1668679"/>
            </a:xfrm>
            <a:prstGeom prst="rect">
              <a:avLst/>
            </a:prstGeom>
          </p:spPr>
        </p:pic>
        <p:sp>
          <p:nvSpPr>
            <p:cNvPr id="12" name="Rectangle 11">
              <a:extLst>
                <a:ext uri="{FF2B5EF4-FFF2-40B4-BE49-F238E27FC236}">
                  <a16:creationId xmlns:a16="http://schemas.microsoft.com/office/drawing/2014/main" id="{7CAB701A-8487-E799-C3D9-CD4BA39C2649}"/>
                </a:ext>
              </a:extLst>
            </p:cNvPr>
            <p:cNvSpPr/>
            <p:nvPr/>
          </p:nvSpPr>
          <p:spPr>
            <a:xfrm>
              <a:off x="9546297" y="5546725"/>
              <a:ext cx="2354758" cy="254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Content Placeholder 1">
            <a:extLst>
              <a:ext uri="{FF2B5EF4-FFF2-40B4-BE49-F238E27FC236}">
                <a16:creationId xmlns:a16="http://schemas.microsoft.com/office/drawing/2014/main" id="{9E7354B6-6062-3A88-9D30-6C3391B1B354}"/>
              </a:ext>
            </a:extLst>
          </p:cNvPr>
          <p:cNvSpPr txBox="1">
            <a:spLocks/>
          </p:cNvSpPr>
          <p:nvPr/>
        </p:nvSpPr>
        <p:spPr>
          <a:xfrm>
            <a:off x="1236664" y="3292518"/>
            <a:ext cx="5688011" cy="512762"/>
          </a:xfrm>
          <a:prstGeom prst="rect">
            <a:avLst/>
          </a:prstGeom>
        </p:spPr>
        <p:txBody>
          <a:bodyPr vert="horz" lIns="0" tIns="0" rIns="0" bIns="0" rtlCol="0">
            <a:normAutofit lnSpcReduction="1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Cutoff frequency choice</a:t>
            </a:r>
            <a:br>
              <a:rPr lang="en-US" b="0" dirty="0"/>
            </a:br>
            <a:r>
              <a:rPr lang="en-US" b="0" dirty="0"/>
              <a:t>f</a:t>
            </a:r>
            <a:r>
              <a:rPr lang="en-US" b="0" baseline="-25000" dirty="0"/>
              <a:t>c</a:t>
            </a:r>
            <a:r>
              <a:rPr lang="en-US" b="0" dirty="0"/>
              <a:t> = 9.7 GHz</a:t>
            </a:r>
          </a:p>
        </p:txBody>
      </p:sp>
      <p:sp>
        <p:nvSpPr>
          <p:cNvPr id="23" name="Chevron 11">
            <a:extLst>
              <a:ext uri="{FF2B5EF4-FFF2-40B4-BE49-F238E27FC236}">
                <a16:creationId xmlns:a16="http://schemas.microsoft.com/office/drawing/2014/main" id="{3CD89A9A-CE5C-01EE-1EFC-4A58617438A6}"/>
              </a:ext>
            </a:extLst>
          </p:cNvPr>
          <p:cNvSpPr/>
          <p:nvPr/>
        </p:nvSpPr>
        <p:spPr>
          <a:xfrm>
            <a:off x="703263" y="3297174"/>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5" name="Group 34">
            <a:extLst>
              <a:ext uri="{FF2B5EF4-FFF2-40B4-BE49-F238E27FC236}">
                <a16:creationId xmlns:a16="http://schemas.microsoft.com/office/drawing/2014/main" id="{B3EF864C-9392-6951-BB14-03025975A0B5}"/>
              </a:ext>
            </a:extLst>
          </p:cNvPr>
          <p:cNvGrpSpPr/>
          <p:nvPr/>
        </p:nvGrpSpPr>
        <p:grpSpPr>
          <a:xfrm>
            <a:off x="10285406" y="538285"/>
            <a:ext cx="1498607" cy="5639906"/>
            <a:chOff x="10285406" y="538285"/>
            <a:chExt cx="1498607" cy="5639906"/>
          </a:xfrm>
        </p:grpSpPr>
        <p:pic>
          <p:nvPicPr>
            <p:cNvPr id="24" name="Picture 23" descr="A blue screen with a blue background&#10;&#10;Description automatically generated">
              <a:extLst>
                <a:ext uri="{FF2B5EF4-FFF2-40B4-BE49-F238E27FC236}">
                  <a16:creationId xmlns:a16="http://schemas.microsoft.com/office/drawing/2014/main" id="{0F099D54-47A3-1289-867C-53D797C623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46636" y="538285"/>
              <a:ext cx="1221477" cy="5639906"/>
            </a:xfrm>
            <a:prstGeom prst="rect">
              <a:avLst/>
            </a:prstGeom>
          </p:spPr>
        </p:pic>
        <p:cxnSp>
          <p:nvCxnSpPr>
            <p:cNvPr id="26" name="Straight Connector 25">
              <a:extLst>
                <a:ext uri="{FF2B5EF4-FFF2-40B4-BE49-F238E27FC236}">
                  <a16:creationId xmlns:a16="http://schemas.microsoft.com/office/drawing/2014/main" id="{4EB5B596-F404-3FCE-AA33-720EAE685BD4}"/>
                </a:ext>
              </a:extLst>
            </p:cNvPr>
            <p:cNvCxnSpPr>
              <a:cxnSpLocks/>
            </p:cNvCxnSpPr>
            <p:nvPr/>
          </p:nvCxnSpPr>
          <p:spPr>
            <a:xfrm>
              <a:off x="10322777" y="2229936"/>
              <a:ext cx="131458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D117059-9D7E-8FD4-9C2D-9CC74FEB2790}"/>
                </a:ext>
              </a:extLst>
            </p:cNvPr>
            <p:cNvCxnSpPr>
              <a:cxnSpLocks/>
            </p:cNvCxnSpPr>
            <p:nvPr/>
          </p:nvCxnSpPr>
          <p:spPr>
            <a:xfrm>
              <a:off x="10285406" y="4399749"/>
              <a:ext cx="149860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AC93DB2-7F65-0CF4-83E9-393F10922985}"/>
                </a:ext>
              </a:extLst>
            </p:cNvPr>
            <p:cNvCxnSpPr>
              <a:cxnSpLocks/>
            </p:cNvCxnSpPr>
            <p:nvPr/>
          </p:nvCxnSpPr>
          <p:spPr>
            <a:xfrm>
              <a:off x="10761926" y="1235526"/>
              <a:ext cx="229924" cy="751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552A681-D687-64C1-EE1A-050679ABEF0B}"/>
                </a:ext>
              </a:extLst>
            </p:cNvPr>
            <p:cNvCxnSpPr>
              <a:cxnSpLocks/>
            </p:cNvCxnSpPr>
            <p:nvPr/>
          </p:nvCxnSpPr>
          <p:spPr>
            <a:xfrm flipV="1">
              <a:off x="10754033" y="5312479"/>
              <a:ext cx="236029" cy="8669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92458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pic>
        <p:nvPicPr>
          <p:cNvPr id="15" name="Picture 14">
            <a:extLst>
              <a:ext uri="{FF2B5EF4-FFF2-40B4-BE49-F238E27FC236}">
                <a16:creationId xmlns:a16="http://schemas.microsoft.com/office/drawing/2014/main" id="{DCD60130-BC2C-78DE-B031-FD731FC83C2F}"/>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a:off x="927725" y="305661"/>
            <a:ext cx="5664706" cy="2649339"/>
          </a:xfrm>
          <a:prstGeom prst="rect">
            <a:avLst/>
          </a:prstGeom>
        </p:spPr>
      </p:pic>
      <p:sp>
        <p:nvSpPr>
          <p:cNvPr id="18" name="TextBox 17">
            <a:extLst>
              <a:ext uri="{FF2B5EF4-FFF2-40B4-BE49-F238E27FC236}">
                <a16:creationId xmlns:a16="http://schemas.microsoft.com/office/drawing/2014/main" id="{28EBB1D4-C28C-CB61-FD6F-2DE424D6D054}"/>
              </a:ext>
            </a:extLst>
          </p:cNvPr>
          <p:cNvSpPr txBox="1"/>
          <p:nvPr/>
        </p:nvSpPr>
        <p:spPr>
          <a:xfrm>
            <a:off x="1100945" y="475110"/>
            <a:ext cx="3001143" cy="369332"/>
          </a:xfrm>
          <a:prstGeom prst="rect">
            <a:avLst/>
          </a:prstGeom>
          <a:solidFill>
            <a:schemeClr val="bg1"/>
          </a:solidFill>
          <a:ln w="38100">
            <a:solidFill>
              <a:schemeClr val="tx1"/>
            </a:solidFill>
          </a:ln>
        </p:spPr>
        <p:txBody>
          <a:bodyPr wrap="none" rtlCol="0">
            <a:spAutoFit/>
          </a:bodyPr>
          <a:lstStyle/>
          <a:p>
            <a:pPr lvl="0" algn="ctr"/>
            <a:r>
              <a:rPr lang="en-US" kern="0" dirty="0">
                <a:solidFill>
                  <a:prstClr val="black"/>
                </a:solidFill>
                <a:latin typeface="Calibri" panose="020F0502020204030204"/>
              </a:rPr>
              <a:t>2019 </a:t>
            </a:r>
            <a:r>
              <a:rPr lang="mr-IN" kern="0" dirty="0">
                <a:solidFill>
                  <a:prstClr val="black"/>
                </a:solidFill>
                <a:latin typeface="Calibri" panose="020F0502020204030204"/>
              </a:rPr>
              <a:t>–</a:t>
            </a:r>
            <a:r>
              <a:rPr lang="en-US" kern="0" dirty="0">
                <a:solidFill>
                  <a:prstClr val="black"/>
                </a:solidFill>
                <a:latin typeface="Calibri" panose="020F0502020204030204"/>
              </a:rPr>
              <a:t> PTFE Proof of Principle</a:t>
            </a: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Tree>
    <p:extLst>
      <p:ext uri="{BB962C8B-B14F-4D97-AF65-F5344CB8AC3E}">
        <p14:creationId xmlns:p14="http://schemas.microsoft.com/office/powerpoint/2010/main" val="42839486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pic>
        <p:nvPicPr>
          <p:cNvPr id="15" name="Picture 14">
            <a:extLst>
              <a:ext uri="{FF2B5EF4-FFF2-40B4-BE49-F238E27FC236}">
                <a16:creationId xmlns:a16="http://schemas.microsoft.com/office/drawing/2014/main" id="{DCD60130-BC2C-78DE-B031-FD731FC83C2F}"/>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a:off x="927725" y="305661"/>
            <a:ext cx="5664706" cy="2649339"/>
          </a:xfrm>
          <a:prstGeom prst="rect">
            <a:avLst/>
          </a:prstGeom>
        </p:spPr>
      </p:pic>
      <p:pic>
        <p:nvPicPr>
          <p:cNvPr id="16" name="Picture 15">
            <a:extLst>
              <a:ext uri="{FF2B5EF4-FFF2-40B4-BE49-F238E27FC236}">
                <a16:creationId xmlns:a16="http://schemas.microsoft.com/office/drawing/2014/main" id="{01E52855-6B7C-5C60-12FE-62A7F7D594B5}"/>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927725" y="3239590"/>
            <a:ext cx="5664706" cy="2889001"/>
          </a:xfrm>
          <a:prstGeom prst="rect">
            <a:avLst/>
          </a:prstGeom>
        </p:spPr>
      </p:pic>
      <p:sp>
        <p:nvSpPr>
          <p:cNvPr id="18" name="TextBox 17">
            <a:extLst>
              <a:ext uri="{FF2B5EF4-FFF2-40B4-BE49-F238E27FC236}">
                <a16:creationId xmlns:a16="http://schemas.microsoft.com/office/drawing/2014/main" id="{28EBB1D4-C28C-CB61-FD6F-2DE424D6D054}"/>
              </a:ext>
            </a:extLst>
          </p:cNvPr>
          <p:cNvSpPr txBox="1"/>
          <p:nvPr/>
        </p:nvSpPr>
        <p:spPr>
          <a:xfrm>
            <a:off x="1100945" y="475110"/>
            <a:ext cx="3001143" cy="369332"/>
          </a:xfrm>
          <a:prstGeom prst="rect">
            <a:avLst/>
          </a:prstGeom>
          <a:solidFill>
            <a:schemeClr val="bg1"/>
          </a:solidFill>
          <a:ln w="38100">
            <a:solidFill>
              <a:schemeClr val="tx1"/>
            </a:solidFill>
          </a:ln>
        </p:spPr>
        <p:txBody>
          <a:bodyPr wrap="none" rtlCol="0">
            <a:spAutoFit/>
          </a:bodyPr>
          <a:lstStyle/>
          <a:p>
            <a:pPr lvl="0" algn="ctr"/>
            <a:r>
              <a:rPr lang="en-US" kern="0" dirty="0">
                <a:solidFill>
                  <a:prstClr val="black"/>
                </a:solidFill>
                <a:latin typeface="Calibri" panose="020F0502020204030204"/>
              </a:rPr>
              <a:t>2019 </a:t>
            </a:r>
            <a:r>
              <a:rPr lang="mr-IN" kern="0" dirty="0">
                <a:solidFill>
                  <a:prstClr val="black"/>
                </a:solidFill>
                <a:latin typeface="Calibri" panose="020F0502020204030204"/>
              </a:rPr>
              <a:t>–</a:t>
            </a:r>
            <a:r>
              <a:rPr lang="en-US" kern="0" dirty="0">
                <a:solidFill>
                  <a:prstClr val="black"/>
                </a:solidFill>
                <a:latin typeface="Calibri" panose="020F0502020204030204"/>
              </a:rPr>
              <a:t> PTFE Proof of Principle</a:t>
            </a: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9" name="TextBox 18">
            <a:extLst>
              <a:ext uri="{FF2B5EF4-FFF2-40B4-BE49-F238E27FC236}">
                <a16:creationId xmlns:a16="http://schemas.microsoft.com/office/drawing/2014/main" id="{3A74A965-6E2F-7D8C-BE0D-F96E9F0ADD6A}"/>
              </a:ext>
            </a:extLst>
          </p:cNvPr>
          <p:cNvSpPr txBox="1"/>
          <p:nvPr/>
        </p:nvSpPr>
        <p:spPr>
          <a:xfrm>
            <a:off x="1100945" y="5559402"/>
            <a:ext cx="3493264" cy="369332"/>
          </a:xfrm>
          <a:prstGeom prst="rect">
            <a:avLst/>
          </a:prstGeom>
          <a:solidFill>
            <a:schemeClr val="bg1"/>
          </a:solidFill>
          <a:ln w="38100">
            <a:solidFill>
              <a:schemeClr val="tx1"/>
            </a:solidFill>
          </a:ln>
        </p:spPr>
        <p:txBody>
          <a:bodyPr wrap="none" rtlCol="0">
            <a:spAutoFit/>
          </a:bodyPr>
          <a:lstStyle/>
          <a:p>
            <a:pPr lvl="0" algn="ctr"/>
            <a:r>
              <a:rPr lang="en-US" kern="0" dirty="0">
                <a:solidFill>
                  <a:prstClr val="black"/>
                </a:solidFill>
                <a:latin typeface="Calibri" panose="020F0502020204030204"/>
              </a:rPr>
              <a:t>2020/21 </a:t>
            </a:r>
            <a:r>
              <a:rPr lang="mr-IN" kern="0" dirty="0">
                <a:solidFill>
                  <a:prstClr val="black"/>
                </a:solidFill>
                <a:latin typeface="Calibri" panose="020F0502020204030204"/>
              </a:rPr>
              <a:t>–</a:t>
            </a:r>
            <a:r>
              <a:rPr lang="en-US" kern="0" dirty="0">
                <a:solidFill>
                  <a:prstClr val="black"/>
                </a:solidFill>
                <a:latin typeface="Calibri" panose="020F0502020204030204"/>
              </a:rPr>
              <a:t> In-air alumina prototype</a:t>
            </a: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Tree>
    <p:extLst>
      <p:ext uri="{BB962C8B-B14F-4D97-AF65-F5344CB8AC3E}">
        <p14:creationId xmlns:p14="http://schemas.microsoft.com/office/powerpoint/2010/main" val="24763858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pic>
        <p:nvPicPr>
          <p:cNvPr id="15" name="Picture 14">
            <a:extLst>
              <a:ext uri="{FF2B5EF4-FFF2-40B4-BE49-F238E27FC236}">
                <a16:creationId xmlns:a16="http://schemas.microsoft.com/office/drawing/2014/main" id="{DCD60130-BC2C-78DE-B031-FD731FC83C2F}"/>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a:off x="927725" y="305661"/>
            <a:ext cx="5664706" cy="2649339"/>
          </a:xfrm>
          <a:prstGeom prst="rect">
            <a:avLst/>
          </a:prstGeom>
        </p:spPr>
      </p:pic>
      <p:pic>
        <p:nvPicPr>
          <p:cNvPr id="16" name="Picture 15">
            <a:extLst>
              <a:ext uri="{FF2B5EF4-FFF2-40B4-BE49-F238E27FC236}">
                <a16:creationId xmlns:a16="http://schemas.microsoft.com/office/drawing/2014/main" id="{01E52855-6B7C-5C60-12FE-62A7F7D594B5}"/>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927725" y="3239590"/>
            <a:ext cx="5664706" cy="2889001"/>
          </a:xfrm>
          <a:prstGeom prst="rect">
            <a:avLst/>
          </a:prstGeom>
        </p:spPr>
      </p:pic>
      <p:pic>
        <p:nvPicPr>
          <p:cNvPr id="17" name="Picture 16">
            <a:extLst>
              <a:ext uri="{FF2B5EF4-FFF2-40B4-BE49-F238E27FC236}">
                <a16:creationId xmlns:a16="http://schemas.microsoft.com/office/drawing/2014/main" id="{CA2DE666-51A7-A50B-45BA-637146380957}"/>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a:stretch/>
        </p:blipFill>
        <p:spPr>
          <a:xfrm rot="5400000">
            <a:off x="6211069" y="1446203"/>
            <a:ext cx="5821118" cy="3540035"/>
          </a:xfrm>
          <a:prstGeom prst="rect">
            <a:avLst/>
          </a:prstGeom>
        </p:spPr>
      </p:pic>
      <p:sp>
        <p:nvSpPr>
          <p:cNvPr id="18" name="TextBox 17">
            <a:extLst>
              <a:ext uri="{FF2B5EF4-FFF2-40B4-BE49-F238E27FC236}">
                <a16:creationId xmlns:a16="http://schemas.microsoft.com/office/drawing/2014/main" id="{28EBB1D4-C28C-CB61-FD6F-2DE424D6D054}"/>
              </a:ext>
            </a:extLst>
          </p:cNvPr>
          <p:cNvSpPr txBox="1"/>
          <p:nvPr/>
        </p:nvSpPr>
        <p:spPr>
          <a:xfrm>
            <a:off x="1100945" y="475110"/>
            <a:ext cx="3001143" cy="369332"/>
          </a:xfrm>
          <a:prstGeom prst="rect">
            <a:avLst/>
          </a:prstGeom>
          <a:solidFill>
            <a:schemeClr val="bg1"/>
          </a:solidFill>
          <a:ln w="38100">
            <a:solidFill>
              <a:schemeClr val="tx1"/>
            </a:solidFill>
          </a:ln>
        </p:spPr>
        <p:txBody>
          <a:bodyPr wrap="none" rtlCol="0">
            <a:spAutoFit/>
          </a:bodyPr>
          <a:lstStyle/>
          <a:p>
            <a:pPr lvl="0" algn="ctr"/>
            <a:r>
              <a:rPr lang="en-US" kern="0" dirty="0">
                <a:solidFill>
                  <a:prstClr val="black"/>
                </a:solidFill>
                <a:latin typeface="Calibri" panose="020F0502020204030204"/>
              </a:rPr>
              <a:t>2019 </a:t>
            </a:r>
            <a:r>
              <a:rPr lang="mr-IN" kern="0" dirty="0">
                <a:solidFill>
                  <a:prstClr val="black"/>
                </a:solidFill>
                <a:latin typeface="Calibri" panose="020F0502020204030204"/>
              </a:rPr>
              <a:t>–</a:t>
            </a:r>
            <a:r>
              <a:rPr lang="en-US" kern="0" dirty="0">
                <a:solidFill>
                  <a:prstClr val="black"/>
                </a:solidFill>
                <a:latin typeface="Calibri" panose="020F0502020204030204"/>
              </a:rPr>
              <a:t> PTFE Proof of Principle</a:t>
            </a: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19" name="TextBox 18">
            <a:extLst>
              <a:ext uri="{FF2B5EF4-FFF2-40B4-BE49-F238E27FC236}">
                <a16:creationId xmlns:a16="http://schemas.microsoft.com/office/drawing/2014/main" id="{3A74A965-6E2F-7D8C-BE0D-F96E9F0ADD6A}"/>
              </a:ext>
            </a:extLst>
          </p:cNvPr>
          <p:cNvSpPr txBox="1"/>
          <p:nvPr/>
        </p:nvSpPr>
        <p:spPr>
          <a:xfrm>
            <a:off x="1100945" y="5559402"/>
            <a:ext cx="3493264" cy="369332"/>
          </a:xfrm>
          <a:prstGeom prst="rect">
            <a:avLst/>
          </a:prstGeom>
          <a:solidFill>
            <a:schemeClr val="bg1"/>
          </a:solidFill>
          <a:ln w="38100">
            <a:solidFill>
              <a:schemeClr val="tx1"/>
            </a:solidFill>
          </a:ln>
        </p:spPr>
        <p:txBody>
          <a:bodyPr wrap="none" rtlCol="0">
            <a:spAutoFit/>
          </a:bodyPr>
          <a:lstStyle/>
          <a:p>
            <a:pPr lvl="0" algn="ctr"/>
            <a:r>
              <a:rPr lang="en-US" kern="0" dirty="0">
                <a:solidFill>
                  <a:prstClr val="black"/>
                </a:solidFill>
                <a:latin typeface="Calibri" panose="020F0502020204030204"/>
              </a:rPr>
              <a:t>2020/21 </a:t>
            </a:r>
            <a:r>
              <a:rPr lang="mr-IN" kern="0" dirty="0">
                <a:solidFill>
                  <a:prstClr val="black"/>
                </a:solidFill>
                <a:latin typeface="Calibri" panose="020F0502020204030204"/>
              </a:rPr>
              <a:t>–</a:t>
            </a:r>
            <a:r>
              <a:rPr lang="en-US" kern="0" dirty="0">
                <a:solidFill>
                  <a:prstClr val="black"/>
                </a:solidFill>
                <a:latin typeface="Calibri" panose="020F0502020204030204"/>
              </a:rPr>
              <a:t> In-air alumina prototype</a:t>
            </a: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
        <p:nvSpPr>
          <p:cNvPr id="20" name="TextBox 19">
            <a:extLst>
              <a:ext uri="{FF2B5EF4-FFF2-40B4-BE49-F238E27FC236}">
                <a16:creationId xmlns:a16="http://schemas.microsoft.com/office/drawing/2014/main" id="{2C117E3B-D6E5-A92B-E053-80BC5F109A6F}"/>
              </a:ext>
            </a:extLst>
          </p:cNvPr>
          <p:cNvSpPr txBox="1"/>
          <p:nvPr/>
        </p:nvSpPr>
        <p:spPr>
          <a:xfrm>
            <a:off x="7931240" y="5565292"/>
            <a:ext cx="2380780" cy="369332"/>
          </a:xfrm>
          <a:prstGeom prst="rect">
            <a:avLst/>
          </a:prstGeom>
          <a:solidFill>
            <a:schemeClr val="bg1"/>
          </a:solidFill>
          <a:ln w="38100">
            <a:solidFill>
              <a:schemeClr val="tx1"/>
            </a:solidFill>
          </a:ln>
        </p:spPr>
        <p:txBody>
          <a:bodyPr wrap="none" rtlCol="0">
            <a:spAutoFit/>
          </a:bodyPr>
          <a:lstStyle/>
          <a:p>
            <a:pPr lvl="0" algn="ctr"/>
            <a:r>
              <a:rPr lang="en-US" kern="0" dirty="0">
                <a:solidFill>
                  <a:prstClr val="black"/>
                </a:solidFill>
                <a:latin typeface="Calibri" panose="020F0502020204030204"/>
              </a:rPr>
              <a:t>2022 </a:t>
            </a:r>
            <a:r>
              <a:rPr lang="mr-IN" kern="0" dirty="0">
                <a:solidFill>
                  <a:prstClr val="black"/>
                </a:solidFill>
                <a:latin typeface="Calibri" panose="020F0502020204030204"/>
              </a:rPr>
              <a:t>–</a:t>
            </a:r>
            <a:r>
              <a:rPr lang="en-US" kern="0" dirty="0">
                <a:solidFill>
                  <a:prstClr val="black"/>
                </a:solidFill>
                <a:latin typeface="Calibri" panose="020F0502020204030204"/>
              </a:rPr>
              <a:t> Vacuum version</a:t>
            </a:r>
            <a:endParaRPr kumimoji="0" lang="en-US" sz="1800" b="0" i="0" u="none" strike="noStrike" kern="0" cap="none" spc="0" normalizeH="0" baseline="0" noProof="0" dirty="0">
              <a:ln>
                <a:noFill/>
              </a:ln>
              <a:solidFill>
                <a:prstClr val="black"/>
              </a:solidFill>
              <a:effectLst/>
              <a:uLnTx/>
              <a:uFillTx/>
              <a:latin typeface="Calibri" panose="020F0502020204030204"/>
            </a:endParaRPr>
          </a:p>
        </p:txBody>
      </p:sp>
    </p:spTree>
    <p:extLst>
      <p:ext uri="{BB962C8B-B14F-4D97-AF65-F5344CB8AC3E}">
        <p14:creationId xmlns:p14="http://schemas.microsoft.com/office/powerpoint/2010/main" val="2590237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Test setup</a:t>
            </a:r>
          </a:p>
        </p:txBody>
      </p:sp>
      <p:sp>
        <p:nvSpPr>
          <p:cNvPr id="4" name="Date Placeholder 3"/>
          <p:cNvSpPr>
            <a:spLocks noGrp="1"/>
          </p:cNvSpPr>
          <p:nvPr>
            <p:ph type="dt" sz="half" idx="10"/>
          </p:nvPr>
        </p:nvSpPr>
        <p:spPr/>
        <p:txBody>
          <a:bodyPr/>
          <a:lstStyle/>
          <a:p>
            <a:r>
              <a:rPr lang="en-US" dirty="0"/>
              <a:t>11 September 2023</a:t>
            </a:r>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pic>
        <p:nvPicPr>
          <p:cNvPr id="7" name="Picture 6" descr="A diagram of a bandpass filter&#10;&#10;Description automatically generated">
            <a:extLst>
              <a:ext uri="{FF2B5EF4-FFF2-40B4-BE49-F238E27FC236}">
                <a16:creationId xmlns:a16="http://schemas.microsoft.com/office/drawing/2014/main" id="{FDCEEFD1-89B8-6111-D615-9FCA6E8442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7850" y="2465894"/>
            <a:ext cx="6126161" cy="2228391"/>
          </a:xfrm>
          <a:prstGeom prst="rect">
            <a:avLst/>
          </a:prstGeom>
        </p:spPr>
      </p:pic>
      <p:sp>
        <p:nvSpPr>
          <p:cNvPr id="9" name="Content Placeholder 1">
            <a:extLst>
              <a:ext uri="{FF2B5EF4-FFF2-40B4-BE49-F238E27FC236}">
                <a16:creationId xmlns:a16="http://schemas.microsoft.com/office/drawing/2014/main" id="{997964A0-F8C7-E666-7B8B-249B11531D1B}"/>
              </a:ext>
            </a:extLst>
          </p:cNvPr>
          <p:cNvSpPr>
            <a:spLocks noGrp="1"/>
          </p:cNvSpPr>
          <p:nvPr>
            <p:ph idx="1"/>
          </p:nvPr>
        </p:nvSpPr>
        <p:spPr>
          <a:xfrm>
            <a:off x="1236664" y="1763713"/>
            <a:ext cx="4068761" cy="512762"/>
          </a:xfrm>
        </p:spPr>
        <p:txBody>
          <a:bodyPr>
            <a:normAutofit lnSpcReduction="10000"/>
          </a:bodyPr>
          <a:lstStyle/>
          <a:p>
            <a:r>
              <a:rPr lang="en-US" b="0" dirty="0"/>
              <a:t>Beam-based test with 100-600 </a:t>
            </a:r>
            <a:r>
              <a:rPr lang="en-US" b="0" dirty="0" err="1"/>
              <a:t>pC</a:t>
            </a:r>
            <a:r>
              <a:rPr lang="en-US" b="0" dirty="0"/>
              <a:t> single-bunch electron.</a:t>
            </a:r>
          </a:p>
        </p:txBody>
      </p:sp>
      <p:sp>
        <p:nvSpPr>
          <p:cNvPr id="10" name="Chevron 11">
            <a:extLst>
              <a:ext uri="{FF2B5EF4-FFF2-40B4-BE49-F238E27FC236}">
                <a16:creationId xmlns:a16="http://schemas.microsoft.com/office/drawing/2014/main" id="{44B9F44E-4CFF-80C7-7C12-AADD26EA2B5D}"/>
              </a:ext>
            </a:extLst>
          </p:cNvPr>
          <p:cNvSpPr/>
          <p:nvPr/>
        </p:nvSpPr>
        <p:spPr>
          <a:xfrm>
            <a:off x="703263" y="176836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ontent Placeholder 1">
            <a:extLst>
              <a:ext uri="{FF2B5EF4-FFF2-40B4-BE49-F238E27FC236}">
                <a16:creationId xmlns:a16="http://schemas.microsoft.com/office/drawing/2014/main" id="{716155F1-CD78-0666-2E89-2B3D71AE22CB}"/>
              </a:ext>
            </a:extLst>
          </p:cNvPr>
          <p:cNvSpPr txBox="1">
            <a:spLocks/>
          </p:cNvSpPr>
          <p:nvPr/>
        </p:nvSpPr>
        <p:spPr>
          <a:xfrm>
            <a:off x="1236664" y="2786050"/>
            <a:ext cx="3916361" cy="148115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Multi-shot measurement, using the remote-controlled attenuator to keep a constant diode input power and limit non-linear response effects.</a:t>
            </a:r>
          </a:p>
        </p:txBody>
      </p:sp>
      <p:sp>
        <p:nvSpPr>
          <p:cNvPr id="12" name="Chevron 11">
            <a:extLst>
              <a:ext uri="{FF2B5EF4-FFF2-40B4-BE49-F238E27FC236}">
                <a16:creationId xmlns:a16="http://schemas.microsoft.com/office/drawing/2014/main" id="{AADFE790-1903-F596-BA80-536A71879029}"/>
              </a:ext>
            </a:extLst>
          </p:cNvPr>
          <p:cNvSpPr/>
          <p:nvPr/>
        </p:nvSpPr>
        <p:spPr>
          <a:xfrm>
            <a:off x="703263" y="2790706"/>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Content Placeholder 1">
            <a:extLst>
              <a:ext uri="{FF2B5EF4-FFF2-40B4-BE49-F238E27FC236}">
                <a16:creationId xmlns:a16="http://schemas.microsoft.com/office/drawing/2014/main" id="{FDDC249F-ECD8-BC06-E75B-47027A18444F}"/>
              </a:ext>
            </a:extLst>
          </p:cNvPr>
          <p:cNvSpPr txBox="1">
            <a:spLocks/>
          </p:cNvSpPr>
          <p:nvPr/>
        </p:nvSpPr>
        <p:spPr>
          <a:xfrm>
            <a:off x="1236664" y="4630455"/>
            <a:ext cx="3916361" cy="1172656"/>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Data recorded with a 6 GHz scope in the alcove ~20 m away.</a:t>
            </a:r>
          </a:p>
        </p:txBody>
      </p:sp>
      <p:sp>
        <p:nvSpPr>
          <p:cNvPr id="16" name="Chevron 11">
            <a:extLst>
              <a:ext uri="{FF2B5EF4-FFF2-40B4-BE49-F238E27FC236}">
                <a16:creationId xmlns:a16="http://schemas.microsoft.com/office/drawing/2014/main" id="{A3D59174-9924-9596-BE91-FF3B4B13176E}"/>
              </a:ext>
            </a:extLst>
          </p:cNvPr>
          <p:cNvSpPr/>
          <p:nvPr/>
        </p:nvSpPr>
        <p:spPr>
          <a:xfrm>
            <a:off x="703263" y="4635111"/>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131910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Test results (1)</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pic>
        <p:nvPicPr>
          <p:cNvPr id="6" name="Picture 5">
            <a:extLst>
              <a:ext uri="{FF2B5EF4-FFF2-40B4-BE49-F238E27FC236}">
                <a16:creationId xmlns:a16="http://schemas.microsoft.com/office/drawing/2014/main" id="{99417E79-5B84-B320-DCDA-0E2F4E9E44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987" y="1439335"/>
            <a:ext cx="5847588" cy="4672119"/>
          </a:xfrm>
          <a:prstGeom prst="rect">
            <a:avLst/>
          </a:prstGeom>
        </p:spPr>
      </p:pic>
      <p:sp>
        <p:nvSpPr>
          <p:cNvPr id="7" name="Content Placeholder 1">
            <a:extLst>
              <a:ext uri="{FF2B5EF4-FFF2-40B4-BE49-F238E27FC236}">
                <a16:creationId xmlns:a16="http://schemas.microsoft.com/office/drawing/2014/main" id="{41F233E1-B902-5453-95CF-43EBFE871084}"/>
              </a:ext>
            </a:extLst>
          </p:cNvPr>
          <p:cNvSpPr>
            <a:spLocks noGrp="1"/>
          </p:cNvSpPr>
          <p:nvPr>
            <p:ph idx="1"/>
          </p:nvPr>
        </p:nvSpPr>
        <p:spPr>
          <a:xfrm>
            <a:off x="7564756" y="2062883"/>
            <a:ext cx="4219257" cy="870817"/>
          </a:xfrm>
        </p:spPr>
        <p:txBody>
          <a:bodyPr>
            <a:normAutofit/>
          </a:bodyPr>
          <a:lstStyle/>
          <a:p>
            <a:r>
              <a:rPr lang="en-US" b="0" dirty="0"/>
              <a:t>Similar response to high and low charge with AWAKE parameters</a:t>
            </a:r>
            <a:br>
              <a:rPr lang="en-US" b="0" dirty="0"/>
            </a:br>
            <a:endParaRPr lang="en-US" b="0" dirty="0"/>
          </a:p>
        </p:txBody>
      </p:sp>
      <p:sp>
        <p:nvSpPr>
          <p:cNvPr id="8" name="Chevron 11">
            <a:extLst>
              <a:ext uri="{FF2B5EF4-FFF2-40B4-BE49-F238E27FC236}">
                <a16:creationId xmlns:a16="http://schemas.microsoft.com/office/drawing/2014/main" id="{87431059-4D64-D4B9-487C-FFB412FBEB2B}"/>
              </a:ext>
            </a:extLst>
          </p:cNvPr>
          <p:cNvSpPr/>
          <p:nvPr/>
        </p:nvSpPr>
        <p:spPr>
          <a:xfrm>
            <a:off x="7031354" y="206753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ontent Placeholder 1">
            <a:extLst>
              <a:ext uri="{FF2B5EF4-FFF2-40B4-BE49-F238E27FC236}">
                <a16:creationId xmlns:a16="http://schemas.microsoft.com/office/drawing/2014/main" id="{30EE69FF-CD9F-91B4-3986-F92BD1F1A05B}"/>
              </a:ext>
            </a:extLst>
          </p:cNvPr>
          <p:cNvSpPr txBox="1">
            <a:spLocks/>
          </p:cNvSpPr>
          <p:nvPr/>
        </p:nvSpPr>
        <p:spPr>
          <a:xfrm>
            <a:off x="7035214" y="1205972"/>
            <a:ext cx="4748799" cy="4667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800" dirty="0"/>
              <a:t>Sensitivity to electrons only</a:t>
            </a:r>
          </a:p>
        </p:txBody>
      </p:sp>
      <p:sp>
        <p:nvSpPr>
          <p:cNvPr id="10" name="Content Placeholder 1">
            <a:extLst>
              <a:ext uri="{FF2B5EF4-FFF2-40B4-BE49-F238E27FC236}">
                <a16:creationId xmlns:a16="http://schemas.microsoft.com/office/drawing/2014/main" id="{C1F2E621-0EC2-98D2-C4C3-661F0CB4A054}"/>
              </a:ext>
            </a:extLst>
          </p:cNvPr>
          <p:cNvSpPr txBox="1">
            <a:spLocks/>
          </p:cNvSpPr>
          <p:nvPr/>
        </p:nvSpPr>
        <p:spPr>
          <a:xfrm>
            <a:off x="7564756" y="3392733"/>
            <a:ext cx="4219257" cy="87081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Linear response in a 5 mm range</a:t>
            </a:r>
          </a:p>
        </p:txBody>
      </p:sp>
      <p:sp>
        <p:nvSpPr>
          <p:cNvPr id="11" name="Chevron 11">
            <a:extLst>
              <a:ext uri="{FF2B5EF4-FFF2-40B4-BE49-F238E27FC236}">
                <a16:creationId xmlns:a16="http://schemas.microsoft.com/office/drawing/2014/main" id="{76AF4503-25D7-B814-5C62-B12C832D9E57}"/>
              </a:ext>
            </a:extLst>
          </p:cNvPr>
          <p:cNvSpPr/>
          <p:nvPr/>
        </p:nvSpPr>
        <p:spPr>
          <a:xfrm>
            <a:off x="7031354" y="339738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ontent Placeholder 1">
            <a:extLst>
              <a:ext uri="{FF2B5EF4-FFF2-40B4-BE49-F238E27FC236}">
                <a16:creationId xmlns:a16="http://schemas.microsoft.com/office/drawing/2014/main" id="{BEEDF2A4-F8BF-3DBF-AB65-6D0FA8B418E2}"/>
              </a:ext>
            </a:extLst>
          </p:cNvPr>
          <p:cNvSpPr txBox="1">
            <a:spLocks/>
          </p:cNvSpPr>
          <p:nvPr/>
        </p:nvSpPr>
        <p:spPr>
          <a:xfrm>
            <a:off x="7564756" y="4541954"/>
            <a:ext cx="4219257" cy="87081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Limited test time in AWAKE, preliminary test for the operational electronics</a:t>
            </a:r>
          </a:p>
        </p:txBody>
      </p:sp>
      <p:sp>
        <p:nvSpPr>
          <p:cNvPr id="13" name="Chevron 11">
            <a:extLst>
              <a:ext uri="{FF2B5EF4-FFF2-40B4-BE49-F238E27FC236}">
                <a16:creationId xmlns:a16="http://schemas.microsoft.com/office/drawing/2014/main" id="{7F540EFE-A239-74FB-16E5-083471CACA4F}"/>
              </a:ext>
            </a:extLst>
          </p:cNvPr>
          <p:cNvSpPr/>
          <p:nvPr/>
        </p:nvSpPr>
        <p:spPr>
          <a:xfrm>
            <a:off x="7031354" y="4546610"/>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982149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a:t>11 September 2023</a:t>
            </a:r>
            <a:endParaRPr lang="en-US" dirty="0"/>
          </a:p>
        </p:txBody>
      </p:sp>
      <p:sp>
        <p:nvSpPr>
          <p:cNvPr id="7" name="Footer Placeholder 6"/>
          <p:cNvSpPr>
            <a:spLocks noGrp="1"/>
          </p:cNvSpPr>
          <p:nvPr>
            <p:ph type="ftr" sz="quarter" idx="11"/>
          </p:nvPr>
        </p:nvSpPr>
        <p:spPr/>
        <p:txBody>
          <a:bodyPr/>
          <a:lstStyle/>
          <a:p>
            <a:r>
              <a:rPr lang="en-US"/>
              <a:t>E. Senes | A dielectric pickup for short bunches</a:t>
            </a:r>
            <a:endParaRPr lang="en-US" dirty="0"/>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6320" r="6297"/>
          <a:stretch/>
        </p:blipFill>
        <p:spPr>
          <a:xfrm>
            <a:off x="2011973" y="368299"/>
            <a:ext cx="8168347" cy="5592723"/>
          </a:xfrm>
          <a:prstGeom prst="rect">
            <a:avLst/>
          </a:prstGeom>
        </p:spPr>
      </p:pic>
    </p:spTree>
    <p:extLst>
      <p:ext uri="{BB962C8B-B14F-4D97-AF65-F5344CB8AC3E}">
        <p14:creationId xmlns:p14="http://schemas.microsoft.com/office/powerpoint/2010/main" val="754695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5583237" cy="1065742"/>
          </a:xfrm>
        </p:spPr>
        <p:txBody>
          <a:bodyPr/>
          <a:lstStyle/>
          <a:p>
            <a:r>
              <a:rPr lang="en-US" dirty="0"/>
              <a:t>Test results (2)</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sp>
        <p:nvSpPr>
          <p:cNvPr id="7" name="Content Placeholder 1">
            <a:extLst>
              <a:ext uri="{FF2B5EF4-FFF2-40B4-BE49-F238E27FC236}">
                <a16:creationId xmlns:a16="http://schemas.microsoft.com/office/drawing/2014/main" id="{41F233E1-B902-5453-95CF-43EBFE871084}"/>
              </a:ext>
            </a:extLst>
          </p:cNvPr>
          <p:cNvSpPr>
            <a:spLocks noGrp="1"/>
          </p:cNvSpPr>
          <p:nvPr>
            <p:ph idx="1"/>
          </p:nvPr>
        </p:nvSpPr>
        <p:spPr>
          <a:xfrm>
            <a:off x="7564756" y="2062883"/>
            <a:ext cx="4219257" cy="870817"/>
          </a:xfrm>
        </p:spPr>
        <p:txBody>
          <a:bodyPr>
            <a:normAutofit/>
          </a:bodyPr>
          <a:lstStyle/>
          <a:p>
            <a:r>
              <a:rPr lang="en-US" dirty="0">
                <a:solidFill>
                  <a:srgbClr val="F98A45"/>
                </a:solidFill>
              </a:rPr>
              <a:t>Proton-only signals </a:t>
            </a:r>
            <a:r>
              <a:rPr lang="en-US" dirty="0"/>
              <a:t>below noise </a:t>
            </a:r>
            <a:r>
              <a:rPr lang="en-US" b="0" dirty="0"/>
              <a:t>level for 1e11 protons per bunch</a:t>
            </a:r>
          </a:p>
        </p:txBody>
      </p:sp>
      <p:sp>
        <p:nvSpPr>
          <p:cNvPr id="8" name="Chevron 11">
            <a:extLst>
              <a:ext uri="{FF2B5EF4-FFF2-40B4-BE49-F238E27FC236}">
                <a16:creationId xmlns:a16="http://schemas.microsoft.com/office/drawing/2014/main" id="{87431059-4D64-D4B9-487C-FFB412FBEB2B}"/>
              </a:ext>
            </a:extLst>
          </p:cNvPr>
          <p:cNvSpPr/>
          <p:nvPr/>
        </p:nvSpPr>
        <p:spPr>
          <a:xfrm>
            <a:off x="7031354" y="206753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ontent Placeholder 1">
            <a:extLst>
              <a:ext uri="{FF2B5EF4-FFF2-40B4-BE49-F238E27FC236}">
                <a16:creationId xmlns:a16="http://schemas.microsoft.com/office/drawing/2014/main" id="{30EE69FF-CD9F-91B4-3986-F92BD1F1A05B}"/>
              </a:ext>
            </a:extLst>
          </p:cNvPr>
          <p:cNvSpPr txBox="1">
            <a:spLocks/>
          </p:cNvSpPr>
          <p:nvPr/>
        </p:nvSpPr>
        <p:spPr>
          <a:xfrm>
            <a:off x="7035214" y="1205972"/>
            <a:ext cx="4748799" cy="4667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800" dirty="0"/>
              <a:t>Proton signal rejection</a:t>
            </a:r>
          </a:p>
        </p:txBody>
      </p:sp>
      <p:sp>
        <p:nvSpPr>
          <p:cNvPr id="10" name="Content Placeholder 1">
            <a:extLst>
              <a:ext uri="{FF2B5EF4-FFF2-40B4-BE49-F238E27FC236}">
                <a16:creationId xmlns:a16="http://schemas.microsoft.com/office/drawing/2014/main" id="{C1F2E621-0EC2-98D2-C4C3-661F0CB4A054}"/>
              </a:ext>
            </a:extLst>
          </p:cNvPr>
          <p:cNvSpPr txBox="1">
            <a:spLocks/>
          </p:cNvSpPr>
          <p:nvPr/>
        </p:nvSpPr>
        <p:spPr>
          <a:xfrm>
            <a:off x="7564756" y="3392733"/>
            <a:ext cx="4219257" cy="87081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No signal </a:t>
            </a:r>
            <a:r>
              <a:rPr lang="en-US" b="0" dirty="0"/>
              <a:t>shape change for simultaneous </a:t>
            </a:r>
            <a:r>
              <a:rPr lang="en-US" dirty="0">
                <a:solidFill>
                  <a:schemeClr val="accent6">
                    <a:lumMod val="60000"/>
                    <a:lumOff val="40000"/>
                  </a:schemeClr>
                </a:solidFill>
              </a:rPr>
              <a:t>protons + electrons</a:t>
            </a:r>
          </a:p>
        </p:txBody>
      </p:sp>
      <p:sp>
        <p:nvSpPr>
          <p:cNvPr id="11" name="Chevron 11">
            <a:extLst>
              <a:ext uri="{FF2B5EF4-FFF2-40B4-BE49-F238E27FC236}">
                <a16:creationId xmlns:a16="http://schemas.microsoft.com/office/drawing/2014/main" id="{76AF4503-25D7-B814-5C62-B12C832D9E57}"/>
              </a:ext>
            </a:extLst>
          </p:cNvPr>
          <p:cNvSpPr/>
          <p:nvPr/>
        </p:nvSpPr>
        <p:spPr>
          <a:xfrm>
            <a:off x="7031354" y="339738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4" name="Picture 13">
            <a:extLst>
              <a:ext uri="{FF2B5EF4-FFF2-40B4-BE49-F238E27FC236}">
                <a16:creationId xmlns:a16="http://schemas.microsoft.com/office/drawing/2014/main" id="{C6B9CD55-837C-F778-1818-DB4FA794AC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925" y="1507071"/>
            <a:ext cx="5772150" cy="4613810"/>
          </a:xfrm>
          <a:prstGeom prst="rect">
            <a:avLst/>
          </a:prstGeom>
        </p:spPr>
      </p:pic>
      <p:sp>
        <p:nvSpPr>
          <p:cNvPr id="15" name="Content Placeholder 1">
            <a:extLst>
              <a:ext uri="{FF2B5EF4-FFF2-40B4-BE49-F238E27FC236}">
                <a16:creationId xmlns:a16="http://schemas.microsoft.com/office/drawing/2014/main" id="{5FA3D75A-659E-D0F2-C3BF-DA0D8CCEA778}"/>
              </a:ext>
            </a:extLst>
          </p:cNvPr>
          <p:cNvSpPr txBox="1">
            <a:spLocks/>
          </p:cNvSpPr>
          <p:nvPr/>
        </p:nvSpPr>
        <p:spPr>
          <a:xfrm>
            <a:off x="7568616" y="4718933"/>
            <a:ext cx="4219257" cy="148184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Some signal with 3e11 protons per bunch, however depressed with respect to the electrons. Under investigation.</a:t>
            </a:r>
            <a:endParaRPr lang="en-US" dirty="0">
              <a:solidFill>
                <a:schemeClr val="accent6">
                  <a:lumMod val="60000"/>
                  <a:lumOff val="40000"/>
                </a:schemeClr>
              </a:solidFill>
            </a:endParaRPr>
          </a:p>
        </p:txBody>
      </p:sp>
      <p:sp>
        <p:nvSpPr>
          <p:cNvPr id="16" name="Chevron 11">
            <a:extLst>
              <a:ext uri="{FF2B5EF4-FFF2-40B4-BE49-F238E27FC236}">
                <a16:creationId xmlns:a16="http://schemas.microsoft.com/office/drawing/2014/main" id="{E9E6613D-AD39-0A46-5000-ABAEC3D6A129}"/>
              </a:ext>
            </a:extLst>
          </p:cNvPr>
          <p:cNvSpPr/>
          <p:nvPr/>
        </p:nvSpPr>
        <p:spPr>
          <a:xfrm>
            <a:off x="7035214" y="472358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7851078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Operational electronics</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sp>
        <p:nvSpPr>
          <p:cNvPr id="6" name="Content Placeholder 1">
            <a:extLst>
              <a:ext uri="{FF2B5EF4-FFF2-40B4-BE49-F238E27FC236}">
                <a16:creationId xmlns:a16="http://schemas.microsoft.com/office/drawing/2014/main" id="{2BC556BA-A584-32C7-270A-7E4E8C994576}"/>
              </a:ext>
            </a:extLst>
          </p:cNvPr>
          <p:cNvSpPr>
            <a:spLocks noGrp="1"/>
          </p:cNvSpPr>
          <p:nvPr>
            <p:ph idx="1"/>
          </p:nvPr>
        </p:nvSpPr>
        <p:spPr>
          <a:xfrm>
            <a:off x="1236664" y="1592263"/>
            <a:ext cx="6112655" cy="898454"/>
          </a:xfrm>
        </p:spPr>
        <p:txBody>
          <a:bodyPr>
            <a:normAutofit/>
          </a:bodyPr>
          <a:lstStyle/>
          <a:p>
            <a:r>
              <a:rPr lang="en-US" b="0" dirty="0"/>
              <a:t>A collaboration with TRIUMF was started to </a:t>
            </a:r>
            <a:r>
              <a:rPr lang="en-US" b="0" dirty="0" err="1"/>
              <a:t>realise</a:t>
            </a:r>
            <a:r>
              <a:rPr lang="en-US" b="0" dirty="0"/>
              <a:t> high-frequency BPM electronics   </a:t>
            </a:r>
          </a:p>
        </p:txBody>
      </p:sp>
      <p:sp>
        <p:nvSpPr>
          <p:cNvPr id="7" name="Chevron 11">
            <a:extLst>
              <a:ext uri="{FF2B5EF4-FFF2-40B4-BE49-F238E27FC236}">
                <a16:creationId xmlns:a16="http://schemas.microsoft.com/office/drawing/2014/main" id="{181ED4F1-4056-F58E-1981-DA33BB1C7778}"/>
              </a:ext>
            </a:extLst>
          </p:cNvPr>
          <p:cNvSpPr/>
          <p:nvPr/>
        </p:nvSpPr>
        <p:spPr>
          <a:xfrm>
            <a:off x="703263" y="159691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7" name="Picture 16">
            <a:extLst>
              <a:ext uri="{FF2B5EF4-FFF2-40B4-BE49-F238E27FC236}">
                <a16:creationId xmlns:a16="http://schemas.microsoft.com/office/drawing/2014/main" id="{7E9FFCD2-7A02-98DA-E8A4-BA0FE64FAFF1}"/>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rot="5400000">
            <a:off x="6808160" y="1520198"/>
            <a:ext cx="5821118" cy="3540035"/>
          </a:xfrm>
          <a:prstGeom prst="rect">
            <a:avLst/>
          </a:prstGeom>
        </p:spPr>
      </p:pic>
      <p:sp>
        <p:nvSpPr>
          <p:cNvPr id="20" name="Content Placeholder 1">
            <a:extLst>
              <a:ext uri="{FF2B5EF4-FFF2-40B4-BE49-F238E27FC236}">
                <a16:creationId xmlns:a16="http://schemas.microsoft.com/office/drawing/2014/main" id="{1B6A6A9D-3C6C-5565-7A4D-272D37F2DFCE}"/>
              </a:ext>
            </a:extLst>
          </p:cNvPr>
          <p:cNvSpPr txBox="1">
            <a:spLocks/>
          </p:cNvSpPr>
          <p:nvPr/>
        </p:nvSpPr>
        <p:spPr>
          <a:xfrm>
            <a:off x="1236664" y="2693182"/>
            <a:ext cx="6112655" cy="89845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The elected operation frequency is 30.5 GHz with a bandwidth of 1 GHz.</a:t>
            </a:r>
          </a:p>
        </p:txBody>
      </p:sp>
      <p:sp>
        <p:nvSpPr>
          <p:cNvPr id="21" name="Chevron 11">
            <a:extLst>
              <a:ext uri="{FF2B5EF4-FFF2-40B4-BE49-F238E27FC236}">
                <a16:creationId xmlns:a16="http://schemas.microsoft.com/office/drawing/2014/main" id="{1B6F1E3F-7571-206C-72AE-9B511AEEFF84}"/>
              </a:ext>
            </a:extLst>
          </p:cNvPr>
          <p:cNvSpPr/>
          <p:nvPr/>
        </p:nvSpPr>
        <p:spPr>
          <a:xfrm>
            <a:off x="703263" y="2697838"/>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Content Placeholder 1">
            <a:extLst>
              <a:ext uri="{FF2B5EF4-FFF2-40B4-BE49-F238E27FC236}">
                <a16:creationId xmlns:a16="http://schemas.microsoft.com/office/drawing/2014/main" id="{08C376ED-22C5-9CFE-2803-79FFF3EF0061}"/>
              </a:ext>
            </a:extLst>
          </p:cNvPr>
          <p:cNvSpPr txBox="1">
            <a:spLocks/>
          </p:cNvSpPr>
          <p:nvPr/>
        </p:nvSpPr>
        <p:spPr>
          <a:xfrm>
            <a:off x="1236664" y="3757707"/>
            <a:ext cx="6112655" cy="89845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The system was </a:t>
            </a:r>
            <a:r>
              <a:rPr lang="en-US" b="0" dirty="0" err="1"/>
              <a:t>realised</a:t>
            </a:r>
            <a:r>
              <a:rPr lang="en-US" b="0" dirty="0"/>
              <a:t> on the model of the existing electron BPMs, to ease integration.</a:t>
            </a:r>
          </a:p>
        </p:txBody>
      </p:sp>
      <p:sp>
        <p:nvSpPr>
          <p:cNvPr id="24" name="Chevron 11">
            <a:extLst>
              <a:ext uri="{FF2B5EF4-FFF2-40B4-BE49-F238E27FC236}">
                <a16:creationId xmlns:a16="http://schemas.microsoft.com/office/drawing/2014/main" id="{2BD10733-8636-CF4D-DF5D-6196307ADE25}"/>
              </a:ext>
            </a:extLst>
          </p:cNvPr>
          <p:cNvSpPr/>
          <p:nvPr/>
        </p:nvSpPr>
        <p:spPr>
          <a:xfrm>
            <a:off x="703263" y="3762363"/>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Content Placeholder 1">
            <a:extLst>
              <a:ext uri="{FF2B5EF4-FFF2-40B4-BE49-F238E27FC236}">
                <a16:creationId xmlns:a16="http://schemas.microsoft.com/office/drawing/2014/main" id="{F71D8A71-488C-ACBD-CEC3-FF85AE0A2CE3}"/>
              </a:ext>
            </a:extLst>
          </p:cNvPr>
          <p:cNvSpPr txBox="1">
            <a:spLocks/>
          </p:cNvSpPr>
          <p:nvPr/>
        </p:nvSpPr>
        <p:spPr>
          <a:xfrm>
            <a:off x="1228726" y="4833938"/>
            <a:ext cx="6112655" cy="89845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First module installed for tests in 2022.</a:t>
            </a:r>
          </a:p>
        </p:txBody>
      </p:sp>
      <p:sp>
        <p:nvSpPr>
          <p:cNvPr id="28" name="Chevron 11">
            <a:extLst>
              <a:ext uri="{FF2B5EF4-FFF2-40B4-BE49-F238E27FC236}">
                <a16:creationId xmlns:a16="http://schemas.microsoft.com/office/drawing/2014/main" id="{9F124A17-8C7F-3422-DB38-9194700A0678}"/>
              </a:ext>
            </a:extLst>
          </p:cNvPr>
          <p:cNvSpPr/>
          <p:nvPr/>
        </p:nvSpPr>
        <p:spPr>
          <a:xfrm>
            <a:off x="695325" y="4838594"/>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7960217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Operational electronics</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grpSp>
        <p:nvGrpSpPr>
          <p:cNvPr id="21" name="Group 20">
            <a:extLst>
              <a:ext uri="{FF2B5EF4-FFF2-40B4-BE49-F238E27FC236}">
                <a16:creationId xmlns:a16="http://schemas.microsoft.com/office/drawing/2014/main" id="{A32B895C-061C-8F1F-40CF-304FF5FA8131}"/>
              </a:ext>
            </a:extLst>
          </p:cNvPr>
          <p:cNvGrpSpPr/>
          <p:nvPr/>
        </p:nvGrpSpPr>
        <p:grpSpPr>
          <a:xfrm>
            <a:off x="566375" y="2742548"/>
            <a:ext cx="11059249" cy="3627854"/>
            <a:chOff x="633743" y="2729246"/>
            <a:chExt cx="11059249" cy="3627854"/>
          </a:xfrm>
        </p:grpSpPr>
        <p:grpSp>
          <p:nvGrpSpPr>
            <p:cNvPr id="15" name="Group 14">
              <a:extLst>
                <a:ext uri="{FF2B5EF4-FFF2-40B4-BE49-F238E27FC236}">
                  <a16:creationId xmlns:a16="http://schemas.microsoft.com/office/drawing/2014/main" id="{7AC4C418-23A9-59E6-D5FF-A4AB0A345897}"/>
                </a:ext>
              </a:extLst>
            </p:cNvPr>
            <p:cNvGrpSpPr/>
            <p:nvPr/>
          </p:nvGrpSpPr>
          <p:grpSpPr>
            <a:xfrm>
              <a:off x="633743" y="2729246"/>
              <a:ext cx="11059249" cy="3449468"/>
              <a:chOff x="633743" y="2729246"/>
              <a:chExt cx="11059249" cy="3449468"/>
            </a:xfrm>
          </p:grpSpPr>
          <p:grpSp>
            <p:nvGrpSpPr>
              <p:cNvPr id="59" name="Group 58">
                <a:extLst>
                  <a:ext uri="{FF2B5EF4-FFF2-40B4-BE49-F238E27FC236}">
                    <a16:creationId xmlns:a16="http://schemas.microsoft.com/office/drawing/2014/main" id="{F9336CEB-B203-C387-3F4D-434FDC2B4351}"/>
                  </a:ext>
                </a:extLst>
              </p:cNvPr>
              <p:cNvGrpSpPr/>
              <p:nvPr/>
            </p:nvGrpSpPr>
            <p:grpSpPr>
              <a:xfrm>
                <a:off x="633743" y="2729246"/>
                <a:ext cx="11059249" cy="3293866"/>
                <a:chOff x="633743" y="2729246"/>
                <a:chExt cx="11059249" cy="3293866"/>
              </a:xfrm>
            </p:grpSpPr>
            <p:sp>
              <p:nvSpPr>
                <p:cNvPr id="44" name="Rectangle: Rounded Corners 43">
                  <a:extLst>
                    <a:ext uri="{FF2B5EF4-FFF2-40B4-BE49-F238E27FC236}">
                      <a16:creationId xmlns:a16="http://schemas.microsoft.com/office/drawing/2014/main" id="{B80CA39B-EAF0-6268-1D40-E9FC56A0D1BD}"/>
                    </a:ext>
                  </a:extLst>
                </p:cNvPr>
                <p:cNvSpPr/>
                <p:nvPr/>
              </p:nvSpPr>
              <p:spPr>
                <a:xfrm>
                  <a:off x="6924676" y="3666083"/>
                  <a:ext cx="4768316" cy="2357029"/>
                </a:xfrm>
                <a:prstGeom prst="roundRect">
                  <a:avLst>
                    <a:gd name="adj" fmla="val 8069"/>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Rounded Corners 37">
                  <a:extLst>
                    <a:ext uri="{FF2B5EF4-FFF2-40B4-BE49-F238E27FC236}">
                      <a16:creationId xmlns:a16="http://schemas.microsoft.com/office/drawing/2014/main" id="{9DC8FB11-DEE8-FCDA-A875-418DEE598710}"/>
                    </a:ext>
                  </a:extLst>
                </p:cNvPr>
                <p:cNvSpPr/>
                <p:nvPr/>
              </p:nvSpPr>
              <p:spPr>
                <a:xfrm>
                  <a:off x="633743" y="3124055"/>
                  <a:ext cx="6102033" cy="2635246"/>
                </a:xfrm>
                <a:prstGeom prst="roundRect">
                  <a:avLst>
                    <a:gd name="adj" fmla="val 8069"/>
                  </a:avLst>
                </a:prstGeom>
                <a:solidFill>
                  <a:schemeClr val="tx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57643185-95FF-B720-9B72-6459C19FD29E}"/>
                    </a:ext>
                  </a:extLst>
                </p:cNvPr>
                <p:cNvCxnSpPr>
                  <a:cxnSpLocks/>
                </p:cNvCxnSpPr>
                <p:nvPr/>
              </p:nvCxnSpPr>
              <p:spPr>
                <a:xfrm>
                  <a:off x="4892203" y="4580015"/>
                  <a:ext cx="2286000" cy="0"/>
                </a:xfrm>
                <a:prstGeom prst="line">
                  <a:avLst/>
                </a:prstGeom>
                <a:ln w="28575">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4087A35-9625-DCCF-1691-C8B5D62E2291}"/>
                    </a:ext>
                  </a:extLst>
                </p:cNvPr>
                <p:cNvCxnSpPr>
                  <a:cxnSpLocks/>
                </p:cNvCxnSpPr>
                <p:nvPr/>
              </p:nvCxnSpPr>
              <p:spPr>
                <a:xfrm flipV="1">
                  <a:off x="1236664" y="3691202"/>
                  <a:ext cx="0" cy="1628246"/>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 name="Content Placeholder 1">
                  <a:extLst>
                    <a:ext uri="{FF2B5EF4-FFF2-40B4-BE49-F238E27FC236}">
                      <a16:creationId xmlns:a16="http://schemas.microsoft.com/office/drawing/2014/main" id="{FADF6DAC-8A29-47C1-48D1-093C925B5C52}"/>
                    </a:ext>
                  </a:extLst>
                </p:cNvPr>
                <p:cNvSpPr txBox="1">
                  <a:spLocks/>
                </p:cNvSpPr>
                <p:nvPr/>
              </p:nvSpPr>
              <p:spPr>
                <a:xfrm rot="16200000">
                  <a:off x="555627" y="4322762"/>
                  <a:ext cx="954086"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BEAM</a:t>
                  </a:r>
                </a:p>
              </p:txBody>
            </p:sp>
            <p:cxnSp>
              <p:nvCxnSpPr>
                <p:cNvPr id="13" name="Straight Connector 12">
                  <a:extLst>
                    <a:ext uri="{FF2B5EF4-FFF2-40B4-BE49-F238E27FC236}">
                      <a16:creationId xmlns:a16="http://schemas.microsoft.com/office/drawing/2014/main" id="{7CCB872C-9E30-98DC-9875-13A2CE0B51DF}"/>
                    </a:ext>
                  </a:extLst>
                </p:cNvPr>
                <p:cNvCxnSpPr>
                  <a:cxnSpLocks/>
                </p:cNvCxnSpPr>
                <p:nvPr/>
              </p:nvCxnSpPr>
              <p:spPr>
                <a:xfrm>
                  <a:off x="2205767" y="4572000"/>
                  <a:ext cx="2286000" cy="0"/>
                </a:xfrm>
                <a:prstGeom prst="line">
                  <a:avLst/>
                </a:prstGeom>
                <a:ln w="28575">
                  <a:solidFill>
                    <a:schemeClr val="accent3">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38593E60-4EC9-1D68-E40E-122D4F6F7AF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65514" y="4199651"/>
                  <a:ext cx="608803" cy="744697"/>
                </a:xfrm>
                <a:prstGeom prst="rect">
                  <a:avLst/>
                </a:prstGeom>
              </p:spPr>
            </p:pic>
            <p:sp>
              <p:nvSpPr>
                <p:cNvPr id="31" name="Content Placeholder 1">
                  <a:extLst>
                    <a:ext uri="{FF2B5EF4-FFF2-40B4-BE49-F238E27FC236}">
                      <a16:creationId xmlns:a16="http://schemas.microsoft.com/office/drawing/2014/main" id="{D577AE35-2B0F-A403-7701-4E7D1648C8A8}"/>
                    </a:ext>
                  </a:extLst>
                </p:cNvPr>
                <p:cNvSpPr txBox="1">
                  <a:spLocks/>
                </p:cNvSpPr>
                <p:nvPr/>
              </p:nvSpPr>
              <p:spPr>
                <a:xfrm>
                  <a:off x="3165127" y="3439313"/>
                  <a:ext cx="1220417" cy="817796"/>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b="0" dirty="0"/>
                    <a:t>BP FILTER</a:t>
                  </a:r>
                  <a:br>
                    <a:rPr lang="en-US" sz="1800" b="0" dirty="0"/>
                  </a:br>
                  <a:r>
                    <a:rPr lang="en-US" sz="1800" b="0" dirty="0"/>
                    <a:t>f</a:t>
                  </a:r>
                  <a:r>
                    <a:rPr lang="en-US" sz="1800" b="0" baseline="-25000" dirty="0"/>
                    <a:t>0</a:t>
                  </a:r>
                  <a:r>
                    <a:rPr lang="en-US" sz="1800" b="0" dirty="0"/>
                    <a:t> 30.5 GHz</a:t>
                  </a:r>
                  <a:br>
                    <a:rPr lang="en-US" sz="1800" b="0" dirty="0"/>
                  </a:br>
                  <a:r>
                    <a:rPr lang="en-US" sz="1800" b="0" dirty="0"/>
                    <a:t>BW 1 GHz</a:t>
                  </a:r>
                </a:p>
              </p:txBody>
            </p:sp>
            <p:cxnSp>
              <p:nvCxnSpPr>
                <p:cNvPr id="42" name="Straight Connector 41">
                  <a:extLst>
                    <a:ext uri="{FF2B5EF4-FFF2-40B4-BE49-F238E27FC236}">
                      <a16:creationId xmlns:a16="http://schemas.microsoft.com/office/drawing/2014/main" id="{7E41ABD9-3767-82A4-5D51-FCB124B87657}"/>
                    </a:ext>
                  </a:extLst>
                </p:cNvPr>
                <p:cNvCxnSpPr>
                  <a:cxnSpLocks/>
                </p:cNvCxnSpPr>
                <p:nvPr/>
              </p:nvCxnSpPr>
              <p:spPr>
                <a:xfrm>
                  <a:off x="7875199" y="4578509"/>
                  <a:ext cx="914400" cy="0"/>
                </a:xfrm>
                <a:prstGeom prst="line">
                  <a:avLst/>
                </a:prstGeom>
                <a:ln w="28575">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9B3EB5B9-0DA2-4803-DAB8-0813D6E205F4}"/>
                    </a:ext>
                  </a:extLst>
                </p:cNvPr>
                <p:cNvSpPr/>
                <p:nvPr/>
              </p:nvSpPr>
              <p:spPr>
                <a:xfrm>
                  <a:off x="7187316" y="4274821"/>
                  <a:ext cx="1412234" cy="5919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Analog Front-end</a:t>
                  </a:r>
                </a:p>
              </p:txBody>
            </p:sp>
            <p:sp>
              <p:nvSpPr>
                <p:cNvPr id="43" name="Content Placeholder 1">
                  <a:extLst>
                    <a:ext uri="{FF2B5EF4-FFF2-40B4-BE49-F238E27FC236}">
                      <a16:creationId xmlns:a16="http://schemas.microsoft.com/office/drawing/2014/main" id="{4D3C4595-D8FA-C855-88D6-2DBD7914679E}"/>
                    </a:ext>
                  </a:extLst>
                </p:cNvPr>
                <p:cNvSpPr txBox="1">
                  <a:spLocks/>
                </p:cNvSpPr>
                <p:nvPr/>
              </p:nvSpPr>
              <p:spPr>
                <a:xfrm>
                  <a:off x="4516687" y="2729246"/>
                  <a:ext cx="2365317" cy="1101781"/>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800" dirty="0"/>
                    <a:t>TUNNEL SIDE</a:t>
                  </a:r>
                </a:p>
              </p:txBody>
            </p:sp>
            <p:grpSp>
              <p:nvGrpSpPr>
                <p:cNvPr id="48" name="Group 47">
                  <a:extLst>
                    <a:ext uri="{FF2B5EF4-FFF2-40B4-BE49-F238E27FC236}">
                      <a16:creationId xmlns:a16="http://schemas.microsoft.com/office/drawing/2014/main" id="{83FD71B2-A13A-EC4C-0EE4-795E0162C384}"/>
                    </a:ext>
                  </a:extLst>
                </p:cNvPr>
                <p:cNvGrpSpPr/>
                <p:nvPr/>
              </p:nvGrpSpPr>
              <p:grpSpPr>
                <a:xfrm>
                  <a:off x="3481154" y="4274821"/>
                  <a:ext cx="4066270" cy="1350188"/>
                  <a:chOff x="3481154" y="4274821"/>
                  <a:chExt cx="4066270" cy="1350188"/>
                </a:xfrm>
              </p:grpSpPr>
              <p:grpSp>
                <p:nvGrpSpPr>
                  <p:cNvPr id="36" name="Group 35">
                    <a:extLst>
                      <a:ext uri="{FF2B5EF4-FFF2-40B4-BE49-F238E27FC236}">
                        <a16:creationId xmlns:a16="http://schemas.microsoft.com/office/drawing/2014/main" id="{B786655D-5C34-463B-CF85-BE19F7833462}"/>
                      </a:ext>
                    </a:extLst>
                  </p:cNvPr>
                  <p:cNvGrpSpPr/>
                  <p:nvPr/>
                </p:nvGrpSpPr>
                <p:grpSpPr>
                  <a:xfrm>
                    <a:off x="3481154" y="4274821"/>
                    <a:ext cx="3505095" cy="1350188"/>
                    <a:chOff x="3481154" y="4274821"/>
                    <a:chExt cx="3505095" cy="1350188"/>
                  </a:xfrm>
                </p:grpSpPr>
                <p:grpSp>
                  <p:nvGrpSpPr>
                    <p:cNvPr id="32" name="Group 31">
                      <a:extLst>
                        <a:ext uri="{FF2B5EF4-FFF2-40B4-BE49-F238E27FC236}">
                          <a16:creationId xmlns:a16="http://schemas.microsoft.com/office/drawing/2014/main" id="{7BCB35F8-9ED3-D224-18A3-1E1C4A4C3659}"/>
                        </a:ext>
                      </a:extLst>
                    </p:cNvPr>
                    <p:cNvGrpSpPr/>
                    <p:nvPr/>
                  </p:nvGrpSpPr>
                  <p:grpSpPr>
                    <a:xfrm>
                      <a:off x="4477164" y="4274821"/>
                      <a:ext cx="2509085" cy="1140632"/>
                      <a:chOff x="4296094" y="4274821"/>
                      <a:chExt cx="2509085" cy="1140632"/>
                    </a:xfrm>
                  </p:grpSpPr>
                  <p:sp>
                    <p:nvSpPr>
                      <p:cNvPr id="18" name="Oval 17">
                        <a:extLst>
                          <a:ext uri="{FF2B5EF4-FFF2-40B4-BE49-F238E27FC236}">
                            <a16:creationId xmlns:a16="http://schemas.microsoft.com/office/drawing/2014/main" id="{0A8C238A-89EF-50EA-A2F7-9C8CF75ED860}"/>
                          </a:ext>
                        </a:extLst>
                      </p:cNvPr>
                      <p:cNvSpPr/>
                      <p:nvPr/>
                    </p:nvSpPr>
                    <p:spPr>
                      <a:xfrm>
                        <a:off x="4296094" y="4274821"/>
                        <a:ext cx="586740" cy="586234"/>
                      </a:xfrm>
                      <a:prstGeom prst="ellipse">
                        <a:avLst/>
                      </a:prstGeom>
                      <a:solidFill>
                        <a:schemeClr val="bg1"/>
                      </a:solidFill>
                      <a:ln w="28575">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a:extLst>
                          <a:ext uri="{FF2B5EF4-FFF2-40B4-BE49-F238E27FC236}">
                            <a16:creationId xmlns:a16="http://schemas.microsoft.com/office/drawing/2014/main" id="{FE4A4685-6A60-BE88-B436-38ECFB9A30E8}"/>
                          </a:ext>
                        </a:extLst>
                      </p:cNvPr>
                      <p:cNvCxnSpPr>
                        <a:cxnSpLocks/>
                        <a:stCxn id="18" idx="3"/>
                        <a:endCxn id="18" idx="7"/>
                      </p:cNvCxnSpPr>
                      <p:nvPr/>
                    </p:nvCxnSpPr>
                    <p:spPr>
                      <a:xfrm flipV="1">
                        <a:off x="4382020" y="4360673"/>
                        <a:ext cx="414888" cy="41453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33994E5-BDBA-8E66-E688-7F61BC72391C}"/>
                          </a:ext>
                        </a:extLst>
                      </p:cNvPr>
                      <p:cNvCxnSpPr>
                        <a:cxnSpLocks/>
                        <a:stCxn id="18" idx="1"/>
                        <a:endCxn id="18" idx="5"/>
                      </p:cNvCxnSpPr>
                      <p:nvPr/>
                    </p:nvCxnSpPr>
                    <p:spPr>
                      <a:xfrm>
                        <a:off x="4382020" y="4360673"/>
                        <a:ext cx="414888" cy="41453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9FD35FA0-DE62-7F07-F166-1E59BE0415AF}"/>
                          </a:ext>
                        </a:extLst>
                      </p:cNvPr>
                      <p:cNvCxnSpPr>
                        <a:cxnSpLocks/>
                      </p:cNvCxnSpPr>
                      <p:nvPr/>
                    </p:nvCxnSpPr>
                    <p:spPr>
                      <a:xfrm flipV="1">
                        <a:off x="4595420" y="4866813"/>
                        <a:ext cx="0" cy="54864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7" name="Content Placeholder 1">
                        <a:extLst>
                          <a:ext uri="{FF2B5EF4-FFF2-40B4-BE49-F238E27FC236}">
                            <a16:creationId xmlns:a16="http://schemas.microsoft.com/office/drawing/2014/main" id="{BC2496B5-9E49-B51C-96C7-860BFF15E460}"/>
                          </a:ext>
                        </a:extLst>
                      </p:cNvPr>
                      <p:cNvSpPr txBox="1">
                        <a:spLocks/>
                      </p:cNvSpPr>
                      <p:nvPr/>
                    </p:nvSpPr>
                    <p:spPr>
                      <a:xfrm>
                        <a:off x="5193078" y="4297140"/>
                        <a:ext cx="1612101" cy="62237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800" b="0" dirty="0"/>
                          <a:t>2.5 GHz</a:t>
                        </a:r>
                      </a:p>
                    </p:txBody>
                  </p:sp>
                </p:grpSp>
                <p:sp>
                  <p:nvSpPr>
                    <p:cNvPr id="33" name="Content Placeholder 1">
                      <a:extLst>
                        <a:ext uri="{FF2B5EF4-FFF2-40B4-BE49-F238E27FC236}">
                          <a16:creationId xmlns:a16="http://schemas.microsoft.com/office/drawing/2014/main" id="{5948C652-6458-AA83-FCCE-B89F27EE5890}"/>
                        </a:ext>
                      </a:extLst>
                    </p:cNvPr>
                    <p:cNvSpPr txBox="1">
                      <a:spLocks/>
                    </p:cNvSpPr>
                    <p:nvPr/>
                  </p:nvSpPr>
                  <p:spPr>
                    <a:xfrm>
                      <a:off x="4158270" y="5002637"/>
                      <a:ext cx="1612101" cy="62237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400" b="0" dirty="0"/>
                        <a:t>LO</a:t>
                      </a:r>
                    </a:p>
                  </p:txBody>
                </p:sp>
                <p:sp>
                  <p:nvSpPr>
                    <p:cNvPr id="34" name="Content Placeholder 1">
                      <a:extLst>
                        <a:ext uri="{FF2B5EF4-FFF2-40B4-BE49-F238E27FC236}">
                          <a16:creationId xmlns:a16="http://schemas.microsoft.com/office/drawing/2014/main" id="{169619C1-6C9F-7259-03B5-AB5F4A63E5EC}"/>
                        </a:ext>
                      </a:extLst>
                    </p:cNvPr>
                    <p:cNvSpPr txBox="1">
                      <a:spLocks/>
                    </p:cNvSpPr>
                    <p:nvPr/>
                  </p:nvSpPr>
                  <p:spPr>
                    <a:xfrm>
                      <a:off x="3481154" y="4349753"/>
                      <a:ext cx="1612101" cy="62237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400" b="0" dirty="0"/>
                        <a:t>RF</a:t>
                      </a:r>
                    </a:p>
                  </p:txBody>
                </p:sp>
                <p:sp>
                  <p:nvSpPr>
                    <p:cNvPr id="35" name="Content Placeholder 1">
                      <a:extLst>
                        <a:ext uri="{FF2B5EF4-FFF2-40B4-BE49-F238E27FC236}">
                          <a16:creationId xmlns:a16="http://schemas.microsoft.com/office/drawing/2014/main" id="{8EE90ECD-15C9-FA4B-4834-4ECE3363766B}"/>
                        </a:ext>
                      </a:extLst>
                    </p:cNvPr>
                    <p:cNvSpPr txBox="1">
                      <a:spLocks/>
                    </p:cNvSpPr>
                    <p:nvPr/>
                  </p:nvSpPr>
                  <p:spPr>
                    <a:xfrm>
                      <a:off x="4447140" y="4349165"/>
                      <a:ext cx="1612101" cy="62237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400" b="0" dirty="0"/>
                        <a:t>IF</a:t>
                      </a:r>
                    </a:p>
                  </p:txBody>
                </p:sp>
              </p:grpSp>
              <p:cxnSp>
                <p:nvCxnSpPr>
                  <p:cNvPr id="45" name="Straight Arrow Connector 44">
                    <a:extLst>
                      <a:ext uri="{FF2B5EF4-FFF2-40B4-BE49-F238E27FC236}">
                        <a16:creationId xmlns:a16="http://schemas.microsoft.com/office/drawing/2014/main" id="{A24AEA8D-48BA-E3E7-33CA-2CC822AD5481}"/>
                      </a:ext>
                    </a:extLst>
                  </p:cNvPr>
                  <p:cNvCxnSpPr>
                    <a:cxnSpLocks/>
                  </p:cNvCxnSpPr>
                  <p:nvPr/>
                </p:nvCxnSpPr>
                <p:spPr>
                  <a:xfrm flipH="1">
                    <a:off x="4781506" y="5413072"/>
                    <a:ext cx="2765918" cy="0"/>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9" name="Content Placeholder 1">
                  <a:extLst>
                    <a:ext uri="{FF2B5EF4-FFF2-40B4-BE49-F238E27FC236}">
                      <a16:creationId xmlns:a16="http://schemas.microsoft.com/office/drawing/2014/main" id="{B01E952D-4A43-23CC-AC46-4E101DD61453}"/>
                    </a:ext>
                  </a:extLst>
                </p:cNvPr>
                <p:cNvSpPr txBox="1">
                  <a:spLocks/>
                </p:cNvSpPr>
                <p:nvPr/>
              </p:nvSpPr>
              <p:spPr>
                <a:xfrm>
                  <a:off x="6438337" y="3275054"/>
                  <a:ext cx="2365317" cy="1101781"/>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800" dirty="0"/>
                    <a:t>ALCOVE</a:t>
                  </a:r>
                </a:p>
              </p:txBody>
            </p:sp>
            <p:sp>
              <p:nvSpPr>
                <p:cNvPr id="50" name="Rectangle 49">
                  <a:extLst>
                    <a:ext uri="{FF2B5EF4-FFF2-40B4-BE49-F238E27FC236}">
                      <a16:creationId xmlns:a16="http://schemas.microsoft.com/office/drawing/2014/main" id="{B52F9D8D-58B3-E709-CA99-C181AC83EEFC}"/>
                    </a:ext>
                  </a:extLst>
                </p:cNvPr>
                <p:cNvSpPr/>
                <p:nvPr/>
              </p:nvSpPr>
              <p:spPr>
                <a:xfrm>
                  <a:off x="7439811" y="5134448"/>
                  <a:ext cx="1412234" cy="5919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28 GHz </a:t>
                  </a:r>
                  <a:br>
                    <a:rPr lang="en-US" b="1" dirty="0"/>
                  </a:br>
                  <a:r>
                    <a:rPr lang="en-US" b="1" dirty="0"/>
                    <a:t>Generator</a:t>
                  </a:r>
                </a:p>
              </p:txBody>
            </p:sp>
            <p:sp>
              <p:nvSpPr>
                <p:cNvPr id="51" name="Content Placeholder 1">
                  <a:extLst>
                    <a:ext uri="{FF2B5EF4-FFF2-40B4-BE49-F238E27FC236}">
                      <a16:creationId xmlns:a16="http://schemas.microsoft.com/office/drawing/2014/main" id="{9AE2AA43-F1E9-EC90-2842-A3CEDFE4EB45}"/>
                    </a:ext>
                  </a:extLst>
                </p:cNvPr>
                <p:cNvSpPr txBox="1">
                  <a:spLocks/>
                </p:cNvSpPr>
                <p:nvPr/>
              </p:nvSpPr>
              <p:spPr>
                <a:xfrm>
                  <a:off x="5058771" y="5126464"/>
                  <a:ext cx="1612101" cy="62237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800" b="0" dirty="0"/>
                    <a:t>28 GHz</a:t>
                  </a:r>
                </a:p>
              </p:txBody>
            </p:sp>
            <p:cxnSp>
              <p:nvCxnSpPr>
                <p:cNvPr id="52" name="Straight Arrow Connector 51">
                  <a:extLst>
                    <a:ext uri="{FF2B5EF4-FFF2-40B4-BE49-F238E27FC236}">
                      <a16:creationId xmlns:a16="http://schemas.microsoft.com/office/drawing/2014/main" id="{A29793D2-C30E-1F53-FCC8-03BA73346268}"/>
                    </a:ext>
                  </a:extLst>
                </p:cNvPr>
                <p:cNvCxnSpPr>
                  <a:cxnSpLocks/>
                </p:cNvCxnSpPr>
                <p:nvPr/>
              </p:nvCxnSpPr>
              <p:spPr>
                <a:xfrm flipH="1">
                  <a:off x="8853717" y="5411561"/>
                  <a:ext cx="365760" cy="0"/>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5" name="Content Placeholder 1">
                  <a:extLst>
                    <a:ext uri="{FF2B5EF4-FFF2-40B4-BE49-F238E27FC236}">
                      <a16:creationId xmlns:a16="http://schemas.microsoft.com/office/drawing/2014/main" id="{C96502B0-A8EF-4B79-5E56-24C5AF037F45}"/>
                    </a:ext>
                  </a:extLst>
                </p:cNvPr>
                <p:cNvSpPr txBox="1">
                  <a:spLocks/>
                </p:cNvSpPr>
                <p:nvPr/>
              </p:nvSpPr>
              <p:spPr>
                <a:xfrm>
                  <a:off x="9173518" y="5169115"/>
                  <a:ext cx="965405" cy="62237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1800" b="0" dirty="0"/>
                    <a:t>10 MHz </a:t>
                  </a:r>
                  <a:br>
                    <a:rPr lang="en-US" sz="1800" b="0" dirty="0"/>
                  </a:br>
                  <a:r>
                    <a:rPr lang="en-US" sz="1800" b="0" dirty="0"/>
                    <a:t>REF</a:t>
                  </a:r>
                </a:p>
              </p:txBody>
            </p:sp>
            <p:pic>
              <p:nvPicPr>
                <p:cNvPr id="57" name="Picture 56" descr="A black circle with white dots&#10;&#10;Description automatically generated">
                  <a:extLst>
                    <a:ext uri="{FF2B5EF4-FFF2-40B4-BE49-F238E27FC236}">
                      <a16:creationId xmlns:a16="http://schemas.microsoft.com/office/drawing/2014/main" id="{82C7C1DF-829E-2CCE-5136-E119C50FAA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0233" y="4131273"/>
                  <a:ext cx="891365" cy="891365"/>
                </a:xfrm>
                <a:prstGeom prst="rect">
                  <a:avLst/>
                </a:prstGeom>
              </p:spPr>
            </p:pic>
            <p:cxnSp>
              <p:nvCxnSpPr>
                <p:cNvPr id="58" name="Straight Connector 57">
                  <a:extLst>
                    <a:ext uri="{FF2B5EF4-FFF2-40B4-BE49-F238E27FC236}">
                      <a16:creationId xmlns:a16="http://schemas.microsoft.com/office/drawing/2014/main" id="{E26E46D1-DE27-389A-0D7A-AB710E6CFA09}"/>
                    </a:ext>
                  </a:extLst>
                </p:cNvPr>
                <p:cNvCxnSpPr>
                  <a:cxnSpLocks/>
                </p:cNvCxnSpPr>
                <p:nvPr/>
              </p:nvCxnSpPr>
              <p:spPr>
                <a:xfrm>
                  <a:off x="9674323" y="4576955"/>
                  <a:ext cx="914400" cy="0"/>
                </a:xfrm>
                <a:prstGeom prst="line">
                  <a:avLst/>
                </a:prstGeom>
                <a:ln w="28575">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482941B0-23EC-A6CA-6606-CB2F2DC9F180}"/>
                    </a:ext>
                  </a:extLst>
                </p:cNvPr>
                <p:cNvSpPr/>
                <p:nvPr/>
              </p:nvSpPr>
              <p:spPr>
                <a:xfrm>
                  <a:off x="8782087" y="4271942"/>
                  <a:ext cx="1412234" cy="5919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err="1"/>
                    <a:t>Digitiser</a:t>
                  </a:r>
                  <a:endParaRPr lang="en-US" b="1" dirty="0"/>
                </a:p>
              </p:txBody>
            </p:sp>
            <p:sp>
              <p:nvSpPr>
                <p:cNvPr id="8" name="Rectangle 7">
                  <a:extLst>
                    <a:ext uri="{FF2B5EF4-FFF2-40B4-BE49-F238E27FC236}">
                      <a16:creationId xmlns:a16="http://schemas.microsoft.com/office/drawing/2014/main" id="{C4888AF1-612D-F387-9B39-229BFC9A3A51}"/>
                    </a:ext>
                  </a:extLst>
                </p:cNvPr>
                <p:cNvSpPr/>
                <p:nvPr/>
              </p:nvSpPr>
              <p:spPr>
                <a:xfrm>
                  <a:off x="1446214" y="4039129"/>
                  <a:ext cx="952500" cy="10657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err="1"/>
                    <a:t>ChDR</a:t>
                  </a:r>
                  <a:br>
                    <a:rPr lang="en-US" b="1" dirty="0"/>
                  </a:br>
                  <a:r>
                    <a:rPr lang="en-US" b="1" dirty="0"/>
                    <a:t>BPM</a:t>
                  </a:r>
                  <a:br>
                    <a:rPr lang="en-US" b="1" dirty="0"/>
                  </a:br>
                  <a:r>
                    <a:rPr lang="en-US" b="1" dirty="0"/>
                    <a:t>Pickup</a:t>
                  </a:r>
                </a:p>
              </p:txBody>
            </p:sp>
          </p:grpSp>
          <p:cxnSp>
            <p:nvCxnSpPr>
              <p:cNvPr id="2" name="Straight Arrow Connector 1">
                <a:extLst>
                  <a:ext uri="{FF2B5EF4-FFF2-40B4-BE49-F238E27FC236}">
                    <a16:creationId xmlns:a16="http://schemas.microsoft.com/office/drawing/2014/main" id="{46C2619F-E09B-F866-4217-AE5C9B2030B0}"/>
                  </a:ext>
                </a:extLst>
              </p:cNvPr>
              <p:cNvCxnSpPr>
                <a:cxnSpLocks/>
              </p:cNvCxnSpPr>
              <p:nvPr/>
            </p:nvCxnSpPr>
            <p:spPr>
              <a:xfrm flipH="1">
                <a:off x="850107" y="5975724"/>
                <a:ext cx="180000" cy="0"/>
              </a:xfrm>
              <a:prstGeom prst="straightConnector1">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Content Placeholder 1">
                <a:extLst>
                  <a:ext uri="{FF2B5EF4-FFF2-40B4-BE49-F238E27FC236}">
                    <a16:creationId xmlns:a16="http://schemas.microsoft.com/office/drawing/2014/main" id="{4463A6DA-8A87-6733-60B2-0DC3D34EB6EC}"/>
                  </a:ext>
                </a:extLst>
              </p:cNvPr>
              <p:cNvSpPr txBox="1">
                <a:spLocks/>
              </p:cNvSpPr>
              <p:nvPr/>
            </p:nvSpPr>
            <p:spPr>
              <a:xfrm>
                <a:off x="1134231" y="5889589"/>
                <a:ext cx="2030183" cy="264521"/>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400" b="0" dirty="0"/>
                  <a:t>WR28 WAVEGUIDE</a:t>
                </a:r>
              </a:p>
            </p:txBody>
          </p:sp>
          <p:cxnSp>
            <p:nvCxnSpPr>
              <p:cNvPr id="12" name="Straight Arrow Connector 11">
                <a:extLst>
                  <a:ext uri="{FF2B5EF4-FFF2-40B4-BE49-F238E27FC236}">
                    <a16:creationId xmlns:a16="http://schemas.microsoft.com/office/drawing/2014/main" id="{47FB4752-E5BC-1B9D-2E94-A0A6A0EEC9E2}"/>
                  </a:ext>
                </a:extLst>
              </p:cNvPr>
              <p:cNvCxnSpPr>
                <a:cxnSpLocks/>
              </p:cNvCxnSpPr>
              <p:nvPr/>
            </p:nvCxnSpPr>
            <p:spPr>
              <a:xfrm flipH="1">
                <a:off x="850107" y="6178714"/>
                <a:ext cx="180000" cy="0"/>
              </a:xfrm>
              <a:prstGeom prst="straightConnector1">
                <a:avLst/>
              </a:prstGeom>
              <a:ln w="28575">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4" name="Content Placeholder 1">
              <a:extLst>
                <a:ext uri="{FF2B5EF4-FFF2-40B4-BE49-F238E27FC236}">
                  <a16:creationId xmlns:a16="http://schemas.microsoft.com/office/drawing/2014/main" id="{9FCB7AB8-5346-2982-98CE-53555CD4072B}"/>
                </a:ext>
              </a:extLst>
            </p:cNvPr>
            <p:cNvSpPr txBox="1">
              <a:spLocks/>
            </p:cNvSpPr>
            <p:nvPr/>
          </p:nvSpPr>
          <p:spPr>
            <a:xfrm>
              <a:off x="1134231" y="6092579"/>
              <a:ext cx="2030183" cy="264521"/>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400" b="0" dirty="0"/>
                <a:t>COAXIAL CABLE</a:t>
              </a:r>
            </a:p>
          </p:txBody>
        </p:sp>
      </p:grpSp>
      <p:pic>
        <p:nvPicPr>
          <p:cNvPr id="24" name="Picture 23">
            <a:extLst>
              <a:ext uri="{FF2B5EF4-FFF2-40B4-BE49-F238E27FC236}">
                <a16:creationId xmlns:a16="http://schemas.microsoft.com/office/drawing/2014/main" id="{0EEE111C-14F5-9F1C-78FC-2A954B9192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6870" y="341786"/>
            <a:ext cx="3066903" cy="2842799"/>
          </a:xfrm>
          <a:prstGeom prst="rect">
            <a:avLst/>
          </a:prstGeom>
        </p:spPr>
      </p:pic>
      <p:sp>
        <p:nvSpPr>
          <p:cNvPr id="26" name="TextBox 25">
            <a:extLst>
              <a:ext uri="{FF2B5EF4-FFF2-40B4-BE49-F238E27FC236}">
                <a16:creationId xmlns:a16="http://schemas.microsoft.com/office/drawing/2014/main" id="{3195A555-D5EA-F04A-948D-169893C1B530}"/>
              </a:ext>
            </a:extLst>
          </p:cNvPr>
          <p:cNvSpPr txBox="1"/>
          <p:nvPr/>
        </p:nvSpPr>
        <p:spPr>
          <a:xfrm>
            <a:off x="8736286" y="2595802"/>
            <a:ext cx="1573974" cy="369332"/>
          </a:xfrm>
          <a:prstGeom prst="rect">
            <a:avLst/>
          </a:prstGeom>
          <a:noFill/>
          <a:ln w="38100">
            <a:solidFill>
              <a:srgbClr val="000000"/>
            </a:solidFill>
          </a:ln>
        </p:spPr>
        <p:txBody>
          <a:bodyPr wrap="square" lIns="0" tIns="0" rIns="0" bIns="0" rtlCol="0">
            <a:spAutoFit/>
          </a:bodyPr>
          <a:lstStyle/>
          <a:p>
            <a:pPr algn="l"/>
            <a:r>
              <a:rPr lang="en-US" sz="1200" b="1" dirty="0">
                <a:solidFill>
                  <a:srgbClr val="FF0000"/>
                </a:solidFill>
              </a:rPr>
              <a:t> RED </a:t>
            </a:r>
            <a:r>
              <a:rPr lang="en-US" sz="1200" dirty="0"/>
              <a:t>= </a:t>
            </a:r>
            <a:r>
              <a:rPr lang="en-US" sz="1200" dirty="0" err="1"/>
              <a:t>eBPM</a:t>
            </a:r>
            <a:endParaRPr lang="en-US" sz="1200" dirty="0"/>
          </a:p>
          <a:p>
            <a:pPr algn="l"/>
            <a:r>
              <a:rPr lang="en-US" sz="1200" b="1" dirty="0">
                <a:solidFill>
                  <a:srgbClr val="000000"/>
                </a:solidFill>
              </a:rPr>
              <a:t> BLACK </a:t>
            </a:r>
            <a:r>
              <a:rPr lang="en-US" sz="1200" dirty="0"/>
              <a:t>= </a:t>
            </a:r>
            <a:r>
              <a:rPr lang="en-US" sz="1200" dirty="0" err="1"/>
              <a:t>ChDR</a:t>
            </a:r>
            <a:r>
              <a:rPr lang="en-US" sz="1200" dirty="0"/>
              <a:t> BPM </a:t>
            </a:r>
          </a:p>
        </p:txBody>
      </p:sp>
      <p:sp>
        <p:nvSpPr>
          <p:cNvPr id="29" name="Content Placeholder 1">
            <a:extLst>
              <a:ext uri="{FF2B5EF4-FFF2-40B4-BE49-F238E27FC236}">
                <a16:creationId xmlns:a16="http://schemas.microsoft.com/office/drawing/2014/main" id="{6FA69809-98C1-1CB5-E9F1-923869CD98F6}"/>
              </a:ext>
            </a:extLst>
          </p:cNvPr>
          <p:cNvSpPr>
            <a:spLocks noGrp="1"/>
          </p:cNvSpPr>
          <p:nvPr>
            <p:ph idx="1"/>
          </p:nvPr>
        </p:nvSpPr>
        <p:spPr>
          <a:xfrm>
            <a:off x="1236664" y="1592263"/>
            <a:ext cx="6112655" cy="898454"/>
          </a:xfrm>
        </p:spPr>
        <p:txBody>
          <a:bodyPr>
            <a:normAutofit/>
          </a:bodyPr>
          <a:lstStyle/>
          <a:p>
            <a:r>
              <a:rPr lang="en-US" b="0" dirty="0"/>
              <a:t>Initial tests in 2022 currently ongoing.</a:t>
            </a:r>
          </a:p>
          <a:p>
            <a:r>
              <a:rPr lang="en-US" dirty="0"/>
              <a:t>Need for a better plot than that.</a:t>
            </a:r>
          </a:p>
        </p:txBody>
      </p:sp>
      <p:sp>
        <p:nvSpPr>
          <p:cNvPr id="37" name="Chevron 11">
            <a:extLst>
              <a:ext uri="{FF2B5EF4-FFF2-40B4-BE49-F238E27FC236}">
                <a16:creationId xmlns:a16="http://schemas.microsoft.com/office/drawing/2014/main" id="{E4328B1A-D7EE-AB15-E3D3-E9C0B5AA688D}"/>
              </a:ext>
            </a:extLst>
          </p:cNvPr>
          <p:cNvSpPr/>
          <p:nvPr/>
        </p:nvSpPr>
        <p:spPr>
          <a:xfrm>
            <a:off x="703263" y="1596919"/>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10151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8" y="1227138"/>
            <a:ext cx="6979075" cy="365125"/>
          </a:xfrm>
        </p:spPr>
        <p:txBody>
          <a:bodyPr/>
          <a:lstStyle/>
          <a:p>
            <a:r>
              <a:rPr lang="en-US" dirty="0" err="1"/>
              <a:t>ChDR</a:t>
            </a:r>
            <a:r>
              <a:rPr lang="en-US" dirty="0"/>
              <a:t> pickups are a promising but young technology !</a:t>
            </a:r>
          </a:p>
        </p:txBody>
      </p:sp>
      <p:sp>
        <p:nvSpPr>
          <p:cNvPr id="3" name="Title 2"/>
          <p:cNvSpPr>
            <a:spLocks noGrp="1"/>
          </p:cNvSpPr>
          <p:nvPr>
            <p:ph type="title"/>
          </p:nvPr>
        </p:nvSpPr>
        <p:spPr/>
        <p:txBody>
          <a:bodyPr/>
          <a:lstStyle/>
          <a:p>
            <a:r>
              <a:rPr lang="en-US" dirty="0"/>
              <a:t>Future outlook</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sp>
        <p:nvSpPr>
          <p:cNvPr id="6" name="Content Placeholder 1">
            <a:extLst>
              <a:ext uri="{FF2B5EF4-FFF2-40B4-BE49-F238E27FC236}">
                <a16:creationId xmlns:a16="http://schemas.microsoft.com/office/drawing/2014/main" id="{A5ACBFC0-DA71-3D69-4ADC-68FA28484E7B}"/>
              </a:ext>
            </a:extLst>
          </p:cNvPr>
          <p:cNvSpPr txBox="1">
            <a:spLocks/>
          </p:cNvSpPr>
          <p:nvPr/>
        </p:nvSpPr>
        <p:spPr>
          <a:xfrm>
            <a:off x="1228726" y="2359597"/>
            <a:ext cx="4684711" cy="834918"/>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Large signal output. Can measure </a:t>
            </a:r>
            <a:r>
              <a:rPr lang="en-US" dirty="0"/>
              <a:t>charges</a:t>
            </a:r>
            <a:r>
              <a:rPr lang="en-US" b="0" dirty="0"/>
              <a:t> as </a:t>
            </a:r>
            <a:r>
              <a:rPr lang="en-US" dirty="0"/>
              <a:t>low</a:t>
            </a:r>
            <a:r>
              <a:rPr lang="en-US" b="0" dirty="0"/>
              <a:t> as </a:t>
            </a:r>
            <a:r>
              <a:rPr lang="en-US" dirty="0"/>
              <a:t>few </a:t>
            </a:r>
            <a:r>
              <a:rPr lang="en-US" dirty="0" err="1"/>
              <a:t>pC</a:t>
            </a:r>
            <a:r>
              <a:rPr lang="en-US" dirty="0"/>
              <a:t>.</a:t>
            </a:r>
            <a:r>
              <a:rPr lang="en-US" b="0" dirty="0"/>
              <a:t> </a:t>
            </a:r>
            <a:endParaRPr lang="en-US" dirty="0"/>
          </a:p>
        </p:txBody>
      </p:sp>
      <p:sp>
        <p:nvSpPr>
          <p:cNvPr id="7" name="Chevron 11">
            <a:extLst>
              <a:ext uri="{FF2B5EF4-FFF2-40B4-BE49-F238E27FC236}">
                <a16:creationId xmlns:a16="http://schemas.microsoft.com/office/drawing/2014/main" id="{13D85E7C-5DB8-0138-9E33-7AA7F9A14BCA}"/>
              </a:ext>
            </a:extLst>
          </p:cNvPr>
          <p:cNvSpPr/>
          <p:nvPr/>
        </p:nvSpPr>
        <p:spPr>
          <a:xfrm>
            <a:off x="695325" y="2364253"/>
            <a:ext cx="279400" cy="254000"/>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ontent Placeholder 1">
            <a:extLst>
              <a:ext uri="{FF2B5EF4-FFF2-40B4-BE49-F238E27FC236}">
                <a16:creationId xmlns:a16="http://schemas.microsoft.com/office/drawing/2014/main" id="{55E266AC-0CE0-FDC7-5389-04523FE503C2}"/>
              </a:ext>
            </a:extLst>
          </p:cNvPr>
          <p:cNvSpPr txBox="1">
            <a:spLocks/>
          </p:cNvSpPr>
          <p:nvPr/>
        </p:nvSpPr>
        <p:spPr>
          <a:xfrm>
            <a:off x="695325" y="1920003"/>
            <a:ext cx="996997"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00B050"/>
                </a:solidFill>
              </a:rPr>
              <a:t>PROs:</a:t>
            </a:r>
          </a:p>
        </p:txBody>
      </p:sp>
      <p:sp>
        <p:nvSpPr>
          <p:cNvPr id="9" name="Content Placeholder 1">
            <a:extLst>
              <a:ext uri="{FF2B5EF4-FFF2-40B4-BE49-F238E27FC236}">
                <a16:creationId xmlns:a16="http://schemas.microsoft.com/office/drawing/2014/main" id="{3BA21805-41E7-B3C0-B50D-CD06B30163FC}"/>
              </a:ext>
            </a:extLst>
          </p:cNvPr>
          <p:cNvSpPr txBox="1">
            <a:spLocks/>
          </p:cNvSpPr>
          <p:nvPr/>
        </p:nvSpPr>
        <p:spPr>
          <a:xfrm>
            <a:off x="6700840" y="2364253"/>
            <a:ext cx="5083174" cy="64508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Difficult to test in the GHz regime. Quality control of the pickups is complicated.</a:t>
            </a:r>
            <a:endParaRPr lang="en-US" dirty="0"/>
          </a:p>
        </p:txBody>
      </p:sp>
      <p:sp>
        <p:nvSpPr>
          <p:cNvPr id="10" name="Chevron 11">
            <a:extLst>
              <a:ext uri="{FF2B5EF4-FFF2-40B4-BE49-F238E27FC236}">
                <a16:creationId xmlns:a16="http://schemas.microsoft.com/office/drawing/2014/main" id="{8A2B23AB-95F4-38AA-25F8-AC70EFF16985}"/>
              </a:ext>
            </a:extLst>
          </p:cNvPr>
          <p:cNvSpPr/>
          <p:nvPr/>
        </p:nvSpPr>
        <p:spPr>
          <a:xfrm>
            <a:off x="6167438" y="2368909"/>
            <a:ext cx="279400" cy="254000"/>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ontent Placeholder 1">
            <a:extLst>
              <a:ext uri="{FF2B5EF4-FFF2-40B4-BE49-F238E27FC236}">
                <a16:creationId xmlns:a16="http://schemas.microsoft.com/office/drawing/2014/main" id="{E4D78A3E-B13C-CBFE-E4A1-256A6904DD1D}"/>
              </a:ext>
            </a:extLst>
          </p:cNvPr>
          <p:cNvSpPr txBox="1">
            <a:spLocks/>
          </p:cNvSpPr>
          <p:nvPr/>
        </p:nvSpPr>
        <p:spPr>
          <a:xfrm>
            <a:off x="6167438" y="1924659"/>
            <a:ext cx="996997"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rgbClr val="FF0000"/>
                </a:solidFill>
              </a:rPr>
              <a:t>CONs:</a:t>
            </a:r>
          </a:p>
        </p:txBody>
      </p:sp>
      <p:sp>
        <p:nvSpPr>
          <p:cNvPr id="12" name="Content Placeholder 1">
            <a:extLst>
              <a:ext uri="{FF2B5EF4-FFF2-40B4-BE49-F238E27FC236}">
                <a16:creationId xmlns:a16="http://schemas.microsoft.com/office/drawing/2014/main" id="{8130BB3E-67BD-E51C-9A8A-7EEF2066AC82}"/>
              </a:ext>
            </a:extLst>
          </p:cNvPr>
          <p:cNvSpPr txBox="1">
            <a:spLocks/>
          </p:cNvSpPr>
          <p:nvPr/>
        </p:nvSpPr>
        <p:spPr>
          <a:xfrm>
            <a:off x="1228726" y="3159791"/>
            <a:ext cx="4684711" cy="1386292"/>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High cutoff frequency defined only by the bunch length. Potential for optical techniques with short bunches.</a:t>
            </a:r>
            <a:br>
              <a:rPr lang="en-US" b="0" dirty="0"/>
            </a:br>
            <a:r>
              <a:rPr lang="en-US" b="0" dirty="0">
                <a:solidFill>
                  <a:srgbClr val="FF0000"/>
                </a:solidFill>
              </a:rPr>
              <a:t>See poster TUP022.</a:t>
            </a:r>
            <a:endParaRPr lang="en-US" dirty="0">
              <a:solidFill>
                <a:srgbClr val="FF0000"/>
              </a:solidFill>
            </a:endParaRPr>
          </a:p>
        </p:txBody>
      </p:sp>
      <p:sp>
        <p:nvSpPr>
          <p:cNvPr id="13" name="Chevron 11">
            <a:extLst>
              <a:ext uri="{FF2B5EF4-FFF2-40B4-BE49-F238E27FC236}">
                <a16:creationId xmlns:a16="http://schemas.microsoft.com/office/drawing/2014/main" id="{F4E24C62-380E-91CD-8AAB-A027FF0DE027}"/>
              </a:ext>
            </a:extLst>
          </p:cNvPr>
          <p:cNvSpPr/>
          <p:nvPr/>
        </p:nvSpPr>
        <p:spPr>
          <a:xfrm>
            <a:off x="695325" y="3164447"/>
            <a:ext cx="279400" cy="254000"/>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Content Placeholder 1">
            <a:extLst>
              <a:ext uri="{FF2B5EF4-FFF2-40B4-BE49-F238E27FC236}">
                <a16:creationId xmlns:a16="http://schemas.microsoft.com/office/drawing/2014/main" id="{76477C8E-0CF9-FE15-FF46-F4A6A952B3ED}"/>
              </a:ext>
            </a:extLst>
          </p:cNvPr>
          <p:cNvSpPr txBox="1">
            <a:spLocks/>
          </p:cNvSpPr>
          <p:nvPr/>
        </p:nvSpPr>
        <p:spPr>
          <a:xfrm>
            <a:off x="1228726" y="4490664"/>
            <a:ext cx="4684711" cy="84457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Low cutoff frequency decided by construction.</a:t>
            </a:r>
            <a:endParaRPr lang="en-US" dirty="0"/>
          </a:p>
        </p:txBody>
      </p:sp>
      <p:sp>
        <p:nvSpPr>
          <p:cNvPr id="15" name="Chevron 11">
            <a:extLst>
              <a:ext uri="{FF2B5EF4-FFF2-40B4-BE49-F238E27FC236}">
                <a16:creationId xmlns:a16="http://schemas.microsoft.com/office/drawing/2014/main" id="{25A75A29-7821-F05B-FA8F-20883F22BEB9}"/>
              </a:ext>
            </a:extLst>
          </p:cNvPr>
          <p:cNvSpPr/>
          <p:nvPr/>
        </p:nvSpPr>
        <p:spPr>
          <a:xfrm>
            <a:off x="695325" y="4495320"/>
            <a:ext cx="279400" cy="254000"/>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ontent Placeholder 1">
            <a:extLst>
              <a:ext uri="{FF2B5EF4-FFF2-40B4-BE49-F238E27FC236}">
                <a16:creationId xmlns:a16="http://schemas.microsoft.com/office/drawing/2014/main" id="{86328578-8176-DA70-C569-36349F9653B5}"/>
              </a:ext>
            </a:extLst>
          </p:cNvPr>
          <p:cNvSpPr txBox="1">
            <a:spLocks/>
          </p:cNvSpPr>
          <p:nvPr/>
        </p:nvSpPr>
        <p:spPr>
          <a:xfrm>
            <a:off x="6700839" y="3164009"/>
            <a:ext cx="5083174" cy="995813"/>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Broadband emission at high frequency, needs careful control when using waveguide hardware.</a:t>
            </a:r>
            <a:endParaRPr lang="en-US" dirty="0"/>
          </a:p>
        </p:txBody>
      </p:sp>
      <p:sp>
        <p:nvSpPr>
          <p:cNvPr id="17" name="Chevron 11">
            <a:extLst>
              <a:ext uri="{FF2B5EF4-FFF2-40B4-BE49-F238E27FC236}">
                <a16:creationId xmlns:a16="http://schemas.microsoft.com/office/drawing/2014/main" id="{2C5B884F-3095-81C5-0435-CEBB788637A1}"/>
              </a:ext>
            </a:extLst>
          </p:cNvPr>
          <p:cNvSpPr/>
          <p:nvPr/>
        </p:nvSpPr>
        <p:spPr>
          <a:xfrm>
            <a:off x="6167437" y="3168666"/>
            <a:ext cx="279400" cy="254000"/>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Content Placeholder 1">
            <a:extLst>
              <a:ext uri="{FF2B5EF4-FFF2-40B4-BE49-F238E27FC236}">
                <a16:creationId xmlns:a16="http://schemas.microsoft.com/office/drawing/2014/main" id="{AE599D47-222E-01A6-3A73-456880E3417C}"/>
              </a:ext>
            </a:extLst>
          </p:cNvPr>
          <p:cNvSpPr txBox="1">
            <a:spLocks/>
          </p:cNvSpPr>
          <p:nvPr/>
        </p:nvSpPr>
        <p:spPr>
          <a:xfrm>
            <a:off x="6700839" y="4287426"/>
            <a:ext cx="5083174" cy="995813"/>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Requires the difficult design of a broadband transition between the radiator and the waveguides to the detection.</a:t>
            </a:r>
            <a:endParaRPr lang="en-US" dirty="0"/>
          </a:p>
        </p:txBody>
      </p:sp>
      <p:sp>
        <p:nvSpPr>
          <p:cNvPr id="19" name="Chevron 11">
            <a:extLst>
              <a:ext uri="{FF2B5EF4-FFF2-40B4-BE49-F238E27FC236}">
                <a16:creationId xmlns:a16="http://schemas.microsoft.com/office/drawing/2014/main" id="{8F9D553F-E666-12AC-687F-3D53DEE4D717}"/>
              </a:ext>
            </a:extLst>
          </p:cNvPr>
          <p:cNvSpPr/>
          <p:nvPr/>
        </p:nvSpPr>
        <p:spPr>
          <a:xfrm>
            <a:off x="6167437" y="4292083"/>
            <a:ext cx="279400" cy="254000"/>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Content Placeholder 1">
            <a:extLst>
              <a:ext uri="{FF2B5EF4-FFF2-40B4-BE49-F238E27FC236}">
                <a16:creationId xmlns:a16="http://schemas.microsoft.com/office/drawing/2014/main" id="{C95789DD-70F6-C7C4-B3A8-2F1128E74EF3}"/>
              </a:ext>
            </a:extLst>
          </p:cNvPr>
          <p:cNvSpPr txBox="1">
            <a:spLocks/>
          </p:cNvSpPr>
          <p:nvPr/>
        </p:nvSpPr>
        <p:spPr>
          <a:xfrm>
            <a:off x="6700839" y="5409265"/>
            <a:ext cx="5083174" cy="995813"/>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Large impedance, so far tests in single bunch single pass beamlines. Not suitable for counter-rotating beams.</a:t>
            </a:r>
            <a:endParaRPr lang="en-US" dirty="0"/>
          </a:p>
        </p:txBody>
      </p:sp>
      <p:sp>
        <p:nvSpPr>
          <p:cNvPr id="21" name="Chevron 11">
            <a:extLst>
              <a:ext uri="{FF2B5EF4-FFF2-40B4-BE49-F238E27FC236}">
                <a16:creationId xmlns:a16="http://schemas.microsoft.com/office/drawing/2014/main" id="{AB66525E-75B6-2D2F-DE44-D160D9E04AB7}"/>
              </a:ext>
            </a:extLst>
          </p:cNvPr>
          <p:cNvSpPr/>
          <p:nvPr/>
        </p:nvSpPr>
        <p:spPr>
          <a:xfrm>
            <a:off x="6167437" y="5413922"/>
            <a:ext cx="279400" cy="254000"/>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ontent Placeholder 1">
            <a:extLst>
              <a:ext uri="{FF2B5EF4-FFF2-40B4-BE49-F238E27FC236}">
                <a16:creationId xmlns:a16="http://schemas.microsoft.com/office/drawing/2014/main" id="{9EBB64BF-648F-50D1-CAC9-411CD451D028}"/>
              </a:ext>
            </a:extLst>
          </p:cNvPr>
          <p:cNvSpPr txBox="1">
            <a:spLocks/>
          </p:cNvSpPr>
          <p:nvPr/>
        </p:nvSpPr>
        <p:spPr>
          <a:xfrm>
            <a:off x="1228726" y="5296996"/>
            <a:ext cx="4684711" cy="844574"/>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Allow for beam distinction based on frequency discrimination.</a:t>
            </a:r>
            <a:endParaRPr lang="en-US" dirty="0"/>
          </a:p>
        </p:txBody>
      </p:sp>
      <p:sp>
        <p:nvSpPr>
          <p:cNvPr id="23" name="Chevron 11">
            <a:extLst>
              <a:ext uri="{FF2B5EF4-FFF2-40B4-BE49-F238E27FC236}">
                <a16:creationId xmlns:a16="http://schemas.microsoft.com/office/drawing/2014/main" id="{7E1996FD-E10D-118A-DC7F-CA9C25E7A5A1}"/>
              </a:ext>
            </a:extLst>
          </p:cNvPr>
          <p:cNvSpPr/>
          <p:nvPr/>
        </p:nvSpPr>
        <p:spPr>
          <a:xfrm>
            <a:off x="695325" y="5301652"/>
            <a:ext cx="279400" cy="254000"/>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285429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8" y="1227138"/>
            <a:ext cx="10334657" cy="365125"/>
          </a:xfrm>
        </p:spPr>
        <p:txBody>
          <a:bodyPr>
            <a:normAutofit/>
          </a:bodyPr>
          <a:lstStyle/>
          <a:p>
            <a:r>
              <a:rPr lang="en-US" dirty="0"/>
              <a:t>The impact of </a:t>
            </a:r>
            <a:r>
              <a:rPr lang="en-US" dirty="0" err="1"/>
              <a:t>ChDR</a:t>
            </a:r>
            <a:r>
              <a:rPr lang="en-US" dirty="0"/>
              <a:t> techniques go well beyond AWAKE !</a:t>
            </a:r>
          </a:p>
        </p:txBody>
      </p:sp>
      <p:sp>
        <p:nvSpPr>
          <p:cNvPr id="3" name="Title 2"/>
          <p:cNvSpPr>
            <a:spLocks noGrp="1"/>
          </p:cNvSpPr>
          <p:nvPr>
            <p:ph type="title"/>
          </p:nvPr>
        </p:nvSpPr>
        <p:spPr>
          <a:xfrm>
            <a:off x="407988" y="373593"/>
            <a:ext cx="11376025" cy="774420"/>
          </a:xfrm>
        </p:spPr>
        <p:txBody>
          <a:bodyPr/>
          <a:lstStyle/>
          <a:p>
            <a:r>
              <a:rPr lang="en-US" dirty="0"/>
              <a:t>Potential impact </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sp>
        <p:nvSpPr>
          <p:cNvPr id="24" name="Content Placeholder 1">
            <a:extLst>
              <a:ext uri="{FF2B5EF4-FFF2-40B4-BE49-F238E27FC236}">
                <a16:creationId xmlns:a16="http://schemas.microsoft.com/office/drawing/2014/main" id="{88671EEE-3C90-0F1B-9903-208305CB7AF7}"/>
              </a:ext>
            </a:extLst>
          </p:cNvPr>
          <p:cNvSpPr txBox="1">
            <a:spLocks/>
          </p:cNvSpPr>
          <p:nvPr/>
        </p:nvSpPr>
        <p:spPr>
          <a:xfrm>
            <a:off x="3291148" y="2206852"/>
            <a:ext cx="5865293"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Potential use for PWFA, LWFA, </a:t>
            </a:r>
            <a:r>
              <a:rPr lang="en-US" dirty="0" err="1"/>
              <a:t>xFELs</a:t>
            </a:r>
            <a:r>
              <a:rPr lang="en-US" dirty="0"/>
              <a:t>, …</a:t>
            </a:r>
          </a:p>
        </p:txBody>
      </p:sp>
    </p:spTree>
    <p:extLst>
      <p:ext uri="{BB962C8B-B14F-4D97-AF65-F5344CB8AC3E}">
        <p14:creationId xmlns:p14="http://schemas.microsoft.com/office/powerpoint/2010/main" val="3638382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txBox="1">
            <a:spLocks/>
          </p:cNvSpPr>
          <p:nvPr/>
        </p:nvSpPr>
        <p:spPr>
          <a:xfrm>
            <a:off x="407988" y="373593"/>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dirty="0"/>
              <a:t>Thanks for your attention </a:t>
            </a:r>
          </a:p>
        </p:txBody>
      </p:sp>
      <p:sp>
        <p:nvSpPr>
          <p:cNvPr id="7" name="Content Placeholder 1"/>
          <p:cNvSpPr txBox="1">
            <a:spLocks/>
          </p:cNvSpPr>
          <p:nvPr/>
        </p:nvSpPr>
        <p:spPr>
          <a:xfrm>
            <a:off x="407989" y="1592263"/>
            <a:ext cx="11376024" cy="1955609"/>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Acknowledgements: </a:t>
            </a:r>
            <a:r>
              <a:rPr lang="en-US" b="0" dirty="0"/>
              <a:t>V. </a:t>
            </a:r>
            <a:r>
              <a:rPr lang="en-US" b="0" dirty="0" err="1"/>
              <a:t>Bencini</a:t>
            </a:r>
            <a:r>
              <a:rPr lang="en-US" b="0" dirty="0"/>
              <a:t>, P. </a:t>
            </a:r>
            <a:r>
              <a:rPr lang="en-US" b="0" dirty="0" err="1"/>
              <a:t>Bestmann</a:t>
            </a:r>
            <a:r>
              <a:rPr lang="en-US" b="0" dirty="0"/>
              <a:t>, P. Burrows, A. </a:t>
            </a:r>
            <a:r>
              <a:rPr lang="en-US" b="0" dirty="0" err="1"/>
              <a:t>Cherif</a:t>
            </a:r>
            <a:r>
              <a:rPr lang="en-US" b="0" dirty="0"/>
              <a:t>, N. </a:t>
            </a:r>
            <a:r>
              <a:rPr lang="en-US" b="0" dirty="0" err="1"/>
              <a:t>Chritin</a:t>
            </a:r>
            <a:r>
              <a:rPr lang="en-US" b="0" dirty="0"/>
              <a:t>, V. Clerc, </a:t>
            </a:r>
            <a:br>
              <a:rPr lang="en-US" b="0" dirty="0"/>
            </a:br>
            <a:r>
              <a:rPr lang="en-US" b="0" dirty="0"/>
              <a:t>C. </a:t>
            </a:r>
            <a:r>
              <a:rPr lang="en-US" b="0" dirty="0" err="1"/>
              <a:t>Davut</a:t>
            </a:r>
            <a:r>
              <a:rPr lang="en-US" b="0" dirty="0"/>
              <a:t>, W. </a:t>
            </a:r>
            <a:r>
              <a:rPr lang="en-US" b="0" dirty="0" err="1"/>
              <a:t>Farabolini</a:t>
            </a:r>
            <a:r>
              <a:rPr lang="en-US" b="0" dirty="0"/>
              <a:t>, F. </a:t>
            </a:r>
            <a:r>
              <a:rPr lang="en-US" b="0" dirty="0" err="1"/>
              <a:t>Galleazzi</a:t>
            </a:r>
            <a:r>
              <a:rPr lang="en-US" b="0" dirty="0"/>
              <a:t>, E. Gschwendtner, E. </a:t>
            </a:r>
            <a:r>
              <a:rPr lang="en-US" b="0" dirty="0" err="1"/>
              <a:t>Guran</a:t>
            </a:r>
            <a:r>
              <a:rPr lang="en-US" b="0" dirty="0"/>
              <a:t>, P. </a:t>
            </a:r>
            <a:r>
              <a:rPr lang="en-US" b="0" dirty="0" err="1"/>
              <a:t>Karataev</a:t>
            </a:r>
            <a:r>
              <a:rPr lang="en-US" b="0" dirty="0"/>
              <a:t>, J. </a:t>
            </a:r>
            <a:r>
              <a:rPr lang="en-US" b="0" dirty="0" err="1"/>
              <a:t>Kortesmaa</a:t>
            </a:r>
            <a:r>
              <a:rPr lang="en-US" b="0" dirty="0"/>
              <a:t>, P. </a:t>
            </a:r>
            <a:r>
              <a:rPr lang="en-US" b="0" dirty="0" err="1"/>
              <a:t>Korysko</a:t>
            </a:r>
            <a:r>
              <a:rPr lang="en-US" b="0" dirty="0"/>
              <a:t>, M. Krupa, K. </a:t>
            </a:r>
            <a:r>
              <a:rPr lang="en-US" b="0" dirty="0" err="1"/>
              <a:t>Lasocha</a:t>
            </a:r>
            <a:r>
              <a:rPr lang="en-US" b="0" dirty="0"/>
              <a:t>, S. Liu, T. </a:t>
            </a:r>
            <a:r>
              <a:rPr lang="en-US" b="0" dirty="0" err="1"/>
              <a:t>Lefevre</a:t>
            </a:r>
            <a:r>
              <a:rPr lang="en-US" b="0" dirty="0"/>
              <a:t>, T. Manson, S. </a:t>
            </a:r>
            <a:r>
              <a:rPr lang="en-US" b="0" dirty="0" err="1"/>
              <a:t>Mazzoni</a:t>
            </a:r>
            <a:r>
              <a:rPr lang="en-US" b="0" dirty="0"/>
              <a:t>, B. Moser, </a:t>
            </a:r>
            <a:br>
              <a:rPr lang="en-US" b="0" dirty="0"/>
            </a:br>
            <a:r>
              <a:rPr lang="en-US" b="0" dirty="0"/>
              <a:t>C. </a:t>
            </a:r>
            <a:r>
              <a:rPr lang="en-US" b="0" dirty="0" err="1"/>
              <a:t>Pakuza</a:t>
            </a:r>
            <a:r>
              <a:rPr lang="en-US" b="0" dirty="0"/>
              <a:t>, E. </a:t>
            </a:r>
            <a:r>
              <a:rPr lang="en-US" b="0" dirty="0" err="1"/>
              <a:t>Poimenidou</a:t>
            </a:r>
            <a:r>
              <a:rPr lang="en-US" b="0" dirty="0"/>
              <a:t>, P. </a:t>
            </a:r>
            <a:r>
              <a:rPr lang="en-US" b="0" dirty="0" err="1"/>
              <a:t>Muggli</a:t>
            </a:r>
            <a:r>
              <a:rPr lang="en-US" b="0" dirty="0"/>
              <a:t>, A. Pardons, C. </a:t>
            </a:r>
            <a:r>
              <a:rPr lang="en-US" b="0" dirty="0" err="1"/>
              <a:t>Pasquino</a:t>
            </a:r>
            <a:r>
              <a:rPr lang="en-US" b="0" dirty="0"/>
              <a:t>, C. Saury, A. </a:t>
            </a:r>
            <a:r>
              <a:rPr lang="en-US" b="0" dirty="0" err="1"/>
              <a:t>Schloegelhofer</a:t>
            </a:r>
            <a:r>
              <a:rPr lang="en-US" b="0" dirty="0"/>
              <a:t>, </a:t>
            </a:r>
            <a:br>
              <a:rPr lang="en-US" b="0" dirty="0"/>
            </a:br>
            <a:r>
              <a:rPr lang="en-US" b="0" dirty="0"/>
              <a:t>P. Schwartz, E. Senes, A. </a:t>
            </a:r>
            <a:r>
              <a:rPr lang="en-US" b="0" dirty="0" err="1"/>
              <a:t>Topaloudis</a:t>
            </a:r>
            <a:r>
              <a:rPr lang="en-US" b="0" dirty="0"/>
              <a:t>, B. Spear, L. </a:t>
            </a:r>
            <a:r>
              <a:rPr lang="en-US" b="0" dirty="0" err="1"/>
              <a:t>Verra</a:t>
            </a:r>
            <a:r>
              <a:rPr lang="en-US" b="0" dirty="0"/>
              <a:t>, F. M. </a:t>
            </a:r>
            <a:r>
              <a:rPr lang="en-US" b="0" dirty="0" err="1"/>
              <a:t>Velotti</a:t>
            </a:r>
            <a:r>
              <a:rPr lang="en-US" b="0" dirty="0"/>
              <a:t>, C. </a:t>
            </a:r>
            <a:r>
              <a:rPr lang="en-US" b="0" dirty="0" err="1"/>
              <a:t>Vendeuvre</a:t>
            </a:r>
            <a:r>
              <a:rPr lang="en-US" b="0" dirty="0"/>
              <a:t>, </a:t>
            </a:r>
            <a:br>
              <a:rPr lang="en-US" b="0" dirty="0"/>
            </a:br>
            <a:r>
              <a:rPr lang="en-US" b="0" dirty="0"/>
              <a:t>V. </a:t>
            </a:r>
            <a:r>
              <a:rPr lang="en-US" b="0" dirty="0" err="1"/>
              <a:t>Verzilov</a:t>
            </a:r>
            <a:r>
              <a:rPr lang="en-US" b="0" dirty="0"/>
              <a:t>, M. Wendt, B. Woolley, G. </a:t>
            </a:r>
            <a:r>
              <a:rPr lang="en-US" b="0" dirty="0" err="1"/>
              <a:t>Zevi</a:t>
            </a:r>
            <a:r>
              <a:rPr lang="en-US" b="0" dirty="0"/>
              <a:t> Della Porta</a:t>
            </a:r>
          </a:p>
          <a:p>
            <a:r>
              <a:rPr lang="en-US" dirty="0"/>
              <a:t> </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8818" y="3977612"/>
            <a:ext cx="3046103" cy="1557406"/>
          </a:xfrm>
          <a:prstGeom prst="rect">
            <a:avLst/>
          </a:prstGeom>
        </p:spPr>
      </p:pic>
      <p:pic>
        <p:nvPicPr>
          <p:cNvPr id="11" name="Picture 10">
            <a:extLst>
              <a:ext uri="{FF2B5EF4-FFF2-40B4-BE49-F238E27FC236}">
                <a16:creationId xmlns:a16="http://schemas.microsoft.com/office/drawing/2014/main" id="{155196E8-CA32-8449-8B2F-F83D475BC1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0246" y="3989969"/>
            <a:ext cx="1545050" cy="1545050"/>
          </a:xfrm>
          <a:prstGeom prst="rect">
            <a:avLst/>
          </a:prstGeom>
        </p:spPr>
      </p:pic>
      <p:sp>
        <p:nvSpPr>
          <p:cNvPr id="2" name="Content Placeholder 1">
            <a:extLst>
              <a:ext uri="{FF2B5EF4-FFF2-40B4-BE49-F238E27FC236}">
                <a16:creationId xmlns:a16="http://schemas.microsoft.com/office/drawing/2014/main" id="{158D462E-082F-08B6-AE5C-2279BA47D0B8}"/>
              </a:ext>
            </a:extLst>
          </p:cNvPr>
          <p:cNvSpPr txBox="1">
            <a:spLocks/>
          </p:cNvSpPr>
          <p:nvPr/>
        </p:nvSpPr>
        <p:spPr>
          <a:xfrm>
            <a:off x="3543681" y="6013022"/>
            <a:ext cx="5109728" cy="567637"/>
          </a:xfrm>
          <a:prstGeom prst="rect">
            <a:avLst/>
          </a:prstGeom>
        </p:spPr>
        <p:txBody>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Questions ?    </a:t>
            </a:r>
            <a:r>
              <a:rPr lang="en-US" b="0" dirty="0"/>
              <a:t>eugenio.senes@cern.ch</a:t>
            </a:r>
          </a:p>
          <a:p>
            <a:r>
              <a:rPr lang="en-US" dirty="0"/>
              <a:t> </a:t>
            </a:r>
          </a:p>
        </p:txBody>
      </p:sp>
    </p:spTree>
    <p:extLst>
      <p:ext uri="{BB962C8B-B14F-4D97-AF65-F5344CB8AC3E}">
        <p14:creationId xmlns:p14="http://schemas.microsoft.com/office/powerpoint/2010/main" val="1675829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US" dirty="0"/>
              <a:t>Outline</a:t>
            </a:r>
          </a:p>
        </p:txBody>
      </p:sp>
      <p:sp>
        <p:nvSpPr>
          <p:cNvPr id="3" name="Date Placeholder 2"/>
          <p:cNvSpPr>
            <a:spLocks noGrp="1"/>
          </p:cNvSpPr>
          <p:nvPr>
            <p:ph type="dt" sz="half" idx="10"/>
          </p:nvPr>
        </p:nvSpPr>
        <p:spPr/>
        <p:txBody>
          <a:bodyPr/>
          <a:lstStyle/>
          <a:p>
            <a:r>
              <a:rPr lang="en-US"/>
              <a:t>11 September 2023</a:t>
            </a:r>
            <a:endParaRPr lang="en-US" dirty="0"/>
          </a:p>
        </p:txBody>
      </p:sp>
      <p:sp>
        <p:nvSpPr>
          <p:cNvPr id="4" name="Footer Placeholder 3"/>
          <p:cNvSpPr>
            <a:spLocks noGrp="1"/>
          </p:cNvSpPr>
          <p:nvPr>
            <p:ph type="ftr" sz="quarter" idx="11"/>
          </p:nvPr>
        </p:nvSpPr>
        <p:spPr/>
        <p:txBody>
          <a:bodyPr/>
          <a:lstStyle/>
          <a:p>
            <a:r>
              <a:rPr lang="en-US"/>
              <a:t>E. Senes | A dielectric pickup for short bunches</a:t>
            </a:r>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554132" y="641728"/>
            <a:ext cx="5041219" cy="5230253"/>
          </a:xfrm>
          <a:prstGeom prst="rect">
            <a:avLst/>
          </a:prstGeom>
        </p:spPr>
      </p:pic>
      <p:sp>
        <p:nvSpPr>
          <p:cNvPr id="8" name="Content Placeholder 1">
            <a:extLst>
              <a:ext uri="{FF2B5EF4-FFF2-40B4-BE49-F238E27FC236}">
                <a16:creationId xmlns:a16="http://schemas.microsoft.com/office/drawing/2014/main" id="{6BAEB8AB-F47E-368E-BE6A-2374343C33A9}"/>
              </a:ext>
            </a:extLst>
          </p:cNvPr>
          <p:cNvSpPr>
            <a:spLocks noGrp="1"/>
          </p:cNvSpPr>
          <p:nvPr>
            <p:ph idx="1"/>
          </p:nvPr>
        </p:nvSpPr>
        <p:spPr>
          <a:xfrm>
            <a:off x="1236665" y="1290259"/>
            <a:ext cx="4316848" cy="365125"/>
          </a:xfrm>
        </p:spPr>
        <p:txBody>
          <a:bodyPr>
            <a:normAutofit/>
          </a:bodyPr>
          <a:lstStyle/>
          <a:p>
            <a:r>
              <a:rPr lang="en-US" b="0" dirty="0"/>
              <a:t>Motivation</a:t>
            </a:r>
          </a:p>
        </p:txBody>
      </p:sp>
      <p:sp>
        <p:nvSpPr>
          <p:cNvPr id="9" name="Chevron 11">
            <a:extLst>
              <a:ext uri="{FF2B5EF4-FFF2-40B4-BE49-F238E27FC236}">
                <a16:creationId xmlns:a16="http://schemas.microsoft.com/office/drawing/2014/main" id="{5EB04641-95DD-ED6D-0B0E-1DA476F330F3}"/>
              </a:ext>
            </a:extLst>
          </p:cNvPr>
          <p:cNvSpPr/>
          <p:nvPr/>
        </p:nvSpPr>
        <p:spPr>
          <a:xfrm>
            <a:off x="703263" y="1294915"/>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ontent Placeholder 1">
            <a:extLst>
              <a:ext uri="{FF2B5EF4-FFF2-40B4-BE49-F238E27FC236}">
                <a16:creationId xmlns:a16="http://schemas.microsoft.com/office/drawing/2014/main" id="{21868134-147A-D947-9AAE-CD3439D7E21A}"/>
              </a:ext>
            </a:extLst>
          </p:cNvPr>
          <p:cNvSpPr txBox="1">
            <a:spLocks/>
          </p:cNvSpPr>
          <p:nvPr/>
        </p:nvSpPr>
        <p:spPr>
          <a:xfrm>
            <a:off x="1236665" y="1808312"/>
            <a:ext cx="4606786" cy="993611"/>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b="0" dirty="0"/>
              <a:t>The AWAKE experiment</a:t>
            </a:r>
          </a:p>
          <a:p>
            <a:pPr marL="342900" indent="-342900">
              <a:buFont typeface="Arial" panose="020B0604020202020204" pitchFamily="34" charset="0"/>
              <a:buChar char="•"/>
            </a:pPr>
            <a:r>
              <a:rPr lang="en-US" b="0" dirty="0"/>
              <a:t>Co-propagating beams diagnostics</a:t>
            </a:r>
          </a:p>
        </p:txBody>
      </p:sp>
      <p:grpSp>
        <p:nvGrpSpPr>
          <p:cNvPr id="24" name="Group 23">
            <a:extLst>
              <a:ext uri="{FF2B5EF4-FFF2-40B4-BE49-F238E27FC236}">
                <a16:creationId xmlns:a16="http://schemas.microsoft.com/office/drawing/2014/main" id="{33F3B664-C0A7-4A2C-184E-244B99027B57}"/>
              </a:ext>
            </a:extLst>
          </p:cNvPr>
          <p:cNvGrpSpPr/>
          <p:nvPr/>
        </p:nvGrpSpPr>
        <p:grpSpPr>
          <a:xfrm>
            <a:off x="703263" y="2893890"/>
            <a:ext cx="5596868" cy="365125"/>
            <a:chOff x="703263" y="3256855"/>
            <a:chExt cx="5596868" cy="365125"/>
          </a:xfrm>
        </p:grpSpPr>
        <p:sp>
          <p:nvSpPr>
            <p:cNvPr id="11" name="Content Placeholder 1">
              <a:extLst>
                <a:ext uri="{FF2B5EF4-FFF2-40B4-BE49-F238E27FC236}">
                  <a16:creationId xmlns:a16="http://schemas.microsoft.com/office/drawing/2014/main" id="{3F658087-6358-5712-B5D3-E49BDC38E8C0}"/>
                </a:ext>
              </a:extLst>
            </p:cNvPr>
            <p:cNvSpPr txBox="1">
              <a:spLocks/>
            </p:cNvSpPr>
            <p:nvPr/>
          </p:nvSpPr>
          <p:spPr>
            <a:xfrm>
              <a:off x="1236664" y="3256855"/>
              <a:ext cx="5063467"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Coherent Cherenkov diffraction radiation</a:t>
              </a:r>
            </a:p>
          </p:txBody>
        </p:sp>
        <p:sp>
          <p:nvSpPr>
            <p:cNvPr id="12" name="Chevron 11">
              <a:extLst>
                <a:ext uri="{FF2B5EF4-FFF2-40B4-BE49-F238E27FC236}">
                  <a16:creationId xmlns:a16="http://schemas.microsoft.com/office/drawing/2014/main" id="{127FE00D-65C6-8936-23B1-509055E9F4F9}"/>
                </a:ext>
              </a:extLst>
            </p:cNvPr>
            <p:cNvSpPr/>
            <p:nvPr/>
          </p:nvSpPr>
          <p:spPr>
            <a:xfrm>
              <a:off x="703263" y="3277024"/>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5" name="Group 24">
            <a:extLst>
              <a:ext uri="{FF2B5EF4-FFF2-40B4-BE49-F238E27FC236}">
                <a16:creationId xmlns:a16="http://schemas.microsoft.com/office/drawing/2014/main" id="{9FE772CE-C0BE-45D9-62B5-6CEBAD440E53}"/>
              </a:ext>
            </a:extLst>
          </p:cNvPr>
          <p:cNvGrpSpPr/>
          <p:nvPr/>
        </p:nvGrpSpPr>
        <p:grpSpPr>
          <a:xfrm>
            <a:off x="703263" y="3514258"/>
            <a:ext cx="4850250" cy="365125"/>
            <a:chOff x="703263" y="3877223"/>
            <a:chExt cx="4850250" cy="365125"/>
          </a:xfrm>
        </p:grpSpPr>
        <p:sp>
          <p:nvSpPr>
            <p:cNvPr id="13" name="Content Placeholder 1">
              <a:extLst>
                <a:ext uri="{FF2B5EF4-FFF2-40B4-BE49-F238E27FC236}">
                  <a16:creationId xmlns:a16="http://schemas.microsoft.com/office/drawing/2014/main" id="{5A57EE10-2B3B-3F24-A7E1-8F64810556D4}"/>
                </a:ext>
              </a:extLst>
            </p:cNvPr>
            <p:cNvSpPr txBox="1">
              <a:spLocks/>
            </p:cNvSpPr>
            <p:nvPr/>
          </p:nvSpPr>
          <p:spPr>
            <a:xfrm>
              <a:off x="1236665" y="3877223"/>
              <a:ext cx="4316848"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Pickup design</a:t>
              </a:r>
            </a:p>
          </p:txBody>
        </p:sp>
        <p:sp>
          <p:nvSpPr>
            <p:cNvPr id="14" name="Chevron 11">
              <a:extLst>
                <a:ext uri="{FF2B5EF4-FFF2-40B4-BE49-F238E27FC236}">
                  <a16:creationId xmlns:a16="http://schemas.microsoft.com/office/drawing/2014/main" id="{31ADA5AD-CD70-62D8-F47A-F99B48B428DA}"/>
                </a:ext>
              </a:extLst>
            </p:cNvPr>
            <p:cNvSpPr/>
            <p:nvPr/>
          </p:nvSpPr>
          <p:spPr>
            <a:xfrm>
              <a:off x="703263" y="3897392"/>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6" name="Group 25">
            <a:extLst>
              <a:ext uri="{FF2B5EF4-FFF2-40B4-BE49-F238E27FC236}">
                <a16:creationId xmlns:a16="http://schemas.microsoft.com/office/drawing/2014/main" id="{6F036DFE-24C0-7C7D-571A-7E3E3FDB69F0}"/>
              </a:ext>
            </a:extLst>
          </p:cNvPr>
          <p:cNvGrpSpPr/>
          <p:nvPr/>
        </p:nvGrpSpPr>
        <p:grpSpPr>
          <a:xfrm>
            <a:off x="703263" y="4134626"/>
            <a:ext cx="4850250" cy="365125"/>
            <a:chOff x="703263" y="4497591"/>
            <a:chExt cx="4850250" cy="365125"/>
          </a:xfrm>
        </p:grpSpPr>
        <p:sp>
          <p:nvSpPr>
            <p:cNvPr id="15" name="Content Placeholder 1">
              <a:extLst>
                <a:ext uri="{FF2B5EF4-FFF2-40B4-BE49-F238E27FC236}">
                  <a16:creationId xmlns:a16="http://schemas.microsoft.com/office/drawing/2014/main" id="{F2E8E43E-0AD6-49CB-AB15-3F601F7EE856}"/>
                </a:ext>
              </a:extLst>
            </p:cNvPr>
            <p:cNvSpPr txBox="1">
              <a:spLocks/>
            </p:cNvSpPr>
            <p:nvPr/>
          </p:nvSpPr>
          <p:spPr>
            <a:xfrm>
              <a:off x="1236665" y="4497591"/>
              <a:ext cx="4316848"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Test results</a:t>
              </a:r>
            </a:p>
          </p:txBody>
        </p:sp>
        <p:sp>
          <p:nvSpPr>
            <p:cNvPr id="16" name="Chevron 11">
              <a:extLst>
                <a:ext uri="{FF2B5EF4-FFF2-40B4-BE49-F238E27FC236}">
                  <a16:creationId xmlns:a16="http://schemas.microsoft.com/office/drawing/2014/main" id="{38A4B10A-E48F-51E2-2F16-DC7F944E6315}"/>
                </a:ext>
              </a:extLst>
            </p:cNvPr>
            <p:cNvSpPr/>
            <p:nvPr/>
          </p:nvSpPr>
          <p:spPr>
            <a:xfrm>
              <a:off x="703263" y="4517760"/>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7" name="Group 26">
            <a:extLst>
              <a:ext uri="{FF2B5EF4-FFF2-40B4-BE49-F238E27FC236}">
                <a16:creationId xmlns:a16="http://schemas.microsoft.com/office/drawing/2014/main" id="{3F76FE07-B419-58F0-A614-462BDFB89DF9}"/>
              </a:ext>
            </a:extLst>
          </p:cNvPr>
          <p:cNvGrpSpPr/>
          <p:nvPr/>
        </p:nvGrpSpPr>
        <p:grpSpPr>
          <a:xfrm>
            <a:off x="703262" y="4742879"/>
            <a:ext cx="4850250" cy="365125"/>
            <a:chOff x="703262" y="5080677"/>
            <a:chExt cx="4850250" cy="365125"/>
          </a:xfrm>
        </p:grpSpPr>
        <p:sp>
          <p:nvSpPr>
            <p:cNvPr id="20" name="Content Placeholder 1">
              <a:extLst>
                <a:ext uri="{FF2B5EF4-FFF2-40B4-BE49-F238E27FC236}">
                  <a16:creationId xmlns:a16="http://schemas.microsoft.com/office/drawing/2014/main" id="{A1B41663-7D5E-326D-CC51-EC20B7E92ED7}"/>
                </a:ext>
              </a:extLst>
            </p:cNvPr>
            <p:cNvSpPr txBox="1">
              <a:spLocks/>
            </p:cNvSpPr>
            <p:nvPr/>
          </p:nvSpPr>
          <p:spPr>
            <a:xfrm>
              <a:off x="1236664" y="5080677"/>
              <a:ext cx="4316848"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Operational electronics</a:t>
              </a:r>
            </a:p>
          </p:txBody>
        </p:sp>
        <p:sp>
          <p:nvSpPr>
            <p:cNvPr id="21" name="Chevron 11">
              <a:extLst>
                <a:ext uri="{FF2B5EF4-FFF2-40B4-BE49-F238E27FC236}">
                  <a16:creationId xmlns:a16="http://schemas.microsoft.com/office/drawing/2014/main" id="{CCC785A1-A90C-C879-08FB-F3AB4FDB2B2B}"/>
                </a:ext>
              </a:extLst>
            </p:cNvPr>
            <p:cNvSpPr/>
            <p:nvPr/>
          </p:nvSpPr>
          <p:spPr>
            <a:xfrm>
              <a:off x="703262" y="5100846"/>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8" name="Group 27">
            <a:extLst>
              <a:ext uri="{FF2B5EF4-FFF2-40B4-BE49-F238E27FC236}">
                <a16:creationId xmlns:a16="http://schemas.microsoft.com/office/drawing/2014/main" id="{E842AF7A-92D4-74D4-B9D3-413EFFAF112E}"/>
              </a:ext>
            </a:extLst>
          </p:cNvPr>
          <p:cNvGrpSpPr/>
          <p:nvPr/>
        </p:nvGrpSpPr>
        <p:grpSpPr>
          <a:xfrm>
            <a:off x="703262" y="5361838"/>
            <a:ext cx="4850250" cy="365125"/>
            <a:chOff x="703262" y="5724803"/>
            <a:chExt cx="4850250" cy="365125"/>
          </a:xfrm>
        </p:grpSpPr>
        <p:sp>
          <p:nvSpPr>
            <p:cNvPr id="22" name="Content Placeholder 1">
              <a:extLst>
                <a:ext uri="{FF2B5EF4-FFF2-40B4-BE49-F238E27FC236}">
                  <a16:creationId xmlns:a16="http://schemas.microsoft.com/office/drawing/2014/main" id="{578165B7-1AC3-79CD-1B06-3BD64F038E24}"/>
                </a:ext>
              </a:extLst>
            </p:cNvPr>
            <p:cNvSpPr txBox="1">
              <a:spLocks/>
            </p:cNvSpPr>
            <p:nvPr/>
          </p:nvSpPr>
          <p:spPr>
            <a:xfrm>
              <a:off x="1236664" y="5724803"/>
              <a:ext cx="4316848"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Future outlook</a:t>
              </a:r>
            </a:p>
          </p:txBody>
        </p:sp>
        <p:sp>
          <p:nvSpPr>
            <p:cNvPr id="23" name="Chevron 11">
              <a:extLst>
                <a:ext uri="{FF2B5EF4-FFF2-40B4-BE49-F238E27FC236}">
                  <a16:creationId xmlns:a16="http://schemas.microsoft.com/office/drawing/2014/main" id="{CD49E2FD-B905-18CB-FF87-E8049991B7D8}"/>
                </a:ext>
              </a:extLst>
            </p:cNvPr>
            <p:cNvSpPr/>
            <p:nvPr/>
          </p:nvSpPr>
          <p:spPr>
            <a:xfrm>
              <a:off x="703262" y="5744972"/>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15324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Motivation – AWAKE Experiment</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sp>
        <p:nvSpPr>
          <p:cNvPr id="107" name="Content Placeholder 1">
            <a:extLst>
              <a:ext uri="{FF2B5EF4-FFF2-40B4-BE49-F238E27FC236}">
                <a16:creationId xmlns:a16="http://schemas.microsoft.com/office/drawing/2014/main" id="{FC5C2B72-2E7C-0B9A-573B-D2259DD68849}"/>
              </a:ext>
            </a:extLst>
          </p:cNvPr>
          <p:cNvSpPr txBox="1">
            <a:spLocks/>
          </p:cNvSpPr>
          <p:nvPr/>
        </p:nvSpPr>
        <p:spPr>
          <a:xfrm>
            <a:off x="861283" y="1229239"/>
            <a:ext cx="10610493" cy="48947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400" b="1" kern="1200">
                <a:solidFill>
                  <a:schemeClr val="tx2">
                    <a:lumMod val="50000"/>
                  </a:schemeClr>
                </a:solidFill>
                <a:latin typeface="Corbel" panose="020B0503020204020204" pitchFamily="34" charset="0"/>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2000" kern="1200">
                <a:solidFill>
                  <a:schemeClr val="tx2">
                    <a:lumMod val="50000"/>
                  </a:schemeClr>
                </a:solidFill>
                <a:latin typeface="Corbel" panose="020B0503020204020204" pitchFamily="34" charset="0"/>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2000" kern="1200">
                <a:solidFill>
                  <a:schemeClr val="tx2">
                    <a:lumMod val="50000"/>
                  </a:schemeClr>
                </a:solidFill>
                <a:latin typeface="Corbel" panose="020B0503020204020204" pitchFamily="34" charset="0"/>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600"/>
              </a:spcBef>
              <a:spcAft>
                <a:spcPts val="0"/>
              </a:spcAft>
              <a:buFont typeface="Arial" panose="020B0604020202020204" pitchFamily="34" charset="0"/>
              <a:buNone/>
            </a:pPr>
            <a:r>
              <a:rPr lang="en-US" sz="3200" dirty="0">
                <a:latin typeface="Corbel" charset="0"/>
                <a:ea typeface="Corbel" charset="0"/>
                <a:cs typeface="Corbel" charset="0"/>
              </a:rPr>
              <a:t>AWAKE: Proton-driven </a:t>
            </a:r>
            <a:r>
              <a:rPr lang="en-US" sz="3200">
                <a:latin typeface="Corbel" charset="0"/>
                <a:ea typeface="Corbel" charset="0"/>
                <a:cs typeface="Corbel" charset="0"/>
              </a:rPr>
              <a:t>plasma acceleration</a:t>
            </a:r>
            <a:endParaRPr lang="en-US" sz="3200" b="0" dirty="0">
              <a:latin typeface="Corbel" charset="0"/>
              <a:ea typeface="Corbel" charset="0"/>
              <a:cs typeface="Corbel" charset="0"/>
            </a:endParaRPr>
          </a:p>
        </p:txBody>
      </p:sp>
      <p:grpSp>
        <p:nvGrpSpPr>
          <p:cNvPr id="6" name="Group 5">
            <a:extLst>
              <a:ext uri="{FF2B5EF4-FFF2-40B4-BE49-F238E27FC236}">
                <a16:creationId xmlns:a16="http://schemas.microsoft.com/office/drawing/2014/main" id="{976C585B-45DE-C9AF-29A2-973CB2A474EF}"/>
              </a:ext>
            </a:extLst>
          </p:cNvPr>
          <p:cNvGrpSpPr/>
          <p:nvPr/>
        </p:nvGrpSpPr>
        <p:grpSpPr>
          <a:xfrm>
            <a:off x="328276" y="2187244"/>
            <a:ext cx="11245445" cy="2537591"/>
            <a:chOff x="383915" y="2044072"/>
            <a:chExt cx="11245445" cy="2537591"/>
          </a:xfrm>
        </p:grpSpPr>
        <p:cxnSp>
          <p:nvCxnSpPr>
            <p:cNvPr id="108" name="Straight Connector 107">
              <a:extLst>
                <a:ext uri="{FF2B5EF4-FFF2-40B4-BE49-F238E27FC236}">
                  <a16:creationId xmlns:a16="http://schemas.microsoft.com/office/drawing/2014/main" id="{2B5AFBDD-1BF4-2AD8-A312-50ABCA1408EE}"/>
                </a:ext>
              </a:extLst>
            </p:cNvPr>
            <p:cNvCxnSpPr/>
            <p:nvPr/>
          </p:nvCxnSpPr>
          <p:spPr>
            <a:xfrm flipV="1">
              <a:off x="2526618" y="3420045"/>
              <a:ext cx="3225480" cy="0"/>
            </a:xfrm>
            <a:prstGeom prst="line">
              <a:avLst/>
            </a:prstGeom>
            <a:noFill/>
            <a:ln w="38100" cap="flat" cmpd="sng" algn="ctr">
              <a:solidFill>
                <a:srgbClr val="00EE00"/>
              </a:solidFill>
              <a:prstDash val="solid"/>
              <a:miter lim="800000"/>
              <a:tailEnd type="triangle"/>
            </a:ln>
            <a:effectLst/>
          </p:spPr>
        </p:cxnSp>
        <p:sp>
          <p:nvSpPr>
            <p:cNvPr id="109" name="Triangle 326">
              <a:extLst>
                <a:ext uri="{FF2B5EF4-FFF2-40B4-BE49-F238E27FC236}">
                  <a16:creationId xmlns:a16="http://schemas.microsoft.com/office/drawing/2014/main" id="{4C90FB07-43BB-5B21-1C89-12DDCD1E1618}"/>
                </a:ext>
              </a:extLst>
            </p:cNvPr>
            <p:cNvSpPr/>
            <p:nvPr/>
          </p:nvSpPr>
          <p:spPr>
            <a:xfrm rot="8426247">
              <a:off x="9378344" y="2968188"/>
              <a:ext cx="302179" cy="773336"/>
            </a:xfrm>
            <a:prstGeom prst="triangle">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sp>
          <p:nvSpPr>
            <p:cNvPr id="110" name="Rectangle 109">
              <a:extLst>
                <a:ext uri="{FF2B5EF4-FFF2-40B4-BE49-F238E27FC236}">
                  <a16:creationId xmlns:a16="http://schemas.microsoft.com/office/drawing/2014/main" id="{CA6CF31E-0F8F-F7A9-D789-C33140C7EDA3}"/>
                </a:ext>
              </a:extLst>
            </p:cNvPr>
            <p:cNvSpPr/>
            <p:nvPr/>
          </p:nvSpPr>
          <p:spPr>
            <a:xfrm>
              <a:off x="5765546" y="3175762"/>
              <a:ext cx="2766348" cy="511810"/>
            </a:xfrm>
            <a:prstGeom prst="rect">
              <a:avLst/>
            </a:prstGeom>
            <a:gradFill>
              <a:gsLst>
                <a:gs pos="29000">
                  <a:sysClr val="window" lastClr="FFFFFF"/>
                </a:gs>
                <a:gs pos="50000">
                  <a:srgbClr val="5B9BD5">
                    <a:lumMod val="45000"/>
                    <a:lumOff val="55000"/>
                  </a:srgbClr>
                </a:gs>
                <a:gs pos="50000">
                  <a:srgbClr val="5B9BD5">
                    <a:lumMod val="60000"/>
                    <a:lumOff val="40000"/>
                  </a:srgbClr>
                </a:gs>
                <a:gs pos="70000">
                  <a:sysClr val="window" lastClr="FFFFFF"/>
                </a:gs>
              </a:gsLst>
              <a:lin ang="5400000" scaled="1"/>
            </a:gradFill>
            <a:ln w="254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orbel" charset="0"/>
                <a:ea typeface="Corbel" charset="0"/>
                <a:cs typeface="Corbel" charset="0"/>
              </a:endParaRPr>
            </a:p>
          </p:txBody>
        </p:sp>
        <p:sp>
          <p:nvSpPr>
            <p:cNvPr id="111" name="Triangle 328">
              <a:extLst>
                <a:ext uri="{FF2B5EF4-FFF2-40B4-BE49-F238E27FC236}">
                  <a16:creationId xmlns:a16="http://schemas.microsoft.com/office/drawing/2014/main" id="{C72FC351-0646-1F28-CECD-E68EE7315263}"/>
                </a:ext>
              </a:extLst>
            </p:cNvPr>
            <p:cNvSpPr/>
            <p:nvPr/>
          </p:nvSpPr>
          <p:spPr>
            <a:xfrm>
              <a:off x="2219835" y="3118881"/>
              <a:ext cx="416689" cy="636607"/>
            </a:xfrm>
            <a:prstGeom prst="triangle">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sp>
          <p:nvSpPr>
            <p:cNvPr id="112" name="Triangle 329">
              <a:extLst>
                <a:ext uri="{FF2B5EF4-FFF2-40B4-BE49-F238E27FC236}">
                  <a16:creationId xmlns:a16="http://schemas.microsoft.com/office/drawing/2014/main" id="{7CAF3615-C0A4-0D32-177C-8C243595FE8B}"/>
                </a:ext>
              </a:extLst>
            </p:cNvPr>
            <p:cNvSpPr/>
            <p:nvPr/>
          </p:nvSpPr>
          <p:spPr>
            <a:xfrm rot="10800000">
              <a:off x="3823109" y="3071152"/>
              <a:ext cx="196582" cy="764728"/>
            </a:xfrm>
            <a:prstGeom prst="triangle">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cxnSp>
          <p:nvCxnSpPr>
            <p:cNvPr id="113" name="Straight Connector 112">
              <a:extLst>
                <a:ext uri="{FF2B5EF4-FFF2-40B4-BE49-F238E27FC236}">
                  <a16:creationId xmlns:a16="http://schemas.microsoft.com/office/drawing/2014/main" id="{6EE1B0D6-934F-ABC2-B1EC-F153438EB510}"/>
                </a:ext>
              </a:extLst>
            </p:cNvPr>
            <p:cNvCxnSpPr/>
            <p:nvPr/>
          </p:nvCxnSpPr>
          <p:spPr>
            <a:xfrm flipV="1">
              <a:off x="2529434" y="3458832"/>
              <a:ext cx="3225480" cy="0"/>
            </a:xfrm>
            <a:prstGeom prst="line">
              <a:avLst/>
            </a:prstGeom>
            <a:noFill/>
            <a:ln w="38100" cap="flat" cmpd="sng" algn="ctr">
              <a:solidFill>
                <a:srgbClr val="FF0000"/>
              </a:solidFill>
              <a:prstDash val="solid"/>
              <a:miter lim="800000"/>
              <a:tailEnd type="triangle"/>
            </a:ln>
            <a:effectLst/>
          </p:spPr>
        </p:cxnSp>
        <p:cxnSp>
          <p:nvCxnSpPr>
            <p:cNvPr id="114" name="Straight Connector 113">
              <a:extLst>
                <a:ext uri="{FF2B5EF4-FFF2-40B4-BE49-F238E27FC236}">
                  <a16:creationId xmlns:a16="http://schemas.microsoft.com/office/drawing/2014/main" id="{B240C57A-86A6-2441-AAFD-2E391E56A103}"/>
                </a:ext>
              </a:extLst>
            </p:cNvPr>
            <p:cNvCxnSpPr/>
            <p:nvPr/>
          </p:nvCxnSpPr>
          <p:spPr>
            <a:xfrm>
              <a:off x="3921399" y="3386529"/>
              <a:ext cx="1836433" cy="0"/>
            </a:xfrm>
            <a:prstGeom prst="line">
              <a:avLst/>
            </a:prstGeom>
            <a:noFill/>
            <a:ln w="38100" cap="flat" cmpd="sng" algn="ctr">
              <a:solidFill>
                <a:srgbClr val="2200FF"/>
              </a:solidFill>
              <a:prstDash val="solid"/>
              <a:miter lim="800000"/>
              <a:tailEnd type="triangle"/>
            </a:ln>
            <a:effectLst/>
          </p:spPr>
        </p:cxnSp>
        <p:cxnSp>
          <p:nvCxnSpPr>
            <p:cNvPr id="115" name="Straight Connector 114">
              <a:extLst>
                <a:ext uri="{FF2B5EF4-FFF2-40B4-BE49-F238E27FC236}">
                  <a16:creationId xmlns:a16="http://schemas.microsoft.com/office/drawing/2014/main" id="{9251AF80-BBD9-741F-DBDE-23F6B2F1A50B}"/>
                </a:ext>
              </a:extLst>
            </p:cNvPr>
            <p:cNvCxnSpPr/>
            <p:nvPr/>
          </p:nvCxnSpPr>
          <p:spPr>
            <a:xfrm>
              <a:off x="8531894" y="3389625"/>
              <a:ext cx="1061015" cy="0"/>
            </a:xfrm>
            <a:prstGeom prst="line">
              <a:avLst/>
            </a:prstGeom>
            <a:noFill/>
            <a:ln w="38100" cap="flat" cmpd="sng" algn="ctr">
              <a:solidFill>
                <a:srgbClr val="2200FF"/>
              </a:solidFill>
              <a:prstDash val="solid"/>
              <a:miter lim="800000"/>
              <a:tailEnd type="triangle"/>
            </a:ln>
            <a:effectLst/>
          </p:spPr>
        </p:cxnSp>
        <p:cxnSp>
          <p:nvCxnSpPr>
            <p:cNvPr id="116" name="Straight Connector 115">
              <a:extLst>
                <a:ext uri="{FF2B5EF4-FFF2-40B4-BE49-F238E27FC236}">
                  <a16:creationId xmlns:a16="http://schemas.microsoft.com/office/drawing/2014/main" id="{C9A229C6-DA90-BB0E-285C-053FB1AE9938}"/>
                </a:ext>
              </a:extLst>
            </p:cNvPr>
            <p:cNvCxnSpPr/>
            <p:nvPr/>
          </p:nvCxnSpPr>
          <p:spPr>
            <a:xfrm flipV="1">
              <a:off x="9569759" y="2382627"/>
              <a:ext cx="754304" cy="1006998"/>
            </a:xfrm>
            <a:prstGeom prst="line">
              <a:avLst/>
            </a:prstGeom>
            <a:noFill/>
            <a:ln w="38100" cap="flat" cmpd="sng" algn="ctr">
              <a:solidFill>
                <a:srgbClr val="2200FF"/>
              </a:solidFill>
              <a:prstDash val="solid"/>
              <a:miter lim="800000"/>
              <a:tailEnd type="triangle"/>
            </a:ln>
            <a:effectLst/>
          </p:spPr>
        </p:cxnSp>
        <p:sp>
          <p:nvSpPr>
            <p:cNvPr id="117" name="TextBox 116">
              <a:extLst>
                <a:ext uri="{FF2B5EF4-FFF2-40B4-BE49-F238E27FC236}">
                  <a16:creationId xmlns:a16="http://schemas.microsoft.com/office/drawing/2014/main" id="{590616FD-E890-E1FE-9075-ED5BD2762C3A}"/>
                </a:ext>
              </a:extLst>
            </p:cNvPr>
            <p:cNvSpPr txBox="1"/>
            <p:nvPr/>
          </p:nvSpPr>
          <p:spPr>
            <a:xfrm>
              <a:off x="9611245" y="2044072"/>
              <a:ext cx="1667444"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orbel" charset="0"/>
                  <a:ea typeface="Corbel" charset="0"/>
                  <a:cs typeface="Corbel" charset="0"/>
                </a:rPr>
                <a:t>SPECTROMETER</a:t>
              </a:r>
            </a:p>
          </p:txBody>
        </p:sp>
        <p:cxnSp>
          <p:nvCxnSpPr>
            <p:cNvPr id="118" name="Straight Connector 117">
              <a:extLst>
                <a:ext uri="{FF2B5EF4-FFF2-40B4-BE49-F238E27FC236}">
                  <a16:creationId xmlns:a16="http://schemas.microsoft.com/office/drawing/2014/main" id="{5D2353D3-72BC-548D-6992-2D5DFF33A53B}"/>
                </a:ext>
              </a:extLst>
            </p:cNvPr>
            <p:cNvCxnSpPr/>
            <p:nvPr/>
          </p:nvCxnSpPr>
          <p:spPr>
            <a:xfrm>
              <a:off x="8531894" y="3430366"/>
              <a:ext cx="2276357" cy="1301"/>
            </a:xfrm>
            <a:prstGeom prst="line">
              <a:avLst/>
            </a:prstGeom>
            <a:noFill/>
            <a:ln w="38100" cap="flat" cmpd="sng" algn="ctr">
              <a:solidFill>
                <a:srgbClr val="FF0000"/>
              </a:solidFill>
              <a:prstDash val="solid"/>
              <a:miter lim="800000"/>
              <a:tailEnd type="triangle"/>
            </a:ln>
            <a:effectLst/>
          </p:spPr>
        </p:cxnSp>
        <p:sp>
          <p:nvSpPr>
            <p:cNvPr id="119" name="Rectangle 118">
              <a:extLst>
                <a:ext uri="{FF2B5EF4-FFF2-40B4-BE49-F238E27FC236}">
                  <a16:creationId xmlns:a16="http://schemas.microsoft.com/office/drawing/2014/main" id="{29EED0C7-A84A-1AFA-7226-339409DF00F2}"/>
                </a:ext>
              </a:extLst>
            </p:cNvPr>
            <p:cNvSpPr/>
            <p:nvPr/>
          </p:nvSpPr>
          <p:spPr>
            <a:xfrm>
              <a:off x="10793306" y="3197611"/>
              <a:ext cx="836054" cy="511810"/>
            </a:xfrm>
            <a:prstGeom prst="rect">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orbel" charset="0"/>
                  <a:ea typeface="Corbel" charset="0"/>
                  <a:cs typeface="Corbel" charset="0"/>
                </a:rPr>
                <a:t>DUMP</a:t>
              </a:r>
            </a:p>
          </p:txBody>
        </p:sp>
        <p:sp>
          <p:nvSpPr>
            <p:cNvPr id="120" name="TextBox 119">
              <a:extLst>
                <a:ext uri="{FF2B5EF4-FFF2-40B4-BE49-F238E27FC236}">
                  <a16:creationId xmlns:a16="http://schemas.microsoft.com/office/drawing/2014/main" id="{FA8FD02D-1713-D5B5-1612-448FCC8794C1}"/>
                </a:ext>
              </a:extLst>
            </p:cNvPr>
            <p:cNvSpPr txBox="1"/>
            <p:nvPr/>
          </p:nvSpPr>
          <p:spPr>
            <a:xfrm>
              <a:off x="383915" y="3928519"/>
              <a:ext cx="962123"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t>SPS </a:t>
              </a:r>
              <a:b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br>
              <a: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t>protons</a:t>
              </a:r>
            </a:p>
          </p:txBody>
        </p:sp>
        <p:cxnSp>
          <p:nvCxnSpPr>
            <p:cNvPr id="121" name="Straight Connector 120">
              <a:extLst>
                <a:ext uri="{FF2B5EF4-FFF2-40B4-BE49-F238E27FC236}">
                  <a16:creationId xmlns:a16="http://schemas.microsoft.com/office/drawing/2014/main" id="{47643778-612D-2A58-3926-B4BA40C871CB}"/>
                </a:ext>
              </a:extLst>
            </p:cNvPr>
            <p:cNvCxnSpPr/>
            <p:nvPr/>
          </p:nvCxnSpPr>
          <p:spPr>
            <a:xfrm>
              <a:off x="2884546" y="2534803"/>
              <a:ext cx="1036853" cy="857568"/>
            </a:xfrm>
            <a:prstGeom prst="line">
              <a:avLst/>
            </a:prstGeom>
            <a:noFill/>
            <a:ln w="38100" cap="flat" cmpd="sng" algn="ctr">
              <a:solidFill>
                <a:srgbClr val="2200FF"/>
              </a:solidFill>
              <a:prstDash val="solid"/>
              <a:miter lim="800000"/>
              <a:tailEnd type="triangle"/>
            </a:ln>
            <a:effectLst/>
          </p:spPr>
        </p:cxnSp>
        <p:sp>
          <p:nvSpPr>
            <p:cNvPr id="122" name="TextBox 121">
              <a:extLst>
                <a:ext uri="{FF2B5EF4-FFF2-40B4-BE49-F238E27FC236}">
                  <a16:creationId xmlns:a16="http://schemas.microsoft.com/office/drawing/2014/main" id="{A685CC9B-A5F3-469D-43E9-36AD4617FDED}"/>
                </a:ext>
              </a:extLst>
            </p:cNvPr>
            <p:cNvSpPr txBox="1"/>
            <p:nvPr/>
          </p:nvSpPr>
          <p:spPr>
            <a:xfrm>
              <a:off x="1810060" y="2186503"/>
              <a:ext cx="1236237"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2200FF"/>
                  </a:solidFill>
                  <a:effectLst/>
                  <a:uLnTx/>
                  <a:uFillTx/>
                  <a:latin typeface="Corbel" charset="0"/>
                  <a:ea typeface="Corbel" charset="0"/>
                  <a:cs typeface="Corbel" charset="0"/>
                </a:rPr>
                <a:t>ELECTRON </a:t>
              </a:r>
              <a:br>
                <a:rPr kumimoji="0" lang="en-US" sz="1600" b="1" i="0" u="none" strike="noStrike" kern="0" cap="none" spc="0" normalizeH="0" baseline="0" noProof="0">
                  <a:ln>
                    <a:noFill/>
                  </a:ln>
                  <a:solidFill>
                    <a:srgbClr val="2200FF"/>
                  </a:solidFill>
                  <a:effectLst/>
                  <a:uLnTx/>
                  <a:uFillTx/>
                  <a:latin typeface="Corbel" charset="0"/>
                  <a:ea typeface="Corbel" charset="0"/>
                  <a:cs typeface="Corbel" charset="0"/>
                </a:rPr>
              </a:br>
              <a:r>
                <a:rPr kumimoji="0" lang="en-US" sz="1600" b="1" i="0" u="none" strike="noStrike" kern="0" cap="none" spc="0" normalizeH="0" baseline="0" noProof="0">
                  <a:ln>
                    <a:noFill/>
                  </a:ln>
                  <a:solidFill>
                    <a:srgbClr val="2200FF"/>
                  </a:solidFill>
                  <a:effectLst/>
                  <a:uLnTx/>
                  <a:uFillTx/>
                  <a:latin typeface="Corbel" charset="0"/>
                  <a:ea typeface="Corbel" charset="0"/>
                  <a:cs typeface="Corbel" charset="0"/>
                </a:rPr>
                <a:t>LINAC</a:t>
              </a:r>
              <a:endParaRPr kumimoji="0" lang="en-US" sz="1600" b="1" i="0" u="none" strike="noStrike" kern="0" cap="none" spc="0" normalizeH="0" baseline="0" noProof="0" dirty="0">
                <a:ln>
                  <a:noFill/>
                </a:ln>
                <a:solidFill>
                  <a:srgbClr val="2200FF"/>
                </a:solidFill>
                <a:effectLst/>
                <a:uLnTx/>
                <a:uFillTx/>
                <a:latin typeface="Corbel" charset="0"/>
                <a:ea typeface="Corbel" charset="0"/>
                <a:cs typeface="Corbel" charset="0"/>
              </a:endParaRPr>
            </a:p>
          </p:txBody>
        </p:sp>
        <p:grpSp>
          <p:nvGrpSpPr>
            <p:cNvPr id="123" name="Group 122">
              <a:extLst>
                <a:ext uri="{FF2B5EF4-FFF2-40B4-BE49-F238E27FC236}">
                  <a16:creationId xmlns:a16="http://schemas.microsoft.com/office/drawing/2014/main" id="{482BCEB9-2C05-FAC1-AB7C-281D784B7AAB}"/>
                </a:ext>
              </a:extLst>
            </p:cNvPr>
            <p:cNvGrpSpPr/>
            <p:nvPr/>
          </p:nvGrpSpPr>
          <p:grpSpPr>
            <a:xfrm>
              <a:off x="2785424" y="3178796"/>
              <a:ext cx="144766" cy="508776"/>
              <a:chOff x="2926824" y="2474498"/>
              <a:chExt cx="144766" cy="508776"/>
            </a:xfrm>
          </p:grpSpPr>
          <p:grpSp>
            <p:nvGrpSpPr>
              <p:cNvPr id="200" name="Group 199">
                <a:extLst>
                  <a:ext uri="{FF2B5EF4-FFF2-40B4-BE49-F238E27FC236}">
                    <a16:creationId xmlns:a16="http://schemas.microsoft.com/office/drawing/2014/main" id="{CC64FA1F-F1DE-AB4F-FE28-760732CD06A4}"/>
                  </a:ext>
                </a:extLst>
              </p:cNvPr>
              <p:cNvGrpSpPr/>
              <p:nvPr/>
            </p:nvGrpSpPr>
            <p:grpSpPr>
              <a:xfrm>
                <a:off x="2928835" y="2824874"/>
                <a:ext cx="142755" cy="158400"/>
                <a:chOff x="3544372" y="3005123"/>
                <a:chExt cx="142755" cy="158400"/>
              </a:xfrm>
            </p:grpSpPr>
            <p:cxnSp>
              <p:nvCxnSpPr>
                <p:cNvPr id="204" name="Straight Connector 203">
                  <a:extLst>
                    <a:ext uri="{FF2B5EF4-FFF2-40B4-BE49-F238E27FC236}">
                      <a16:creationId xmlns:a16="http://schemas.microsoft.com/office/drawing/2014/main" id="{C20B000B-E21B-DCCB-B2FE-B0FAB577EEDC}"/>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05" name="Straight Connector 204">
                  <a:extLst>
                    <a:ext uri="{FF2B5EF4-FFF2-40B4-BE49-F238E27FC236}">
                      <a16:creationId xmlns:a16="http://schemas.microsoft.com/office/drawing/2014/main" id="{1F920311-461C-A9F1-51EE-5DF84A3557BE}"/>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201" name="Group 200">
                <a:extLst>
                  <a:ext uri="{FF2B5EF4-FFF2-40B4-BE49-F238E27FC236}">
                    <a16:creationId xmlns:a16="http://schemas.microsoft.com/office/drawing/2014/main" id="{25CD41BE-DE45-E0A9-AF75-694B32706841}"/>
                  </a:ext>
                </a:extLst>
              </p:cNvPr>
              <p:cNvGrpSpPr/>
              <p:nvPr/>
            </p:nvGrpSpPr>
            <p:grpSpPr>
              <a:xfrm rot="10800000">
                <a:off x="2926824" y="2474498"/>
                <a:ext cx="142755" cy="158400"/>
                <a:chOff x="3544372" y="3005123"/>
                <a:chExt cx="142755" cy="158400"/>
              </a:xfrm>
            </p:grpSpPr>
            <p:cxnSp>
              <p:nvCxnSpPr>
                <p:cNvPr id="202" name="Straight Connector 201">
                  <a:extLst>
                    <a:ext uri="{FF2B5EF4-FFF2-40B4-BE49-F238E27FC236}">
                      <a16:creationId xmlns:a16="http://schemas.microsoft.com/office/drawing/2014/main" id="{F7B3E22D-FAFA-6EC0-C75B-3F9129A411E4}"/>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03" name="Straight Connector 202">
                  <a:extLst>
                    <a:ext uri="{FF2B5EF4-FFF2-40B4-BE49-F238E27FC236}">
                      <a16:creationId xmlns:a16="http://schemas.microsoft.com/office/drawing/2014/main" id="{E98A14E4-F95A-CBEE-D503-DAE773393D6C}"/>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124" name="Group 123">
              <a:extLst>
                <a:ext uri="{FF2B5EF4-FFF2-40B4-BE49-F238E27FC236}">
                  <a16:creationId xmlns:a16="http://schemas.microsoft.com/office/drawing/2014/main" id="{FEE4DBDC-98C1-5DE4-A1FB-97E754227D38}"/>
                </a:ext>
              </a:extLst>
            </p:cNvPr>
            <p:cNvGrpSpPr/>
            <p:nvPr/>
          </p:nvGrpSpPr>
          <p:grpSpPr>
            <a:xfrm>
              <a:off x="3194973" y="3182796"/>
              <a:ext cx="144766" cy="508776"/>
              <a:chOff x="2926824" y="2474498"/>
              <a:chExt cx="144766" cy="508776"/>
            </a:xfrm>
          </p:grpSpPr>
          <p:grpSp>
            <p:nvGrpSpPr>
              <p:cNvPr id="194" name="Group 193">
                <a:extLst>
                  <a:ext uri="{FF2B5EF4-FFF2-40B4-BE49-F238E27FC236}">
                    <a16:creationId xmlns:a16="http://schemas.microsoft.com/office/drawing/2014/main" id="{E5712F6B-9E1D-0CD7-7304-F9C14DDCE3AE}"/>
                  </a:ext>
                </a:extLst>
              </p:cNvPr>
              <p:cNvGrpSpPr/>
              <p:nvPr/>
            </p:nvGrpSpPr>
            <p:grpSpPr>
              <a:xfrm>
                <a:off x="2928835" y="2824874"/>
                <a:ext cx="142755" cy="158400"/>
                <a:chOff x="3544372" y="3005123"/>
                <a:chExt cx="142755" cy="158400"/>
              </a:xfrm>
            </p:grpSpPr>
            <p:cxnSp>
              <p:nvCxnSpPr>
                <p:cNvPr id="198" name="Straight Connector 197">
                  <a:extLst>
                    <a:ext uri="{FF2B5EF4-FFF2-40B4-BE49-F238E27FC236}">
                      <a16:creationId xmlns:a16="http://schemas.microsoft.com/office/drawing/2014/main" id="{3A415BB6-D995-D8F6-613B-93CAA421CEC0}"/>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99" name="Straight Connector 198">
                  <a:extLst>
                    <a:ext uri="{FF2B5EF4-FFF2-40B4-BE49-F238E27FC236}">
                      <a16:creationId xmlns:a16="http://schemas.microsoft.com/office/drawing/2014/main" id="{7DE6C109-4232-4A23-5DF7-713CDDCDB9E0}"/>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195" name="Group 194">
                <a:extLst>
                  <a:ext uri="{FF2B5EF4-FFF2-40B4-BE49-F238E27FC236}">
                    <a16:creationId xmlns:a16="http://schemas.microsoft.com/office/drawing/2014/main" id="{6FC1048B-B6EF-679A-01D0-4C17F1C377D7}"/>
                  </a:ext>
                </a:extLst>
              </p:cNvPr>
              <p:cNvGrpSpPr/>
              <p:nvPr/>
            </p:nvGrpSpPr>
            <p:grpSpPr>
              <a:xfrm rot="10800000">
                <a:off x="2926824" y="2474498"/>
                <a:ext cx="142755" cy="158400"/>
                <a:chOff x="3544372" y="3005123"/>
                <a:chExt cx="142755" cy="158400"/>
              </a:xfrm>
            </p:grpSpPr>
            <p:cxnSp>
              <p:nvCxnSpPr>
                <p:cNvPr id="196" name="Straight Connector 195">
                  <a:extLst>
                    <a:ext uri="{FF2B5EF4-FFF2-40B4-BE49-F238E27FC236}">
                      <a16:creationId xmlns:a16="http://schemas.microsoft.com/office/drawing/2014/main" id="{F1465FA8-212A-F480-CD31-DBA72856204A}"/>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97" name="Straight Connector 196">
                  <a:extLst>
                    <a:ext uri="{FF2B5EF4-FFF2-40B4-BE49-F238E27FC236}">
                      <a16:creationId xmlns:a16="http://schemas.microsoft.com/office/drawing/2014/main" id="{3E41CFD1-19CC-F6CD-9EC8-2D0D7A999571}"/>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125" name="Group 124">
              <a:extLst>
                <a:ext uri="{FF2B5EF4-FFF2-40B4-BE49-F238E27FC236}">
                  <a16:creationId xmlns:a16="http://schemas.microsoft.com/office/drawing/2014/main" id="{7AED255A-DEB3-881C-36D4-6F07FC145F41}"/>
                </a:ext>
              </a:extLst>
            </p:cNvPr>
            <p:cNvGrpSpPr/>
            <p:nvPr/>
          </p:nvGrpSpPr>
          <p:grpSpPr>
            <a:xfrm>
              <a:off x="3571137" y="3182796"/>
              <a:ext cx="144766" cy="508776"/>
              <a:chOff x="2926824" y="2474498"/>
              <a:chExt cx="144766" cy="508776"/>
            </a:xfrm>
          </p:grpSpPr>
          <p:grpSp>
            <p:nvGrpSpPr>
              <p:cNvPr id="188" name="Group 187">
                <a:extLst>
                  <a:ext uri="{FF2B5EF4-FFF2-40B4-BE49-F238E27FC236}">
                    <a16:creationId xmlns:a16="http://schemas.microsoft.com/office/drawing/2014/main" id="{28DE1FED-10FD-8C9B-A036-F0DEFD7F6E37}"/>
                  </a:ext>
                </a:extLst>
              </p:cNvPr>
              <p:cNvGrpSpPr/>
              <p:nvPr/>
            </p:nvGrpSpPr>
            <p:grpSpPr>
              <a:xfrm>
                <a:off x="2928835" y="2824874"/>
                <a:ext cx="142755" cy="158400"/>
                <a:chOff x="3544372" y="3005123"/>
                <a:chExt cx="142755" cy="158400"/>
              </a:xfrm>
            </p:grpSpPr>
            <p:cxnSp>
              <p:nvCxnSpPr>
                <p:cNvPr id="192" name="Straight Connector 191">
                  <a:extLst>
                    <a:ext uri="{FF2B5EF4-FFF2-40B4-BE49-F238E27FC236}">
                      <a16:creationId xmlns:a16="http://schemas.microsoft.com/office/drawing/2014/main" id="{16EAF30C-077D-EE9D-47C1-EE0825D91264}"/>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93" name="Straight Connector 192">
                  <a:extLst>
                    <a:ext uri="{FF2B5EF4-FFF2-40B4-BE49-F238E27FC236}">
                      <a16:creationId xmlns:a16="http://schemas.microsoft.com/office/drawing/2014/main" id="{BA321BE2-BD4D-9122-2A60-DF967785D748}"/>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189" name="Group 188">
                <a:extLst>
                  <a:ext uri="{FF2B5EF4-FFF2-40B4-BE49-F238E27FC236}">
                    <a16:creationId xmlns:a16="http://schemas.microsoft.com/office/drawing/2014/main" id="{729A20D9-DBBE-A303-C51C-AA5AD7B5B28A}"/>
                  </a:ext>
                </a:extLst>
              </p:cNvPr>
              <p:cNvGrpSpPr/>
              <p:nvPr/>
            </p:nvGrpSpPr>
            <p:grpSpPr>
              <a:xfrm rot="10800000">
                <a:off x="2926824" y="2474498"/>
                <a:ext cx="142755" cy="158400"/>
                <a:chOff x="3544372" y="3005123"/>
                <a:chExt cx="142755" cy="158400"/>
              </a:xfrm>
            </p:grpSpPr>
            <p:cxnSp>
              <p:nvCxnSpPr>
                <p:cNvPr id="190" name="Straight Connector 189">
                  <a:extLst>
                    <a:ext uri="{FF2B5EF4-FFF2-40B4-BE49-F238E27FC236}">
                      <a16:creationId xmlns:a16="http://schemas.microsoft.com/office/drawing/2014/main" id="{B40F7C87-B704-07B3-4B05-5BBBAA17BBF3}"/>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91" name="Straight Connector 190">
                  <a:extLst>
                    <a:ext uri="{FF2B5EF4-FFF2-40B4-BE49-F238E27FC236}">
                      <a16:creationId xmlns:a16="http://schemas.microsoft.com/office/drawing/2014/main" id="{5091FF06-F062-8EC6-3350-354432AB788F}"/>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126" name="Group 125">
              <a:extLst>
                <a:ext uri="{FF2B5EF4-FFF2-40B4-BE49-F238E27FC236}">
                  <a16:creationId xmlns:a16="http://schemas.microsoft.com/office/drawing/2014/main" id="{88FECA79-82F3-6E53-C7EE-E4B18E93C9B1}"/>
                </a:ext>
              </a:extLst>
            </p:cNvPr>
            <p:cNvGrpSpPr/>
            <p:nvPr/>
          </p:nvGrpSpPr>
          <p:grpSpPr>
            <a:xfrm rot="19817232">
              <a:off x="1915458" y="3503540"/>
              <a:ext cx="144766" cy="508776"/>
              <a:chOff x="2926824" y="2474498"/>
              <a:chExt cx="144766" cy="508776"/>
            </a:xfrm>
          </p:grpSpPr>
          <p:grpSp>
            <p:nvGrpSpPr>
              <p:cNvPr id="182" name="Group 181">
                <a:extLst>
                  <a:ext uri="{FF2B5EF4-FFF2-40B4-BE49-F238E27FC236}">
                    <a16:creationId xmlns:a16="http://schemas.microsoft.com/office/drawing/2014/main" id="{C7A5743F-8B11-ECB4-9848-5BD294A5C83E}"/>
                  </a:ext>
                </a:extLst>
              </p:cNvPr>
              <p:cNvGrpSpPr/>
              <p:nvPr/>
            </p:nvGrpSpPr>
            <p:grpSpPr>
              <a:xfrm>
                <a:off x="2928835" y="2824874"/>
                <a:ext cx="142755" cy="158400"/>
                <a:chOff x="3544372" y="3005123"/>
                <a:chExt cx="142755" cy="158400"/>
              </a:xfrm>
            </p:grpSpPr>
            <p:cxnSp>
              <p:nvCxnSpPr>
                <p:cNvPr id="186" name="Straight Connector 185">
                  <a:extLst>
                    <a:ext uri="{FF2B5EF4-FFF2-40B4-BE49-F238E27FC236}">
                      <a16:creationId xmlns:a16="http://schemas.microsoft.com/office/drawing/2014/main" id="{655E3B91-DE1F-DE3E-FA87-6F2C7D974542}"/>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87" name="Straight Connector 186">
                  <a:extLst>
                    <a:ext uri="{FF2B5EF4-FFF2-40B4-BE49-F238E27FC236}">
                      <a16:creationId xmlns:a16="http://schemas.microsoft.com/office/drawing/2014/main" id="{2E3B4ADB-D601-B2E0-2621-161A0EF1C034}"/>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183" name="Group 182">
                <a:extLst>
                  <a:ext uri="{FF2B5EF4-FFF2-40B4-BE49-F238E27FC236}">
                    <a16:creationId xmlns:a16="http://schemas.microsoft.com/office/drawing/2014/main" id="{4B465C11-8A97-A674-BB27-38323F20030F}"/>
                  </a:ext>
                </a:extLst>
              </p:cNvPr>
              <p:cNvGrpSpPr/>
              <p:nvPr/>
            </p:nvGrpSpPr>
            <p:grpSpPr>
              <a:xfrm rot="10800000">
                <a:off x="2926824" y="2474498"/>
                <a:ext cx="142755" cy="158400"/>
                <a:chOff x="3544372" y="3005123"/>
                <a:chExt cx="142755" cy="158400"/>
              </a:xfrm>
            </p:grpSpPr>
            <p:cxnSp>
              <p:nvCxnSpPr>
                <p:cNvPr id="184" name="Straight Connector 183">
                  <a:extLst>
                    <a:ext uri="{FF2B5EF4-FFF2-40B4-BE49-F238E27FC236}">
                      <a16:creationId xmlns:a16="http://schemas.microsoft.com/office/drawing/2014/main" id="{DA4103EA-D55C-F27A-6A3E-56740545846A}"/>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85" name="Straight Connector 184">
                  <a:extLst>
                    <a:ext uri="{FF2B5EF4-FFF2-40B4-BE49-F238E27FC236}">
                      <a16:creationId xmlns:a16="http://schemas.microsoft.com/office/drawing/2014/main" id="{2A2EFC71-6A6E-133B-1A9C-AE5E7D81E798}"/>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127" name="Group 126">
              <a:extLst>
                <a:ext uri="{FF2B5EF4-FFF2-40B4-BE49-F238E27FC236}">
                  <a16:creationId xmlns:a16="http://schemas.microsoft.com/office/drawing/2014/main" id="{2053641C-6E13-EE7A-761A-281ADC7FC27C}"/>
                </a:ext>
              </a:extLst>
            </p:cNvPr>
            <p:cNvGrpSpPr/>
            <p:nvPr/>
          </p:nvGrpSpPr>
          <p:grpSpPr>
            <a:xfrm rot="19817232">
              <a:off x="1480086" y="3760360"/>
              <a:ext cx="144766" cy="508776"/>
              <a:chOff x="2926824" y="2474498"/>
              <a:chExt cx="144766" cy="508776"/>
            </a:xfrm>
          </p:grpSpPr>
          <p:grpSp>
            <p:nvGrpSpPr>
              <p:cNvPr id="176" name="Group 175">
                <a:extLst>
                  <a:ext uri="{FF2B5EF4-FFF2-40B4-BE49-F238E27FC236}">
                    <a16:creationId xmlns:a16="http://schemas.microsoft.com/office/drawing/2014/main" id="{CD324B40-059A-A6F2-CCD7-A8871F514BA4}"/>
                  </a:ext>
                </a:extLst>
              </p:cNvPr>
              <p:cNvGrpSpPr/>
              <p:nvPr/>
            </p:nvGrpSpPr>
            <p:grpSpPr>
              <a:xfrm>
                <a:off x="2928835" y="2824874"/>
                <a:ext cx="142755" cy="158400"/>
                <a:chOff x="3544372" y="3005123"/>
                <a:chExt cx="142755" cy="158400"/>
              </a:xfrm>
            </p:grpSpPr>
            <p:cxnSp>
              <p:nvCxnSpPr>
                <p:cNvPr id="180" name="Straight Connector 179">
                  <a:extLst>
                    <a:ext uri="{FF2B5EF4-FFF2-40B4-BE49-F238E27FC236}">
                      <a16:creationId xmlns:a16="http://schemas.microsoft.com/office/drawing/2014/main" id="{FAF251C3-F40E-3FA5-54AC-77D4D6D3C2CF}"/>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81" name="Straight Connector 180">
                  <a:extLst>
                    <a:ext uri="{FF2B5EF4-FFF2-40B4-BE49-F238E27FC236}">
                      <a16:creationId xmlns:a16="http://schemas.microsoft.com/office/drawing/2014/main" id="{8C887BF1-5AA5-8E48-18F9-7FA57AF00657}"/>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177" name="Group 176">
                <a:extLst>
                  <a:ext uri="{FF2B5EF4-FFF2-40B4-BE49-F238E27FC236}">
                    <a16:creationId xmlns:a16="http://schemas.microsoft.com/office/drawing/2014/main" id="{AAFBDE46-C4CC-1956-7680-E05CB4C9EFFA}"/>
                  </a:ext>
                </a:extLst>
              </p:cNvPr>
              <p:cNvGrpSpPr/>
              <p:nvPr/>
            </p:nvGrpSpPr>
            <p:grpSpPr>
              <a:xfrm rot="10800000">
                <a:off x="2926824" y="2474498"/>
                <a:ext cx="142755" cy="158400"/>
                <a:chOff x="3544372" y="3005123"/>
                <a:chExt cx="142755" cy="158400"/>
              </a:xfrm>
            </p:grpSpPr>
            <p:cxnSp>
              <p:nvCxnSpPr>
                <p:cNvPr id="178" name="Straight Connector 177">
                  <a:extLst>
                    <a:ext uri="{FF2B5EF4-FFF2-40B4-BE49-F238E27FC236}">
                      <a16:creationId xmlns:a16="http://schemas.microsoft.com/office/drawing/2014/main" id="{53DEAAC7-CCEB-1DF7-667E-1B99374DC1A8}"/>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79" name="Straight Connector 178">
                  <a:extLst>
                    <a:ext uri="{FF2B5EF4-FFF2-40B4-BE49-F238E27FC236}">
                      <a16:creationId xmlns:a16="http://schemas.microsoft.com/office/drawing/2014/main" id="{7E791008-AB01-5A0A-CAF1-C79650177BE5}"/>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128" name="Group 127">
              <a:extLst>
                <a:ext uri="{FF2B5EF4-FFF2-40B4-BE49-F238E27FC236}">
                  <a16:creationId xmlns:a16="http://schemas.microsoft.com/office/drawing/2014/main" id="{CD7C6058-C9D7-AF52-CF52-00727CCC2797}"/>
                </a:ext>
              </a:extLst>
            </p:cNvPr>
            <p:cNvGrpSpPr/>
            <p:nvPr/>
          </p:nvGrpSpPr>
          <p:grpSpPr>
            <a:xfrm>
              <a:off x="4223808" y="3157167"/>
              <a:ext cx="144766" cy="508776"/>
              <a:chOff x="2926824" y="2474498"/>
              <a:chExt cx="144766" cy="508776"/>
            </a:xfrm>
          </p:grpSpPr>
          <p:grpSp>
            <p:nvGrpSpPr>
              <p:cNvPr id="170" name="Group 169">
                <a:extLst>
                  <a:ext uri="{FF2B5EF4-FFF2-40B4-BE49-F238E27FC236}">
                    <a16:creationId xmlns:a16="http://schemas.microsoft.com/office/drawing/2014/main" id="{F5C62D97-A55A-CC59-2251-86AC00B1940B}"/>
                  </a:ext>
                </a:extLst>
              </p:cNvPr>
              <p:cNvGrpSpPr/>
              <p:nvPr/>
            </p:nvGrpSpPr>
            <p:grpSpPr>
              <a:xfrm>
                <a:off x="2928835" y="2824874"/>
                <a:ext cx="142755" cy="158400"/>
                <a:chOff x="3544372" y="3005123"/>
                <a:chExt cx="142755" cy="158400"/>
              </a:xfrm>
            </p:grpSpPr>
            <p:cxnSp>
              <p:nvCxnSpPr>
                <p:cNvPr id="174" name="Straight Connector 173">
                  <a:extLst>
                    <a:ext uri="{FF2B5EF4-FFF2-40B4-BE49-F238E27FC236}">
                      <a16:creationId xmlns:a16="http://schemas.microsoft.com/office/drawing/2014/main" id="{4E931521-97F8-9A6E-3DB5-E793A9D1DE79}"/>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75" name="Straight Connector 174">
                  <a:extLst>
                    <a:ext uri="{FF2B5EF4-FFF2-40B4-BE49-F238E27FC236}">
                      <a16:creationId xmlns:a16="http://schemas.microsoft.com/office/drawing/2014/main" id="{5E307652-9C14-2A37-48A8-B5608BBDB3D9}"/>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171" name="Group 170">
                <a:extLst>
                  <a:ext uri="{FF2B5EF4-FFF2-40B4-BE49-F238E27FC236}">
                    <a16:creationId xmlns:a16="http://schemas.microsoft.com/office/drawing/2014/main" id="{9F966538-5FF1-F51D-0E36-1A0024952E2A}"/>
                  </a:ext>
                </a:extLst>
              </p:cNvPr>
              <p:cNvGrpSpPr/>
              <p:nvPr/>
            </p:nvGrpSpPr>
            <p:grpSpPr>
              <a:xfrm rot="10800000">
                <a:off x="2926824" y="2474498"/>
                <a:ext cx="142755" cy="158400"/>
                <a:chOff x="3544372" y="3005123"/>
                <a:chExt cx="142755" cy="158400"/>
              </a:xfrm>
            </p:grpSpPr>
            <p:cxnSp>
              <p:nvCxnSpPr>
                <p:cNvPr id="172" name="Straight Connector 171">
                  <a:extLst>
                    <a:ext uri="{FF2B5EF4-FFF2-40B4-BE49-F238E27FC236}">
                      <a16:creationId xmlns:a16="http://schemas.microsoft.com/office/drawing/2014/main" id="{324B4725-9E20-FE90-DA29-4D8237FBFFA7}"/>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73" name="Straight Connector 172">
                  <a:extLst>
                    <a:ext uri="{FF2B5EF4-FFF2-40B4-BE49-F238E27FC236}">
                      <a16:creationId xmlns:a16="http://schemas.microsoft.com/office/drawing/2014/main" id="{9A1D2B6C-90FD-60BE-48DF-145FD4A21418}"/>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129" name="Group 128">
              <a:extLst>
                <a:ext uri="{FF2B5EF4-FFF2-40B4-BE49-F238E27FC236}">
                  <a16:creationId xmlns:a16="http://schemas.microsoft.com/office/drawing/2014/main" id="{9428DE43-3C3A-D30B-8C2F-92989F89F236}"/>
                </a:ext>
              </a:extLst>
            </p:cNvPr>
            <p:cNvGrpSpPr/>
            <p:nvPr/>
          </p:nvGrpSpPr>
          <p:grpSpPr>
            <a:xfrm>
              <a:off x="4970119" y="3157167"/>
              <a:ext cx="144766" cy="508776"/>
              <a:chOff x="2926824" y="2474498"/>
              <a:chExt cx="144766" cy="508776"/>
            </a:xfrm>
          </p:grpSpPr>
          <p:grpSp>
            <p:nvGrpSpPr>
              <p:cNvPr id="164" name="Group 163">
                <a:extLst>
                  <a:ext uri="{FF2B5EF4-FFF2-40B4-BE49-F238E27FC236}">
                    <a16:creationId xmlns:a16="http://schemas.microsoft.com/office/drawing/2014/main" id="{FB68A42D-D75B-D22B-0ED5-C5CE6E93F50A}"/>
                  </a:ext>
                </a:extLst>
              </p:cNvPr>
              <p:cNvGrpSpPr/>
              <p:nvPr/>
            </p:nvGrpSpPr>
            <p:grpSpPr>
              <a:xfrm>
                <a:off x="2928835" y="2824874"/>
                <a:ext cx="142755" cy="158400"/>
                <a:chOff x="3544372" y="3005123"/>
                <a:chExt cx="142755" cy="158400"/>
              </a:xfrm>
            </p:grpSpPr>
            <p:cxnSp>
              <p:nvCxnSpPr>
                <p:cNvPr id="168" name="Straight Connector 167">
                  <a:extLst>
                    <a:ext uri="{FF2B5EF4-FFF2-40B4-BE49-F238E27FC236}">
                      <a16:creationId xmlns:a16="http://schemas.microsoft.com/office/drawing/2014/main" id="{7BF0038C-1995-69EF-9DD7-0508B485AD78}"/>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69" name="Straight Connector 168">
                  <a:extLst>
                    <a:ext uri="{FF2B5EF4-FFF2-40B4-BE49-F238E27FC236}">
                      <a16:creationId xmlns:a16="http://schemas.microsoft.com/office/drawing/2014/main" id="{A3B87DC4-465F-46AB-14C2-137DEA74ADA5}"/>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165" name="Group 164">
                <a:extLst>
                  <a:ext uri="{FF2B5EF4-FFF2-40B4-BE49-F238E27FC236}">
                    <a16:creationId xmlns:a16="http://schemas.microsoft.com/office/drawing/2014/main" id="{060B7EB0-702D-2C04-C71E-067CFFA632AF}"/>
                  </a:ext>
                </a:extLst>
              </p:cNvPr>
              <p:cNvGrpSpPr/>
              <p:nvPr/>
            </p:nvGrpSpPr>
            <p:grpSpPr>
              <a:xfrm rot="10800000">
                <a:off x="2926824" y="2474498"/>
                <a:ext cx="142755" cy="158400"/>
                <a:chOff x="3544372" y="3005123"/>
                <a:chExt cx="142755" cy="158400"/>
              </a:xfrm>
            </p:grpSpPr>
            <p:cxnSp>
              <p:nvCxnSpPr>
                <p:cNvPr id="166" name="Straight Connector 165">
                  <a:extLst>
                    <a:ext uri="{FF2B5EF4-FFF2-40B4-BE49-F238E27FC236}">
                      <a16:creationId xmlns:a16="http://schemas.microsoft.com/office/drawing/2014/main" id="{FB4F6C12-67F9-ED72-334E-6DD199357B0D}"/>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67" name="Straight Connector 166">
                  <a:extLst>
                    <a:ext uri="{FF2B5EF4-FFF2-40B4-BE49-F238E27FC236}">
                      <a16:creationId xmlns:a16="http://schemas.microsoft.com/office/drawing/2014/main" id="{0844106B-743E-57BE-A455-880083EA27FA}"/>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130" name="Group 129">
              <a:extLst>
                <a:ext uri="{FF2B5EF4-FFF2-40B4-BE49-F238E27FC236}">
                  <a16:creationId xmlns:a16="http://schemas.microsoft.com/office/drawing/2014/main" id="{88A540D1-AC2C-4F20-CB2D-94E3013843E4}"/>
                </a:ext>
              </a:extLst>
            </p:cNvPr>
            <p:cNvGrpSpPr/>
            <p:nvPr/>
          </p:nvGrpSpPr>
          <p:grpSpPr>
            <a:xfrm>
              <a:off x="4610362" y="3159072"/>
              <a:ext cx="144766" cy="508776"/>
              <a:chOff x="2926824" y="2474498"/>
              <a:chExt cx="144766" cy="508776"/>
            </a:xfrm>
          </p:grpSpPr>
          <p:grpSp>
            <p:nvGrpSpPr>
              <p:cNvPr id="158" name="Group 157">
                <a:extLst>
                  <a:ext uri="{FF2B5EF4-FFF2-40B4-BE49-F238E27FC236}">
                    <a16:creationId xmlns:a16="http://schemas.microsoft.com/office/drawing/2014/main" id="{385A6367-6E6D-E28D-C03D-A3787F134602}"/>
                  </a:ext>
                </a:extLst>
              </p:cNvPr>
              <p:cNvGrpSpPr/>
              <p:nvPr/>
            </p:nvGrpSpPr>
            <p:grpSpPr>
              <a:xfrm>
                <a:off x="2928835" y="2824874"/>
                <a:ext cx="142755" cy="158400"/>
                <a:chOff x="3544372" y="3005123"/>
                <a:chExt cx="142755" cy="158400"/>
              </a:xfrm>
            </p:grpSpPr>
            <p:cxnSp>
              <p:nvCxnSpPr>
                <p:cNvPr id="162" name="Straight Connector 161">
                  <a:extLst>
                    <a:ext uri="{FF2B5EF4-FFF2-40B4-BE49-F238E27FC236}">
                      <a16:creationId xmlns:a16="http://schemas.microsoft.com/office/drawing/2014/main" id="{06F42A86-0F04-C283-5829-FE931AB973D0}"/>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163" name="Straight Connector 162">
                  <a:extLst>
                    <a:ext uri="{FF2B5EF4-FFF2-40B4-BE49-F238E27FC236}">
                      <a16:creationId xmlns:a16="http://schemas.microsoft.com/office/drawing/2014/main" id="{C4D031C5-A3D9-060C-BDF5-116A6375DC19}"/>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nvGrpSpPr>
              <p:cNvPr id="159" name="Group 158">
                <a:extLst>
                  <a:ext uri="{FF2B5EF4-FFF2-40B4-BE49-F238E27FC236}">
                    <a16:creationId xmlns:a16="http://schemas.microsoft.com/office/drawing/2014/main" id="{C3759E94-FA6D-D4D9-1AC0-243BEB56B19F}"/>
                  </a:ext>
                </a:extLst>
              </p:cNvPr>
              <p:cNvGrpSpPr/>
              <p:nvPr/>
            </p:nvGrpSpPr>
            <p:grpSpPr>
              <a:xfrm rot="10800000">
                <a:off x="2926824" y="2474498"/>
                <a:ext cx="142755" cy="158400"/>
                <a:chOff x="3544372" y="3005123"/>
                <a:chExt cx="142755" cy="158400"/>
              </a:xfrm>
            </p:grpSpPr>
            <p:cxnSp>
              <p:nvCxnSpPr>
                <p:cNvPr id="160" name="Straight Connector 159">
                  <a:extLst>
                    <a:ext uri="{FF2B5EF4-FFF2-40B4-BE49-F238E27FC236}">
                      <a16:creationId xmlns:a16="http://schemas.microsoft.com/office/drawing/2014/main" id="{874846E5-41EA-51B2-C752-787A1503E26E}"/>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161" name="Straight Connector 160">
                  <a:extLst>
                    <a:ext uri="{FF2B5EF4-FFF2-40B4-BE49-F238E27FC236}">
                      <a16:creationId xmlns:a16="http://schemas.microsoft.com/office/drawing/2014/main" id="{6E071430-D469-0D16-1D4E-9A11E2E3713F}"/>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grpSp>
          <p:nvGrpSpPr>
            <p:cNvPr id="131" name="Group 130">
              <a:extLst>
                <a:ext uri="{FF2B5EF4-FFF2-40B4-BE49-F238E27FC236}">
                  <a16:creationId xmlns:a16="http://schemas.microsoft.com/office/drawing/2014/main" id="{155DEC61-6368-CDB1-3B5E-404FD801E184}"/>
                </a:ext>
              </a:extLst>
            </p:cNvPr>
            <p:cNvGrpSpPr/>
            <p:nvPr/>
          </p:nvGrpSpPr>
          <p:grpSpPr>
            <a:xfrm>
              <a:off x="5356673" y="3159072"/>
              <a:ext cx="144766" cy="508776"/>
              <a:chOff x="2926824" y="2474498"/>
              <a:chExt cx="144766" cy="508776"/>
            </a:xfrm>
          </p:grpSpPr>
          <p:grpSp>
            <p:nvGrpSpPr>
              <p:cNvPr id="152" name="Group 151">
                <a:extLst>
                  <a:ext uri="{FF2B5EF4-FFF2-40B4-BE49-F238E27FC236}">
                    <a16:creationId xmlns:a16="http://schemas.microsoft.com/office/drawing/2014/main" id="{1B6E0DC8-DBF9-248B-7834-AB75107D0EB8}"/>
                  </a:ext>
                </a:extLst>
              </p:cNvPr>
              <p:cNvGrpSpPr/>
              <p:nvPr/>
            </p:nvGrpSpPr>
            <p:grpSpPr>
              <a:xfrm>
                <a:off x="2928835" y="2824874"/>
                <a:ext cx="142755" cy="158400"/>
                <a:chOff x="3544372" y="3005123"/>
                <a:chExt cx="142755" cy="158400"/>
              </a:xfrm>
            </p:grpSpPr>
            <p:cxnSp>
              <p:nvCxnSpPr>
                <p:cNvPr id="156" name="Straight Connector 155">
                  <a:extLst>
                    <a:ext uri="{FF2B5EF4-FFF2-40B4-BE49-F238E27FC236}">
                      <a16:creationId xmlns:a16="http://schemas.microsoft.com/office/drawing/2014/main" id="{F770E0D2-477A-8A6A-FD1A-A44896AD57ED}"/>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157" name="Straight Connector 156">
                  <a:extLst>
                    <a:ext uri="{FF2B5EF4-FFF2-40B4-BE49-F238E27FC236}">
                      <a16:creationId xmlns:a16="http://schemas.microsoft.com/office/drawing/2014/main" id="{52B76AD6-D6AC-0FD8-0446-788AE40B679A}"/>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nvGrpSpPr>
              <p:cNvPr id="153" name="Group 152">
                <a:extLst>
                  <a:ext uri="{FF2B5EF4-FFF2-40B4-BE49-F238E27FC236}">
                    <a16:creationId xmlns:a16="http://schemas.microsoft.com/office/drawing/2014/main" id="{77C373B2-CC98-4913-5E6F-28F2365A8F29}"/>
                  </a:ext>
                </a:extLst>
              </p:cNvPr>
              <p:cNvGrpSpPr/>
              <p:nvPr/>
            </p:nvGrpSpPr>
            <p:grpSpPr>
              <a:xfrm rot="10800000">
                <a:off x="2926824" y="2474498"/>
                <a:ext cx="142755" cy="158400"/>
                <a:chOff x="3544372" y="3005123"/>
                <a:chExt cx="142755" cy="158400"/>
              </a:xfrm>
            </p:grpSpPr>
            <p:cxnSp>
              <p:nvCxnSpPr>
                <p:cNvPr id="154" name="Straight Connector 153">
                  <a:extLst>
                    <a:ext uri="{FF2B5EF4-FFF2-40B4-BE49-F238E27FC236}">
                      <a16:creationId xmlns:a16="http://schemas.microsoft.com/office/drawing/2014/main" id="{8256EC3C-8418-FB07-4CEA-D5731A606CE9}"/>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155" name="Straight Connector 154">
                  <a:extLst>
                    <a:ext uri="{FF2B5EF4-FFF2-40B4-BE49-F238E27FC236}">
                      <a16:creationId xmlns:a16="http://schemas.microsoft.com/office/drawing/2014/main" id="{009A639E-3F38-0613-BE0A-73C09E3155C0}"/>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grpSp>
          <p:nvGrpSpPr>
            <p:cNvPr id="132" name="Group 131">
              <a:extLst>
                <a:ext uri="{FF2B5EF4-FFF2-40B4-BE49-F238E27FC236}">
                  <a16:creationId xmlns:a16="http://schemas.microsoft.com/office/drawing/2014/main" id="{36C6F3C5-5AAB-62EC-6476-FE383433F5FF}"/>
                </a:ext>
              </a:extLst>
            </p:cNvPr>
            <p:cNvGrpSpPr/>
            <p:nvPr/>
          </p:nvGrpSpPr>
          <p:grpSpPr>
            <a:xfrm rot="2446833">
              <a:off x="3069154" y="2501656"/>
              <a:ext cx="144766" cy="508776"/>
              <a:chOff x="2926824" y="2474498"/>
              <a:chExt cx="144766" cy="508776"/>
            </a:xfrm>
          </p:grpSpPr>
          <p:grpSp>
            <p:nvGrpSpPr>
              <p:cNvPr id="146" name="Group 145">
                <a:extLst>
                  <a:ext uri="{FF2B5EF4-FFF2-40B4-BE49-F238E27FC236}">
                    <a16:creationId xmlns:a16="http://schemas.microsoft.com/office/drawing/2014/main" id="{4D2F8A29-9D7F-B49B-E44C-1B7BD6D64C68}"/>
                  </a:ext>
                </a:extLst>
              </p:cNvPr>
              <p:cNvGrpSpPr/>
              <p:nvPr/>
            </p:nvGrpSpPr>
            <p:grpSpPr>
              <a:xfrm>
                <a:off x="2928835" y="2824874"/>
                <a:ext cx="142755" cy="158400"/>
                <a:chOff x="3544372" y="3005123"/>
                <a:chExt cx="142755" cy="158400"/>
              </a:xfrm>
            </p:grpSpPr>
            <p:cxnSp>
              <p:nvCxnSpPr>
                <p:cNvPr id="150" name="Straight Connector 149">
                  <a:extLst>
                    <a:ext uri="{FF2B5EF4-FFF2-40B4-BE49-F238E27FC236}">
                      <a16:creationId xmlns:a16="http://schemas.microsoft.com/office/drawing/2014/main" id="{FE7FAE20-E470-1757-67F0-F95729D17039}"/>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151" name="Straight Connector 150">
                  <a:extLst>
                    <a:ext uri="{FF2B5EF4-FFF2-40B4-BE49-F238E27FC236}">
                      <a16:creationId xmlns:a16="http://schemas.microsoft.com/office/drawing/2014/main" id="{220F7CC0-60EE-40AB-295E-68E69CBC05B3}"/>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nvGrpSpPr>
              <p:cNvPr id="147" name="Group 146">
                <a:extLst>
                  <a:ext uri="{FF2B5EF4-FFF2-40B4-BE49-F238E27FC236}">
                    <a16:creationId xmlns:a16="http://schemas.microsoft.com/office/drawing/2014/main" id="{5A08E71B-C861-FBE1-662E-1C5171A18694}"/>
                  </a:ext>
                </a:extLst>
              </p:cNvPr>
              <p:cNvGrpSpPr/>
              <p:nvPr/>
            </p:nvGrpSpPr>
            <p:grpSpPr>
              <a:xfrm rot="10800000">
                <a:off x="2926824" y="2474498"/>
                <a:ext cx="142755" cy="158400"/>
                <a:chOff x="3544372" y="3005123"/>
                <a:chExt cx="142755" cy="158400"/>
              </a:xfrm>
            </p:grpSpPr>
            <p:cxnSp>
              <p:nvCxnSpPr>
                <p:cNvPr id="148" name="Straight Connector 147">
                  <a:extLst>
                    <a:ext uri="{FF2B5EF4-FFF2-40B4-BE49-F238E27FC236}">
                      <a16:creationId xmlns:a16="http://schemas.microsoft.com/office/drawing/2014/main" id="{C8871669-A9C0-FA33-29EA-99DB510A10FF}"/>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149" name="Straight Connector 148">
                  <a:extLst>
                    <a:ext uri="{FF2B5EF4-FFF2-40B4-BE49-F238E27FC236}">
                      <a16:creationId xmlns:a16="http://schemas.microsoft.com/office/drawing/2014/main" id="{19563E9B-7AA2-9930-59E9-A5B5CCCCDECB}"/>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sp>
          <p:nvSpPr>
            <p:cNvPr id="133" name="TextBox 132">
              <a:extLst>
                <a:ext uri="{FF2B5EF4-FFF2-40B4-BE49-F238E27FC236}">
                  <a16:creationId xmlns:a16="http://schemas.microsoft.com/office/drawing/2014/main" id="{C3075958-1C7F-4FD0-AA53-FEB9E9D1AEBB}"/>
                </a:ext>
              </a:extLst>
            </p:cNvPr>
            <p:cNvSpPr txBox="1"/>
            <p:nvPr/>
          </p:nvSpPr>
          <p:spPr>
            <a:xfrm>
              <a:off x="4222047" y="2303033"/>
              <a:ext cx="163698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2200FF"/>
                  </a:solidFill>
                  <a:effectLst/>
                  <a:uLnTx/>
                  <a:uFillTx/>
                  <a:latin typeface="Corbel" charset="0"/>
                  <a:ea typeface="Corbel" charset="0"/>
                  <a:cs typeface="Corbel" charset="0"/>
                </a:rPr>
                <a:t>Electron BPMs</a:t>
              </a:r>
            </a:p>
          </p:txBody>
        </p:sp>
        <p:cxnSp>
          <p:nvCxnSpPr>
            <p:cNvPr id="134" name="Straight Connector 133">
              <a:extLst>
                <a:ext uri="{FF2B5EF4-FFF2-40B4-BE49-F238E27FC236}">
                  <a16:creationId xmlns:a16="http://schemas.microsoft.com/office/drawing/2014/main" id="{DAD6A072-2746-9DD8-AC4F-C5E74ED583A9}"/>
                </a:ext>
              </a:extLst>
            </p:cNvPr>
            <p:cNvCxnSpPr/>
            <p:nvPr/>
          </p:nvCxnSpPr>
          <p:spPr>
            <a:xfrm flipH="1">
              <a:off x="3348421" y="2487699"/>
              <a:ext cx="873626" cy="166959"/>
            </a:xfrm>
            <a:prstGeom prst="line">
              <a:avLst/>
            </a:prstGeom>
            <a:noFill/>
            <a:ln w="12700" cap="flat" cmpd="sng" algn="ctr">
              <a:solidFill>
                <a:srgbClr val="2200FF"/>
              </a:solidFill>
              <a:prstDash val="solid"/>
              <a:miter lim="800000"/>
            </a:ln>
            <a:effectLst/>
          </p:spPr>
        </p:cxnSp>
        <p:cxnSp>
          <p:nvCxnSpPr>
            <p:cNvPr id="135" name="Straight Connector 134">
              <a:extLst>
                <a:ext uri="{FF2B5EF4-FFF2-40B4-BE49-F238E27FC236}">
                  <a16:creationId xmlns:a16="http://schemas.microsoft.com/office/drawing/2014/main" id="{C3337DA5-F61B-F850-1525-7C44C6EE747A}"/>
                </a:ext>
              </a:extLst>
            </p:cNvPr>
            <p:cNvCxnSpPr/>
            <p:nvPr/>
          </p:nvCxnSpPr>
          <p:spPr>
            <a:xfrm flipH="1">
              <a:off x="4705416" y="2645840"/>
              <a:ext cx="131096" cy="438486"/>
            </a:xfrm>
            <a:prstGeom prst="line">
              <a:avLst/>
            </a:prstGeom>
            <a:noFill/>
            <a:ln w="12700" cap="flat" cmpd="sng" algn="ctr">
              <a:solidFill>
                <a:srgbClr val="2200FF"/>
              </a:solidFill>
              <a:prstDash val="solid"/>
              <a:miter lim="800000"/>
            </a:ln>
            <a:effectLst/>
          </p:spPr>
        </p:cxnSp>
        <p:cxnSp>
          <p:nvCxnSpPr>
            <p:cNvPr id="136" name="Straight Connector 135">
              <a:extLst>
                <a:ext uri="{FF2B5EF4-FFF2-40B4-BE49-F238E27FC236}">
                  <a16:creationId xmlns:a16="http://schemas.microsoft.com/office/drawing/2014/main" id="{6ACF5787-0B25-184E-1C7F-1BFD00CFCEC3}"/>
                </a:ext>
              </a:extLst>
            </p:cNvPr>
            <p:cNvCxnSpPr/>
            <p:nvPr/>
          </p:nvCxnSpPr>
          <p:spPr>
            <a:xfrm>
              <a:off x="5391809" y="2657462"/>
              <a:ext cx="36241" cy="429347"/>
            </a:xfrm>
            <a:prstGeom prst="line">
              <a:avLst/>
            </a:prstGeom>
            <a:noFill/>
            <a:ln w="12700" cap="flat" cmpd="sng" algn="ctr">
              <a:solidFill>
                <a:srgbClr val="2200FF"/>
              </a:solidFill>
              <a:prstDash val="solid"/>
              <a:miter lim="800000"/>
            </a:ln>
            <a:effectLst/>
          </p:spPr>
        </p:cxnSp>
        <p:sp>
          <p:nvSpPr>
            <p:cNvPr id="137" name="TextBox 136">
              <a:extLst>
                <a:ext uri="{FF2B5EF4-FFF2-40B4-BE49-F238E27FC236}">
                  <a16:creationId xmlns:a16="http://schemas.microsoft.com/office/drawing/2014/main" id="{596D1A2C-B020-029A-70C3-C0942838082F}"/>
                </a:ext>
              </a:extLst>
            </p:cNvPr>
            <p:cNvSpPr txBox="1"/>
            <p:nvPr/>
          </p:nvSpPr>
          <p:spPr>
            <a:xfrm>
              <a:off x="3270408" y="4212331"/>
              <a:ext cx="149432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t>Proton BPMs</a:t>
              </a:r>
              <a:endParaRPr kumimoji="0" lang="en-US" sz="1800" b="1" i="0" u="none" strike="noStrike" kern="0" cap="none" spc="0" normalizeH="0" baseline="0" noProof="0" dirty="0">
                <a:ln>
                  <a:noFill/>
                </a:ln>
                <a:solidFill>
                  <a:srgbClr val="FF0000"/>
                </a:solidFill>
                <a:effectLst/>
                <a:uLnTx/>
                <a:uFillTx/>
                <a:latin typeface="Corbel" charset="0"/>
                <a:ea typeface="Corbel" charset="0"/>
                <a:cs typeface="Corbel" charset="0"/>
              </a:endParaRPr>
            </a:p>
          </p:txBody>
        </p:sp>
        <p:cxnSp>
          <p:nvCxnSpPr>
            <p:cNvPr id="138" name="Straight Connector 137">
              <a:extLst>
                <a:ext uri="{FF2B5EF4-FFF2-40B4-BE49-F238E27FC236}">
                  <a16:creationId xmlns:a16="http://schemas.microsoft.com/office/drawing/2014/main" id="{41AD76BC-B21C-760E-DBD8-88117CC73B60}"/>
                </a:ext>
              </a:extLst>
            </p:cNvPr>
            <p:cNvCxnSpPr/>
            <p:nvPr/>
          </p:nvCxnSpPr>
          <p:spPr>
            <a:xfrm flipH="1">
              <a:off x="4503060" y="3750764"/>
              <a:ext cx="487524" cy="483812"/>
            </a:xfrm>
            <a:prstGeom prst="line">
              <a:avLst/>
            </a:prstGeom>
            <a:noFill/>
            <a:ln w="12700" cap="flat" cmpd="sng" algn="ctr">
              <a:solidFill>
                <a:srgbClr val="FF0000"/>
              </a:solidFill>
              <a:prstDash val="solid"/>
              <a:miter lim="800000"/>
            </a:ln>
            <a:effectLst/>
          </p:spPr>
        </p:cxnSp>
        <p:cxnSp>
          <p:nvCxnSpPr>
            <p:cNvPr id="139" name="Straight Connector 138">
              <a:extLst>
                <a:ext uri="{FF2B5EF4-FFF2-40B4-BE49-F238E27FC236}">
                  <a16:creationId xmlns:a16="http://schemas.microsoft.com/office/drawing/2014/main" id="{81E68508-0A44-ADD7-618E-78E10E5F239D}"/>
                </a:ext>
              </a:extLst>
            </p:cNvPr>
            <p:cNvCxnSpPr/>
            <p:nvPr/>
          </p:nvCxnSpPr>
          <p:spPr>
            <a:xfrm>
              <a:off x="3425270" y="3802274"/>
              <a:ext cx="359964" cy="396490"/>
            </a:xfrm>
            <a:prstGeom prst="line">
              <a:avLst/>
            </a:prstGeom>
            <a:noFill/>
            <a:ln w="12700" cap="flat" cmpd="sng" algn="ctr">
              <a:solidFill>
                <a:srgbClr val="FF0000"/>
              </a:solidFill>
              <a:prstDash val="solid"/>
              <a:miter lim="800000"/>
            </a:ln>
            <a:effectLst/>
          </p:spPr>
        </p:cxnSp>
        <p:cxnSp>
          <p:nvCxnSpPr>
            <p:cNvPr id="140" name="Straight Connector 139">
              <a:extLst>
                <a:ext uri="{FF2B5EF4-FFF2-40B4-BE49-F238E27FC236}">
                  <a16:creationId xmlns:a16="http://schemas.microsoft.com/office/drawing/2014/main" id="{E4248E4A-F1EB-D744-B61B-E91563565150}"/>
                </a:ext>
              </a:extLst>
            </p:cNvPr>
            <p:cNvCxnSpPr/>
            <p:nvPr/>
          </p:nvCxnSpPr>
          <p:spPr>
            <a:xfrm flipH="1">
              <a:off x="4139318" y="3731375"/>
              <a:ext cx="155867" cy="493325"/>
            </a:xfrm>
            <a:prstGeom prst="line">
              <a:avLst/>
            </a:prstGeom>
            <a:noFill/>
            <a:ln w="12700" cap="flat" cmpd="sng" algn="ctr">
              <a:solidFill>
                <a:srgbClr val="FF0000"/>
              </a:solidFill>
              <a:prstDash val="solid"/>
              <a:miter lim="800000"/>
            </a:ln>
            <a:effectLst/>
          </p:spPr>
        </p:cxnSp>
        <p:sp>
          <p:nvSpPr>
            <p:cNvPr id="141" name="TextBox 140">
              <a:extLst>
                <a:ext uri="{FF2B5EF4-FFF2-40B4-BE49-F238E27FC236}">
                  <a16:creationId xmlns:a16="http://schemas.microsoft.com/office/drawing/2014/main" id="{1D2F10B0-67FC-4853-1B44-F25687FC91E2}"/>
                </a:ext>
              </a:extLst>
            </p:cNvPr>
            <p:cNvSpPr txBox="1"/>
            <p:nvPr/>
          </p:nvSpPr>
          <p:spPr>
            <a:xfrm>
              <a:off x="8508160" y="3781754"/>
              <a:ext cx="2042547"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t>Accelerated Beam </a:t>
              </a:r>
              <a:b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br>
              <a: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t>diagnostics</a:t>
              </a:r>
            </a:p>
          </p:txBody>
        </p:sp>
        <p:sp>
          <p:nvSpPr>
            <p:cNvPr id="142" name="TextBox 141">
              <a:extLst>
                <a:ext uri="{FF2B5EF4-FFF2-40B4-BE49-F238E27FC236}">
                  <a16:creationId xmlns:a16="http://schemas.microsoft.com/office/drawing/2014/main" id="{035E542F-7347-DB15-FEA6-5F7DDB0D3A85}"/>
                </a:ext>
              </a:extLst>
            </p:cNvPr>
            <p:cNvSpPr txBox="1"/>
            <p:nvPr/>
          </p:nvSpPr>
          <p:spPr>
            <a:xfrm>
              <a:off x="6530037" y="3776993"/>
              <a:ext cx="1295547"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t>Plasma cell</a:t>
              </a:r>
            </a:p>
          </p:txBody>
        </p:sp>
        <p:cxnSp>
          <p:nvCxnSpPr>
            <p:cNvPr id="143" name="Straight Connector 142">
              <a:extLst>
                <a:ext uri="{FF2B5EF4-FFF2-40B4-BE49-F238E27FC236}">
                  <a16:creationId xmlns:a16="http://schemas.microsoft.com/office/drawing/2014/main" id="{FEC20AF3-F50D-1C15-770E-BCA7B50C8A3A}"/>
                </a:ext>
              </a:extLst>
            </p:cNvPr>
            <p:cNvCxnSpPr/>
            <p:nvPr/>
          </p:nvCxnSpPr>
          <p:spPr>
            <a:xfrm flipV="1">
              <a:off x="1092352" y="3420045"/>
              <a:ext cx="1440000" cy="0"/>
            </a:xfrm>
            <a:prstGeom prst="line">
              <a:avLst/>
            </a:prstGeom>
            <a:noFill/>
            <a:ln w="38100" cap="flat" cmpd="sng" algn="ctr">
              <a:solidFill>
                <a:srgbClr val="00EE00"/>
              </a:solidFill>
              <a:prstDash val="solid"/>
              <a:miter lim="800000"/>
              <a:tailEnd type="triangle"/>
            </a:ln>
            <a:effectLst/>
          </p:spPr>
        </p:cxnSp>
        <p:sp>
          <p:nvSpPr>
            <p:cNvPr id="144" name="TextBox 143">
              <a:extLst>
                <a:ext uri="{FF2B5EF4-FFF2-40B4-BE49-F238E27FC236}">
                  <a16:creationId xmlns:a16="http://schemas.microsoft.com/office/drawing/2014/main" id="{AE0D0F85-D023-4188-3086-AACF1009FC9E}"/>
                </a:ext>
              </a:extLst>
            </p:cNvPr>
            <p:cNvSpPr txBox="1"/>
            <p:nvPr/>
          </p:nvSpPr>
          <p:spPr>
            <a:xfrm>
              <a:off x="737455" y="2766050"/>
              <a:ext cx="798617"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EE00"/>
                  </a:solidFill>
                  <a:effectLst/>
                  <a:uLnTx/>
                  <a:uFillTx/>
                  <a:latin typeface="Corbel" charset="0"/>
                  <a:ea typeface="Corbel" charset="0"/>
                  <a:cs typeface="Corbel" charset="0"/>
                </a:rPr>
                <a:t>LASER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EE00"/>
                  </a:solidFill>
                  <a:effectLst/>
                  <a:uLnTx/>
                  <a:uFillTx/>
                  <a:latin typeface="Corbel" charset="0"/>
                  <a:ea typeface="Corbel" charset="0"/>
                  <a:cs typeface="Corbel" charset="0"/>
                </a:rPr>
                <a:t>PULSE</a:t>
              </a:r>
            </a:p>
          </p:txBody>
        </p:sp>
        <p:cxnSp>
          <p:nvCxnSpPr>
            <p:cNvPr id="145" name="Straight Connector 144">
              <a:extLst>
                <a:ext uri="{FF2B5EF4-FFF2-40B4-BE49-F238E27FC236}">
                  <a16:creationId xmlns:a16="http://schemas.microsoft.com/office/drawing/2014/main" id="{03F15B1C-E76B-C872-2B3A-896C6CD8D139}"/>
                </a:ext>
              </a:extLst>
            </p:cNvPr>
            <p:cNvCxnSpPr/>
            <p:nvPr/>
          </p:nvCxnSpPr>
          <p:spPr>
            <a:xfrm flipV="1">
              <a:off x="1166539" y="3437185"/>
              <a:ext cx="1365813" cy="797391"/>
            </a:xfrm>
            <a:prstGeom prst="line">
              <a:avLst/>
            </a:prstGeom>
            <a:noFill/>
            <a:ln w="38100" cap="flat" cmpd="sng" algn="ctr">
              <a:solidFill>
                <a:srgbClr val="FF0000"/>
              </a:solidFill>
              <a:prstDash val="solid"/>
              <a:miter lim="800000"/>
              <a:tailEnd type="triangle"/>
            </a:ln>
            <a:effectLst/>
          </p:spPr>
        </p:cxnSp>
      </p:grpSp>
    </p:spTree>
    <p:extLst>
      <p:ext uri="{BB962C8B-B14F-4D97-AF65-F5344CB8AC3E}">
        <p14:creationId xmlns:p14="http://schemas.microsoft.com/office/powerpoint/2010/main" val="1399741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Motivation – AWAKE Experiment</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grpSp>
        <p:nvGrpSpPr>
          <p:cNvPr id="115" name="Group 114">
            <a:extLst>
              <a:ext uri="{FF2B5EF4-FFF2-40B4-BE49-F238E27FC236}">
                <a16:creationId xmlns:a16="http://schemas.microsoft.com/office/drawing/2014/main" id="{DFE122C7-6F54-9861-2EC3-C1929D07214B}"/>
              </a:ext>
            </a:extLst>
          </p:cNvPr>
          <p:cNvGrpSpPr/>
          <p:nvPr/>
        </p:nvGrpSpPr>
        <p:grpSpPr>
          <a:xfrm>
            <a:off x="328276" y="2187244"/>
            <a:ext cx="11245445" cy="2537591"/>
            <a:chOff x="383915" y="2044072"/>
            <a:chExt cx="11245445" cy="2537591"/>
          </a:xfrm>
        </p:grpSpPr>
        <p:cxnSp>
          <p:nvCxnSpPr>
            <p:cNvPr id="116" name="Straight Connector 115">
              <a:extLst>
                <a:ext uri="{FF2B5EF4-FFF2-40B4-BE49-F238E27FC236}">
                  <a16:creationId xmlns:a16="http://schemas.microsoft.com/office/drawing/2014/main" id="{EF5D5551-BA7A-FA93-8CA7-6CD4521A806D}"/>
                </a:ext>
              </a:extLst>
            </p:cNvPr>
            <p:cNvCxnSpPr/>
            <p:nvPr/>
          </p:nvCxnSpPr>
          <p:spPr>
            <a:xfrm flipV="1">
              <a:off x="2526618" y="3420045"/>
              <a:ext cx="3225480" cy="0"/>
            </a:xfrm>
            <a:prstGeom prst="line">
              <a:avLst/>
            </a:prstGeom>
            <a:ln w="38100">
              <a:solidFill>
                <a:srgbClr val="00EE00"/>
              </a:solidFill>
              <a:tailEnd type="triangle"/>
            </a:ln>
          </p:spPr>
          <p:style>
            <a:lnRef idx="1">
              <a:schemeClr val="accent1"/>
            </a:lnRef>
            <a:fillRef idx="0">
              <a:schemeClr val="accent1"/>
            </a:fillRef>
            <a:effectRef idx="0">
              <a:schemeClr val="accent1"/>
            </a:effectRef>
            <a:fontRef idx="minor">
              <a:schemeClr val="tx1"/>
            </a:fontRef>
          </p:style>
        </p:cxnSp>
        <p:sp>
          <p:nvSpPr>
            <p:cNvPr id="117" name="Triangle 221">
              <a:extLst>
                <a:ext uri="{FF2B5EF4-FFF2-40B4-BE49-F238E27FC236}">
                  <a16:creationId xmlns:a16="http://schemas.microsoft.com/office/drawing/2014/main" id="{0D1D2AA9-7C9B-0189-D99C-A739611ACE85}"/>
                </a:ext>
              </a:extLst>
            </p:cNvPr>
            <p:cNvSpPr/>
            <p:nvPr/>
          </p:nvSpPr>
          <p:spPr>
            <a:xfrm rot="8426247">
              <a:off x="9378344" y="2968188"/>
              <a:ext cx="302179" cy="77333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rbel" charset="0"/>
                <a:ea typeface="Corbel" charset="0"/>
                <a:cs typeface="Corbel" charset="0"/>
              </a:endParaRPr>
            </a:p>
          </p:txBody>
        </p:sp>
        <p:sp>
          <p:nvSpPr>
            <p:cNvPr id="118" name="Rectangle 117">
              <a:extLst>
                <a:ext uri="{FF2B5EF4-FFF2-40B4-BE49-F238E27FC236}">
                  <a16:creationId xmlns:a16="http://schemas.microsoft.com/office/drawing/2014/main" id="{3B5AF848-A10C-B369-FFC3-269ABF656BAE}"/>
                </a:ext>
              </a:extLst>
            </p:cNvPr>
            <p:cNvSpPr/>
            <p:nvPr/>
          </p:nvSpPr>
          <p:spPr>
            <a:xfrm>
              <a:off x="5765546" y="3175762"/>
              <a:ext cx="2766348" cy="511810"/>
            </a:xfrm>
            <a:prstGeom prst="rect">
              <a:avLst/>
            </a:prstGeom>
            <a:gradFill>
              <a:gsLst>
                <a:gs pos="29000">
                  <a:schemeClr val="bg1"/>
                </a:gs>
                <a:gs pos="50000">
                  <a:schemeClr val="accent1">
                    <a:lumMod val="45000"/>
                    <a:lumOff val="55000"/>
                  </a:schemeClr>
                </a:gs>
                <a:gs pos="50000">
                  <a:schemeClr val="accent1">
                    <a:lumMod val="60000"/>
                    <a:lumOff val="40000"/>
                  </a:schemeClr>
                </a:gs>
                <a:gs pos="70000">
                  <a:schemeClr val="bg1"/>
                </a:gs>
              </a:gsLst>
              <a:lin ang="5400000" scaled="1"/>
            </a:gra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orbel" charset="0"/>
                <a:ea typeface="Corbel" charset="0"/>
                <a:cs typeface="Corbel" charset="0"/>
              </a:endParaRPr>
            </a:p>
          </p:txBody>
        </p:sp>
        <p:sp>
          <p:nvSpPr>
            <p:cNvPr id="119" name="Triangle 223">
              <a:extLst>
                <a:ext uri="{FF2B5EF4-FFF2-40B4-BE49-F238E27FC236}">
                  <a16:creationId xmlns:a16="http://schemas.microsoft.com/office/drawing/2014/main" id="{6F9717B3-0C51-7552-5167-171149E7F6E3}"/>
                </a:ext>
              </a:extLst>
            </p:cNvPr>
            <p:cNvSpPr/>
            <p:nvPr/>
          </p:nvSpPr>
          <p:spPr>
            <a:xfrm>
              <a:off x="2219835" y="3118881"/>
              <a:ext cx="416689" cy="63660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rbel" charset="0"/>
                <a:ea typeface="Corbel" charset="0"/>
                <a:cs typeface="Corbel" charset="0"/>
              </a:endParaRPr>
            </a:p>
          </p:txBody>
        </p:sp>
        <p:sp>
          <p:nvSpPr>
            <p:cNvPr id="120" name="Triangle 224">
              <a:extLst>
                <a:ext uri="{FF2B5EF4-FFF2-40B4-BE49-F238E27FC236}">
                  <a16:creationId xmlns:a16="http://schemas.microsoft.com/office/drawing/2014/main" id="{EDAB3C83-061D-4B12-C0ED-E34B41365960}"/>
                </a:ext>
              </a:extLst>
            </p:cNvPr>
            <p:cNvSpPr/>
            <p:nvPr/>
          </p:nvSpPr>
          <p:spPr>
            <a:xfrm rot="10800000">
              <a:off x="3823109" y="3071152"/>
              <a:ext cx="196582" cy="76472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rbel" charset="0"/>
                <a:ea typeface="Corbel" charset="0"/>
                <a:cs typeface="Corbel" charset="0"/>
              </a:endParaRPr>
            </a:p>
          </p:txBody>
        </p:sp>
        <p:cxnSp>
          <p:nvCxnSpPr>
            <p:cNvPr id="121" name="Straight Connector 120">
              <a:extLst>
                <a:ext uri="{FF2B5EF4-FFF2-40B4-BE49-F238E27FC236}">
                  <a16:creationId xmlns:a16="http://schemas.microsoft.com/office/drawing/2014/main" id="{93760C7E-9EE9-287F-35FD-AA709A807B6A}"/>
                </a:ext>
              </a:extLst>
            </p:cNvPr>
            <p:cNvCxnSpPr/>
            <p:nvPr/>
          </p:nvCxnSpPr>
          <p:spPr>
            <a:xfrm flipV="1">
              <a:off x="2529434" y="3458832"/>
              <a:ext cx="3225480" cy="0"/>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7D24CB61-8EF9-1E55-6335-A049066BE69A}"/>
                </a:ext>
              </a:extLst>
            </p:cNvPr>
            <p:cNvCxnSpPr/>
            <p:nvPr/>
          </p:nvCxnSpPr>
          <p:spPr>
            <a:xfrm>
              <a:off x="3921399" y="3386529"/>
              <a:ext cx="1836433" cy="0"/>
            </a:xfrm>
            <a:prstGeom prst="line">
              <a:avLst/>
            </a:prstGeom>
            <a:ln w="38100">
              <a:solidFill>
                <a:srgbClr val="2200FF"/>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7B5333E5-95C6-4539-855C-FC3AABEF5995}"/>
                </a:ext>
              </a:extLst>
            </p:cNvPr>
            <p:cNvCxnSpPr/>
            <p:nvPr/>
          </p:nvCxnSpPr>
          <p:spPr>
            <a:xfrm>
              <a:off x="8531894" y="3389625"/>
              <a:ext cx="1061015" cy="0"/>
            </a:xfrm>
            <a:prstGeom prst="line">
              <a:avLst/>
            </a:prstGeom>
            <a:ln w="38100">
              <a:solidFill>
                <a:srgbClr val="2200FF"/>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6449B478-EBA6-C007-89DA-CA784B7126F6}"/>
                </a:ext>
              </a:extLst>
            </p:cNvPr>
            <p:cNvCxnSpPr/>
            <p:nvPr/>
          </p:nvCxnSpPr>
          <p:spPr>
            <a:xfrm flipV="1">
              <a:off x="9569759" y="2382627"/>
              <a:ext cx="754304" cy="1006998"/>
            </a:xfrm>
            <a:prstGeom prst="line">
              <a:avLst/>
            </a:prstGeom>
            <a:ln w="38100">
              <a:solidFill>
                <a:srgbClr val="2200FF"/>
              </a:solidFill>
              <a:tailEnd type="triangle"/>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F9828839-1D16-EA66-E745-5450DEC67048}"/>
                </a:ext>
              </a:extLst>
            </p:cNvPr>
            <p:cNvSpPr txBox="1"/>
            <p:nvPr/>
          </p:nvSpPr>
          <p:spPr>
            <a:xfrm>
              <a:off x="9611245" y="2044072"/>
              <a:ext cx="1667444" cy="338554"/>
            </a:xfrm>
            <a:prstGeom prst="rect">
              <a:avLst/>
            </a:prstGeom>
            <a:noFill/>
          </p:spPr>
          <p:txBody>
            <a:bodyPr wrap="none" rtlCol="0">
              <a:spAutoFit/>
            </a:bodyPr>
            <a:lstStyle/>
            <a:p>
              <a:r>
                <a:rPr lang="en-US" sz="1600" dirty="0">
                  <a:latin typeface="Corbel" charset="0"/>
                  <a:ea typeface="Corbel" charset="0"/>
                  <a:cs typeface="Corbel" charset="0"/>
                </a:rPr>
                <a:t>SPECTROMETER</a:t>
              </a:r>
            </a:p>
          </p:txBody>
        </p:sp>
        <p:cxnSp>
          <p:nvCxnSpPr>
            <p:cNvPr id="126" name="Straight Connector 125">
              <a:extLst>
                <a:ext uri="{FF2B5EF4-FFF2-40B4-BE49-F238E27FC236}">
                  <a16:creationId xmlns:a16="http://schemas.microsoft.com/office/drawing/2014/main" id="{17693618-4CDF-9EA5-3A12-4AEEDB7E1A86}"/>
                </a:ext>
              </a:extLst>
            </p:cNvPr>
            <p:cNvCxnSpPr/>
            <p:nvPr/>
          </p:nvCxnSpPr>
          <p:spPr>
            <a:xfrm>
              <a:off x="8531894" y="3430366"/>
              <a:ext cx="2276357" cy="1301"/>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7" name="Rectangle 126">
              <a:extLst>
                <a:ext uri="{FF2B5EF4-FFF2-40B4-BE49-F238E27FC236}">
                  <a16:creationId xmlns:a16="http://schemas.microsoft.com/office/drawing/2014/main" id="{ED5D284B-A865-9C0E-0B8D-4F894A97A2DD}"/>
                </a:ext>
              </a:extLst>
            </p:cNvPr>
            <p:cNvSpPr/>
            <p:nvPr/>
          </p:nvSpPr>
          <p:spPr>
            <a:xfrm>
              <a:off x="10793306" y="3197611"/>
              <a:ext cx="836054" cy="5118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orbel" charset="0"/>
                  <a:ea typeface="Corbel" charset="0"/>
                  <a:cs typeface="Corbel" charset="0"/>
                </a:rPr>
                <a:t>DUMP</a:t>
              </a:r>
            </a:p>
          </p:txBody>
        </p:sp>
        <p:sp>
          <p:nvSpPr>
            <p:cNvPr id="128" name="TextBox 127">
              <a:extLst>
                <a:ext uri="{FF2B5EF4-FFF2-40B4-BE49-F238E27FC236}">
                  <a16:creationId xmlns:a16="http://schemas.microsoft.com/office/drawing/2014/main" id="{AB27B05C-8917-323C-D983-61CE186B1AA0}"/>
                </a:ext>
              </a:extLst>
            </p:cNvPr>
            <p:cNvSpPr txBox="1"/>
            <p:nvPr/>
          </p:nvSpPr>
          <p:spPr>
            <a:xfrm>
              <a:off x="383915" y="3928519"/>
              <a:ext cx="962123" cy="646331"/>
            </a:xfrm>
            <a:prstGeom prst="rect">
              <a:avLst/>
            </a:prstGeom>
            <a:noFill/>
          </p:spPr>
          <p:txBody>
            <a:bodyPr wrap="none" rtlCol="0">
              <a:spAutoFit/>
            </a:bodyPr>
            <a:lstStyle/>
            <a:p>
              <a:pPr algn="ctr"/>
              <a:r>
                <a:rPr lang="en-US" b="1">
                  <a:solidFill>
                    <a:srgbClr val="FF0000"/>
                  </a:solidFill>
                  <a:latin typeface="Corbel" charset="0"/>
                  <a:ea typeface="Corbel" charset="0"/>
                  <a:cs typeface="Corbel" charset="0"/>
                </a:rPr>
                <a:t>SPS </a:t>
              </a:r>
              <a:br>
                <a:rPr lang="en-US" b="1">
                  <a:solidFill>
                    <a:srgbClr val="FF0000"/>
                  </a:solidFill>
                  <a:latin typeface="Corbel" charset="0"/>
                  <a:ea typeface="Corbel" charset="0"/>
                  <a:cs typeface="Corbel" charset="0"/>
                </a:rPr>
              </a:br>
              <a:r>
                <a:rPr lang="en-US" b="1">
                  <a:solidFill>
                    <a:srgbClr val="FF0000"/>
                  </a:solidFill>
                  <a:latin typeface="Corbel" charset="0"/>
                  <a:ea typeface="Corbel" charset="0"/>
                  <a:cs typeface="Corbel" charset="0"/>
                </a:rPr>
                <a:t>protons</a:t>
              </a:r>
            </a:p>
          </p:txBody>
        </p:sp>
        <p:cxnSp>
          <p:nvCxnSpPr>
            <p:cNvPr id="129" name="Straight Connector 128">
              <a:extLst>
                <a:ext uri="{FF2B5EF4-FFF2-40B4-BE49-F238E27FC236}">
                  <a16:creationId xmlns:a16="http://schemas.microsoft.com/office/drawing/2014/main" id="{A7E39EC9-4B06-1DE0-A47B-351A64D99B78}"/>
                </a:ext>
              </a:extLst>
            </p:cNvPr>
            <p:cNvCxnSpPr/>
            <p:nvPr/>
          </p:nvCxnSpPr>
          <p:spPr>
            <a:xfrm>
              <a:off x="2884546" y="2534803"/>
              <a:ext cx="1036853" cy="857568"/>
            </a:xfrm>
            <a:prstGeom prst="line">
              <a:avLst/>
            </a:prstGeom>
            <a:ln w="38100">
              <a:solidFill>
                <a:srgbClr val="2200FF"/>
              </a:solidFill>
              <a:tailEnd type="triangle"/>
            </a:ln>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9820C0F1-C7A1-0D87-AA1F-50FCD0DDBAAB}"/>
                </a:ext>
              </a:extLst>
            </p:cNvPr>
            <p:cNvSpPr txBox="1"/>
            <p:nvPr/>
          </p:nvSpPr>
          <p:spPr>
            <a:xfrm>
              <a:off x="1810060" y="2186503"/>
              <a:ext cx="1236237" cy="584775"/>
            </a:xfrm>
            <a:prstGeom prst="rect">
              <a:avLst/>
            </a:prstGeom>
            <a:noFill/>
          </p:spPr>
          <p:txBody>
            <a:bodyPr wrap="none" rtlCol="0">
              <a:spAutoFit/>
            </a:bodyPr>
            <a:lstStyle/>
            <a:p>
              <a:pPr algn="ctr"/>
              <a:r>
                <a:rPr lang="en-US" sz="1600" b="1">
                  <a:solidFill>
                    <a:srgbClr val="2200FF"/>
                  </a:solidFill>
                  <a:latin typeface="Corbel" charset="0"/>
                  <a:ea typeface="Corbel" charset="0"/>
                  <a:cs typeface="Corbel" charset="0"/>
                </a:rPr>
                <a:t>ELECTRON </a:t>
              </a:r>
              <a:br>
                <a:rPr lang="en-US" sz="1600" b="1">
                  <a:solidFill>
                    <a:srgbClr val="2200FF"/>
                  </a:solidFill>
                  <a:latin typeface="Corbel" charset="0"/>
                  <a:ea typeface="Corbel" charset="0"/>
                  <a:cs typeface="Corbel" charset="0"/>
                </a:rPr>
              </a:br>
              <a:r>
                <a:rPr lang="en-US" sz="1600" b="1">
                  <a:solidFill>
                    <a:srgbClr val="2200FF"/>
                  </a:solidFill>
                  <a:latin typeface="Corbel" charset="0"/>
                  <a:ea typeface="Corbel" charset="0"/>
                  <a:cs typeface="Corbel" charset="0"/>
                </a:rPr>
                <a:t>LINAC</a:t>
              </a:r>
              <a:endParaRPr lang="en-US" sz="1600" b="1" dirty="0">
                <a:solidFill>
                  <a:srgbClr val="2200FF"/>
                </a:solidFill>
                <a:latin typeface="Corbel" charset="0"/>
                <a:ea typeface="Corbel" charset="0"/>
                <a:cs typeface="Corbel" charset="0"/>
              </a:endParaRPr>
            </a:p>
          </p:txBody>
        </p:sp>
        <p:grpSp>
          <p:nvGrpSpPr>
            <p:cNvPr id="131" name="Group 130">
              <a:extLst>
                <a:ext uri="{FF2B5EF4-FFF2-40B4-BE49-F238E27FC236}">
                  <a16:creationId xmlns:a16="http://schemas.microsoft.com/office/drawing/2014/main" id="{9D462B9A-BDB3-78B7-C0E0-D46954003302}"/>
                </a:ext>
              </a:extLst>
            </p:cNvPr>
            <p:cNvGrpSpPr/>
            <p:nvPr/>
          </p:nvGrpSpPr>
          <p:grpSpPr>
            <a:xfrm>
              <a:off x="2785424" y="3178796"/>
              <a:ext cx="144766" cy="508776"/>
              <a:chOff x="2926824" y="2474498"/>
              <a:chExt cx="144766" cy="508776"/>
            </a:xfrm>
          </p:grpSpPr>
          <p:grpSp>
            <p:nvGrpSpPr>
              <p:cNvPr id="208" name="Group 207">
                <a:extLst>
                  <a:ext uri="{FF2B5EF4-FFF2-40B4-BE49-F238E27FC236}">
                    <a16:creationId xmlns:a16="http://schemas.microsoft.com/office/drawing/2014/main" id="{ED69FDC7-6E28-3E20-B2AF-F6F0E82EA202}"/>
                  </a:ext>
                </a:extLst>
              </p:cNvPr>
              <p:cNvGrpSpPr/>
              <p:nvPr/>
            </p:nvGrpSpPr>
            <p:grpSpPr>
              <a:xfrm>
                <a:off x="2928835" y="2824874"/>
                <a:ext cx="142755" cy="158400"/>
                <a:chOff x="3544372" y="3005123"/>
                <a:chExt cx="142755" cy="158400"/>
              </a:xfrm>
            </p:grpSpPr>
            <p:cxnSp>
              <p:nvCxnSpPr>
                <p:cNvPr id="212" name="Straight Connector 211">
                  <a:extLst>
                    <a:ext uri="{FF2B5EF4-FFF2-40B4-BE49-F238E27FC236}">
                      <a16:creationId xmlns:a16="http://schemas.microsoft.com/office/drawing/2014/main" id="{C60A97CB-4134-1F1B-4E5B-98EDE303BEA8}"/>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7D6296C7-80DD-ECD4-5BBB-28BFB4AF8393}"/>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09" name="Group 208">
                <a:extLst>
                  <a:ext uri="{FF2B5EF4-FFF2-40B4-BE49-F238E27FC236}">
                    <a16:creationId xmlns:a16="http://schemas.microsoft.com/office/drawing/2014/main" id="{00E547DF-97FD-D144-A8E4-DFDFB9C1F471}"/>
                  </a:ext>
                </a:extLst>
              </p:cNvPr>
              <p:cNvGrpSpPr/>
              <p:nvPr/>
            </p:nvGrpSpPr>
            <p:grpSpPr>
              <a:xfrm rot="10800000">
                <a:off x="2926824" y="2474498"/>
                <a:ext cx="142755" cy="158400"/>
                <a:chOff x="3544372" y="3005123"/>
                <a:chExt cx="142755" cy="158400"/>
              </a:xfrm>
            </p:grpSpPr>
            <p:cxnSp>
              <p:nvCxnSpPr>
                <p:cNvPr id="210" name="Straight Connector 209">
                  <a:extLst>
                    <a:ext uri="{FF2B5EF4-FFF2-40B4-BE49-F238E27FC236}">
                      <a16:creationId xmlns:a16="http://schemas.microsoft.com/office/drawing/2014/main" id="{22865E7E-43A5-A153-BE3E-5DC8BB15C699}"/>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4FFC173D-BBCC-F2F2-AF5E-DFB88A6A3A61}"/>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32" name="Group 131">
              <a:extLst>
                <a:ext uri="{FF2B5EF4-FFF2-40B4-BE49-F238E27FC236}">
                  <a16:creationId xmlns:a16="http://schemas.microsoft.com/office/drawing/2014/main" id="{E19252F0-68EC-4130-DB98-B06EDFA7EAE2}"/>
                </a:ext>
              </a:extLst>
            </p:cNvPr>
            <p:cNvGrpSpPr/>
            <p:nvPr/>
          </p:nvGrpSpPr>
          <p:grpSpPr>
            <a:xfrm>
              <a:off x="3194973" y="3182796"/>
              <a:ext cx="144766" cy="508776"/>
              <a:chOff x="2926824" y="2474498"/>
              <a:chExt cx="144766" cy="508776"/>
            </a:xfrm>
          </p:grpSpPr>
          <p:grpSp>
            <p:nvGrpSpPr>
              <p:cNvPr id="202" name="Group 201">
                <a:extLst>
                  <a:ext uri="{FF2B5EF4-FFF2-40B4-BE49-F238E27FC236}">
                    <a16:creationId xmlns:a16="http://schemas.microsoft.com/office/drawing/2014/main" id="{41011EB7-5215-7F70-3F4B-CCC5593F47FA}"/>
                  </a:ext>
                </a:extLst>
              </p:cNvPr>
              <p:cNvGrpSpPr/>
              <p:nvPr/>
            </p:nvGrpSpPr>
            <p:grpSpPr>
              <a:xfrm>
                <a:off x="2928835" y="2824874"/>
                <a:ext cx="142755" cy="158400"/>
                <a:chOff x="3544372" y="3005123"/>
                <a:chExt cx="142755" cy="158400"/>
              </a:xfrm>
            </p:grpSpPr>
            <p:cxnSp>
              <p:nvCxnSpPr>
                <p:cNvPr id="206" name="Straight Connector 205">
                  <a:extLst>
                    <a:ext uri="{FF2B5EF4-FFF2-40B4-BE49-F238E27FC236}">
                      <a16:creationId xmlns:a16="http://schemas.microsoft.com/office/drawing/2014/main" id="{0924D8D4-0969-7037-E1DC-1F296C65A33F}"/>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8E35720-7791-7121-7F3C-6AB3549AD54A}"/>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03" name="Group 202">
                <a:extLst>
                  <a:ext uri="{FF2B5EF4-FFF2-40B4-BE49-F238E27FC236}">
                    <a16:creationId xmlns:a16="http://schemas.microsoft.com/office/drawing/2014/main" id="{7D21E55F-6322-43D0-8FE1-3A5D17B8CAD2}"/>
                  </a:ext>
                </a:extLst>
              </p:cNvPr>
              <p:cNvGrpSpPr/>
              <p:nvPr/>
            </p:nvGrpSpPr>
            <p:grpSpPr>
              <a:xfrm rot="10800000">
                <a:off x="2926824" y="2474498"/>
                <a:ext cx="142755" cy="158400"/>
                <a:chOff x="3544372" y="3005123"/>
                <a:chExt cx="142755" cy="158400"/>
              </a:xfrm>
            </p:grpSpPr>
            <p:cxnSp>
              <p:nvCxnSpPr>
                <p:cNvPr id="204" name="Straight Connector 203">
                  <a:extLst>
                    <a:ext uri="{FF2B5EF4-FFF2-40B4-BE49-F238E27FC236}">
                      <a16:creationId xmlns:a16="http://schemas.microsoft.com/office/drawing/2014/main" id="{D5E81862-C7BC-62E7-D1C8-D7FF079FC095}"/>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982AF908-1704-B946-7A07-FAF0443DE1F4}"/>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33" name="Group 132">
              <a:extLst>
                <a:ext uri="{FF2B5EF4-FFF2-40B4-BE49-F238E27FC236}">
                  <a16:creationId xmlns:a16="http://schemas.microsoft.com/office/drawing/2014/main" id="{C7CBB9A3-86FA-09E2-BE24-420633D2630B}"/>
                </a:ext>
              </a:extLst>
            </p:cNvPr>
            <p:cNvGrpSpPr/>
            <p:nvPr/>
          </p:nvGrpSpPr>
          <p:grpSpPr>
            <a:xfrm>
              <a:off x="3571137" y="3182796"/>
              <a:ext cx="144766" cy="508776"/>
              <a:chOff x="2926824" y="2474498"/>
              <a:chExt cx="144766" cy="508776"/>
            </a:xfrm>
          </p:grpSpPr>
          <p:grpSp>
            <p:nvGrpSpPr>
              <p:cNvPr id="196" name="Group 195">
                <a:extLst>
                  <a:ext uri="{FF2B5EF4-FFF2-40B4-BE49-F238E27FC236}">
                    <a16:creationId xmlns:a16="http://schemas.microsoft.com/office/drawing/2014/main" id="{29EC63C2-9B0A-7376-B846-63F9287354DF}"/>
                  </a:ext>
                </a:extLst>
              </p:cNvPr>
              <p:cNvGrpSpPr/>
              <p:nvPr/>
            </p:nvGrpSpPr>
            <p:grpSpPr>
              <a:xfrm>
                <a:off x="2928835" y="2824874"/>
                <a:ext cx="142755" cy="158400"/>
                <a:chOff x="3544372" y="3005123"/>
                <a:chExt cx="142755" cy="158400"/>
              </a:xfrm>
            </p:grpSpPr>
            <p:cxnSp>
              <p:nvCxnSpPr>
                <p:cNvPr id="200" name="Straight Connector 199">
                  <a:extLst>
                    <a:ext uri="{FF2B5EF4-FFF2-40B4-BE49-F238E27FC236}">
                      <a16:creationId xmlns:a16="http://schemas.microsoft.com/office/drawing/2014/main" id="{F04D680F-028D-C8C8-FAE7-EC1BA941E8E7}"/>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D0146251-97DF-DDB4-BCD0-800E19D87C42}"/>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97" name="Group 196">
                <a:extLst>
                  <a:ext uri="{FF2B5EF4-FFF2-40B4-BE49-F238E27FC236}">
                    <a16:creationId xmlns:a16="http://schemas.microsoft.com/office/drawing/2014/main" id="{DF4BA9B7-7D0C-B39B-4BE3-46EF162F047F}"/>
                  </a:ext>
                </a:extLst>
              </p:cNvPr>
              <p:cNvGrpSpPr/>
              <p:nvPr/>
            </p:nvGrpSpPr>
            <p:grpSpPr>
              <a:xfrm rot="10800000">
                <a:off x="2926824" y="2474498"/>
                <a:ext cx="142755" cy="158400"/>
                <a:chOff x="3544372" y="3005123"/>
                <a:chExt cx="142755" cy="158400"/>
              </a:xfrm>
            </p:grpSpPr>
            <p:cxnSp>
              <p:nvCxnSpPr>
                <p:cNvPr id="198" name="Straight Connector 197">
                  <a:extLst>
                    <a:ext uri="{FF2B5EF4-FFF2-40B4-BE49-F238E27FC236}">
                      <a16:creationId xmlns:a16="http://schemas.microsoft.com/office/drawing/2014/main" id="{9613BDEA-D5FE-4EB3-03A3-2E7E67F8B33F}"/>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BA1A1ED1-446E-9E31-98E0-E8507DF0CEFE}"/>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34" name="Group 133">
              <a:extLst>
                <a:ext uri="{FF2B5EF4-FFF2-40B4-BE49-F238E27FC236}">
                  <a16:creationId xmlns:a16="http://schemas.microsoft.com/office/drawing/2014/main" id="{9301D322-0C0D-B41C-9D75-53266F2D7BEA}"/>
                </a:ext>
              </a:extLst>
            </p:cNvPr>
            <p:cNvGrpSpPr/>
            <p:nvPr/>
          </p:nvGrpSpPr>
          <p:grpSpPr>
            <a:xfrm rot="19817232">
              <a:off x="1915458" y="3503540"/>
              <a:ext cx="144766" cy="508776"/>
              <a:chOff x="2926824" y="2474498"/>
              <a:chExt cx="144766" cy="508776"/>
            </a:xfrm>
          </p:grpSpPr>
          <p:grpSp>
            <p:nvGrpSpPr>
              <p:cNvPr id="190" name="Group 189">
                <a:extLst>
                  <a:ext uri="{FF2B5EF4-FFF2-40B4-BE49-F238E27FC236}">
                    <a16:creationId xmlns:a16="http://schemas.microsoft.com/office/drawing/2014/main" id="{19668016-5728-A98F-1F63-F716A1DD70A9}"/>
                  </a:ext>
                </a:extLst>
              </p:cNvPr>
              <p:cNvGrpSpPr/>
              <p:nvPr/>
            </p:nvGrpSpPr>
            <p:grpSpPr>
              <a:xfrm>
                <a:off x="2928835" y="2824874"/>
                <a:ext cx="142755" cy="158400"/>
                <a:chOff x="3544372" y="3005123"/>
                <a:chExt cx="142755" cy="158400"/>
              </a:xfrm>
            </p:grpSpPr>
            <p:cxnSp>
              <p:nvCxnSpPr>
                <p:cNvPr id="194" name="Straight Connector 193">
                  <a:extLst>
                    <a:ext uri="{FF2B5EF4-FFF2-40B4-BE49-F238E27FC236}">
                      <a16:creationId xmlns:a16="http://schemas.microsoft.com/office/drawing/2014/main" id="{B35FA90E-F067-C208-D728-338923AB6D6C}"/>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a:extLst>
                    <a:ext uri="{FF2B5EF4-FFF2-40B4-BE49-F238E27FC236}">
                      <a16:creationId xmlns:a16="http://schemas.microsoft.com/office/drawing/2014/main" id="{3A4AB957-8599-174E-2C0D-58B84DD46B62}"/>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91" name="Group 190">
                <a:extLst>
                  <a:ext uri="{FF2B5EF4-FFF2-40B4-BE49-F238E27FC236}">
                    <a16:creationId xmlns:a16="http://schemas.microsoft.com/office/drawing/2014/main" id="{EDAEA6A6-ABCC-5B59-2C61-49812F43A6CD}"/>
                  </a:ext>
                </a:extLst>
              </p:cNvPr>
              <p:cNvGrpSpPr/>
              <p:nvPr/>
            </p:nvGrpSpPr>
            <p:grpSpPr>
              <a:xfrm rot="10800000">
                <a:off x="2926824" y="2474498"/>
                <a:ext cx="142755" cy="158400"/>
                <a:chOff x="3544372" y="3005123"/>
                <a:chExt cx="142755" cy="158400"/>
              </a:xfrm>
            </p:grpSpPr>
            <p:cxnSp>
              <p:nvCxnSpPr>
                <p:cNvPr id="192" name="Straight Connector 191">
                  <a:extLst>
                    <a:ext uri="{FF2B5EF4-FFF2-40B4-BE49-F238E27FC236}">
                      <a16:creationId xmlns:a16="http://schemas.microsoft.com/office/drawing/2014/main" id="{63451819-A055-D055-343B-65AFFA5EDC2B}"/>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BBB32947-15FE-1FF0-D6F2-3FB5ECBB2E4F}"/>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35" name="Group 134">
              <a:extLst>
                <a:ext uri="{FF2B5EF4-FFF2-40B4-BE49-F238E27FC236}">
                  <a16:creationId xmlns:a16="http://schemas.microsoft.com/office/drawing/2014/main" id="{F9E95A53-040A-E2E5-F1B4-8C5A694EA8C2}"/>
                </a:ext>
              </a:extLst>
            </p:cNvPr>
            <p:cNvGrpSpPr/>
            <p:nvPr/>
          </p:nvGrpSpPr>
          <p:grpSpPr>
            <a:xfrm rot="19817232">
              <a:off x="1480086" y="3760360"/>
              <a:ext cx="144766" cy="508776"/>
              <a:chOff x="2926824" y="2474498"/>
              <a:chExt cx="144766" cy="508776"/>
            </a:xfrm>
          </p:grpSpPr>
          <p:grpSp>
            <p:nvGrpSpPr>
              <p:cNvPr id="184" name="Group 183">
                <a:extLst>
                  <a:ext uri="{FF2B5EF4-FFF2-40B4-BE49-F238E27FC236}">
                    <a16:creationId xmlns:a16="http://schemas.microsoft.com/office/drawing/2014/main" id="{F2B1C15F-0CA9-80EC-20C1-21CB827AE0D9}"/>
                  </a:ext>
                </a:extLst>
              </p:cNvPr>
              <p:cNvGrpSpPr/>
              <p:nvPr/>
            </p:nvGrpSpPr>
            <p:grpSpPr>
              <a:xfrm>
                <a:off x="2928835" y="2824874"/>
                <a:ext cx="142755" cy="158400"/>
                <a:chOff x="3544372" y="3005123"/>
                <a:chExt cx="142755" cy="158400"/>
              </a:xfrm>
            </p:grpSpPr>
            <p:cxnSp>
              <p:nvCxnSpPr>
                <p:cNvPr id="188" name="Straight Connector 187">
                  <a:extLst>
                    <a:ext uri="{FF2B5EF4-FFF2-40B4-BE49-F238E27FC236}">
                      <a16:creationId xmlns:a16="http://schemas.microsoft.com/office/drawing/2014/main" id="{2C755E71-A814-2B16-3EA3-8F5AE6D14FEE}"/>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3BF4467C-39F6-9BE4-B0DE-2D243521EFEC}"/>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85" name="Group 184">
                <a:extLst>
                  <a:ext uri="{FF2B5EF4-FFF2-40B4-BE49-F238E27FC236}">
                    <a16:creationId xmlns:a16="http://schemas.microsoft.com/office/drawing/2014/main" id="{6EFAE48A-70CB-1E20-7662-0DB171A8295E}"/>
                  </a:ext>
                </a:extLst>
              </p:cNvPr>
              <p:cNvGrpSpPr/>
              <p:nvPr/>
            </p:nvGrpSpPr>
            <p:grpSpPr>
              <a:xfrm rot="10800000">
                <a:off x="2926824" y="2474498"/>
                <a:ext cx="142755" cy="158400"/>
                <a:chOff x="3544372" y="3005123"/>
                <a:chExt cx="142755" cy="158400"/>
              </a:xfrm>
            </p:grpSpPr>
            <p:cxnSp>
              <p:nvCxnSpPr>
                <p:cNvPr id="186" name="Straight Connector 185">
                  <a:extLst>
                    <a:ext uri="{FF2B5EF4-FFF2-40B4-BE49-F238E27FC236}">
                      <a16:creationId xmlns:a16="http://schemas.microsoft.com/office/drawing/2014/main" id="{FBE1798C-FB81-8B3C-5AFE-A3428621A9BE}"/>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FCA94552-ECEF-21D6-6043-63BF0FE3EAE7}"/>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36" name="Group 135">
              <a:extLst>
                <a:ext uri="{FF2B5EF4-FFF2-40B4-BE49-F238E27FC236}">
                  <a16:creationId xmlns:a16="http://schemas.microsoft.com/office/drawing/2014/main" id="{E9C607F2-1E59-7C2B-D98E-5E9D607BED64}"/>
                </a:ext>
              </a:extLst>
            </p:cNvPr>
            <p:cNvGrpSpPr/>
            <p:nvPr/>
          </p:nvGrpSpPr>
          <p:grpSpPr>
            <a:xfrm>
              <a:off x="4223808" y="3157167"/>
              <a:ext cx="144766" cy="508776"/>
              <a:chOff x="2926824" y="2474498"/>
              <a:chExt cx="144766" cy="508776"/>
            </a:xfrm>
          </p:grpSpPr>
          <p:grpSp>
            <p:nvGrpSpPr>
              <p:cNvPr id="178" name="Group 177">
                <a:extLst>
                  <a:ext uri="{FF2B5EF4-FFF2-40B4-BE49-F238E27FC236}">
                    <a16:creationId xmlns:a16="http://schemas.microsoft.com/office/drawing/2014/main" id="{D251BAE9-B7FE-ED7F-F1F8-2CFB48878002}"/>
                  </a:ext>
                </a:extLst>
              </p:cNvPr>
              <p:cNvGrpSpPr/>
              <p:nvPr/>
            </p:nvGrpSpPr>
            <p:grpSpPr>
              <a:xfrm>
                <a:off x="2928835" y="2824874"/>
                <a:ext cx="142755" cy="158400"/>
                <a:chOff x="3544372" y="3005123"/>
                <a:chExt cx="142755" cy="158400"/>
              </a:xfrm>
            </p:grpSpPr>
            <p:cxnSp>
              <p:nvCxnSpPr>
                <p:cNvPr id="182" name="Straight Connector 181">
                  <a:extLst>
                    <a:ext uri="{FF2B5EF4-FFF2-40B4-BE49-F238E27FC236}">
                      <a16:creationId xmlns:a16="http://schemas.microsoft.com/office/drawing/2014/main" id="{10F2768A-4D20-48BC-F867-C04F2826DD5D}"/>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D889238E-E701-63D6-965B-2443F239A4E4}"/>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79" name="Group 178">
                <a:extLst>
                  <a:ext uri="{FF2B5EF4-FFF2-40B4-BE49-F238E27FC236}">
                    <a16:creationId xmlns:a16="http://schemas.microsoft.com/office/drawing/2014/main" id="{FB7E7DC0-1E2C-4A56-A79D-AB3714104718}"/>
                  </a:ext>
                </a:extLst>
              </p:cNvPr>
              <p:cNvGrpSpPr/>
              <p:nvPr/>
            </p:nvGrpSpPr>
            <p:grpSpPr>
              <a:xfrm rot="10800000">
                <a:off x="2926824" y="2474498"/>
                <a:ext cx="142755" cy="158400"/>
                <a:chOff x="3544372" y="3005123"/>
                <a:chExt cx="142755" cy="158400"/>
              </a:xfrm>
            </p:grpSpPr>
            <p:cxnSp>
              <p:nvCxnSpPr>
                <p:cNvPr id="180" name="Straight Connector 179">
                  <a:extLst>
                    <a:ext uri="{FF2B5EF4-FFF2-40B4-BE49-F238E27FC236}">
                      <a16:creationId xmlns:a16="http://schemas.microsoft.com/office/drawing/2014/main" id="{F41F7E8E-5B99-F7F5-6F09-4D141D62AE17}"/>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59FC24E4-7FB5-4911-8972-ECB3725228F4}"/>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37" name="Group 136">
              <a:extLst>
                <a:ext uri="{FF2B5EF4-FFF2-40B4-BE49-F238E27FC236}">
                  <a16:creationId xmlns:a16="http://schemas.microsoft.com/office/drawing/2014/main" id="{35260C23-75BF-B35B-D6FF-D29FFCCB15A6}"/>
                </a:ext>
              </a:extLst>
            </p:cNvPr>
            <p:cNvGrpSpPr/>
            <p:nvPr/>
          </p:nvGrpSpPr>
          <p:grpSpPr>
            <a:xfrm>
              <a:off x="4970119" y="3157167"/>
              <a:ext cx="144766" cy="508776"/>
              <a:chOff x="2926824" y="2474498"/>
              <a:chExt cx="144766" cy="508776"/>
            </a:xfrm>
          </p:grpSpPr>
          <p:grpSp>
            <p:nvGrpSpPr>
              <p:cNvPr id="172" name="Group 171">
                <a:extLst>
                  <a:ext uri="{FF2B5EF4-FFF2-40B4-BE49-F238E27FC236}">
                    <a16:creationId xmlns:a16="http://schemas.microsoft.com/office/drawing/2014/main" id="{40745CFC-7FFB-225A-8641-0082B80E2FDA}"/>
                  </a:ext>
                </a:extLst>
              </p:cNvPr>
              <p:cNvGrpSpPr/>
              <p:nvPr/>
            </p:nvGrpSpPr>
            <p:grpSpPr>
              <a:xfrm>
                <a:off x="2928835" y="2824874"/>
                <a:ext cx="142755" cy="158400"/>
                <a:chOff x="3544372" y="3005123"/>
                <a:chExt cx="142755" cy="158400"/>
              </a:xfrm>
            </p:grpSpPr>
            <p:cxnSp>
              <p:nvCxnSpPr>
                <p:cNvPr id="176" name="Straight Connector 175">
                  <a:extLst>
                    <a:ext uri="{FF2B5EF4-FFF2-40B4-BE49-F238E27FC236}">
                      <a16:creationId xmlns:a16="http://schemas.microsoft.com/office/drawing/2014/main" id="{B97D58B6-5368-677D-9C95-5A608404D2FA}"/>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2FE49921-0651-A46F-07E7-2DE20DF954DD}"/>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73" name="Group 172">
                <a:extLst>
                  <a:ext uri="{FF2B5EF4-FFF2-40B4-BE49-F238E27FC236}">
                    <a16:creationId xmlns:a16="http://schemas.microsoft.com/office/drawing/2014/main" id="{C9DDBF21-C447-A6A6-70D0-FDE87A7FC002}"/>
                  </a:ext>
                </a:extLst>
              </p:cNvPr>
              <p:cNvGrpSpPr/>
              <p:nvPr/>
            </p:nvGrpSpPr>
            <p:grpSpPr>
              <a:xfrm rot="10800000">
                <a:off x="2926824" y="2474498"/>
                <a:ext cx="142755" cy="158400"/>
                <a:chOff x="3544372" y="3005123"/>
                <a:chExt cx="142755" cy="158400"/>
              </a:xfrm>
            </p:grpSpPr>
            <p:cxnSp>
              <p:nvCxnSpPr>
                <p:cNvPr id="174" name="Straight Connector 173">
                  <a:extLst>
                    <a:ext uri="{FF2B5EF4-FFF2-40B4-BE49-F238E27FC236}">
                      <a16:creationId xmlns:a16="http://schemas.microsoft.com/office/drawing/2014/main" id="{460BABE3-151D-9B35-2AE9-B14812CDEF3D}"/>
                    </a:ext>
                  </a:extLst>
                </p:cNvPr>
                <p:cNvCxnSpPr/>
                <p:nvPr/>
              </p:nvCxnSpPr>
              <p:spPr>
                <a:xfrm>
                  <a:off x="3544372" y="3005123"/>
                  <a:ext cx="14275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B52E0351-2F14-4D2F-BB23-A1D4EB591E27}"/>
                    </a:ext>
                  </a:extLst>
                </p:cNvPr>
                <p:cNvCxnSpPr/>
                <p:nvPr/>
              </p:nvCxnSpPr>
              <p:spPr>
                <a:xfrm>
                  <a:off x="3615749" y="3005123"/>
                  <a:ext cx="0" cy="158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38" name="Group 137">
              <a:extLst>
                <a:ext uri="{FF2B5EF4-FFF2-40B4-BE49-F238E27FC236}">
                  <a16:creationId xmlns:a16="http://schemas.microsoft.com/office/drawing/2014/main" id="{9F43B83F-3D21-8A68-BFF9-870EF3B610F8}"/>
                </a:ext>
              </a:extLst>
            </p:cNvPr>
            <p:cNvGrpSpPr/>
            <p:nvPr/>
          </p:nvGrpSpPr>
          <p:grpSpPr>
            <a:xfrm>
              <a:off x="4610362" y="3159072"/>
              <a:ext cx="144766" cy="508776"/>
              <a:chOff x="2926824" y="2474498"/>
              <a:chExt cx="144766" cy="508776"/>
            </a:xfrm>
          </p:grpSpPr>
          <p:grpSp>
            <p:nvGrpSpPr>
              <p:cNvPr id="166" name="Group 165">
                <a:extLst>
                  <a:ext uri="{FF2B5EF4-FFF2-40B4-BE49-F238E27FC236}">
                    <a16:creationId xmlns:a16="http://schemas.microsoft.com/office/drawing/2014/main" id="{41A9ECD2-B9D2-7866-2B39-419B84751607}"/>
                  </a:ext>
                </a:extLst>
              </p:cNvPr>
              <p:cNvGrpSpPr/>
              <p:nvPr/>
            </p:nvGrpSpPr>
            <p:grpSpPr>
              <a:xfrm>
                <a:off x="2928835" y="2824874"/>
                <a:ext cx="142755" cy="158400"/>
                <a:chOff x="3544372" y="3005123"/>
                <a:chExt cx="142755" cy="158400"/>
              </a:xfrm>
            </p:grpSpPr>
            <p:cxnSp>
              <p:nvCxnSpPr>
                <p:cNvPr id="170" name="Straight Connector 169">
                  <a:extLst>
                    <a:ext uri="{FF2B5EF4-FFF2-40B4-BE49-F238E27FC236}">
                      <a16:creationId xmlns:a16="http://schemas.microsoft.com/office/drawing/2014/main" id="{E60FB76E-4968-4497-B68F-F44A7F178960}"/>
                    </a:ext>
                  </a:extLst>
                </p:cNvPr>
                <p:cNvCxnSpPr/>
                <p:nvPr/>
              </p:nvCxnSpPr>
              <p:spPr>
                <a:xfrm>
                  <a:off x="3544372" y="3005123"/>
                  <a:ext cx="142755" cy="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a:extLst>
                    <a:ext uri="{FF2B5EF4-FFF2-40B4-BE49-F238E27FC236}">
                      <a16:creationId xmlns:a16="http://schemas.microsoft.com/office/drawing/2014/main" id="{B76B7571-B231-C3C0-F95D-322504BE93B5}"/>
                    </a:ext>
                  </a:extLst>
                </p:cNvPr>
                <p:cNvCxnSpPr/>
                <p:nvPr/>
              </p:nvCxnSpPr>
              <p:spPr>
                <a:xfrm>
                  <a:off x="3615749" y="3005123"/>
                  <a:ext cx="0" cy="15840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grpSp>
          <p:grpSp>
            <p:nvGrpSpPr>
              <p:cNvPr id="167" name="Group 166">
                <a:extLst>
                  <a:ext uri="{FF2B5EF4-FFF2-40B4-BE49-F238E27FC236}">
                    <a16:creationId xmlns:a16="http://schemas.microsoft.com/office/drawing/2014/main" id="{858DA7C6-462F-DFC2-ABC8-36454ED7918E}"/>
                  </a:ext>
                </a:extLst>
              </p:cNvPr>
              <p:cNvGrpSpPr/>
              <p:nvPr/>
            </p:nvGrpSpPr>
            <p:grpSpPr>
              <a:xfrm rot="10800000">
                <a:off x="2926824" y="2474498"/>
                <a:ext cx="142755" cy="158400"/>
                <a:chOff x="3544372" y="3005123"/>
                <a:chExt cx="142755" cy="158400"/>
              </a:xfrm>
            </p:grpSpPr>
            <p:cxnSp>
              <p:nvCxnSpPr>
                <p:cNvPr id="168" name="Straight Connector 167">
                  <a:extLst>
                    <a:ext uri="{FF2B5EF4-FFF2-40B4-BE49-F238E27FC236}">
                      <a16:creationId xmlns:a16="http://schemas.microsoft.com/office/drawing/2014/main" id="{D9B6F5E2-F31C-FD0E-7913-F5117A8E7077}"/>
                    </a:ext>
                  </a:extLst>
                </p:cNvPr>
                <p:cNvCxnSpPr/>
                <p:nvPr/>
              </p:nvCxnSpPr>
              <p:spPr>
                <a:xfrm>
                  <a:off x="3544372" y="3005123"/>
                  <a:ext cx="142755" cy="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F1CBDC8D-8AC7-5100-CAD8-301DAD1E0B04}"/>
                    </a:ext>
                  </a:extLst>
                </p:cNvPr>
                <p:cNvCxnSpPr/>
                <p:nvPr/>
              </p:nvCxnSpPr>
              <p:spPr>
                <a:xfrm>
                  <a:off x="3615749" y="3005123"/>
                  <a:ext cx="0" cy="15840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grpSp>
        </p:grpSp>
        <p:grpSp>
          <p:nvGrpSpPr>
            <p:cNvPr id="139" name="Group 138">
              <a:extLst>
                <a:ext uri="{FF2B5EF4-FFF2-40B4-BE49-F238E27FC236}">
                  <a16:creationId xmlns:a16="http://schemas.microsoft.com/office/drawing/2014/main" id="{EAC5B2A3-C27B-2C8F-37B9-A06C09416741}"/>
                </a:ext>
              </a:extLst>
            </p:cNvPr>
            <p:cNvGrpSpPr/>
            <p:nvPr/>
          </p:nvGrpSpPr>
          <p:grpSpPr>
            <a:xfrm>
              <a:off x="5356673" y="3159072"/>
              <a:ext cx="144766" cy="508776"/>
              <a:chOff x="2926824" y="2474498"/>
              <a:chExt cx="144766" cy="508776"/>
            </a:xfrm>
          </p:grpSpPr>
          <p:grpSp>
            <p:nvGrpSpPr>
              <p:cNvPr id="160" name="Group 159">
                <a:extLst>
                  <a:ext uri="{FF2B5EF4-FFF2-40B4-BE49-F238E27FC236}">
                    <a16:creationId xmlns:a16="http://schemas.microsoft.com/office/drawing/2014/main" id="{0A57E533-DD57-6D37-8622-738032A92138}"/>
                  </a:ext>
                </a:extLst>
              </p:cNvPr>
              <p:cNvGrpSpPr/>
              <p:nvPr/>
            </p:nvGrpSpPr>
            <p:grpSpPr>
              <a:xfrm>
                <a:off x="2928835" y="2824874"/>
                <a:ext cx="142755" cy="158400"/>
                <a:chOff x="3544372" y="3005123"/>
                <a:chExt cx="142755" cy="158400"/>
              </a:xfrm>
            </p:grpSpPr>
            <p:cxnSp>
              <p:nvCxnSpPr>
                <p:cNvPr id="164" name="Straight Connector 163">
                  <a:extLst>
                    <a:ext uri="{FF2B5EF4-FFF2-40B4-BE49-F238E27FC236}">
                      <a16:creationId xmlns:a16="http://schemas.microsoft.com/office/drawing/2014/main" id="{012DFDB6-DBBE-50E2-4C6E-308DFC7E30C1}"/>
                    </a:ext>
                  </a:extLst>
                </p:cNvPr>
                <p:cNvCxnSpPr/>
                <p:nvPr/>
              </p:nvCxnSpPr>
              <p:spPr>
                <a:xfrm>
                  <a:off x="3544372" y="3005123"/>
                  <a:ext cx="142755" cy="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A240E6F8-45DA-3716-741E-2B80015A76DC}"/>
                    </a:ext>
                  </a:extLst>
                </p:cNvPr>
                <p:cNvCxnSpPr/>
                <p:nvPr/>
              </p:nvCxnSpPr>
              <p:spPr>
                <a:xfrm>
                  <a:off x="3615749" y="3005123"/>
                  <a:ext cx="0" cy="15840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grpSp>
          <p:grpSp>
            <p:nvGrpSpPr>
              <p:cNvPr id="161" name="Group 160">
                <a:extLst>
                  <a:ext uri="{FF2B5EF4-FFF2-40B4-BE49-F238E27FC236}">
                    <a16:creationId xmlns:a16="http://schemas.microsoft.com/office/drawing/2014/main" id="{42B175EC-33E2-A1CD-C456-F3906ADD6D19}"/>
                  </a:ext>
                </a:extLst>
              </p:cNvPr>
              <p:cNvGrpSpPr/>
              <p:nvPr/>
            </p:nvGrpSpPr>
            <p:grpSpPr>
              <a:xfrm rot="10800000">
                <a:off x="2926824" y="2474498"/>
                <a:ext cx="142755" cy="158400"/>
                <a:chOff x="3544372" y="3005123"/>
                <a:chExt cx="142755" cy="158400"/>
              </a:xfrm>
            </p:grpSpPr>
            <p:cxnSp>
              <p:nvCxnSpPr>
                <p:cNvPr id="162" name="Straight Connector 161">
                  <a:extLst>
                    <a:ext uri="{FF2B5EF4-FFF2-40B4-BE49-F238E27FC236}">
                      <a16:creationId xmlns:a16="http://schemas.microsoft.com/office/drawing/2014/main" id="{9476532D-9F34-1607-7266-7A0F716B2C69}"/>
                    </a:ext>
                  </a:extLst>
                </p:cNvPr>
                <p:cNvCxnSpPr/>
                <p:nvPr/>
              </p:nvCxnSpPr>
              <p:spPr>
                <a:xfrm>
                  <a:off x="3544372" y="3005123"/>
                  <a:ext cx="142755" cy="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E77CFB96-597A-F1F9-46B8-BD7D091534B5}"/>
                    </a:ext>
                  </a:extLst>
                </p:cNvPr>
                <p:cNvCxnSpPr/>
                <p:nvPr/>
              </p:nvCxnSpPr>
              <p:spPr>
                <a:xfrm>
                  <a:off x="3615749" y="3005123"/>
                  <a:ext cx="0" cy="15840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grpSp>
        </p:grpSp>
        <p:grpSp>
          <p:nvGrpSpPr>
            <p:cNvPr id="140" name="Group 139">
              <a:extLst>
                <a:ext uri="{FF2B5EF4-FFF2-40B4-BE49-F238E27FC236}">
                  <a16:creationId xmlns:a16="http://schemas.microsoft.com/office/drawing/2014/main" id="{AE563D5A-8EA2-8B81-7D9E-69E3B7893CB9}"/>
                </a:ext>
              </a:extLst>
            </p:cNvPr>
            <p:cNvGrpSpPr/>
            <p:nvPr/>
          </p:nvGrpSpPr>
          <p:grpSpPr>
            <a:xfrm rot="2446833">
              <a:off x="3069154" y="2501656"/>
              <a:ext cx="144766" cy="508776"/>
              <a:chOff x="2926824" y="2474498"/>
              <a:chExt cx="144766" cy="508776"/>
            </a:xfrm>
          </p:grpSpPr>
          <p:grpSp>
            <p:nvGrpSpPr>
              <p:cNvPr id="154" name="Group 153">
                <a:extLst>
                  <a:ext uri="{FF2B5EF4-FFF2-40B4-BE49-F238E27FC236}">
                    <a16:creationId xmlns:a16="http://schemas.microsoft.com/office/drawing/2014/main" id="{03AF255A-11A2-F390-734B-1AE7C2270C65}"/>
                  </a:ext>
                </a:extLst>
              </p:cNvPr>
              <p:cNvGrpSpPr/>
              <p:nvPr/>
            </p:nvGrpSpPr>
            <p:grpSpPr>
              <a:xfrm>
                <a:off x="2928835" y="2824874"/>
                <a:ext cx="142755" cy="158400"/>
                <a:chOff x="3544372" y="3005123"/>
                <a:chExt cx="142755" cy="158400"/>
              </a:xfrm>
            </p:grpSpPr>
            <p:cxnSp>
              <p:nvCxnSpPr>
                <p:cNvPr id="158" name="Straight Connector 157">
                  <a:extLst>
                    <a:ext uri="{FF2B5EF4-FFF2-40B4-BE49-F238E27FC236}">
                      <a16:creationId xmlns:a16="http://schemas.microsoft.com/office/drawing/2014/main" id="{AA72C1BE-1079-CDF8-967A-A73941F854EB}"/>
                    </a:ext>
                  </a:extLst>
                </p:cNvPr>
                <p:cNvCxnSpPr/>
                <p:nvPr/>
              </p:nvCxnSpPr>
              <p:spPr>
                <a:xfrm>
                  <a:off x="3544372" y="3005123"/>
                  <a:ext cx="142755" cy="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50DC9EA7-6C0A-FB63-C7E8-BBB92060AC6B}"/>
                    </a:ext>
                  </a:extLst>
                </p:cNvPr>
                <p:cNvCxnSpPr/>
                <p:nvPr/>
              </p:nvCxnSpPr>
              <p:spPr>
                <a:xfrm>
                  <a:off x="3615749" y="3005123"/>
                  <a:ext cx="0" cy="15840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grpSp>
          <p:grpSp>
            <p:nvGrpSpPr>
              <p:cNvPr id="155" name="Group 154">
                <a:extLst>
                  <a:ext uri="{FF2B5EF4-FFF2-40B4-BE49-F238E27FC236}">
                    <a16:creationId xmlns:a16="http://schemas.microsoft.com/office/drawing/2014/main" id="{92D4439D-E467-60DA-4B5C-475B385D12D9}"/>
                  </a:ext>
                </a:extLst>
              </p:cNvPr>
              <p:cNvGrpSpPr/>
              <p:nvPr/>
            </p:nvGrpSpPr>
            <p:grpSpPr>
              <a:xfrm rot="10800000">
                <a:off x="2926824" y="2474498"/>
                <a:ext cx="142755" cy="158400"/>
                <a:chOff x="3544372" y="3005123"/>
                <a:chExt cx="142755" cy="158400"/>
              </a:xfrm>
            </p:grpSpPr>
            <p:cxnSp>
              <p:nvCxnSpPr>
                <p:cNvPr id="156" name="Straight Connector 155">
                  <a:extLst>
                    <a:ext uri="{FF2B5EF4-FFF2-40B4-BE49-F238E27FC236}">
                      <a16:creationId xmlns:a16="http://schemas.microsoft.com/office/drawing/2014/main" id="{ECA7359B-DE14-21D5-439D-2B19943109C6}"/>
                    </a:ext>
                  </a:extLst>
                </p:cNvPr>
                <p:cNvCxnSpPr/>
                <p:nvPr/>
              </p:nvCxnSpPr>
              <p:spPr>
                <a:xfrm>
                  <a:off x="3544372" y="3005123"/>
                  <a:ext cx="142755" cy="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D54ED218-246E-3B6A-0942-69B43D6B2797}"/>
                    </a:ext>
                  </a:extLst>
                </p:cNvPr>
                <p:cNvCxnSpPr/>
                <p:nvPr/>
              </p:nvCxnSpPr>
              <p:spPr>
                <a:xfrm>
                  <a:off x="3615749" y="3005123"/>
                  <a:ext cx="0" cy="158400"/>
                </a:xfrm>
                <a:prstGeom prst="line">
                  <a:avLst/>
                </a:prstGeom>
                <a:ln w="38100">
                  <a:solidFill>
                    <a:srgbClr val="2200FF"/>
                  </a:solidFill>
                </a:ln>
              </p:spPr>
              <p:style>
                <a:lnRef idx="1">
                  <a:schemeClr val="accent1"/>
                </a:lnRef>
                <a:fillRef idx="0">
                  <a:schemeClr val="accent1"/>
                </a:fillRef>
                <a:effectRef idx="0">
                  <a:schemeClr val="accent1"/>
                </a:effectRef>
                <a:fontRef idx="minor">
                  <a:schemeClr val="tx1"/>
                </a:fontRef>
              </p:style>
            </p:cxnSp>
          </p:grpSp>
        </p:grpSp>
        <p:sp>
          <p:nvSpPr>
            <p:cNvPr id="141" name="TextBox 140">
              <a:extLst>
                <a:ext uri="{FF2B5EF4-FFF2-40B4-BE49-F238E27FC236}">
                  <a16:creationId xmlns:a16="http://schemas.microsoft.com/office/drawing/2014/main" id="{22709E5D-39C1-B2FF-6CBD-86988C613680}"/>
                </a:ext>
              </a:extLst>
            </p:cNvPr>
            <p:cNvSpPr txBox="1"/>
            <p:nvPr/>
          </p:nvSpPr>
          <p:spPr>
            <a:xfrm>
              <a:off x="4222047" y="2303033"/>
              <a:ext cx="1636987" cy="369332"/>
            </a:xfrm>
            <a:prstGeom prst="rect">
              <a:avLst/>
            </a:prstGeom>
            <a:noFill/>
          </p:spPr>
          <p:txBody>
            <a:bodyPr wrap="none" rtlCol="0">
              <a:spAutoFit/>
            </a:bodyPr>
            <a:lstStyle/>
            <a:p>
              <a:r>
                <a:rPr lang="en-US" b="1">
                  <a:solidFill>
                    <a:srgbClr val="2200FF"/>
                  </a:solidFill>
                  <a:latin typeface="Corbel" charset="0"/>
                  <a:ea typeface="Corbel" charset="0"/>
                  <a:cs typeface="Corbel" charset="0"/>
                </a:rPr>
                <a:t>Electron BPMs</a:t>
              </a:r>
            </a:p>
          </p:txBody>
        </p:sp>
        <p:cxnSp>
          <p:nvCxnSpPr>
            <p:cNvPr id="142" name="Straight Connector 141">
              <a:extLst>
                <a:ext uri="{FF2B5EF4-FFF2-40B4-BE49-F238E27FC236}">
                  <a16:creationId xmlns:a16="http://schemas.microsoft.com/office/drawing/2014/main" id="{974C83D0-FE1E-1503-0B5A-5869FF354C2B}"/>
                </a:ext>
              </a:extLst>
            </p:cNvPr>
            <p:cNvCxnSpPr/>
            <p:nvPr/>
          </p:nvCxnSpPr>
          <p:spPr>
            <a:xfrm flipH="1">
              <a:off x="3348421" y="2487699"/>
              <a:ext cx="873626" cy="166959"/>
            </a:xfrm>
            <a:prstGeom prst="line">
              <a:avLst/>
            </a:prstGeom>
            <a:ln w="12700">
              <a:solidFill>
                <a:srgbClr val="2200FF"/>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00781E3C-AB2B-CC36-E2AB-A9C88DEF6989}"/>
                </a:ext>
              </a:extLst>
            </p:cNvPr>
            <p:cNvCxnSpPr/>
            <p:nvPr/>
          </p:nvCxnSpPr>
          <p:spPr>
            <a:xfrm flipH="1">
              <a:off x="4705416" y="2645840"/>
              <a:ext cx="131096" cy="438486"/>
            </a:xfrm>
            <a:prstGeom prst="line">
              <a:avLst/>
            </a:prstGeom>
            <a:ln w="12700">
              <a:solidFill>
                <a:srgbClr val="2200FF"/>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54CCB21D-31A4-D42F-5459-C0FC5C18B6B8}"/>
                </a:ext>
              </a:extLst>
            </p:cNvPr>
            <p:cNvCxnSpPr/>
            <p:nvPr/>
          </p:nvCxnSpPr>
          <p:spPr>
            <a:xfrm>
              <a:off x="5391809" y="2657462"/>
              <a:ext cx="36241" cy="429347"/>
            </a:xfrm>
            <a:prstGeom prst="line">
              <a:avLst/>
            </a:prstGeom>
            <a:ln w="12700">
              <a:solidFill>
                <a:srgbClr val="2200FF"/>
              </a:solidFill>
            </a:ln>
          </p:spPr>
          <p:style>
            <a:lnRef idx="1">
              <a:schemeClr val="accent1"/>
            </a:lnRef>
            <a:fillRef idx="0">
              <a:schemeClr val="accent1"/>
            </a:fillRef>
            <a:effectRef idx="0">
              <a:schemeClr val="accent1"/>
            </a:effectRef>
            <a:fontRef idx="minor">
              <a:schemeClr val="tx1"/>
            </a:fontRef>
          </p:style>
        </p:cxnSp>
        <p:sp>
          <p:nvSpPr>
            <p:cNvPr id="145" name="TextBox 144">
              <a:extLst>
                <a:ext uri="{FF2B5EF4-FFF2-40B4-BE49-F238E27FC236}">
                  <a16:creationId xmlns:a16="http://schemas.microsoft.com/office/drawing/2014/main" id="{D3B04FCE-E89F-5B91-2132-AA3095DD3DBC}"/>
                </a:ext>
              </a:extLst>
            </p:cNvPr>
            <p:cNvSpPr txBox="1"/>
            <p:nvPr/>
          </p:nvSpPr>
          <p:spPr>
            <a:xfrm>
              <a:off x="3270408" y="4212331"/>
              <a:ext cx="1494320" cy="369332"/>
            </a:xfrm>
            <a:prstGeom prst="rect">
              <a:avLst/>
            </a:prstGeom>
            <a:noFill/>
          </p:spPr>
          <p:txBody>
            <a:bodyPr wrap="none" rtlCol="0">
              <a:spAutoFit/>
            </a:bodyPr>
            <a:lstStyle/>
            <a:p>
              <a:r>
                <a:rPr lang="en-US" b="1">
                  <a:solidFill>
                    <a:srgbClr val="FF0000"/>
                  </a:solidFill>
                  <a:latin typeface="Corbel" charset="0"/>
                  <a:ea typeface="Corbel" charset="0"/>
                  <a:cs typeface="Corbel" charset="0"/>
                </a:rPr>
                <a:t>Proton BPMs</a:t>
              </a:r>
              <a:endParaRPr lang="en-US" b="1" dirty="0">
                <a:solidFill>
                  <a:srgbClr val="FF0000"/>
                </a:solidFill>
                <a:latin typeface="Corbel" charset="0"/>
                <a:ea typeface="Corbel" charset="0"/>
                <a:cs typeface="Corbel" charset="0"/>
              </a:endParaRPr>
            </a:p>
          </p:txBody>
        </p:sp>
        <p:cxnSp>
          <p:nvCxnSpPr>
            <p:cNvPr id="146" name="Straight Connector 145">
              <a:extLst>
                <a:ext uri="{FF2B5EF4-FFF2-40B4-BE49-F238E27FC236}">
                  <a16:creationId xmlns:a16="http://schemas.microsoft.com/office/drawing/2014/main" id="{1E39C69E-E41D-DAF6-C84F-59AD89C04678}"/>
                </a:ext>
              </a:extLst>
            </p:cNvPr>
            <p:cNvCxnSpPr/>
            <p:nvPr/>
          </p:nvCxnSpPr>
          <p:spPr>
            <a:xfrm flipH="1">
              <a:off x="4503060" y="3750764"/>
              <a:ext cx="487524" cy="48381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9FAD34B1-22E0-1E56-E365-659DB53CC403}"/>
                </a:ext>
              </a:extLst>
            </p:cNvPr>
            <p:cNvCxnSpPr/>
            <p:nvPr/>
          </p:nvCxnSpPr>
          <p:spPr>
            <a:xfrm>
              <a:off x="3425270" y="3802274"/>
              <a:ext cx="359964" cy="39649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23631840-268A-4B01-8F8C-57ECCEEC103F}"/>
                </a:ext>
              </a:extLst>
            </p:cNvPr>
            <p:cNvCxnSpPr/>
            <p:nvPr/>
          </p:nvCxnSpPr>
          <p:spPr>
            <a:xfrm flipH="1">
              <a:off x="4139318" y="3731375"/>
              <a:ext cx="155867" cy="49332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CAD97B59-C71B-DA01-A5E6-60C4504496D9}"/>
                </a:ext>
              </a:extLst>
            </p:cNvPr>
            <p:cNvSpPr txBox="1"/>
            <p:nvPr/>
          </p:nvSpPr>
          <p:spPr>
            <a:xfrm>
              <a:off x="8509763" y="3781754"/>
              <a:ext cx="2039341" cy="646331"/>
            </a:xfrm>
            <a:prstGeom prst="rect">
              <a:avLst/>
            </a:prstGeom>
            <a:noFill/>
          </p:spPr>
          <p:txBody>
            <a:bodyPr wrap="none" rtlCol="0">
              <a:spAutoFit/>
            </a:bodyPr>
            <a:lstStyle/>
            <a:p>
              <a:pPr algn="ctr"/>
              <a:r>
                <a:rPr lang="en-US" b="1" dirty="0">
                  <a:latin typeface="Corbel" charset="0"/>
                  <a:ea typeface="Corbel" charset="0"/>
                  <a:cs typeface="Corbel" charset="0"/>
                </a:rPr>
                <a:t>Accelerated Beam </a:t>
              </a:r>
              <a:br>
                <a:rPr lang="en-US" b="1" dirty="0">
                  <a:latin typeface="Corbel" charset="0"/>
                  <a:ea typeface="Corbel" charset="0"/>
                  <a:cs typeface="Corbel" charset="0"/>
                </a:rPr>
              </a:br>
              <a:r>
                <a:rPr lang="en-US" b="1" dirty="0">
                  <a:latin typeface="Corbel" charset="0"/>
                  <a:ea typeface="Corbel" charset="0"/>
                  <a:cs typeface="Corbel" charset="0"/>
                </a:rPr>
                <a:t>diagnostics</a:t>
              </a:r>
            </a:p>
          </p:txBody>
        </p:sp>
        <p:sp>
          <p:nvSpPr>
            <p:cNvPr id="150" name="TextBox 149">
              <a:extLst>
                <a:ext uri="{FF2B5EF4-FFF2-40B4-BE49-F238E27FC236}">
                  <a16:creationId xmlns:a16="http://schemas.microsoft.com/office/drawing/2014/main" id="{AEA30A77-6E25-05CC-4BE7-10A2A00855E0}"/>
                </a:ext>
              </a:extLst>
            </p:cNvPr>
            <p:cNvSpPr txBox="1"/>
            <p:nvPr/>
          </p:nvSpPr>
          <p:spPr>
            <a:xfrm>
              <a:off x="6530037" y="3776993"/>
              <a:ext cx="1295547" cy="369332"/>
            </a:xfrm>
            <a:prstGeom prst="rect">
              <a:avLst/>
            </a:prstGeom>
            <a:noFill/>
          </p:spPr>
          <p:txBody>
            <a:bodyPr wrap="none" rtlCol="0">
              <a:spAutoFit/>
            </a:bodyPr>
            <a:lstStyle/>
            <a:p>
              <a:pPr algn="ctr"/>
              <a:r>
                <a:rPr lang="en-US" b="1" dirty="0">
                  <a:latin typeface="Corbel" charset="0"/>
                  <a:ea typeface="Corbel" charset="0"/>
                  <a:cs typeface="Corbel" charset="0"/>
                </a:rPr>
                <a:t>Plasma cell</a:t>
              </a:r>
            </a:p>
          </p:txBody>
        </p:sp>
        <p:cxnSp>
          <p:nvCxnSpPr>
            <p:cNvPr id="151" name="Straight Connector 150">
              <a:extLst>
                <a:ext uri="{FF2B5EF4-FFF2-40B4-BE49-F238E27FC236}">
                  <a16:creationId xmlns:a16="http://schemas.microsoft.com/office/drawing/2014/main" id="{1CA275BF-83A7-AFB5-3FB0-40F972526FF5}"/>
                </a:ext>
              </a:extLst>
            </p:cNvPr>
            <p:cNvCxnSpPr/>
            <p:nvPr/>
          </p:nvCxnSpPr>
          <p:spPr>
            <a:xfrm flipV="1">
              <a:off x="1092352" y="3420045"/>
              <a:ext cx="1440000" cy="0"/>
            </a:xfrm>
            <a:prstGeom prst="line">
              <a:avLst/>
            </a:prstGeom>
            <a:ln w="38100">
              <a:solidFill>
                <a:srgbClr val="00EE00"/>
              </a:solidFill>
              <a:tailEnd type="triangle"/>
            </a:ln>
          </p:spPr>
          <p:style>
            <a:lnRef idx="1">
              <a:schemeClr val="accent1"/>
            </a:lnRef>
            <a:fillRef idx="0">
              <a:schemeClr val="accent1"/>
            </a:fillRef>
            <a:effectRef idx="0">
              <a:schemeClr val="accent1"/>
            </a:effectRef>
            <a:fontRef idx="minor">
              <a:schemeClr val="tx1"/>
            </a:fontRef>
          </p:style>
        </p:cxnSp>
        <p:sp>
          <p:nvSpPr>
            <p:cNvPr id="152" name="TextBox 151">
              <a:extLst>
                <a:ext uri="{FF2B5EF4-FFF2-40B4-BE49-F238E27FC236}">
                  <a16:creationId xmlns:a16="http://schemas.microsoft.com/office/drawing/2014/main" id="{6CF128C5-6573-EE06-8EF9-70F9F3B203A2}"/>
                </a:ext>
              </a:extLst>
            </p:cNvPr>
            <p:cNvSpPr txBox="1"/>
            <p:nvPr/>
          </p:nvSpPr>
          <p:spPr>
            <a:xfrm>
              <a:off x="737455" y="2766050"/>
              <a:ext cx="798617" cy="584775"/>
            </a:xfrm>
            <a:prstGeom prst="rect">
              <a:avLst/>
            </a:prstGeom>
            <a:noFill/>
          </p:spPr>
          <p:txBody>
            <a:bodyPr wrap="none" rtlCol="0">
              <a:spAutoFit/>
            </a:bodyPr>
            <a:lstStyle/>
            <a:p>
              <a:pPr algn="ctr"/>
              <a:r>
                <a:rPr lang="en-US" sz="1600" b="1" dirty="0">
                  <a:solidFill>
                    <a:srgbClr val="00EE00"/>
                  </a:solidFill>
                  <a:latin typeface="Corbel" charset="0"/>
                  <a:ea typeface="Corbel" charset="0"/>
                  <a:cs typeface="Corbel" charset="0"/>
                </a:rPr>
                <a:t>LASER</a:t>
              </a:r>
            </a:p>
            <a:p>
              <a:pPr algn="ctr"/>
              <a:r>
                <a:rPr lang="en-US" sz="1600" b="1" dirty="0">
                  <a:solidFill>
                    <a:srgbClr val="00EE00"/>
                  </a:solidFill>
                  <a:latin typeface="Corbel" charset="0"/>
                  <a:ea typeface="Corbel" charset="0"/>
                  <a:cs typeface="Corbel" charset="0"/>
                </a:rPr>
                <a:t>PULSE</a:t>
              </a:r>
            </a:p>
          </p:txBody>
        </p:sp>
        <p:cxnSp>
          <p:nvCxnSpPr>
            <p:cNvPr id="153" name="Straight Connector 152">
              <a:extLst>
                <a:ext uri="{FF2B5EF4-FFF2-40B4-BE49-F238E27FC236}">
                  <a16:creationId xmlns:a16="http://schemas.microsoft.com/office/drawing/2014/main" id="{D5039E86-A055-2392-C7B7-0AAC605AF232}"/>
                </a:ext>
              </a:extLst>
            </p:cNvPr>
            <p:cNvCxnSpPr/>
            <p:nvPr/>
          </p:nvCxnSpPr>
          <p:spPr>
            <a:xfrm flipV="1">
              <a:off x="1166539" y="3437185"/>
              <a:ext cx="1365813" cy="797391"/>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15" name="Content Placeholder 2">
            <a:extLst>
              <a:ext uri="{FF2B5EF4-FFF2-40B4-BE49-F238E27FC236}">
                <a16:creationId xmlns:a16="http://schemas.microsoft.com/office/drawing/2014/main" id="{AA002486-542D-8B20-F072-2A2D5860DAAE}"/>
              </a:ext>
            </a:extLst>
          </p:cNvPr>
          <p:cNvSpPr txBox="1">
            <a:spLocks/>
          </p:cNvSpPr>
          <p:nvPr/>
        </p:nvSpPr>
        <p:spPr>
          <a:xfrm>
            <a:off x="1481104" y="1316530"/>
            <a:ext cx="4255413" cy="6984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000" b="1" dirty="0">
                <a:solidFill>
                  <a:prstClr val="black"/>
                </a:solidFill>
                <a:latin typeface="Corbel" charset="0"/>
                <a:ea typeface="Corbel" charset="0"/>
                <a:cs typeface="Corbel" charset="0"/>
              </a:rPr>
              <a:t>INJECTORS</a:t>
            </a:r>
            <a:endParaRPr lang="en-US" sz="4000" dirty="0">
              <a:solidFill>
                <a:prstClr val="black"/>
              </a:solidFill>
              <a:latin typeface="Corbel" charset="0"/>
              <a:ea typeface="Corbel" charset="0"/>
              <a:cs typeface="Corbel" charset="0"/>
            </a:endParaRPr>
          </a:p>
        </p:txBody>
      </p:sp>
      <p:sp>
        <p:nvSpPr>
          <p:cNvPr id="216" name="TextBox 215">
            <a:extLst>
              <a:ext uri="{FF2B5EF4-FFF2-40B4-BE49-F238E27FC236}">
                <a16:creationId xmlns:a16="http://schemas.microsoft.com/office/drawing/2014/main" id="{93E018E0-A446-B37D-F0B6-274309A8484E}"/>
              </a:ext>
            </a:extLst>
          </p:cNvPr>
          <p:cNvSpPr txBox="1"/>
          <p:nvPr/>
        </p:nvSpPr>
        <p:spPr>
          <a:xfrm>
            <a:off x="907867" y="1232091"/>
            <a:ext cx="463588" cy="769441"/>
          </a:xfrm>
          <a:prstGeom prst="rect">
            <a:avLst/>
          </a:prstGeom>
          <a:noFill/>
        </p:spPr>
        <p:txBody>
          <a:bodyPr wrap="none" rtlCol="0">
            <a:spAutoFit/>
          </a:bodyPr>
          <a:lstStyle/>
          <a:p>
            <a:r>
              <a:rPr lang="en-US" sz="4400" b="1" dirty="0">
                <a:solidFill>
                  <a:srgbClr val="00CAFF"/>
                </a:solidFill>
                <a:latin typeface="Corbel" charset="0"/>
                <a:ea typeface="Corbel" charset="0"/>
                <a:cs typeface="Corbel" charset="0"/>
              </a:rPr>
              <a:t>1</a:t>
            </a:r>
          </a:p>
        </p:txBody>
      </p:sp>
      <p:grpSp>
        <p:nvGrpSpPr>
          <p:cNvPr id="217" name="Group 216">
            <a:extLst>
              <a:ext uri="{FF2B5EF4-FFF2-40B4-BE49-F238E27FC236}">
                <a16:creationId xmlns:a16="http://schemas.microsoft.com/office/drawing/2014/main" id="{02416D24-8087-A270-668E-5044DB63434B}"/>
              </a:ext>
            </a:extLst>
          </p:cNvPr>
          <p:cNvGrpSpPr/>
          <p:nvPr/>
        </p:nvGrpSpPr>
        <p:grpSpPr>
          <a:xfrm>
            <a:off x="328276" y="1452811"/>
            <a:ext cx="11465602" cy="3974068"/>
            <a:chOff x="464461" y="2269943"/>
            <a:chExt cx="11465602" cy="3974068"/>
          </a:xfrm>
        </p:grpSpPr>
        <p:grpSp>
          <p:nvGrpSpPr>
            <p:cNvPr id="218" name="Group 217">
              <a:extLst>
                <a:ext uri="{FF2B5EF4-FFF2-40B4-BE49-F238E27FC236}">
                  <a16:creationId xmlns:a16="http://schemas.microsoft.com/office/drawing/2014/main" id="{39EFA32A-36AE-6BAC-514D-CB172D061B5C}"/>
                </a:ext>
              </a:extLst>
            </p:cNvPr>
            <p:cNvGrpSpPr/>
            <p:nvPr/>
          </p:nvGrpSpPr>
          <p:grpSpPr>
            <a:xfrm>
              <a:off x="464461" y="3004376"/>
              <a:ext cx="11245445" cy="2537591"/>
              <a:chOff x="383915" y="2044072"/>
              <a:chExt cx="11245445" cy="2537591"/>
            </a:xfrm>
          </p:grpSpPr>
          <p:cxnSp>
            <p:nvCxnSpPr>
              <p:cNvPr id="220" name="Straight Connector 219">
                <a:extLst>
                  <a:ext uri="{FF2B5EF4-FFF2-40B4-BE49-F238E27FC236}">
                    <a16:creationId xmlns:a16="http://schemas.microsoft.com/office/drawing/2014/main" id="{79DBF8DD-20C6-3B11-1579-B042348AFABB}"/>
                  </a:ext>
                </a:extLst>
              </p:cNvPr>
              <p:cNvCxnSpPr/>
              <p:nvPr/>
            </p:nvCxnSpPr>
            <p:spPr>
              <a:xfrm flipV="1">
                <a:off x="2526618" y="3420045"/>
                <a:ext cx="3225480" cy="0"/>
              </a:xfrm>
              <a:prstGeom prst="line">
                <a:avLst/>
              </a:prstGeom>
              <a:noFill/>
              <a:ln w="38100" cap="flat" cmpd="sng" algn="ctr">
                <a:solidFill>
                  <a:srgbClr val="00EE00"/>
                </a:solidFill>
                <a:prstDash val="solid"/>
                <a:miter lim="800000"/>
                <a:tailEnd type="triangle"/>
              </a:ln>
              <a:effectLst/>
            </p:spPr>
          </p:cxnSp>
          <p:sp>
            <p:nvSpPr>
              <p:cNvPr id="221" name="Triangle 326">
                <a:extLst>
                  <a:ext uri="{FF2B5EF4-FFF2-40B4-BE49-F238E27FC236}">
                    <a16:creationId xmlns:a16="http://schemas.microsoft.com/office/drawing/2014/main" id="{3BA0B749-5A80-93E6-E8A0-60848673EF5A}"/>
                  </a:ext>
                </a:extLst>
              </p:cNvPr>
              <p:cNvSpPr/>
              <p:nvPr/>
            </p:nvSpPr>
            <p:spPr>
              <a:xfrm rot="8426247">
                <a:off x="9378344" y="2968188"/>
                <a:ext cx="302179" cy="773336"/>
              </a:xfrm>
              <a:prstGeom prst="triangle">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sp>
            <p:nvSpPr>
              <p:cNvPr id="222" name="Rectangle 221">
                <a:extLst>
                  <a:ext uri="{FF2B5EF4-FFF2-40B4-BE49-F238E27FC236}">
                    <a16:creationId xmlns:a16="http://schemas.microsoft.com/office/drawing/2014/main" id="{AAD016C9-5942-35DA-78EA-27E8CBDD2156}"/>
                  </a:ext>
                </a:extLst>
              </p:cNvPr>
              <p:cNvSpPr/>
              <p:nvPr/>
            </p:nvSpPr>
            <p:spPr>
              <a:xfrm>
                <a:off x="5765546" y="3175762"/>
                <a:ext cx="2766348" cy="511810"/>
              </a:xfrm>
              <a:prstGeom prst="rect">
                <a:avLst/>
              </a:prstGeom>
              <a:gradFill>
                <a:gsLst>
                  <a:gs pos="29000">
                    <a:sysClr val="window" lastClr="FFFFFF"/>
                  </a:gs>
                  <a:gs pos="50000">
                    <a:srgbClr val="5B9BD5">
                      <a:lumMod val="45000"/>
                      <a:lumOff val="55000"/>
                    </a:srgbClr>
                  </a:gs>
                  <a:gs pos="50000">
                    <a:srgbClr val="5B9BD5">
                      <a:lumMod val="60000"/>
                      <a:lumOff val="40000"/>
                    </a:srgbClr>
                  </a:gs>
                  <a:gs pos="70000">
                    <a:sysClr val="window" lastClr="FFFFFF"/>
                  </a:gs>
                </a:gsLst>
                <a:lin ang="5400000" scaled="1"/>
              </a:gradFill>
              <a:ln w="254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orbel" charset="0"/>
                  <a:ea typeface="Corbel" charset="0"/>
                  <a:cs typeface="Corbel" charset="0"/>
                </a:endParaRPr>
              </a:p>
            </p:txBody>
          </p:sp>
          <p:sp>
            <p:nvSpPr>
              <p:cNvPr id="223" name="Triangle 328">
                <a:extLst>
                  <a:ext uri="{FF2B5EF4-FFF2-40B4-BE49-F238E27FC236}">
                    <a16:creationId xmlns:a16="http://schemas.microsoft.com/office/drawing/2014/main" id="{E0364E6E-83FF-1FBE-50DD-8431E2192E15}"/>
                  </a:ext>
                </a:extLst>
              </p:cNvPr>
              <p:cNvSpPr/>
              <p:nvPr/>
            </p:nvSpPr>
            <p:spPr>
              <a:xfrm>
                <a:off x="2219835" y="3118881"/>
                <a:ext cx="416689" cy="636607"/>
              </a:xfrm>
              <a:prstGeom prst="triangle">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sp>
            <p:nvSpPr>
              <p:cNvPr id="224" name="Triangle 329">
                <a:extLst>
                  <a:ext uri="{FF2B5EF4-FFF2-40B4-BE49-F238E27FC236}">
                    <a16:creationId xmlns:a16="http://schemas.microsoft.com/office/drawing/2014/main" id="{72946031-BC92-A5A9-2B5C-63051F7C42C6}"/>
                  </a:ext>
                </a:extLst>
              </p:cNvPr>
              <p:cNvSpPr/>
              <p:nvPr/>
            </p:nvSpPr>
            <p:spPr>
              <a:xfrm rot="10800000">
                <a:off x="3823109" y="3071152"/>
                <a:ext cx="196582" cy="764728"/>
              </a:xfrm>
              <a:prstGeom prst="triangle">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cxnSp>
            <p:nvCxnSpPr>
              <p:cNvPr id="225" name="Straight Connector 224">
                <a:extLst>
                  <a:ext uri="{FF2B5EF4-FFF2-40B4-BE49-F238E27FC236}">
                    <a16:creationId xmlns:a16="http://schemas.microsoft.com/office/drawing/2014/main" id="{6A0E6F26-2835-972C-5DFB-378EC736267C}"/>
                  </a:ext>
                </a:extLst>
              </p:cNvPr>
              <p:cNvCxnSpPr/>
              <p:nvPr/>
            </p:nvCxnSpPr>
            <p:spPr>
              <a:xfrm flipV="1">
                <a:off x="2529434" y="3458832"/>
                <a:ext cx="3225480" cy="0"/>
              </a:xfrm>
              <a:prstGeom prst="line">
                <a:avLst/>
              </a:prstGeom>
              <a:noFill/>
              <a:ln w="38100" cap="flat" cmpd="sng" algn="ctr">
                <a:solidFill>
                  <a:srgbClr val="FF0000"/>
                </a:solidFill>
                <a:prstDash val="solid"/>
                <a:miter lim="800000"/>
                <a:tailEnd type="triangle"/>
              </a:ln>
              <a:effectLst/>
            </p:spPr>
          </p:cxnSp>
          <p:cxnSp>
            <p:nvCxnSpPr>
              <p:cNvPr id="226" name="Straight Connector 225">
                <a:extLst>
                  <a:ext uri="{FF2B5EF4-FFF2-40B4-BE49-F238E27FC236}">
                    <a16:creationId xmlns:a16="http://schemas.microsoft.com/office/drawing/2014/main" id="{CE9701D0-CD5C-E978-AA60-9DD9B5580F1C}"/>
                  </a:ext>
                </a:extLst>
              </p:cNvPr>
              <p:cNvCxnSpPr/>
              <p:nvPr/>
            </p:nvCxnSpPr>
            <p:spPr>
              <a:xfrm>
                <a:off x="3921399" y="3386529"/>
                <a:ext cx="1836433" cy="0"/>
              </a:xfrm>
              <a:prstGeom prst="line">
                <a:avLst/>
              </a:prstGeom>
              <a:noFill/>
              <a:ln w="38100" cap="flat" cmpd="sng" algn="ctr">
                <a:solidFill>
                  <a:srgbClr val="2200FF"/>
                </a:solidFill>
                <a:prstDash val="solid"/>
                <a:miter lim="800000"/>
                <a:tailEnd type="triangle"/>
              </a:ln>
              <a:effectLst/>
            </p:spPr>
          </p:cxnSp>
          <p:cxnSp>
            <p:nvCxnSpPr>
              <p:cNvPr id="227" name="Straight Connector 226">
                <a:extLst>
                  <a:ext uri="{FF2B5EF4-FFF2-40B4-BE49-F238E27FC236}">
                    <a16:creationId xmlns:a16="http://schemas.microsoft.com/office/drawing/2014/main" id="{C2687569-A458-DB77-FDC8-EF160831ACD8}"/>
                  </a:ext>
                </a:extLst>
              </p:cNvPr>
              <p:cNvCxnSpPr/>
              <p:nvPr/>
            </p:nvCxnSpPr>
            <p:spPr>
              <a:xfrm>
                <a:off x="8531894" y="3389625"/>
                <a:ext cx="1061015" cy="0"/>
              </a:xfrm>
              <a:prstGeom prst="line">
                <a:avLst/>
              </a:prstGeom>
              <a:noFill/>
              <a:ln w="38100" cap="flat" cmpd="sng" algn="ctr">
                <a:solidFill>
                  <a:srgbClr val="2200FF"/>
                </a:solidFill>
                <a:prstDash val="solid"/>
                <a:miter lim="800000"/>
                <a:tailEnd type="triangle"/>
              </a:ln>
              <a:effectLst/>
            </p:spPr>
          </p:cxnSp>
          <p:cxnSp>
            <p:nvCxnSpPr>
              <p:cNvPr id="228" name="Straight Connector 227">
                <a:extLst>
                  <a:ext uri="{FF2B5EF4-FFF2-40B4-BE49-F238E27FC236}">
                    <a16:creationId xmlns:a16="http://schemas.microsoft.com/office/drawing/2014/main" id="{CAB97509-A3ED-7FB5-4B19-C82A7807D7CD}"/>
                  </a:ext>
                </a:extLst>
              </p:cNvPr>
              <p:cNvCxnSpPr/>
              <p:nvPr/>
            </p:nvCxnSpPr>
            <p:spPr>
              <a:xfrm flipV="1">
                <a:off x="9569759" y="2382627"/>
                <a:ext cx="754304" cy="1006998"/>
              </a:xfrm>
              <a:prstGeom prst="line">
                <a:avLst/>
              </a:prstGeom>
              <a:noFill/>
              <a:ln w="38100" cap="flat" cmpd="sng" algn="ctr">
                <a:solidFill>
                  <a:srgbClr val="2200FF"/>
                </a:solidFill>
                <a:prstDash val="solid"/>
                <a:miter lim="800000"/>
                <a:tailEnd type="triangle"/>
              </a:ln>
              <a:effectLst/>
            </p:spPr>
          </p:cxnSp>
          <p:sp>
            <p:nvSpPr>
              <p:cNvPr id="229" name="TextBox 228">
                <a:extLst>
                  <a:ext uri="{FF2B5EF4-FFF2-40B4-BE49-F238E27FC236}">
                    <a16:creationId xmlns:a16="http://schemas.microsoft.com/office/drawing/2014/main" id="{58D75E82-970C-7E4A-461E-7FAD3B9BBF29}"/>
                  </a:ext>
                </a:extLst>
              </p:cNvPr>
              <p:cNvSpPr txBox="1"/>
              <p:nvPr/>
            </p:nvSpPr>
            <p:spPr>
              <a:xfrm>
                <a:off x="9611245" y="2044072"/>
                <a:ext cx="1667444"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orbel" charset="0"/>
                    <a:ea typeface="Corbel" charset="0"/>
                    <a:cs typeface="Corbel" charset="0"/>
                  </a:rPr>
                  <a:t>SPECTROMETER</a:t>
                </a:r>
              </a:p>
            </p:txBody>
          </p:sp>
          <p:cxnSp>
            <p:nvCxnSpPr>
              <p:cNvPr id="230" name="Straight Connector 229">
                <a:extLst>
                  <a:ext uri="{FF2B5EF4-FFF2-40B4-BE49-F238E27FC236}">
                    <a16:creationId xmlns:a16="http://schemas.microsoft.com/office/drawing/2014/main" id="{A5818590-E8EA-A7EB-8A71-B3B9887F59B9}"/>
                  </a:ext>
                </a:extLst>
              </p:cNvPr>
              <p:cNvCxnSpPr/>
              <p:nvPr/>
            </p:nvCxnSpPr>
            <p:spPr>
              <a:xfrm>
                <a:off x="8531894" y="3430366"/>
                <a:ext cx="2276357" cy="1301"/>
              </a:xfrm>
              <a:prstGeom prst="line">
                <a:avLst/>
              </a:prstGeom>
              <a:noFill/>
              <a:ln w="38100" cap="flat" cmpd="sng" algn="ctr">
                <a:solidFill>
                  <a:srgbClr val="FF0000"/>
                </a:solidFill>
                <a:prstDash val="solid"/>
                <a:miter lim="800000"/>
                <a:tailEnd type="triangle"/>
              </a:ln>
              <a:effectLst/>
            </p:spPr>
          </p:cxnSp>
          <p:sp>
            <p:nvSpPr>
              <p:cNvPr id="231" name="Rectangle 230">
                <a:extLst>
                  <a:ext uri="{FF2B5EF4-FFF2-40B4-BE49-F238E27FC236}">
                    <a16:creationId xmlns:a16="http://schemas.microsoft.com/office/drawing/2014/main" id="{0B844B2A-63A4-6C78-4F1B-EF969B076B7F}"/>
                  </a:ext>
                </a:extLst>
              </p:cNvPr>
              <p:cNvSpPr/>
              <p:nvPr/>
            </p:nvSpPr>
            <p:spPr>
              <a:xfrm>
                <a:off x="10793306" y="3197611"/>
                <a:ext cx="836054" cy="511810"/>
              </a:xfrm>
              <a:prstGeom prst="rect">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orbel" charset="0"/>
                    <a:ea typeface="Corbel" charset="0"/>
                    <a:cs typeface="Corbel" charset="0"/>
                  </a:rPr>
                  <a:t>DUMP</a:t>
                </a:r>
              </a:p>
            </p:txBody>
          </p:sp>
          <p:sp>
            <p:nvSpPr>
              <p:cNvPr id="232" name="TextBox 231">
                <a:extLst>
                  <a:ext uri="{FF2B5EF4-FFF2-40B4-BE49-F238E27FC236}">
                    <a16:creationId xmlns:a16="http://schemas.microsoft.com/office/drawing/2014/main" id="{82022BB9-BCFD-F6D8-0BF9-F8319D6A51DF}"/>
                  </a:ext>
                </a:extLst>
              </p:cNvPr>
              <p:cNvSpPr txBox="1"/>
              <p:nvPr/>
            </p:nvSpPr>
            <p:spPr>
              <a:xfrm>
                <a:off x="383915" y="3928519"/>
                <a:ext cx="962123"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t>SPS </a:t>
                </a:r>
                <a:b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br>
                <a: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t>protons</a:t>
                </a:r>
              </a:p>
            </p:txBody>
          </p:sp>
          <p:cxnSp>
            <p:nvCxnSpPr>
              <p:cNvPr id="233" name="Straight Connector 232">
                <a:extLst>
                  <a:ext uri="{FF2B5EF4-FFF2-40B4-BE49-F238E27FC236}">
                    <a16:creationId xmlns:a16="http://schemas.microsoft.com/office/drawing/2014/main" id="{F2808E4D-854A-1C67-2E04-107CAC292C52}"/>
                  </a:ext>
                </a:extLst>
              </p:cNvPr>
              <p:cNvCxnSpPr/>
              <p:nvPr/>
            </p:nvCxnSpPr>
            <p:spPr>
              <a:xfrm>
                <a:off x="2884546" y="2534803"/>
                <a:ext cx="1036853" cy="857568"/>
              </a:xfrm>
              <a:prstGeom prst="line">
                <a:avLst/>
              </a:prstGeom>
              <a:noFill/>
              <a:ln w="38100" cap="flat" cmpd="sng" algn="ctr">
                <a:solidFill>
                  <a:srgbClr val="2200FF"/>
                </a:solidFill>
                <a:prstDash val="solid"/>
                <a:miter lim="800000"/>
                <a:tailEnd type="triangle"/>
              </a:ln>
              <a:effectLst/>
            </p:spPr>
          </p:cxnSp>
          <p:sp>
            <p:nvSpPr>
              <p:cNvPr id="234" name="TextBox 233">
                <a:extLst>
                  <a:ext uri="{FF2B5EF4-FFF2-40B4-BE49-F238E27FC236}">
                    <a16:creationId xmlns:a16="http://schemas.microsoft.com/office/drawing/2014/main" id="{161A3B35-ADD6-E630-6ECF-7B73466311F7}"/>
                  </a:ext>
                </a:extLst>
              </p:cNvPr>
              <p:cNvSpPr txBox="1"/>
              <p:nvPr/>
            </p:nvSpPr>
            <p:spPr>
              <a:xfrm>
                <a:off x="1810060" y="2186503"/>
                <a:ext cx="1236237"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2200FF"/>
                    </a:solidFill>
                    <a:effectLst/>
                    <a:uLnTx/>
                    <a:uFillTx/>
                    <a:latin typeface="Corbel" charset="0"/>
                    <a:ea typeface="Corbel" charset="0"/>
                    <a:cs typeface="Corbel" charset="0"/>
                  </a:rPr>
                  <a:t>ELECTRON </a:t>
                </a:r>
                <a:br>
                  <a:rPr kumimoji="0" lang="en-US" sz="1600" b="1" i="0" u="none" strike="noStrike" kern="0" cap="none" spc="0" normalizeH="0" baseline="0" noProof="0">
                    <a:ln>
                      <a:noFill/>
                    </a:ln>
                    <a:solidFill>
                      <a:srgbClr val="2200FF"/>
                    </a:solidFill>
                    <a:effectLst/>
                    <a:uLnTx/>
                    <a:uFillTx/>
                    <a:latin typeface="Corbel" charset="0"/>
                    <a:ea typeface="Corbel" charset="0"/>
                    <a:cs typeface="Corbel" charset="0"/>
                  </a:rPr>
                </a:br>
                <a:r>
                  <a:rPr kumimoji="0" lang="en-US" sz="1600" b="1" i="0" u="none" strike="noStrike" kern="0" cap="none" spc="0" normalizeH="0" baseline="0" noProof="0">
                    <a:ln>
                      <a:noFill/>
                    </a:ln>
                    <a:solidFill>
                      <a:srgbClr val="2200FF"/>
                    </a:solidFill>
                    <a:effectLst/>
                    <a:uLnTx/>
                    <a:uFillTx/>
                    <a:latin typeface="Corbel" charset="0"/>
                    <a:ea typeface="Corbel" charset="0"/>
                    <a:cs typeface="Corbel" charset="0"/>
                  </a:rPr>
                  <a:t>LINAC</a:t>
                </a:r>
                <a:endParaRPr kumimoji="0" lang="en-US" sz="1600" b="1" i="0" u="none" strike="noStrike" kern="0" cap="none" spc="0" normalizeH="0" baseline="0" noProof="0" dirty="0">
                  <a:ln>
                    <a:noFill/>
                  </a:ln>
                  <a:solidFill>
                    <a:srgbClr val="2200FF"/>
                  </a:solidFill>
                  <a:effectLst/>
                  <a:uLnTx/>
                  <a:uFillTx/>
                  <a:latin typeface="Corbel" charset="0"/>
                  <a:ea typeface="Corbel" charset="0"/>
                  <a:cs typeface="Corbel" charset="0"/>
                </a:endParaRPr>
              </a:p>
            </p:txBody>
          </p:sp>
          <p:grpSp>
            <p:nvGrpSpPr>
              <p:cNvPr id="235" name="Group 234">
                <a:extLst>
                  <a:ext uri="{FF2B5EF4-FFF2-40B4-BE49-F238E27FC236}">
                    <a16:creationId xmlns:a16="http://schemas.microsoft.com/office/drawing/2014/main" id="{2E6E633B-14E1-DEF2-0BD7-F48D5E025005}"/>
                  </a:ext>
                </a:extLst>
              </p:cNvPr>
              <p:cNvGrpSpPr/>
              <p:nvPr/>
            </p:nvGrpSpPr>
            <p:grpSpPr>
              <a:xfrm>
                <a:off x="2785424" y="3178796"/>
                <a:ext cx="144766" cy="508776"/>
                <a:chOff x="2926824" y="2474498"/>
                <a:chExt cx="144766" cy="508776"/>
              </a:xfrm>
            </p:grpSpPr>
            <p:grpSp>
              <p:nvGrpSpPr>
                <p:cNvPr id="312" name="Group 311">
                  <a:extLst>
                    <a:ext uri="{FF2B5EF4-FFF2-40B4-BE49-F238E27FC236}">
                      <a16:creationId xmlns:a16="http://schemas.microsoft.com/office/drawing/2014/main" id="{8E8AE793-58A3-36E5-616A-0D741EC834BC}"/>
                    </a:ext>
                  </a:extLst>
                </p:cNvPr>
                <p:cNvGrpSpPr/>
                <p:nvPr/>
              </p:nvGrpSpPr>
              <p:grpSpPr>
                <a:xfrm>
                  <a:off x="2928835" y="2824874"/>
                  <a:ext cx="142755" cy="158400"/>
                  <a:chOff x="3544372" y="3005123"/>
                  <a:chExt cx="142755" cy="158400"/>
                </a:xfrm>
              </p:grpSpPr>
              <p:cxnSp>
                <p:nvCxnSpPr>
                  <p:cNvPr id="316" name="Straight Connector 315">
                    <a:extLst>
                      <a:ext uri="{FF2B5EF4-FFF2-40B4-BE49-F238E27FC236}">
                        <a16:creationId xmlns:a16="http://schemas.microsoft.com/office/drawing/2014/main" id="{39F2BE07-17E1-36C6-BE0C-7CD2B694CF36}"/>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317" name="Straight Connector 316">
                    <a:extLst>
                      <a:ext uri="{FF2B5EF4-FFF2-40B4-BE49-F238E27FC236}">
                        <a16:creationId xmlns:a16="http://schemas.microsoft.com/office/drawing/2014/main" id="{AA875CE5-FEFB-F22B-1DE0-54B17BF4DB1F}"/>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313" name="Group 312">
                  <a:extLst>
                    <a:ext uri="{FF2B5EF4-FFF2-40B4-BE49-F238E27FC236}">
                      <a16:creationId xmlns:a16="http://schemas.microsoft.com/office/drawing/2014/main" id="{FDDE1ACB-CCA2-F38D-54E1-C747F7CE3C1D}"/>
                    </a:ext>
                  </a:extLst>
                </p:cNvPr>
                <p:cNvGrpSpPr/>
                <p:nvPr/>
              </p:nvGrpSpPr>
              <p:grpSpPr>
                <a:xfrm rot="10800000">
                  <a:off x="2926824" y="2474498"/>
                  <a:ext cx="142755" cy="158400"/>
                  <a:chOff x="3544372" y="3005123"/>
                  <a:chExt cx="142755" cy="158400"/>
                </a:xfrm>
              </p:grpSpPr>
              <p:cxnSp>
                <p:nvCxnSpPr>
                  <p:cNvPr id="314" name="Straight Connector 313">
                    <a:extLst>
                      <a:ext uri="{FF2B5EF4-FFF2-40B4-BE49-F238E27FC236}">
                        <a16:creationId xmlns:a16="http://schemas.microsoft.com/office/drawing/2014/main" id="{14D614CF-796E-C29A-378D-3D7A97FC3D6D}"/>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315" name="Straight Connector 314">
                    <a:extLst>
                      <a:ext uri="{FF2B5EF4-FFF2-40B4-BE49-F238E27FC236}">
                        <a16:creationId xmlns:a16="http://schemas.microsoft.com/office/drawing/2014/main" id="{36BC29BF-77DA-0D44-D33B-58187A24B368}"/>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236" name="Group 235">
                <a:extLst>
                  <a:ext uri="{FF2B5EF4-FFF2-40B4-BE49-F238E27FC236}">
                    <a16:creationId xmlns:a16="http://schemas.microsoft.com/office/drawing/2014/main" id="{70663693-A19C-644B-0DFD-92E3327A7ED5}"/>
                  </a:ext>
                </a:extLst>
              </p:cNvPr>
              <p:cNvGrpSpPr/>
              <p:nvPr/>
            </p:nvGrpSpPr>
            <p:grpSpPr>
              <a:xfrm>
                <a:off x="3194973" y="3182796"/>
                <a:ext cx="144766" cy="508776"/>
                <a:chOff x="2926824" y="2474498"/>
                <a:chExt cx="144766" cy="508776"/>
              </a:xfrm>
            </p:grpSpPr>
            <p:grpSp>
              <p:nvGrpSpPr>
                <p:cNvPr id="306" name="Group 305">
                  <a:extLst>
                    <a:ext uri="{FF2B5EF4-FFF2-40B4-BE49-F238E27FC236}">
                      <a16:creationId xmlns:a16="http://schemas.microsoft.com/office/drawing/2014/main" id="{D2CEB263-2E6E-FA13-A358-1C51A23E8782}"/>
                    </a:ext>
                  </a:extLst>
                </p:cNvPr>
                <p:cNvGrpSpPr/>
                <p:nvPr/>
              </p:nvGrpSpPr>
              <p:grpSpPr>
                <a:xfrm>
                  <a:off x="2928835" y="2824874"/>
                  <a:ext cx="142755" cy="158400"/>
                  <a:chOff x="3544372" y="3005123"/>
                  <a:chExt cx="142755" cy="158400"/>
                </a:xfrm>
              </p:grpSpPr>
              <p:cxnSp>
                <p:nvCxnSpPr>
                  <p:cNvPr id="310" name="Straight Connector 309">
                    <a:extLst>
                      <a:ext uri="{FF2B5EF4-FFF2-40B4-BE49-F238E27FC236}">
                        <a16:creationId xmlns:a16="http://schemas.microsoft.com/office/drawing/2014/main" id="{70B14F5B-7DC0-E7A6-FF1F-CE95FC6F717C}"/>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311" name="Straight Connector 310">
                    <a:extLst>
                      <a:ext uri="{FF2B5EF4-FFF2-40B4-BE49-F238E27FC236}">
                        <a16:creationId xmlns:a16="http://schemas.microsoft.com/office/drawing/2014/main" id="{65384EDA-E327-F080-A14F-7EBCA37482BB}"/>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307" name="Group 306">
                  <a:extLst>
                    <a:ext uri="{FF2B5EF4-FFF2-40B4-BE49-F238E27FC236}">
                      <a16:creationId xmlns:a16="http://schemas.microsoft.com/office/drawing/2014/main" id="{7B1CC432-1711-D859-3260-FE8F015EEABD}"/>
                    </a:ext>
                  </a:extLst>
                </p:cNvPr>
                <p:cNvGrpSpPr/>
                <p:nvPr/>
              </p:nvGrpSpPr>
              <p:grpSpPr>
                <a:xfrm rot="10800000">
                  <a:off x="2926824" y="2474498"/>
                  <a:ext cx="142755" cy="158400"/>
                  <a:chOff x="3544372" y="3005123"/>
                  <a:chExt cx="142755" cy="158400"/>
                </a:xfrm>
              </p:grpSpPr>
              <p:cxnSp>
                <p:nvCxnSpPr>
                  <p:cNvPr id="308" name="Straight Connector 307">
                    <a:extLst>
                      <a:ext uri="{FF2B5EF4-FFF2-40B4-BE49-F238E27FC236}">
                        <a16:creationId xmlns:a16="http://schemas.microsoft.com/office/drawing/2014/main" id="{5D2A7C5D-17DD-3B74-DEA9-735E58D86C74}"/>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309" name="Straight Connector 308">
                    <a:extLst>
                      <a:ext uri="{FF2B5EF4-FFF2-40B4-BE49-F238E27FC236}">
                        <a16:creationId xmlns:a16="http://schemas.microsoft.com/office/drawing/2014/main" id="{A22F4F14-CDA5-4730-6FFD-AA29828727DF}"/>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237" name="Group 236">
                <a:extLst>
                  <a:ext uri="{FF2B5EF4-FFF2-40B4-BE49-F238E27FC236}">
                    <a16:creationId xmlns:a16="http://schemas.microsoft.com/office/drawing/2014/main" id="{AD40CC60-B952-D359-F412-D98EB9A842C8}"/>
                  </a:ext>
                </a:extLst>
              </p:cNvPr>
              <p:cNvGrpSpPr/>
              <p:nvPr/>
            </p:nvGrpSpPr>
            <p:grpSpPr>
              <a:xfrm>
                <a:off x="3571137" y="3182796"/>
                <a:ext cx="144766" cy="508776"/>
                <a:chOff x="2926824" y="2474498"/>
                <a:chExt cx="144766" cy="508776"/>
              </a:xfrm>
            </p:grpSpPr>
            <p:grpSp>
              <p:nvGrpSpPr>
                <p:cNvPr id="300" name="Group 299">
                  <a:extLst>
                    <a:ext uri="{FF2B5EF4-FFF2-40B4-BE49-F238E27FC236}">
                      <a16:creationId xmlns:a16="http://schemas.microsoft.com/office/drawing/2014/main" id="{E5B93B18-5129-4F5F-F85F-7A170E281D62}"/>
                    </a:ext>
                  </a:extLst>
                </p:cNvPr>
                <p:cNvGrpSpPr/>
                <p:nvPr/>
              </p:nvGrpSpPr>
              <p:grpSpPr>
                <a:xfrm>
                  <a:off x="2928835" y="2824874"/>
                  <a:ext cx="142755" cy="158400"/>
                  <a:chOff x="3544372" y="3005123"/>
                  <a:chExt cx="142755" cy="158400"/>
                </a:xfrm>
              </p:grpSpPr>
              <p:cxnSp>
                <p:nvCxnSpPr>
                  <p:cNvPr id="304" name="Straight Connector 303">
                    <a:extLst>
                      <a:ext uri="{FF2B5EF4-FFF2-40B4-BE49-F238E27FC236}">
                        <a16:creationId xmlns:a16="http://schemas.microsoft.com/office/drawing/2014/main" id="{CC8D5699-F91D-9CA8-C4A4-1DB4781B6F0D}"/>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305" name="Straight Connector 304">
                    <a:extLst>
                      <a:ext uri="{FF2B5EF4-FFF2-40B4-BE49-F238E27FC236}">
                        <a16:creationId xmlns:a16="http://schemas.microsoft.com/office/drawing/2014/main" id="{2AA090D1-2983-9CDA-C7DE-879DE5217451}"/>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301" name="Group 300">
                  <a:extLst>
                    <a:ext uri="{FF2B5EF4-FFF2-40B4-BE49-F238E27FC236}">
                      <a16:creationId xmlns:a16="http://schemas.microsoft.com/office/drawing/2014/main" id="{7519958A-5497-7ED4-FDB0-DF804DA94093}"/>
                    </a:ext>
                  </a:extLst>
                </p:cNvPr>
                <p:cNvGrpSpPr/>
                <p:nvPr/>
              </p:nvGrpSpPr>
              <p:grpSpPr>
                <a:xfrm rot="10800000">
                  <a:off x="2926824" y="2474498"/>
                  <a:ext cx="142755" cy="158400"/>
                  <a:chOff x="3544372" y="3005123"/>
                  <a:chExt cx="142755" cy="158400"/>
                </a:xfrm>
              </p:grpSpPr>
              <p:cxnSp>
                <p:nvCxnSpPr>
                  <p:cNvPr id="302" name="Straight Connector 301">
                    <a:extLst>
                      <a:ext uri="{FF2B5EF4-FFF2-40B4-BE49-F238E27FC236}">
                        <a16:creationId xmlns:a16="http://schemas.microsoft.com/office/drawing/2014/main" id="{DFAFB002-85CB-FD48-556F-CE24EC339331}"/>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303" name="Straight Connector 302">
                    <a:extLst>
                      <a:ext uri="{FF2B5EF4-FFF2-40B4-BE49-F238E27FC236}">
                        <a16:creationId xmlns:a16="http://schemas.microsoft.com/office/drawing/2014/main" id="{39E135A0-62C4-37E7-A56C-24DC2BC90DA6}"/>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238" name="Group 237">
                <a:extLst>
                  <a:ext uri="{FF2B5EF4-FFF2-40B4-BE49-F238E27FC236}">
                    <a16:creationId xmlns:a16="http://schemas.microsoft.com/office/drawing/2014/main" id="{B939577E-00C6-1C83-8DE6-21752810F667}"/>
                  </a:ext>
                </a:extLst>
              </p:cNvPr>
              <p:cNvGrpSpPr/>
              <p:nvPr/>
            </p:nvGrpSpPr>
            <p:grpSpPr>
              <a:xfrm rot="19817232">
                <a:off x="1915458" y="3503540"/>
                <a:ext cx="144766" cy="508776"/>
                <a:chOff x="2926824" y="2474498"/>
                <a:chExt cx="144766" cy="508776"/>
              </a:xfrm>
            </p:grpSpPr>
            <p:grpSp>
              <p:nvGrpSpPr>
                <p:cNvPr id="294" name="Group 293">
                  <a:extLst>
                    <a:ext uri="{FF2B5EF4-FFF2-40B4-BE49-F238E27FC236}">
                      <a16:creationId xmlns:a16="http://schemas.microsoft.com/office/drawing/2014/main" id="{49989734-2353-DB39-EB38-2ED4B531DEFC}"/>
                    </a:ext>
                  </a:extLst>
                </p:cNvPr>
                <p:cNvGrpSpPr/>
                <p:nvPr/>
              </p:nvGrpSpPr>
              <p:grpSpPr>
                <a:xfrm>
                  <a:off x="2928835" y="2824874"/>
                  <a:ext cx="142755" cy="158400"/>
                  <a:chOff x="3544372" y="3005123"/>
                  <a:chExt cx="142755" cy="158400"/>
                </a:xfrm>
              </p:grpSpPr>
              <p:cxnSp>
                <p:nvCxnSpPr>
                  <p:cNvPr id="298" name="Straight Connector 297">
                    <a:extLst>
                      <a:ext uri="{FF2B5EF4-FFF2-40B4-BE49-F238E27FC236}">
                        <a16:creationId xmlns:a16="http://schemas.microsoft.com/office/drawing/2014/main" id="{59A59C08-E1A4-B354-8049-2C65C6C5AF0F}"/>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99" name="Straight Connector 298">
                    <a:extLst>
                      <a:ext uri="{FF2B5EF4-FFF2-40B4-BE49-F238E27FC236}">
                        <a16:creationId xmlns:a16="http://schemas.microsoft.com/office/drawing/2014/main" id="{2686B718-3DB9-54AB-8F41-F6C28DD6402D}"/>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295" name="Group 294">
                  <a:extLst>
                    <a:ext uri="{FF2B5EF4-FFF2-40B4-BE49-F238E27FC236}">
                      <a16:creationId xmlns:a16="http://schemas.microsoft.com/office/drawing/2014/main" id="{14A2D9BF-40C8-19B7-5369-C1B19E76C9D0}"/>
                    </a:ext>
                  </a:extLst>
                </p:cNvPr>
                <p:cNvGrpSpPr/>
                <p:nvPr/>
              </p:nvGrpSpPr>
              <p:grpSpPr>
                <a:xfrm rot="10800000">
                  <a:off x="2926824" y="2474498"/>
                  <a:ext cx="142755" cy="158400"/>
                  <a:chOff x="3544372" y="3005123"/>
                  <a:chExt cx="142755" cy="158400"/>
                </a:xfrm>
              </p:grpSpPr>
              <p:cxnSp>
                <p:nvCxnSpPr>
                  <p:cNvPr id="296" name="Straight Connector 295">
                    <a:extLst>
                      <a:ext uri="{FF2B5EF4-FFF2-40B4-BE49-F238E27FC236}">
                        <a16:creationId xmlns:a16="http://schemas.microsoft.com/office/drawing/2014/main" id="{7851439B-AE20-7E8A-D0EC-3407AE5BD09D}"/>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97" name="Straight Connector 296">
                    <a:extLst>
                      <a:ext uri="{FF2B5EF4-FFF2-40B4-BE49-F238E27FC236}">
                        <a16:creationId xmlns:a16="http://schemas.microsoft.com/office/drawing/2014/main" id="{385534DA-E746-76CD-FA7F-932C11492ED9}"/>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239" name="Group 238">
                <a:extLst>
                  <a:ext uri="{FF2B5EF4-FFF2-40B4-BE49-F238E27FC236}">
                    <a16:creationId xmlns:a16="http://schemas.microsoft.com/office/drawing/2014/main" id="{BBE1760B-805A-0916-00BD-A1FF7DBF4658}"/>
                  </a:ext>
                </a:extLst>
              </p:cNvPr>
              <p:cNvGrpSpPr/>
              <p:nvPr/>
            </p:nvGrpSpPr>
            <p:grpSpPr>
              <a:xfrm rot="19817232">
                <a:off x="1480086" y="3760360"/>
                <a:ext cx="144766" cy="508776"/>
                <a:chOff x="2926824" y="2474498"/>
                <a:chExt cx="144766" cy="508776"/>
              </a:xfrm>
            </p:grpSpPr>
            <p:grpSp>
              <p:nvGrpSpPr>
                <p:cNvPr id="288" name="Group 287">
                  <a:extLst>
                    <a:ext uri="{FF2B5EF4-FFF2-40B4-BE49-F238E27FC236}">
                      <a16:creationId xmlns:a16="http://schemas.microsoft.com/office/drawing/2014/main" id="{326BE29E-1D2A-B401-1E08-DBF054E46498}"/>
                    </a:ext>
                  </a:extLst>
                </p:cNvPr>
                <p:cNvGrpSpPr/>
                <p:nvPr/>
              </p:nvGrpSpPr>
              <p:grpSpPr>
                <a:xfrm>
                  <a:off x="2928835" y="2824874"/>
                  <a:ext cx="142755" cy="158400"/>
                  <a:chOff x="3544372" y="3005123"/>
                  <a:chExt cx="142755" cy="158400"/>
                </a:xfrm>
              </p:grpSpPr>
              <p:cxnSp>
                <p:nvCxnSpPr>
                  <p:cNvPr id="292" name="Straight Connector 291">
                    <a:extLst>
                      <a:ext uri="{FF2B5EF4-FFF2-40B4-BE49-F238E27FC236}">
                        <a16:creationId xmlns:a16="http://schemas.microsoft.com/office/drawing/2014/main" id="{36A0531E-2DB7-867E-B701-A8E026F39EFF}"/>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93" name="Straight Connector 292">
                    <a:extLst>
                      <a:ext uri="{FF2B5EF4-FFF2-40B4-BE49-F238E27FC236}">
                        <a16:creationId xmlns:a16="http://schemas.microsoft.com/office/drawing/2014/main" id="{33AEC0B6-B3CC-8DBE-51AA-5A29D6409B49}"/>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289" name="Group 288">
                  <a:extLst>
                    <a:ext uri="{FF2B5EF4-FFF2-40B4-BE49-F238E27FC236}">
                      <a16:creationId xmlns:a16="http://schemas.microsoft.com/office/drawing/2014/main" id="{D63EE2C3-A8FA-98C7-7685-02AC14CB4E7B}"/>
                    </a:ext>
                  </a:extLst>
                </p:cNvPr>
                <p:cNvGrpSpPr/>
                <p:nvPr/>
              </p:nvGrpSpPr>
              <p:grpSpPr>
                <a:xfrm rot="10800000">
                  <a:off x="2926824" y="2474498"/>
                  <a:ext cx="142755" cy="158400"/>
                  <a:chOff x="3544372" y="3005123"/>
                  <a:chExt cx="142755" cy="158400"/>
                </a:xfrm>
              </p:grpSpPr>
              <p:cxnSp>
                <p:nvCxnSpPr>
                  <p:cNvPr id="290" name="Straight Connector 289">
                    <a:extLst>
                      <a:ext uri="{FF2B5EF4-FFF2-40B4-BE49-F238E27FC236}">
                        <a16:creationId xmlns:a16="http://schemas.microsoft.com/office/drawing/2014/main" id="{43052990-5F05-C799-E550-2BB77A4C11C1}"/>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91" name="Straight Connector 290">
                    <a:extLst>
                      <a:ext uri="{FF2B5EF4-FFF2-40B4-BE49-F238E27FC236}">
                        <a16:creationId xmlns:a16="http://schemas.microsoft.com/office/drawing/2014/main" id="{116175C5-F339-C9C8-152E-F414E7A82DF4}"/>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240" name="Group 239">
                <a:extLst>
                  <a:ext uri="{FF2B5EF4-FFF2-40B4-BE49-F238E27FC236}">
                    <a16:creationId xmlns:a16="http://schemas.microsoft.com/office/drawing/2014/main" id="{4383252F-384C-0763-454D-640EE1B46893}"/>
                  </a:ext>
                </a:extLst>
              </p:cNvPr>
              <p:cNvGrpSpPr/>
              <p:nvPr/>
            </p:nvGrpSpPr>
            <p:grpSpPr>
              <a:xfrm>
                <a:off x="4223808" y="3157167"/>
                <a:ext cx="144766" cy="508776"/>
                <a:chOff x="2926824" y="2474498"/>
                <a:chExt cx="144766" cy="508776"/>
              </a:xfrm>
            </p:grpSpPr>
            <p:grpSp>
              <p:nvGrpSpPr>
                <p:cNvPr id="282" name="Group 281">
                  <a:extLst>
                    <a:ext uri="{FF2B5EF4-FFF2-40B4-BE49-F238E27FC236}">
                      <a16:creationId xmlns:a16="http://schemas.microsoft.com/office/drawing/2014/main" id="{0869D0FC-BED2-9D10-B337-58E47B07565D}"/>
                    </a:ext>
                  </a:extLst>
                </p:cNvPr>
                <p:cNvGrpSpPr/>
                <p:nvPr/>
              </p:nvGrpSpPr>
              <p:grpSpPr>
                <a:xfrm>
                  <a:off x="2928835" y="2824874"/>
                  <a:ext cx="142755" cy="158400"/>
                  <a:chOff x="3544372" y="3005123"/>
                  <a:chExt cx="142755" cy="158400"/>
                </a:xfrm>
              </p:grpSpPr>
              <p:cxnSp>
                <p:nvCxnSpPr>
                  <p:cNvPr id="286" name="Straight Connector 285">
                    <a:extLst>
                      <a:ext uri="{FF2B5EF4-FFF2-40B4-BE49-F238E27FC236}">
                        <a16:creationId xmlns:a16="http://schemas.microsoft.com/office/drawing/2014/main" id="{3B98C921-31B4-793E-7C6D-4A5BBA30E1E8}"/>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87" name="Straight Connector 286">
                    <a:extLst>
                      <a:ext uri="{FF2B5EF4-FFF2-40B4-BE49-F238E27FC236}">
                        <a16:creationId xmlns:a16="http://schemas.microsoft.com/office/drawing/2014/main" id="{7BBD7D44-11E3-0E22-325C-706AAF538A4F}"/>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283" name="Group 282">
                  <a:extLst>
                    <a:ext uri="{FF2B5EF4-FFF2-40B4-BE49-F238E27FC236}">
                      <a16:creationId xmlns:a16="http://schemas.microsoft.com/office/drawing/2014/main" id="{2FE93096-01B8-5B00-E8B9-AEB1B75C9274}"/>
                    </a:ext>
                  </a:extLst>
                </p:cNvPr>
                <p:cNvGrpSpPr/>
                <p:nvPr/>
              </p:nvGrpSpPr>
              <p:grpSpPr>
                <a:xfrm rot="10800000">
                  <a:off x="2926824" y="2474498"/>
                  <a:ext cx="142755" cy="158400"/>
                  <a:chOff x="3544372" y="3005123"/>
                  <a:chExt cx="142755" cy="158400"/>
                </a:xfrm>
              </p:grpSpPr>
              <p:cxnSp>
                <p:nvCxnSpPr>
                  <p:cNvPr id="284" name="Straight Connector 283">
                    <a:extLst>
                      <a:ext uri="{FF2B5EF4-FFF2-40B4-BE49-F238E27FC236}">
                        <a16:creationId xmlns:a16="http://schemas.microsoft.com/office/drawing/2014/main" id="{50FC25CF-471F-B113-6F28-F50478EFF387}"/>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85" name="Straight Connector 284">
                    <a:extLst>
                      <a:ext uri="{FF2B5EF4-FFF2-40B4-BE49-F238E27FC236}">
                        <a16:creationId xmlns:a16="http://schemas.microsoft.com/office/drawing/2014/main" id="{68D1E7D5-08E7-E39D-A86E-D653A4DC6A28}"/>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241" name="Group 240">
                <a:extLst>
                  <a:ext uri="{FF2B5EF4-FFF2-40B4-BE49-F238E27FC236}">
                    <a16:creationId xmlns:a16="http://schemas.microsoft.com/office/drawing/2014/main" id="{23FAE33C-75DB-D4BA-F6EB-E5A0C501B983}"/>
                  </a:ext>
                </a:extLst>
              </p:cNvPr>
              <p:cNvGrpSpPr/>
              <p:nvPr/>
            </p:nvGrpSpPr>
            <p:grpSpPr>
              <a:xfrm>
                <a:off x="4970119" y="3157167"/>
                <a:ext cx="144766" cy="508776"/>
                <a:chOff x="2926824" y="2474498"/>
                <a:chExt cx="144766" cy="508776"/>
              </a:xfrm>
            </p:grpSpPr>
            <p:grpSp>
              <p:nvGrpSpPr>
                <p:cNvPr id="276" name="Group 275">
                  <a:extLst>
                    <a:ext uri="{FF2B5EF4-FFF2-40B4-BE49-F238E27FC236}">
                      <a16:creationId xmlns:a16="http://schemas.microsoft.com/office/drawing/2014/main" id="{3E568854-F93D-2E1A-B32B-5A0C6B698C14}"/>
                    </a:ext>
                  </a:extLst>
                </p:cNvPr>
                <p:cNvGrpSpPr/>
                <p:nvPr/>
              </p:nvGrpSpPr>
              <p:grpSpPr>
                <a:xfrm>
                  <a:off x="2928835" y="2824874"/>
                  <a:ext cx="142755" cy="158400"/>
                  <a:chOff x="3544372" y="3005123"/>
                  <a:chExt cx="142755" cy="158400"/>
                </a:xfrm>
              </p:grpSpPr>
              <p:cxnSp>
                <p:nvCxnSpPr>
                  <p:cNvPr id="280" name="Straight Connector 279">
                    <a:extLst>
                      <a:ext uri="{FF2B5EF4-FFF2-40B4-BE49-F238E27FC236}">
                        <a16:creationId xmlns:a16="http://schemas.microsoft.com/office/drawing/2014/main" id="{A0DF67CF-EA9D-2002-A10E-F8022895D36A}"/>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81" name="Straight Connector 280">
                    <a:extLst>
                      <a:ext uri="{FF2B5EF4-FFF2-40B4-BE49-F238E27FC236}">
                        <a16:creationId xmlns:a16="http://schemas.microsoft.com/office/drawing/2014/main" id="{CBDF8BB2-010E-6A9D-74CD-10A536592F58}"/>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277" name="Group 276">
                  <a:extLst>
                    <a:ext uri="{FF2B5EF4-FFF2-40B4-BE49-F238E27FC236}">
                      <a16:creationId xmlns:a16="http://schemas.microsoft.com/office/drawing/2014/main" id="{4035DA74-7285-183B-0655-4C2DBE93E92B}"/>
                    </a:ext>
                  </a:extLst>
                </p:cNvPr>
                <p:cNvGrpSpPr/>
                <p:nvPr/>
              </p:nvGrpSpPr>
              <p:grpSpPr>
                <a:xfrm rot="10800000">
                  <a:off x="2926824" y="2474498"/>
                  <a:ext cx="142755" cy="158400"/>
                  <a:chOff x="3544372" y="3005123"/>
                  <a:chExt cx="142755" cy="158400"/>
                </a:xfrm>
              </p:grpSpPr>
              <p:cxnSp>
                <p:nvCxnSpPr>
                  <p:cNvPr id="278" name="Straight Connector 277">
                    <a:extLst>
                      <a:ext uri="{FF2B5EF4-FFF2-40B4-BE49-F238E27FC236}">
                        <a16:creationId xmlns:a16="http://schemas.microsoft.com/office/drawing/2014/main" id="{11E2D513-2E99-506B-5B38-5785E4F95216}"/>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279" name="Straight Connector 278">
                    <a:extLst>
                      <a:ext uri="{FF2B5EF4-FFF2-40B4-BE49-F238E27FC236}">
                        <a16:creationId xmlns:a16="http://schemas.microsoft.com/office/drawing/2014/main" id="{D2CD5983-F3E2-F714-ACB5-37E27F7E4B2C}"/>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242" name="Group 241">
                <a:extLst>
                  <a:ext uri="{FF2B5EF4-FFF2-40B4-BE49-F238E27FC236}">
                    <a16:creationId xmlns:a16="http://schemas.microsoft.com/office/drawing/2014/main" id="{DD7CAB22-A4BC-70D9-49B7-36A49BFFF343}"/>
                  </a:ext>
                </a:extLst>
              </p:cNvPr>
              <p:cNvGrpSpPr/>
              <p:nvPr/>
            </p:nvGrpSpPr>
            <p:grpSpPr>
              <a:xfrm>
                <a:off x="4610362" y="3159072"/>
                <a:ext cx="144766" cy="508776"/>
                <a:chOff x="2926824" y="2474498"/>
                <a:chExt cx="144766" cy="508776"/>
              </a:xfrm>
            </p:grpSpPr>
            <p:grpSp>
              <p:nvGrpSpPr>
                <p:cNvPr id="270" name="Group 269">
                  <a:extLst>
                    <a:ext uri="{FF2B5EF4-FFF2-40B4-BE49-F238E27FC236}">
                      <a16:creationId xmlns:a16="http://schemas.microsoft.com/office/drawing/2014/main" id="{67A087CF-B09D-342D-A9D3-FF14833E0A1B}"/>
                    </a:ext>
                  </a:extLst>
                </p:cNvPr>
                <p:cNvGrpSpPr/>
                <p:nvPr/>
              </p:nvGrpSpPr>
              <p:grpSpPr>
                <a:xfrm>
                  <a:off x="2928835" y="2824874"/>
                  <a:ext cx="142755" cy="158400"/>
                  <a:chOff x="3544372" y="3005123"/>
                  <a:chExt cx="142755" cy="158400"/>
                </a:xfrm>
              </p:grpSpPr>
              <p:cxnSp>
                <p:nvCxnSpPr>
                  <p:cNvPr id="274" name="Straight Connector 273">
                    <a:extLst>
                      <a:ext uri="{FF2B5EF4-FFF2-40B4-BE49-F238E27FC236}">
                        <a16:creationId xmlns:a16="http://schemas.microsoft.com/office/drawing/2014/main" id="{B0E6DF6F-4D46-F4B8-CE5D-299D10AA6C17}"/>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275" name="Straight Connector 274">
                    <a:extLst>
                      <a:ext uri="{FF2B5EF4-FFF2-40B4-BE49-F238E27FC236}">
                        <a16:creationId xmlns:a16="http://schemas.microsoft.com/office/drawing/2014/main" id="{1B617529-7937-03E5-FD9E-E8ABD3FB7495}"/>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nvGrpSpPr>
                <p:cNvPr id="271" name="Group 270">
                  <a:extLst>
                    <a:ext uri="{FF2B5EF4-FFF2-40B4-BE49-F238E27FC236}">
                      <a16:creationId xmlns:a16="http://schemas.microsoft.com/office/drawing/2014/main" id="{EF67A54C-C582-C63A-9721-7B26AE3F6AF8}"/>
                    </a:ext>
                  </a:extLst>
                </p:cNvPr>
                <p:cNvGrpSpPr/>
                <p:nvPr/>
              </p:nvGrpSpPr>
              <p:grpSpPr>
                <a:xfrm rot="10800000">
                  <a:off x="2926824" y="2474498"/>
                  <a:ext cx="142755" cy="158400"/>
                  <a:chOff x="3544372" y="3005123"/>
                  <a:chExt cx="142755" cy="158400"/>
                </a:xfrm>
              </p:grpSpPr>
              <p:cxnSp>
                <p:nvCxnSpPr>
                  <p:cNvPr id="272" name="Straight Connector 271">
                    <a:extLst>
                      <a:ext uri="{FF2B5EF4-FFF2-40B4-BE49-F238E27FC236}">
                        <a16:creationId xmlns:a16="http://schemas.microsoft.com/office/drawing/2014/main" id="{E2584A22-28C9-38E8-8925-5E363404737F}"/>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273" name="Straight Connector 272">
                    <a:extLst>
                      <a:ext uri="{FF2B5EF4-FFF2-40B4-BE49-F238E27FC236}">
                        <a16:creationId xmlns:a16="http://schemas.microsoft.com/office/drawing/2014/main" id="{2C053730-0BC7-F014-8A07-9BDE478BD2F6}"/>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grpSp>
            <p:nvGrpSpPr>
              <p:cNvPr id="243" name="Group 242">
                <a:extLst>
                  <a:ext uri="{FF2B5EF4-FFF2-40B4-BE49-F238E27FC236}">
                    <a16:creationId xmlns:a16="http://schemas.microsoft.com/office/drawing/2014/main" id="{F508DAE1-BFD6-C3B2-326A-AEF51DC4B453}"/>
                  </a:ext>
                </a:extLst>
              </p:cNvPr>
              <p:cNvGrpSpPr/>
              <p:nvPr/>
            </p:nvGrpSpPr>
            <p:grpSpPr>
              <a:xfrm>
                <a:off x="5356673" y="3159072"/>
                <a:ext cx="144766" cy="508776"/>
                <a:chOff x="2926824" y="2474498"/>
                <a:chExt cx="144766" cy="508776"/>
              </a:xfrm>
            </p:grpSpPr>
            <p:grpSp>
              <p:nvGrpSpPr>
                <p:cNvPr id="264" name="Group 263">
                  <a:extLst>
                    <a:ext uri="{FF2B5EF4-FFF2-40B4-BE49-F238E27FC236}">
                      <a16:creationId xmlns:a16="http://schemas.microsoft.com/office/drawing/2014/main" id="{49728163-8B37-C1EA-D74B-D218ED844A88}"/>
                    </a:ext>
                  </a:extLst>
                </p:cNvPr>
                <p:cNvGrpSpPr/>
                <p:nvPr/>
              </p:nvGrpSpPr>
              <p:grpSpPr>
                <a:xfrm>
                  <a:off x="2928835" y="2824874"/>
                  <a:ext cx="142755" cy="158400"/>
                  <a:chOff x="3544372" y="3005123"/>
                  <a:chExt cx="142755" cy="158400"/>
                </a:xfrm>
              </p:grpSpPr>
              <p:cxnSp>
                <p:nvCxnSpPr>
                  <p:cNvPr id="268" name="Straight Connector 267">
                    <a:extLst>
                      <a:ext uri="{FF2B5EF4-FFF2-40B4-BE49-F238E27FC236}">
                        <a16:creationId xmlns:a16="http://schemas.microsoft.com/office/drawing/2014/main" id="{6C16E9F4-6D17-22CD-A9BA-240ABC387F6D}"/>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269" name="Straight Connector 268">
                    <a:extLst>
                      <a:ext uri="{FF2B5EF4-FFF2-40B4-BE49-F238E27FC236}">
                        <a16:creationId xmlns:a16="http://schemas.microsoft.com/office/drawing/2014/main" id="{0467F493-20A3-30F3-5B72-F81D3F6B555B}"/>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nvGrpSpPr>
                <p:cNvPr id="265" name="Group 264">
                  <a:extLst>
                    <a:ext uri="{FF2B5EF4-FFF2-40B4-BE49-F238E27FC236}">
                      <a16:creationId xmlns:a16="http://schemas.microsoft.com/office/drawing/2014/main" id="{083FC344-6011-DA39-C2F4-79A335EFC6FD}"/>
                    </a:ext>
                  </a:extLst>
                </p:cNvPr>
                <p:cNvGrpSpPr/>
                <p:nvPr/>
              </p:nvGrpSpPr>
              <p:grpSpPr>
                <a:xfrm rot="10800000">
                  <a:off x="2926824" y="2474498"/>
                  <a:ext cx="142755" cy="158400"/>
                  <a:chOff x="3544372" y="3005123"/>
                  <a:chExt cx="142755" cy="158400"/>
                </a:xfrm>
              </p:grpSpPr>
              <p:cxnSp>
                <p:nvCxnSpPr>
                  <p:cNvPr id="266" name="Straight Connector 265">
                    <a:extLst>
                      <a:ext uri="{FF2B5EF4-FFF2-40B4-BE49-F238E27FC236}">
                        <a16:creationId xmlns:a16="http://schemas.microsoft.com/office/drawing/2014/main" id="{15CF7A09-D2F4-FBA5-AB49-30A30AF52A50}"/>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267" name="Straight Connector 266">
                    <a:extLst>
                      <a:ext uri="{FF2B5EF4-FFF2-40B4-BE49-F238E27FC236}">
                        <a16:creationId xmlns:a16="http://schemas.microsoft.com/office/drawing/2014/main" id="{2F2B6426-9DE2-1E71-7127-67F9ADF0167A}"/>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grpSp>
            <p:nvGrpSpPr>
              <p:cNvPr id="244" name="Group 243">
                <a:extLst>
                  <a:ext uri="{FF2B5EF4-FFF2-40B4-BE49-F238E27FC236}">
                    <a16:creationId xmlns:a16="http://schemas.microsoft.com/office/drawing/2014/main" id="{424F3BBA-63A5-BA35-E9BF-A64F54F723BA}"/>
                  </a:ext>
                </a:extLst>
              </p:cNvPr>
              <p:cNvGrpSpPr/>
              <p:nvPr/>
            </p:nvGrpSpPr>
            <p:grpSpPr>
              <a:xfrm rot="2446833">
                <a:off x="3069154" y="2501656"/>
                <a:ext cx="144766" cy="508776"/>
                <a:chOff x="2926824" y="2474498"/>
                <a:chExt cx="144766" cy="508776"/>
              </a:xfrm>
            </p:grpSpPr>
            <p:grpSp>
              <p:nvGrpSpPr>
                <p:cNvPr id="258" name="Group 257">
                  <a:extLst>
                    <a:ext uri="{FF2B5EF4-FFF2-40B4-BE49-F238E27FC236}">
                      <a16:creationId xmlns:a16="http://schemas.microsoft.com/office/drawing/2014/main" id="{D637DE14-4291-B2BE-6395-F6F3D91E8C3A}"/>
                    </a:ext>
                  </a:extLst>
                </p:cNvPr>
                <p:cNvGrpSpPr/>
                <p:nvPr/>
              </p:nvGrpSpPr>
              <p:grpSpPr>
                <a:xfrm>
                  <a:off x="2928835" y="2824874"/>
                  <a:ext cx="142755" cy="158400"/>
                  <a:chOff x="3544372" y="3005123"/>
                  <a:chExt cx="142755" cy="158400"/>
                </a:xfrm>
              </p:grpSpPr>
              <p:cxnSp>
                <p:nvCxnSpPr>
                  <p:cNvPr id="262" name="Straight Connector 261">
                    <a:extLst>
                      <a:ext uri="{FF2B5EF4-FFF2-40B4-BE49-F238E27FC236}">
                        <a16:creationId xmlns:a16="http://schemas.microsoft.com/office/drawing/2014/main" id="{CD768FEE-2FC6-1D7C-8BC1-FAEC25987D38}"/>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263" name="Straight Connector 262">
                    <a:extLst>
                      <a:ext uri="{FF2B5EF4-FFF2-40B4-BE49-F238E27FC236}">
                        <a16:creationId xmlns:a16="http://schemas.microsoft.com/office/drawing/2014/main" id="{AE432077-7BD2-547A-3AF4-517910C1BCD1}"/>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nvGrpSpPr>
                <p:cNvPr id="259" name="Group 258">
                  <a:extLst>
                    <a:ext uri="{FF2B5EF4-FFF2-40B4-BE49-F238E27FC236}">
                      <a16:creationId xmlns:a16="http://schemas.microsoft.com/office/drawing/2014/main" id="{906BF0BF-AF45-B714-DE69-CE34EC6D3DEB}"/>
                    </a:ext>
                  </a:extLst>
                </p:cNvPr>
                <p:cNvGrpSpPr/>
                <p:nvPr/>
              </p:nvGrpSpPr>
              <p:grpSpPr>
                <a:xfrm rot="10800000">
                  <a:off x="2926824" y="2474498"/>
                  <a:ext cx="142755" cy="158400"/>
                  <a:chOff x="3544372" y="3005123"/>
                  <a:chExt cx="142755" cy="158400"/>
                </a:xfrm>
              </p:grpSpPr>
              <p:cxnSp>
                <p:nvCxnSpPr>
                  <p:cNvPr id="260" name="Straight Connector 259">
                    <a:extLst>
                      <a:ext uri="{FF2B5EF4-FFF2-40B4-BE49-F238E27FC236}">
                        <a16:creationId xmlns:a16="http://schemas.microsoft.com/office/drawing/2014/main" id="{206D1A33-BD6C-AA32-6A28-9A4BDE3DE83C}"/>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261" name="Straight Connector 260">
                    <a:extLst>
                      <a:ext uri="{FF2B5EF4-FFF2-40B4-BE49-F238E27FC236}">
                        <a16:creationId xmlns:a16="http://schemas.microsoft.com/office/drawing/2014/main" id="{4262CB97-1AB7-EF03-D280-E5401437B056}"/>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sp>
            <p:nvSpPr>
              <p:cNvPr id="245" name="TextBox 244">
                <a:extLst>
                  <a:ext uri="{FF2B5EF4-FFF2-40B4-BE49-F238E27FC236}">
                    <a16:creationId xmlns:a16="http://schemas.microsoft.com/office/drawing/2014/main" id="{B931430D-B035-BB77-F115-DD2AE89B1406}"/>
                  </a:ext>
                </a:extLst>
              </p:cNvPr>
              <p:cNvSpPr txBox="1"/>
              <p:nvPr/>
            </p:nvSpPr>
            <p:spPr>
              <a:xfrm>
                <a:off x="4222047" y="2303033"/>
                <a:ext cx="163698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2200FF"/>
                    </a:solidFill>
                    <a:effectLst/>
                    <a:uLnTx/>
                    <a:uFillTx/>
                    <a:latin typeface="Corbel" charset="0"/>
                    <a:ea typeface="Corbel" charset="0"/>
                    <a:cs typeface="Corbel" charset="0"/>
                  </a:rPr>
                  <a:t>Electron BPMs</a:t>
                </a:r>
              </a:p>
            </p:txBody>
          </p:sp>
          <p:cxnSp>
            <p:nvCxnSpPr>
              <p:cNvPr id="246" name="Straight Connector 245">
                <a:extLst>
                  <a:ext uri="{FF2B5EF4-FFF2-40B4-BE49-F238E27FC236}">
                    <a16:creationId xmlns:a16="http://schemas.microsoft.com/office/drawing/2014/main" id="{789401B6-DB89-EDA7-5C83-900DD7BA129E}"/>
                  </a:ext>
                </a:extLst>
              </p:cNvPr>
              <p:cNvCxnSpPr/>
              <p:nvPr/>
            </p:nvCxnSpPr>
            <p:spPr>
              <a:xfrm flipH="1">
                <a:off x="3348421" y="2487699"/>
                <a:ext cx="873626" cy="166959"/>
              </a:xfrm>
              <a:prstGeom prst="line">
                <a:avLst/>
              </a:prstGeom>
              <a:noFill/>
              <a:ln w="12700" cap="flat" cmpd="sng" algn="ctr">
                <a:solidFill>
                  <a:srgbClr val="2200FF"/>
                </a:solidFill>
                <a:prstDash val="solid"/>
                <a:miter lim="800000"/>
              </a:ln>
              <a:effectLst/>
            </p:spPr>
          </p:cxnSp>
          <p:cxnSp>
            <p:nvCxnSpPr>
              <p:cNvPr id="247" name="Straight Connector 246">
                <a:extLst>
                  <a:ext uri="{FF2B5EF4-FFF2-40B4-BE49-F238E27FC236}">
                    <a16:creationId xmlns:a16="http://schemas.microsoft.com/office/drawing/2014/main" id="{C7D31B6A-1CB3-EB0F-F9CE-16006DD3E127}"/>
                  </a:ext>
                </a:extLst>
              </p:cNvPr>
              <p:cNvCxnSpPr/>
              <p:nvPr/>
            </p:nvCxnSpPr>
            <p:spPr>
              <a:xfrm flipH="1">
                <a:off x="4705416" y="2645840"/>
                <a:ext cx="131096" cy="438486"/>
              </a:xfrm>
              <a:prstGeom prst="line">
                <a:avLst/>
              </a:prstGeom>
              <a:noFill/>
              <a:ln w="12700" cap="flat" cmpd="sng" algn="ctr">
                <a:solidFill>
                  <a:srgbClr val="2200FF"/>
                </a:solidFill>
                <a:prstDash val="solid"/>
                <a:miter lim="800000"/>
              </a:ln>
              <a:effectLst/>
            </p:spPr>
          </p:cxnSp>
          <p:cxnSp>
            <p:nvCxnSpPr>
              <p:cNvPr id="248" name="Straight Connector 247">
                <a:extLst>
                  <a:ext uri="{FF2B5EF4-FFF2-40B4-BE49-F238E27FC236}">
                    <a16:creationId xmlns:a16="http://schemas.microsoft.com/office/drawing/2014/main" id="{7173C82B-F6CA-4684-2B9C-E686E4C090A8}"/>
                  </a:ext>
                </a:extLst>
              </p:cNvPr>
              <p:cNvCxnSpPr/>
              <p:nvPr/>
            </p:nvCxnSpPr>
            <p:spPr>
              <a:xfrm>
                <a:off x="5391809" y="2657462"/>
                <a:ext cx="36241" cy="429347"/>
              </a:xfrm>
              <a:prstGeom prst="line">
                <a:avLst/>
              </a:prstGeom>
              <a:noFill/>
              <a:ln w="12700" cap="flat" cmpd="sng" algn="ctr">
                <a:solidFill>
                  <a:srgbClr val="2200FF"/>
                </a:solidFill>
                <a:prstDash val="solid"/>
                <a:miter lim="800000"/>
              </a:ln>
              <a:effectLst/>
            </p:spPr>
          </p:cxnSp>
          <p:sp>
            <p:nvSpPr>
              <p:cNvPr id="249" name="TextBox 248">
                <a:extLst>
                  <a:ext uri="{FF2B5EF4-FFF2-40B4-BE49-F238E27FC236}">
                    <a16:creationId xmlns:a16="http://schemas.microsoft.com/office/drawing/2014/main" id="{E74149EB-9083-5B78-CB56-8C5A5261C01C}"/>
                  </a:ext>
                </a:extLst>
              </p:cNvPr>
              <p:cNvSpPr txBox="1"/>
              <p:nvPr/>
            </p:nvSpPr>
            <p:spPr>
              <a:xfrm>
                <a:off x="3270408" y="4212331"/>
                <a:ext cx="149432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t>Proton BPMs</a:t>
                </a:r>
                <a:endParaRPr kumimoji="0" lang="en-US" sz="1800" b="1" i="0" u="none" strike="noStrike" kern="0" cap="none" spc="0" normalizeH="0" baseline="0" noProof="0" dirty="0">
                  <a:ln>
                    <a:noFill/>
                  </a:ln>
                  <a:solidFill>
                    <a:srgbClr val="FF0000"/>
                  </a:solidFill>
                  <a:effectLst/>
                  <a:uLnTx/>
                  <a:uFillTx/>
                  <a:latin typeface="Corbel" charset="0"/>
                  <a:ea typeface="Corbel" charset="0"/>
                  <a:cs typeface="Corbel" charset="0"/>
                </a:endParaRPr>
              </a:p>
            </p:txBody>
          </p:sp>
          <p:cxnSp>
            <p:nvCxnSpPr>
              <p:cNvPr id="250" name="Straight Connector 249">
                <a:extLst>
                  <a:ext uri="{FF2B5EF4-FFF2-40B4-BE49-F238E27FC236}">
                    <a16:creationId xmlns:a16="http://schemas.microsoft.com/office/drawing/2014/main" id="{1D3840E7-E95F-5D99-45B7-46461E75A513}"/>
                  </a:ext>
                </a:extLst>
              </p:cNvPr>
              <p:cNvCxnSpPr/>
              <p:nvPr/>
            </p:nvCxnSpPr>
            <p:spPr>
              <a:xfrm flipH="1">
                <a:off x="4503060" y="3750764"/>
                <a:ext cx="487524" cy="483812"/>
              </a:xfrm>
              <a:prstGeom prst="line">
                <a:avLst/>
              </a:prstGeom>
              <a:noFill/>
              <a:ln w="12700" cap="flat" cmpd="sng" algn="ctr">
                <a:solidFill>
                  <a:srgbClr val="FF0000"/>
                </a:solidFill>
                <a:prstDash val="solid"/>
                <a:miter lim="800000"/>
              </a:ln>
              <a:effectLst/>
            </p:spPr>
          </p:cxnSp>
          <p:cxnSp>
            <p:nvCxnSpPr>
              <p:cNvPr id="251" name="Straight Connector 250">
                <a:extLst>
                  <a:ext uri="{FF2B5EF4-FFF2-40B4-BE49-F238E27FC236}">
                    <a16:creationId xmlns:a16="http://schemas.microsoft.com/office/drawing/2014/main" id="{8FC651BB-9B7C-2941-99A6-B1B93EE10BA0}"/>
                  </a:ext>
                </a:extLst>
              </p:cNvPr>
              <p:cNvCxnSpPr/>
              <p:nvPr/>
            </p:nvCxnSpPr>
            <p:spPr>
              <a:xfrm>
                <a:off x="3425270" y="3802274"/>
                <a:ext cx="359964" cy="396490"/>
              </a:xfrm>
              <a:prstGeom prst="line">
                <a:avLst/>
              </a:prstGeom>
              <a:noFill/>
              <a:ln w="12700" cap="flat" cmpd="sng" algn="ctr">
                <a:solidFill>
                  <a:srgbClr val="FF0000"/>
                </a:solidFill>
                <a:prstDash val="solid"/>
                <a:miter lim="800000"/>
              </a:ln>
              <a:effectLst/>
            </p:spPr>
          </p:cxnSp>
          <p:cxnSp>
            <p:nvCxnSpPr>
              <p:cNvPr id="252" name="Straight Connector 251">
                <a:extLst>
                  <a:ext uri="{FF2B5EF4-FFF2-40B4-BE49-F238E27FC236}">
                    <a16:creationId xmlns:a16="http://schemas.microsoft.com/office/drawing/2014/main" id="{4EF8CDB5-CD47-CCD1-6FDD-029CCD6F53A2}"/>
                  </a:ext>
                </a:extLst>
              </p:cNvPr>
              <p:cNvCxnSpPr/>
              <p:nvPr/>
            </p:nvCxnSpPr>
            <p:spPr>
              <a:xfrm flipH="1">
                <a:off x="4139318" y="3731375"/>
                <a:ext cx="155867" cy="493325"/>
              </a:xfrm>
              <a:prstGeom prst="line">
                <a:avLst/>
              </a:prstGeom>
              <a:noFill/>
              <a:ln w="12700" cap="flat" cmpd="sng" algn="ctr">
                <a:solidFill>
                  <a:srgbClr val="FF0000"/>
                </a:solidFill>
                <a:prstDash val="solid"/>
                <a:miter lim="800000"/>
              </a:ln>
              <a:effectLst/>
            </p:spPr>
          </p:cxnSp>
          <p:sp>
            <p:nvSpPr>
              <p:cNvPr id="253" name="TextBox 252">
                <a:extLst>
                  <a:ext uri="{FF2B5EF4-FFF2-40B4-BE49-F238E27FC236}">
                    <a16:creationId xmlns:a16="http://schemas.microsoft.com/office/drawing/2014/main" id="{92E8A671-F133-207C-3B89-7B68B47E20F5}"/>
                  </a:ext>
                </a:extLst>
              </p:cNvPr>
              <p:cNvSpPr txBox="1"/>
              <p:nvPr/>
            </p:nvSpPr>
            <p:spPr>
              <a:xfrm>
                <a:off x="8508160" y="3781754"/>
                <a:ext cx="2042547"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t>Accelerated Beam </a:t>
                </a:r>
                <a:b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br>
                <a: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t>diagnostics</a:t>
                </a:r>
              </a:p>
            </p:txBody>
          </p:sp>
          <p:sp>
            <p:nvSpPr>
              <p:cNvPr id="254" name="TextBox 253">
                <a:extLst>
                  <a:ext uri="{FF2B5EF4-FFF2-40B4-BE49-F238E27FC236}">
                    <a16:creationId xmlns:a16="http://schemas.microsoft.com/office/drawing/2014/main" id="{5E160B7B-3321-93C4-CB14-0FF28E0C007A}"/>
                  </a:ext>
                </a:extLst>
              </p:cNvPr>
              <p:cNvSpPr txBox="1"/>
              <p:nvPr/>
            </p:nvSpPr>
            <p:spPr>
              <a:xfrm>
                <a:off x="6530037" y="3776993"/>
                <a:ext cx="1295547"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t>Plasma cell</a:t>
                </a:r>
              </a:p>
            </p:txBody>
          </p:sp>
          <p:cxnSp>
            <p:nvCxnSpPr>
              <p:cNvPr id="255" name="Straight Connector 254">
                <a:extLst>
                  <a:ext uri="{FF2B5EF4-FFF2-40B4-BE49-F238E27FC236}">
                    <a16:creationId xmlns:a16="http://schemas.microsoft.com/office/drawing/2014/main" id="{3483A5CE-817C-E20F-5E79-EE7A5233C1FE}"/>
                  </a:ext>
                </a:extLst>
              </p:cNvPr>
              <p:cNvCxnSpPr/>
              <p:nvPr/>
            </p:nvCxnSpPr>
            <p:spPr>
              <a:xfrm flipV="1">
                <a:off x="1092352" y="3420045"/>
                <a:ext cx="1440000" cy="0"/>
              </a:xfrm>
              <a:prstGeom prst="line">
                <a:avLst/>
              </a:prstGeom>
              <a:noFill/>
              <a:ln w="38100" cap="flat" cmpd="sng" algn="ctr">
                <a:solidFill>
                  <a:srgbClr val="00EE00"/>
                </a:solidFill>
                <a:prstDash val="solid"/>
                <a:miter lim="800000"/>
                <a:tailEnd type="triangle"/>
              </a:ln>
              <a:effectLst/>
            </p:spPr>
          </p:cxnSp>
          <p:sp>
            <p:nvSpPr>
              <p:cNvPr id="256" name="TextBox 255">
                <a:extLst>
                  <a:ext uri="{FF2B5EF4-FFF2-40B4-BE49-F238E27FC236}">
                    <a16:creationId xmlns:a16="http://schemas.microsoft.com/office/drawing/2014/main" id="{68B7123A-BD57-E80A-69A8-86A68E30C118}"/>
                  </a:ext>
                </a:extLst>
              </p:cNvPr>
              <p:cNvSpPr txBox="1"/>
              <p:nvPr/>
            </p:nvSpPr>
            <p:spPr>
              <a:xfrm>
                <a:off x="737455" y="2766050"/>
                <a:ext cx="798617"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EE00"/>
                    </a:solidFill>
                    <a:effectLst/>
                    <a:uLnTx/>
                    <a:uFillTx/>
                    <a:latin typeface="Corbel" charset="0"/>
                    <a:ea typeface="Corbel" charset="0"/>
                    <a:cs typeface="Corbel" charset="0"/>
                  </a:rPr>
                  <a:t>LASER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EE00"/>
                    </a:solidFill>
                    <a:effectLst/>
                    <a:uLnTx/>
                    <a:uFillTx/>
                    <a:latin typeface="Corbel" charset="0"/>
                    <a:ea typeface="Corbel" charset="0"/>
                    <a:cs typeface="Corbel" charset="0"/>
                  </a:rPr>
                  <a:t>PULSE</a:t>
                </a:r>
              </a:p>
            </p:txBody>
          </p:sp>
          <p:cxnSp>
            <p:nvCxnSpPr>
              <p:cNvPr id="257" name="Straight Connector 256">
                <a:extLst>
                  <a:ext uri="{FF2B5EF4-FFF2-40B4-BE49-F238E27FC236}">
                    <a16:creationId xmlns:a16="http://schemas.microsoft.com/office/drawing/2014/main" id="{6D2DC11A-D99E-A5B2-20A9-978F114ACC5F}"/>
                  </a:ext>
                </a:extLst>
              </p:cNvPr>
              <p:cNvCxnSpPr/>
              <p:nvPr/>
            </p:nvCxnSpPr>
            <p:spPr>
              <a:xfrm flipV="1">
                <a:off x="1166539" y="3437185"/>
                <a:ext cx="1365813" cy="797391"/>
              </a:xfrm>
              <a:prstGeom prst="line">
                <a:avLst/>
              </a:prstGeom>
              <a:noFill/>
              <a:ln w="38100" cap="flat" cmpd="sng" algn="ctr">
                <a:solidFill>
                  <a:srgbClr val="FF0000"/>
                </a:solidFill>
                <a:prstDash val="solid"/>
                <a:miter lim="800000"/>
                <a:tailEnd type="triangle"/>
              </a:ln>
              <a:effectLst/>
            </p:spPr>
          </p:cxnSp>
        </p:grpSp>
        <p:sp>
          <p:nvSpPr>
            <p:cNvPr id="219" name="Rectangle 218">
              <a:extLst>
                <a:ext uri="{FF2B5EF4-FFF2-40B4-BE49-F238E27FC236}">
                  <a16:creationId xmlns:a16="http://schemas.microsoft.com/office/drawing/2014/main" id="{28D164C7-81A7-D1FD-CFF5-46F9B55E86D4}"/>
                </a:ext>
              </a:extLst>
            </p:cNvPr>
            <p:cNvSpPr/>
            <p:nvPr/>
          </p:nvSpPr>
          <p:spPr>
            <a:xfrm>
              <a:off x="6043613" y="2269943"/>
              <a:ext cx="5886450" cy="3974068"/>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grpSp>
      <p:sp>
        <p:nvSpPr>
          <p:cNvPr id="318" name="Content Placeholder 2">
            <a:extLst>
              <a:ext uri="{FF2B5EF4-FFF2-40B4-BE49-F238E27FC236}">
                <a16:creationId xmlns:a16="http://schemas.microsoft.com/office/drawing/2014/main" id="{90370982-4A69-6135-52FD-CDE74B39124C}"/>
              </a:ext>
            </a:extLst>
          </p:cNvPr>
          <p:cNvSpPr txBox="1">
            <a:spLocks/>
          </p:cNvSpPr>
          <p:nvPr/>
        </p:nvSpPr>
        <p:spPr>
          <a:xfrm>
            <a:off x="6313984" y="1612384"/>
            <a:ext cx="5191162" cy="5680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prstClr val="black"/>
                </a:solidFill>
                <a:latin typeface="Corbel" charset="0"/>
                <a:ea typeface="Corbel" charset="0"/>
                <a:cs typeface="Corbel" charset="0"/>
              </a:rPr>
              <a:t>The AWAKE ingredients</a:t>
            </a:r>
          </a:p>
          <a:p>
            <a:pPr marL="0" indent="0">
              <a:buFont typeface="Arial" panose="020B0604020202020204" pitchFamily="34" charset="0"/>
              <a:buNone/>
            </a:pPr>
            <a:endParaRPr lang="en-US" dirty="0">
              <a:solidFill>
                <a:prstClr val="black"/>
              </a:solidFill>
              <a:latin typeface="Corbel" charset="0"/>
              <a:ea typeface="Corbel" charset="0"/>
              <a:cs typeface="Corbel" charset="0"/>
            </a:endParaRPr>
          </a:p>
        </p:txBody>
      </p:sp>
      <p:sp>
        <p:nvSpPr>
          <p:cNvPr id="319" name="Content Placeholder 2">
            <a:extLst>
              <a:ext uri="{FF2B5EF4-FFF2-40B4-BE49-F238E27FC236}">
                <a16:creationId xmlns:a16="http://schemas.microsoft.com/office/drawing/2014/main" id="{15F1721E-6DC8-0F6F-6301-DA82AE3C46BF}"/>
              </a:ext>
            </a:extLst>
          </p:cNvPr>
          <p:cNvSpPr txBox="1">
            <a:spLocks/>
          </p:cNvSpPr>
          <p:nvPr/>
        </p:nvSpPr>
        <p:spPr>
          <a:xfrm>
            <a:off x="7062991" y="2364443"/>
            <a:ext cx="5191162" cy="5680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rgbClr val="FF0000"/>
                </a:solidFill>
                <a:latin typeface="Corbel" charset="0"/>
                <a:ea typeface="Corbel" charset="0"/>
                <a:cs typeface="Corbel" charset="0"/>
              </a:rPr>
              <a:t>Proton beam </a:t>
            </a:r>
            <a:r>
              <a:rPr lang="en-US" dirty="0">
                <a:solidFill>
                  <a:prstClr val="black"/>
                </a:solidFill>
                <a:latin typeface="Corbel" charset="0"/>
                <a:ea typeface="Corbel" charset="0"/>
                <a:cs typeface="Corbel" charset="0"/>
              </a:rPr>
              <a:t>48 </a:t>
            </a:r>
            <a:r>
              <a:rPr lang="en-US" dirty="0" err="1">
                <a:solidFill>
                  <a:prstClr val="black"/>
                </a:solidFill>
                <a:latin typeface="Corbel" charset="0"/>
                <a:ea typeface="Corbel" charset="0"/>
                <a:cs typeface="Corbel" charset="0"/>
              </a:rPr>
              <a:t>nC</a:t>
            </a:r>
            <a:r>
              <a:rPr lang="en-US" dirty="0">
                <a:solidFill>
                  <a:prstClr val="black"/>
                </a:solidFill>
                <a:latin typeface="Corbel" charset="0"/>
                <a:ea typeface="Corbel" charset="0"/>
                <a:cs typeface="Corbel" charset="0"/>
              </a:rPr>
              <a:t>, 250 </a:t>
            </a:r>
            <a:r>
              <a:rPr lang="en-US" dirty="0" err="1">
                <a:solidFill>
                  <a:prstClr val="black"/>
                </a:solidFill>
                <a:latin typeface="Corbel" charset="0"/>
                <a:ea typeface="Corbel" charset="0"/>
                <a:cs typeface="Corbel" charset="0"/>
              </a:rPr>
              <a:t>ps-σ</a:t>
            </a:r>
            <a:endParaRPr lang="en-US" dirty="0">
              <a:solidFill>
                <a:prstClr val="black"/>
              </a:solidFill>
              <a:latin typeface="Corbel" charset="0"/>
              <a:ea typeface="Corbel" charset="0"/>
              <a:cs typeface="Corbel" charset="0"/>
            </a:endParaRPr>
          </a:p>
          <a:p>
            <a:pPr marL="0" indent="0">
              <a:buFont typeface="Arial" panose="020B0604020202020204" pitchFamily="34" charset="0"/>
              <a:buNone/>
            </a:pPr>
            <a:endParaRPr lang="en-US" dirty="0">
              <a:solidFill>
                <a:srgbClr val="2200FF"/>
              </a:solidFill>
              <a:latin typeface="Corbel" charset="0"/>
              <a:ea typeface="Corbel" charset="0"/>
              <a:cs typeface="Corbel" charset="0"/>
            </a:endParaRPr>
          </a:p>
        </p:txBody>
      </p:sp>
      <p:sp>
        <p:nvSpPr>
          <p:cNvPr id="320" name="Content Placeholder 2">
            <a:extLst>
              <a:ext uri="{FF2B5EF4-FFF2-40B4-BE49-F238E27FC236}">
                <a16:creationId xmlns:a16="http://schemas.microsoft.com/office/drawing/2014/main" id="{13497321-4FE9-E60C-56F4-103F30526765}"/>
              </a:ext>
            </a:extLst>
          </p:cNvPr>
          <p:cNvSpPr txBox="1">
            <a:spLocks/>
          </p:cNvSpPr>
          <p:nvPr/>
        </p:nvSpPr>
        <p:spPr>
          <a:xfrm>
            <a:off x="7035350" y="3074402"/>
            <a:ext cx="5191162" cy="5680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rgbClr val="2200FF"/>
                </a:solidFill>
                <a:latin typeface="Corbel" charset="0"/>
                <a:ea typeface="Corbel" charset="0"/>
                <a:cs typeface="Corbel" charset="0"/>
              </a:rPr>
              <a:t>Electron beam </a:t>
            </a:r>
            <a:r>
              <a:rPr lang="en-US" dirty="0">
                <a:solidFill>
                  <a:prstClr val="black"/>
                </a:solidFill>
                <a:latin typeface="Corbel" charset="0"/>
                <a:ea typeface="Corbel" charset="0"/>
                <a:cs typeface="Corbel" charset="0"/>
              </a:rPr>
              <a:t>600 </a:t>
            </a:r>
            <a:r>
              <a:rPr lang="en-US" dirty="0" err="1">
                <a:solidFill>
                  <a:prstClr val="black"/>
                </a:solidFill>
                <a:latin typeface="Corbel" charset="0"/>
                <a:ea typeface="Corbel" charset="0"/>
                <a:cs typeface="Corbel" charset="0"/>
              </a:rPr>
              <a:t>pC</a:t>
            </a:r>
            <a:r>
              <a:rPr lang="en-US" dirty="0">
                <a:solidFill>
                  <a:prstClr val="black"/>
                </a:solidFill>
                <a:latin typeface="Corbel" charset="0"/>
                <a:ea typeface="Corbel" charset="0"/>
                <a:cs typeface="Corbel" charset="0"/>
              </a:rPr>
              <a:t>, 4 </a:t>
            </a:r>
            <a:r>
              <a:rPr lang="en-US" dirty="0" err="1">
                <a:solidFill>
                  <a:prstClr val="black"/>
                </a:solidFill>
                <a:latin typeface="Corbel" charset="0"/>
                <a:ea typeface="Corbel" charset="0"/>
                <a:cs typeface="Corbel" charset="0"/>
              </a:rPr>
              <a:t>ps-σ</a:t>
            </a:r>
            <a:endParaRPr lang="en-US" dirty="0">
              <a:solidFill>
                <a:prstClr val="black"/>
              </a:solidFill>
              <a:latin typeface="Corbel" charset="0"/>
              <a:ea typeface="Corbel" charset="0"/>
              <a:cs typeface="Corbel" charset="0"/>
            </a:endParaRPr>
          </a:p>
          <a:p>
            <a:pPr marL="0" indent="0">
              <a:buFont typeface="Arial" panose="020B0604020202020204" pitchFamily="34" charset="0"/>
              <a:buNone/>
            </a:pPr>
            <a:endParaRPr lang="en-US" dirty="0">
              <a:solidFill>
                <a:srgbClr val="FF0000"/>
              </a:solidFill>
              <a:latin typeface="Corbel" charset="0"/>
              <a:ea typeface="Corbel" charset="0"/>
              <a:cs typeface="Corbel" charset="0"/>
            </a:endParaRPr>
          </a:p>
        </p:txBody>
      </p:sp>
      <p:sp>
        <p:nvSpPr>
          <p:cNvPr id="321" name="Content Placeholder 2">
            <a:extLst>
              <a:ext uri="{FF2B5EF4-FFF2-40B4-BE49-F238E27FC236}">
                <a16:creationId xmlns:a16="http://schemas.microsoft.com/office/drawing/2014/main" id="{651DB070-3196-B04A-1E62-2892A75CC4DB}"/>
              </a:ext>
            </a:extLst>
          </p:cNvPr>
          <p:cNvSpPr txBox="1">
            <a:spLocks/>
          </p:cNvSpPr>
          <p:nvPr/>
        </p:nvSpPr>
        <p:spPr>
          <a:xfrm>
            <a:off x="7058121" y="3739233"/>
            <a:ext cx="5191162" cy="5680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rgbClr val="00EE00"/>
                </a:solidFill>
                <a:latin typeface="Corbel" charset="0"/>
                <a:ea typeface="Corbel" charset="0"/>
                <a:cs typeface="Corbel" charset="0"/>
              </a:rPr>
              <a:t>Laser beam </a:t>
            </a:r>
            <a:r>
              <a:rPr lang="en-US" dirty="0">
                <a:solidFill>
                  <a:prstClr val="black"/>
                </a:solidFill>
                <a:latin typeface="Corbel" charset="0"/>
                <a:ea typeface="Corbel" charset="0"/>
                <a:cs typeface="Corbel" charset="0"/>
              </a:rPr>
              <a:t>120 fs, 450 </a:t>
            </a:r>
            <a:r>
              <a:rPr lang="en-US" dirty="0" err="1">
                <a:solidFill>
                  <a:prstClr val="black"/>
                </a:solidFill>
                <a:latin typeface="Corbel" charset="0"/>
                <a:ea typeface="Corbel" charset="0"/>
                <a:cs typeface="Corbel" charset="0"/>
              </a:rPr>
              <a:t>mJ</a:t>
            </a:r>
            <a:endParaRPr lang="en-US" dirty="0">
              <a:solidFill>
                <a:prstClr val="black"/>
              </a:solidFill>
              <a:latin typeface="Corbel" charset="0"/>
              <a:ea typeface="Corbel" charset="0"/>
              <a:cs typeface="Corbel" charset="0"/>
            </a:endParaRPr>
          </a:p>
          <a:p>
            <a:pPr marL="0" indent="0">
              <a:buFont typeface="Arial" panose="020B0604020202020204" pitchFamily="34" charset="0"/>
              <a:buNone/>
            </a:pPr>
            <a:endParaRPr lang="en-US" dirty="0">
              <a:solidFill>
                <a:prstClr val="black"/>
              </a:solidFill>
              <a:latin typeface="Corbel" charset="0"/>
              <a:ea typeface="Corbel" charset="0"/>
              <a:cs typeface="Corbel" charset="0"/>
            </a:endParaRPr>
          </a:p>
        </p:txBody>
      </p:sp>
      <p:sp>
        <p:nvSpPr>
          <p:cNvPr id="322" name="Chevron 427">
            <a:extLst>
              <a:ext uri="{FF2B5EF4-FFF2-40B4-BE49-F238E27FC236}">
                <a16:creationId xmlns:a16="http://schemas.microsoft.com/office/drawing/2014/main" id="{62D3D1C1-1A0A-F778-7151-BC798F8CC520}"/>
              </a:ext>
            </a:extLst>
          </p:cNvPr>
          <p:cNvSpPr/>
          <p:nvPr/>
        </p:nvSpPr>
        <p:spPr>
          <a:xfrm>
            <a:off x="6529542" y="2395135"/>
            <a:ext cx="404208" cy="393235"/>
          </a:xfrm>
          <a:prstGeom prst="chevron">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orbel" charset="0"/>
              <a:ea typeface="Corbel" charset="0"/>
              <a:cs typeface="Corbel" charset="0"/>
            </a:endParaRPr>
          </a:p>
        </p:txBody>
      </p:sp>
      <p:sp>
        <p:nvSpPr>
          <p:cNvPr id="323" name="Chevron 428">
            <a:extLst>
              <a:ext uri="{FF2B5EF4-FFF2-40B4-BE49-F238E27FC236}">
                <a16:creationId xmlns:a16="http://schemas.microsoft.com/office/drawing/2014/main" id="{24842512-5B37-087B-BC44-FF15086F9A38}"/>
              </a:ext>
            </a:extLst>
          </p:cNvPr>
          <p:cNvSpPr/>
          <p:nvPr/>
        </p:nvSpPr>
        <p:spPr>
          <a:xfrm>
            <a:off x="6529542" y="3095149"/>
            <a:ext cx="404208" cy="393235"/>
          </a:xfrm>
          <a:prstGeom prst="chevron">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orbel" charset="0"/>
              <a:ea typeface="Corbel" charset="0"/>
              <a:cs typeface="Corbel" charset="0"/>
            </a:endParaRPr>
          </a:p>
        </p:txBody>
      </p:sp>
      <p:sp>
        <p:nvSpPr>
          <p:cNvPr id="324" name="Chevron 429">
            <a:extLst>
              <a:ext uri="{FF2B5EF4-FFF2-40B4-BE49-F238E27FC236}">
                <a16:creationId xmlns:a16="http://schemas.microsoft.com/office/drawing/2014/main" id="{1866A857-AA04-D5BC-CA00-1F287C53CBA9}"/>
              </a:ext>
            </a:extLst>
          </p:cNvPr>
          <p:cNvSpPr/>
          <p:nvPr/>
        </p:nvSpPr>
        <p:spPr>
          <a:xfrm>
            <a:off x="6531498" y="3777400"/>
            <a:ext cx="404208" cy="393235"/>
          </a:xfrm>
          <a:prstGeom prst="chevron">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orbel" charset="0"/>
              <a:ea typeface="Corbel" charset="0"/>
              <a:cs typeface="Corbel" charset="0"/>
            </a:endParaRPr>
          </a:p>
        </p:txBody>
      </p:sp>
      <p:sp>
        <p:nvSpPr>
          <p:cNvPr id="325" name="Chevron 430">
            <a:extLst>
              <a:ext uri="{FF2B5EF4-FFF2-40B4-BE49-F238E27FC236}">
                <a16:creationId xmlns:a16="http://schemas.microsoft.com/office/drawing/2014/main" id="{0801870C-7E5B-F612-748F-34F6315491B9}"/>
              </a:ext>
            </a:extLst>
          </p:cNvPr>
          <p:cNvSpPr/>
          <p:nvPr/>
        </p:nvSpPr>
        <p:spPr>
          <a:xfrm>
            <a:off x="6532258" y="4475517"/>
            <a:ext cx="404208" cy="393235"/>
          </a:xfrm>
          <a:prstGeom prst="chevron">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orbel" charset="0"/>
              <a:ea typeface="Corbel" charset="0"/>
              <a:cs typeface="Corbel" charset="0"/>
            </a:endParaRPr>
          </a:p>
        </p:txBody>
      </p:sp>
      <p:sp>
        <p:nvSpPr>
          <p:cNvPr id="326" name="Content Placeholder 2">
            <a:extLst>
              <a:ext uri="{FF2B5EF4-FFF2-40B4-BE49-F238E27FC236}">
                <a16:creationId xmlns:a16="http://schemas.microsoft.com/office/drawing/2014/main" id="{BD06728B-81F4-27F6-C672-CC027F195175}"/>
              </a:ext>
            </a:extLst>
          </p:cNvPr>
          <p:cNvSpPr txBox="1">
            <a:spLocks/>
          </p:cNvSpPr>
          <p:nvPr/>
        </p:nvSpPr>
        <p:spPr>
          <a:xfrm>
            <a:off x="7088106" y="4423433"/>
            <a:ext cx="5191162" cy="5680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err="1">
                <a:solidFill>
                  <a:prstClr val="black"/>
                </a:solidFill>
                <a:latin typeface="Corbel" charset="0"/>
                <a:ea typeface="Corbel" charset="0"/>
                <a:cs typeface="Corbel" charset="0"/>
              </a:rPr>
              <a:t>Rb</a:t>
            </a:r>
            <a:r>
              <a:rPr lang="en-US" b="1" dirty="0">
                <a:solidFill>
                  <a:prstClr val="black"/>
                </a:solidFill>
                <a:latin typeface="Corbel" charset="0"/>
                <a:ea typeface="Corbel" charset="0"/>
                <a:cs typeface="Corbel" charset="0"/>
              </a:rPr>
              <a:t> </a:t>
            </a:r>
            <a:r>
              <a:rPr lang="en-US" b="1" dirty="0" err="1">
                <a:solidFill>
                  <a:prstClr val="black"/>
                </a:solidFill>
                <a:latin typeface="Corbel" charset="0"/>
                <a:ea typeface="Corbel" charset="0"/>
                <a:cs typeface="Corbel" charset="0"/>
              </a:rPr>
              <a:t>vapour</a:t>
            </a:r>
            <a:r>
              <a:rPr lang="en-US" b="1" dirty="0">
                <a:solidFill>
                  <a:prstClr val="black"/>
                </a:solidFill>
                <a:latin typeface="Corbel" charset="0"/>
                <a:ea typeface="Corbel" charset="0"/>
                <a:cs typeface="Corbel" charset="0"/>
              </a:rPr>
              <a:t> </a:t>
            </a:r>
            <a:r>
              <a:rPr lang="en-US" dirty="0">
                <a:solidFill>
                  <a:prstClr val="black"/>
                </a:solidFill>
                <a:latin typeface="Corbel" charset="0"/>
                <a:ea typeface="Corbel" charset="0"/>
                <a:cs typeface="Corbel" charset="0"/>
              </a:rPr>
              <a:t>(later)</a:t>
            </a:r>
          </a:p>
        </p:txBody>
      </p:sp>
    </p:spTree>
    <p:extLst>
      <p:ext uri="{BB962C8B-B14F-4D97-AF65-F5344CB8AC3E}">
        <p14:creationId xmlns:p14="http://schemas.microsoft.com/office/powerpoint/2010/main" val="2370192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Motivation – AWAKE Experiment</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sp>
        <p:nvSpPr>
          <p:cNvPr id="215" name="Content Placeholder 2">
            <a:extLst>
              <a:ext uri="{FF2B5EF4-FFF2-40B4-BE49-F238E27FC236}">
                <a16:creationId xmlns:a16="http://schemas.microsoft.com/office/drawing/2014/main" id="{AA002486-542D-8B20-F072-2A2D5860DAAE}"/>
              </a:ext>
            </a:extLst>
          </p:cNvPr>
          <p:cNvSpPr txBox="1">
            <a:spLocks/>
          </p:cNvSpPr>
          <p:nvPr/>
        </p:nvSpPr>
        <p:spPr>
          <a:xfrm>
            <a:off x="1481104" y="1306804"/>
            <a:ext cx="8830215" cy="6984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4000" b="1" dirty="0">
                <a:solidFill>
                  <a:prstClr val="black"/>
                </a:solidFill>
                <a:latin typeface="Corbel" charset="0"/>
                <a:ea typeface="Corbel" charset="0"/>
                <a:cs typeface="Corbel" charset="0"/>
              </a:rPr>
              <a:t>PROTON MICROBUNCHING AND ELECTRON ACCELERATION</a:t>
            </a:r>
            <a:endParaRPr lang="en-US" sz="4000" dirty="0">
              <a:solidFill>
                <a:prstClr val="black"/>
              </a:solidFill>
              <a:latin typeface="Corbel" charset="0"/>
              <a:ea typeface="Corbel" charset="0"/>
              <a:cs typeface="Corbel" charset="0"/>
            </a:endParaRPr>
          </a:p>
        </p:txBody>
      </p:sp>
      <p:sp>
        <p:nvSpPr>
          <p:cNvPr id="216" name="TextBox 215">
            <a:extLst>
              <a:ext uri="{FF2B5EF4-FFF2-40B4-BE49-F238E27FC236}">
                <a16:creationId xmlns:a16="http://schemas.microsoft.com/office/drawing/2014/main" id="{93E018E0-A446-B37D-F0B6-274309A8484E}"/>
              </a:ext>
            </a:extLst>
          </p:cNvPr>
          <p:cNvSpPr txBox="1"/>
          <p:nvPr/>
        </p:nvSpPr>
        <p:spPr>
          <a:xfrm>
            <a:off x="907867" y="1222365"/>
            <a:ext cx="466794" cy="769441"/>
          </a:xfrm>
          <a:prstGeom prst="rect">
            <a:avLst/>
          </a:prstGeom>
          <a:noFill/>
        </p:spPr>
        <p:txBody>
          <a:bodyPr wrap="none" rtlCol="0">
            <a:spAutoFit/>
          </a:bodyPr>
          <a:lstStyle/>
          <a:p>
            <a:r>
              <a:rPr lang="en-US" sz="4400" b="1" dirty="0">
                <a:solidFill>
                  <a:srgbClr val="00CAFF"/>
                </a:solidFill>
                <a:latin typeface="Corbel" charset="0"/>
                <a:ea typeface="Corbel" charset="0"/>
                <a:cs typeface="Corbel" charset="0"/>
              </a:rPr>
              <a:t>2</a:t>
            </a:r>
          </a:p>
        </p:txBody>
      </p:sp>
      <p:pic>
        <p:nvPicPr>
          <p:cNvPr id="2" name="Picture 1">
            <a:extLst>
              <a:ext uri="{FF2B5EF4-FFF2-40B4-BE49-F238E27FC236}">
                <a16:creationId xmlns:a16="http://schemas.microsoft.com/office/drawing/2014/main" id="{6AD7D012-E148-AE8F-0790-97982AC4B74C}"/>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rot="5400000">
            <a:off x="2523441" y="3060755"/>
            <a:ext cx="1628477" cy="3713152"/>
          </a:xfrm>
          <a:prstGeom prst="rect">
            <a:avLst/>
          </a:prstGeom>
        </p:spPr>
      </p:pic>
      <p:sp>
        <p:nvSpPr>
          <p:cNvPr id="6" name="Content Placeholder 2">
            <a:extLst>
              <a:ext uri="{FF2B5EF4-FFF2-40B4-BE49-F238E27FC236}">
                <a16:creationId xmlns:a16="http://schemas.microsoft.com/office/drawing/2014/main" id="{90AC502E-10DF-7B47-8DB5-39EEA6058A90}"/>
              </a:ext>
            </a:extLst>
          </p:cNvPr>
          <p:cNvSpPr txBox="1">
            <a:spLocks/>
          </p:cNvSpPr>
          <p:nvPr/>
        </p:nvSpPr>
        <p:spPr>
          <a:xfrm>
            <a:off x="926412" y="2704452"/>
            <a:ext cx="5191162" cy="1327014"/>
          </a:xfrm>
          <a:prstGeom prst="rect">
            <a:avLst/>
          </a:prstGeom>
          <a:solidFill>
            <a:sysClr val="window" lastClr="FFFFFF"/>
          </a:solid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rPr>
              <a:t>The </a:t>
            </a:r>
            <a:r>
              <a:rPr kumimoji="0" lang="en-US" sz="2800" b="1" i="0" u="none" strike="noStrike" kern="1200" cap="none" spc="0" normalizeH="0" baseline="0" noProof="0" dirty="0">
                <a:ln>
                  <a:noFill/>
                </a:ln>
                <a:solidFill>
                  <a:srgbClr val="FF0000"/>
                </a:solidFill>
                <a:effectLst/>
                <a:uLnTx/>
                <a:uFillTx/>
                <a:latin typeface="Corbel" charset="0"/>
                <a:ea typeface="Corbel" charset="0"/>
                <a:cs typeface="Corbel" charset="0"/>
              </a:rPr>
              <a:t>proton</a:t>
            </a:r>
            <a:r>
              <a:rPr kumimoji="0" lang="en-US" sz="2800" b="1" i="0" u="none" strike="noStrike" kern="1200" cap="none" spc="0" normalizeH="0" baseline="0" noProof="0" dirty="0">
                <a:ln>
                  <a:noFill/>
                </a:ln>
                <a:solidFill>
                  <a:prstClr val="black"/>
                </a:solidFill>
                <a:effectLst/>
                <a:uLnTx/>
                <a:uFillTx/>
                <a:latin typeface="Corbel" charset="0"/>
                <a:ea typeface="Corbel" charset="0"/>
                <a:cs typeface="Corbel" charset="0"/>
              </a:rPr>
              <a:t> </a:t>
            </a:r>
            <a:r>
              <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rPr>
              <a:t>bunch</a:t>
            </a:r>
            <a:r>
              <a:rPr kumimoji="0" lang="en-US" sz="2800" b="1" i="0" u="none" strike="noStrike" kern="1200" cap="none" spc="0" normalizeH="0" baseline="0" noProof="0" dirty="0">
                <a:ln>
                  <a:noFill/>
                </a:ln>
                <a:solidFill>
                  <a:prstClr val="black"/>
                </a:solidFill>
                <a:effectLst/>
                <a:uLnTx/>
                <a:uFillTx/>
                <a:latin typeface="Corbel" charset="0"/>
                <a:ea typeface="Corbel" charset="0"/>
                <a:cs typeface="Corbel" charset="0"/>
              </a:rPr>
              <a:t> </a:t>
            </a:r>
            <a:r>
              <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rPr>
              <a:t>is broken into a </a:t>
            </a:r>
            <a:r>
              <a:rPr kumimoji="0" lang="en-US" sz="2800" b="1" i="0" u="none" strike="noStrike" kern="1200" cap="none" spc="0" normalizeH="0" baseline="0" noProof="0" dirty="0">
                <a:ln>
                  <a:noFill/>
                </a:ln>
                <a:solidFill>
                  <a:srgbClr val="FF0000"/>
                </a:solidFill>
                <a:effectLst/>
                <a:uLnTx/>
                <a:uFillTx/>
                <a:latin typeface="Corbel" charset="0"/>
                <a:ea typeface="Corbel" charset="0"/>
                <a:cs typeface="Corbel" charset="0"/>
              </a:rPr>
              <a:t>train of </a:t>
            </a:r>
            <a:r>
              <a:rPr kumimoji="0" lang="en-US" sz="2800" b="1" i="0" u="none" strike="noStrike" kern="1200" cap="none" spc="0" normalizeH="0" baseline="0" noProof="0" dirty="0" err="1">
                <a:ln>
                  <a:noFill/>
                </a:ln>
                <a:solidFill>
                  <a:srgbClr val="FF0000"/>
                </a:solidFill>
                <a:effectLst/>
                <a:uLnTx/>
                <a:uFillTx/>
                <a:latin typeface="Corbel" charset="0"/>
                <a:ea typeface="Corbel" charset="0"/>
                <a:cs typeface="Corbel" charset="0"/>
              </a:rPr>
              <a:t>microbunches</a:t>
            </a:r>
            <a:r>
              <a:rPr kumimoji="0" lang="en-US" sz="2800" b="1" i="0" u="none" strike="noStrike" kern="1200" cap="none" spc="0" normalizeH="0" baseline="0" noProof="0" dirty="0">
                <a:ln>
                  <a:noFill/>
                </a:ln>
                <a:solidFill>
                  <a:srgbClr val="FF0000"/>
                </a:solidFill>
                <a:effectLst/>
                <a:uLnTx/>
                <a:uFillTx/>
                <a:latin typeface="Corbel" charset="0"/>
                <a:ea typeface="Corbel" charset="0"/>
                <a:cs typeface="Corbel" charset="0"/>
              </a:rPr>
              <a:t> </a:t>
            </a:r>
            <a:r>
              <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rPr>
              <a:t>via the self modulation process in the plasma.</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endParaRPr>
          </a:p>
        </p:txBody>
      </p:sp>
      <p:sp>
        <p:nvSpPr>
          <p:cNvPr id="7" name="TextBox 6">
            <a:extLst>
              <a:ext uri="{FF2B5EF4-FFF2-40B4-BE49-F238E27FC236}">
                <a16:creationId xmlns:a16="http://schemas.microsoft.com/office/drawing/2014/main" id="{BBD699F1-3E47-8AC3-1AB3-25B640854917}"/>
              </a:ext>
            </a:extLst>
          </p:cNvPr>
          <p:cNvSpPr txBox="1"/>
          <p:nvPr/>
        </p:nvSpPr>
        <p:spPr>
          <a:xfrm>
            <a:off x="1073451" y="5863951"/>
            <a:ext cx="4893712" cy="584775"/>
          </a:xfrm>
          <a:prstGeom prst="rect">
            <a:avLst/>
          </a:prstGeom>
          <a:noFill/>
        </p:spPr>
        <p:txBody>
          <a:bodyPr wrap="none" rtlCol="0">
            <a:spAutoFit/>
          </a:bodyPr>
          <a:lstStyle/>
          <a:p>
            <a:r>
              <a:rPr lang="en-US" sz="1600" dirty="0">
                <a:solidFill>
                  <a:prstClr val="black"/>
                </a:solidFill>
                <a:latin typeface="Corbel" charset="0"/>
                <a:ea typeface="Corbel" charset="0"/>
                <a:cs typeface="Corbel" charset="0"/>
              </a:rPr>
              <a:t> See AWAKE Collab., Phys. Rev. Lett. </a:t>
            </a:r>
            <a:r>
              <a:rPr lang="is-IS" sz="1600" b="1" dirty="0">
                <a:solidFill>
                  <a:prstClr val="black"/>
                </a:solidFill>
                <a:latin typeface="Corbel" charset="0"/>
                <a:ea typeface="Corbel" charset="0"/>
                <a:cs typeface="Corbel" charset="0"/>
              </a:rPr>
              <a:t>122</a:t>
            </a:r>
            <a:r>
              <a:rPr lang="is-IS" sz="1600" dirty="0">
                <a:solidFill>
                  <a:prstClr val="black"/>
                </a:solidFill>
                <a:latin typeface="Corbel" charset="0"/>
                <a:ea typeface="Corbel" charset="0"/>
                <a:cs typeface="Corbel" charset="0"/>
              </a:rPr>
              <a:t>, 054802 (2019)</a:t>
            </a:r>
          </a:p>
          <a:p>
            <a:endParaRPr lang="en-US" sz="1600" dirty="0">
              <a:solidFill>
                <a:prstClr val="black"/>
              </a:solidFill>
              <a:latin typeface="Corbel" charset="0"/>
              <a:ea typeface="Corbel" charset="0"/>
              <a:cs typeface="Corbel" charset="0"/>
            </a:endParaRPr>
          </a:p>
        </p:txBody>
      </p:sp>
      <p:pic>
        <p:nvPicPr>
          <p:cNvPr id="8" name="Picture 7">
            <a:extLst>
              <a:ext uri="{FF2B5EF4-FFF2-40B4-BE49-F238E27FC236}">
                <a16:creationId xmlns:a16="http://schemas.microsoft.com/office/drawing/2014/main" id="{71B9B50A-D54F-2E8B-E74F-011C6D1464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0843" y="3964592"/>
            <a:ext cx="2957498" cy="1943277"/>
          </a:xfrm>
          <a:prstGeom prst="rect">
            <a:avLst/>
          </a:prstGeom>
        </p:spPr>
      </p:pic>
      <p:sp>
        <p:nvSpPr>
          <p:cNvPr id="9" name="Content Placeholder 2">
            <a:extLst>
              <a:ext uri="{FF2B5EF4-FFF2-40B4-BE49-F238E27FC236}">
                <a16:creationId xmlns:a16="http://schemas.microsoft.com/office/drawing/2014/main" id="{7ED01A6F-D9A3-922C-D46D-EEF340326EAA}"/>
              </a:ext>
            </a:extLst>
          </p:cNvPr>
          <p:cNvSpPr txBox="1">
            <a:spLocks/>
          </p:cNvSpPr>
          <p:nvPr/>
        </p:nvSpPr>
        <p:spPr>
          <a:xfrm>
            <a:off x="6393295" y="2701373"/>
            <a:ext cx="5191162" cy="1327014"/>
          </a:xfrm>
          <a:prstGeom prst="rect">
            <a:avLst/>
          </a:prstGeom>
          <a:solidFill>
            <a:sysClr val="window" lastClr="FFFF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1" i="0" u="none" strike="noStrike" kern="1200" cap="none" spc="0" normalizeH="0" baseline="0" noProof="0" dirty="0">
                <a:ln>
                  <a:noFill/>
                </a:ln>
                <a:effectLst/>
                <a:uLnTx/>
                <a:uFillTx/>
                <a:latin typeface="Corbel" charset="0"/>
                <a:ea typeface="Corbel" charset="0"/>
                <a:cs typeface="Corbel" charset="0"/>
              </a:rPr>
              <a:t>Captured electrons </a:t>
            </a:r>
            <a:r>
              <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rPr>
              <a:t>in the plasma </a:t>
            </a:r>
            <a:r>
              <a:rPr kumimoji="0" lang="en-US" sz="2800" b="0" i="0" u="none" strike="noStrike" kern="1200" cap="none" spc="0" normalizeH="0" baseline="0" noProof="0" dirty="0" err="1">
                <a:ln>
                  <a:noFill/>
                </a:ln>
                <a:solidFill>
                  <a:prstClr val="black"/>
                </a:solidFill>
                <a:effectLst/>
                <a:uLnTx/>
                <a:uFillTx/>
                <a:latin typeface="Corbel" charset="0"/>
                <a:ea typeface="Corbel" charset="0"/>
                <a:cs typeface="Corbel" charset="0"/>
              </a:rPr>
              <a:t>wakefields</a:t>
            </a:r>
            <a:r>
              <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rPr>
              <a:t> are accelerated.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endParaRPr>
          </a:p>
        </p:txBody>
      </p:sp>
      <p:sp>
        <p:nvSpPr>
          <p:cNvPr id="10" name="TextBox 9">
            <a:extLst>
              <a:ext uri="{FF2B5EF4-FFF2-40B4-BE49-F238E27FC236}">
                <a16:creationId xmlns:a16="http://schemas.microsoft.com/office/drawing/2014/main" id="{1DCD91AA-B83D-7F45-456C-1BD229095685}"/>
              </a:ext>
            </a:extLst>
          </p:cNvPr>
          <p:cNvSpPr txBox="1"/>
          <p:nvPr/>
        </p:nvSpPr>
        <p:spPr>
          <a:xfrm>
            <a:off x="6864240" y="5864308"/>
            <a:ext cx="4172681" cy="584775"/>
          </a:xfrm>
          <a:prstGeom prst="rect">
            <a:avLst/>
          </a:prstGeom>
          <a:noFill/>
        </p:spPr>
        <p:txBody>
          <a:bodyPr wrap="none" rtlCol="0">
            <a:spAutoFit/>
          </a:bodyPr>
          <a:lstStyle/>
          <a:p>
            <a:r>
              <a:rPr lang="en-US" sz="1600" dirty="0">
                <a:solidFill>
                  <a:prstClr val="black"/>
                </a:solidFill>
                <a:latin typeface="Corbel" charset="0"/>
                <a:ea typeface="Corbel" charset="0"/>
                <a:cs typeface="Corbel" charset="0"/>
              </a:rPr>
              <a:t>See AWAKE Collab., Nature </a:t>
            </a:r>
            <a:r>
              <a:rPr lang="is-IS" sz="1600" b="1" dirty="0">
                <a:solidFill>
                  <a:prstClr val="black"/>
                </a:solidFill>
                <a:latin typeface="Corbel" charset="0"/>
                <a:ea typeface="Corbel" charset="0"/>
                <a:cs typeface="Corbel" charset="0"/>
              </a:rPr>
              <a:t>561</a:t>
            </a:r>
            <a:r>
              <a:rPr lang="is-IS" sz="1600" dirty="0">
                <a:solidFill>
                  <a:prstClr val="black"/>
                </a:solidFill>
                <a:latin typeface="Corbel" charset="0"/>
                <a:ea typeface="Corbel" charset="0"/>
                <a:cs typeface="Corbel" charset="0"/>
              </a:rPr>
              <a:t>, 363-367 (2018)</a:t>
            </a:r>
          </a:p>
          <a:p>
            <a:endParaRPr lang="en-US" sz="1600" dirty="0">
              <a:solidFill>
                <a:prstClr val="black"/>
              </a:solidFill>
              <a:latin typeface="Corbel" charset="0"/>
              <a:ea typeface="Corbel" charset="0"/>
              <a:cs typeface="Corbel" charset="0"/>
            </a:endParaRPr>
          </a:p>
        </p:txBody>
      </p:sp>
    </p:spTree>
    <p:extLst>
      <p:ext uri="{BB962C8B-B14F-4D97-AF65-F5344CB8AC3E}">
        <p14:creationId xmlns:p14="http://schemas.microsoft.com/office/powerpoint/2010/main" val="3990256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Rectangle 112">
            <a:extLst>
              <a:ext uri="{FF2B5EF4-FFF2-40B4-BE49-F238E27FC236}">
                <a16:creationId xmlns:a16="http://schemas.microsoft.com/office/drawing/2014/main" id="{4B758470-17CF-8D5B-6307-C0F8D824D6F5}"/>
              </a:ext>
            </a:extLst>
          </p:cNvPr>
          <p:cNvSpPr/>
          <p:nvPr/>
        </p:nvSpPr>
        <p:spPr>
          <a:xfrm>
            <a:off x="3868256" y="2972556"/>
            <a:ext cx="1813315" cy="2845191"/>
          </a:xfrm>
          <a:prstGeom prst="rect">
            <a:avLst/>
          </a:prstGeom>
          <a:solidFill>
            <a:schemeClr val="bg1">
              <a:lumMod val="85000"/>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 name="Title 2"/>
          <p:cNvSpPr>
            <a:spLocks noGrp="1"/>
          </p:cNvSpPr>
          <p:nvPr>
            <p:ph type="title"/>
          </p:nvPr>
        </p:nvSpPr>
        <p:spPr/>
        <p:txBody>
          <a:bodyPr/>
          <a:lstStyle/>
          <a:p>
            <a:r>
              <a:rPr lang="en-US" dirty="0"/>
              <a:t>Motivation – Multiple beams</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a:t>E. Senes | A dielectric pickup for short bunches</a:t>
            </a:r>
            <a:endParaRPr lang="en-US" dirty="0"/>
          </a:p>
        </p:txBody>
      </p:sp>
      <p:grpSp>
        <p:nvGrpSpPr>
          <p:cNvPr id="9" name="Group 8">
            <a:extLst>
              <a:ext uri="{FF2B5EF4-FFF2-40B4-BE49-F238E27FC236}">
                <a16:creationId xmlns:a16="http://schemas.microsoft.com/office/drawing/2014/main" id="{D86CC2CE-BE00-D526-B745-A4A37CA60B70}"/>
              </a:ext>
            </a:extLst>
          </p:cNvPr>
          <p:cNvGrpSpPr/>
          <p:nvPr/>
        </p:nvGrpSpPr>
        <p:grpSpPr>
          <a:xfrm>
            <a:off x="328276" y="1452811"/>
            <a:ext cx="11465602" cy="3974068"/>
            <a:chOff x="464461" y="2269943"/>
            <a:chExt cx="11465602" cy="3974068"/>
          </a:xfrm>
        </p:grpSpPr>
        <p:grpSp>
          <p:nvGrpSpPr>
            <p:cNvPr id="10" name="Group 9">
              <a:extLst>
                <a:ext uri="{FF2B5EF4-FFF2-40B4-BE49-F238E27FC236}">
                  <a16:creationId xmlns:a16="http://schemas.microsoft.com/office/drawing/2014/main" id="{A5AED502-1F7C-0227-6E09-761A2B953B73}"/>
                </a:ext>
              </a:extLst>
            </p:cNvPr>
            <p:cNvGrpSpPr/>
            <p:nvPr/>
          </p:nvGrpSpPr>
          <p:grpSpPr>
            <a:xfrm>
              <a:off x="464461" y="3004376"/>
              <a:ext cx="11245445" cy="2537591"/>
              <a:chOff x="383915" y="2044072"/>
              <a:chExt cx="11245445" cy="2537591"/>
            </a:xfrm>
          </p:grpSpPr>
          <p:cxnSp>
            <p:nvCxnSpPr>
              <p:cNvPr id="12" name="Straight Connector 11">
                <a:extLst>
                  <a:ext uri="{FF2B5EF4-FFF2-40B4-BE49-F238E27FC236}">
                    <a16:creationId xmlns:a16="http://schemas.microsoft.com/office/drawing/2014/main" id="{79552C7A-2CB5-7E1F-7AAC-B0AE96BE2A0B}"/>
                  </a:ext>
                </a:extLst>
              </p:cNvPr>
              <p:cNvCxnSpPr/>
              <p:nvPr/>
            </p:nvCxnSpPr>
            <p:spPr>
              <a:xfrm flipV="1">
                <a:off x="2526618" y="3420045"/>
                <a:ext cx="3225480" cy="0"/>
              </a:xfrm>
              <a:prstGeom prst="line">
                <a:avLst/>
              </a:prstGeom>
              <a:noFill/>
              <a:ln w="38100" cap="flat" cmpd="sng" algn="ctr">
                <a:solidFill>
                  <a:srgbClr val="00EE00"/>
                </a:solidFill>
                <a:prstDash val="solid"/>
                <a:miter lim="800000"/>
                <a:tailEnd type="triangle"/>
              </a:ln>
              <a:effectLst/>
            </p:spPr>
          </p:cxnSp>
          <p:sp>
            <p:nvSpPr>
              <p:cNvPr id="13" name="Triangle 326">
                <a:extLst>
                  <a:ext uri="{FF2B5EF4-FFF2-40B4-BE49-F238E27FC236}">
                    <a16:creationId xmlns:a16="http://schemas.microsoft.com/office/drawing/2014/main" id="{4D4EA232-A041-DF8F-122F-AE718430E8F2}"/>
                  </a:ext>
                </a:extLst>
              </p:cNvPr>
              <p:cNvSpPr/>
              <p:nvPr/>
            </p:nvSpPr>
            <p:spPr>
              <a:xfrm rot="8426247">
                <a:off x="9378344" y="2968188"/>
                <a:ext cx="302179" cy="773336"/>
              </a:xfrm>
              <a:prstGeom prst="triangle">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sp>
            <p:nvSpPr>
              <p:cNvPr id="14" name="Rectangle 13">
                <a:extLst>
                  <a:ext uri="{FF2B5EF4-FFF2-40B4-BE49-F238E27FC236}">
                    <a16:creationId xmlns:a16="http://schemas.microsoft.com/office/drawing/2014/main" id="{F08564CE-B71D-99D5-138D-327B5F53385F}"/>
                  </a:ext>
                </a:extLst>
              </p:cNvPr>
              <p:cNvSpPr/>
              <p:nvPr/>
            </p:nvSpPr>
            <p:spPr>
              <a:xfrm>
                <a:off x="5765546" y="3175762"/>
                <a:ext cx="2766348" cy="511810"/>
              </a:xfrm>
              <a:prstGeom prst="rect">
                <a:avLst/>
              </a:prstGeom>
              <a:gradFill>
                <a:gsLst>
                  <a:gs pos="29000">
                    <a:sysClr val="window" lastClr="FFFFFF"/>
                  </a:gs>
                  <a:gs pos="50000">
                    <a:srgbClr val="5B9BD5">
                      <a:lumMod val="45000"/>
                      <a:lumOff val="55000"/>
                    </a:srgbClr>
                  </a:gs>
                  <a:gs pos="50000">
                    <a:srgbClr val="5B9BD5">
                      <a:lumMod val="60000"/>
                      <a:lumOff val="40000"/>
                    </a:srgbClr>
                  </a:gs>
                  <a:gs pos="70000">
                    <a:sysClr val="window" lastClr="FFFFFF"/>
                  </a:gs>
                </a:gsLst>
                <a:lin ang="5400000" scaled="1"/>
              </a:gradFill>
              <a:ln w="254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orbel" charset="0"/>
                  <a:ea typeface="Corbel" charset="0"/>
                  <a:cs typeface="Corbel" charset="0"/>
                </a:endParaRPr>
              </a:p>
            </p:txBody>
          </p:sp>
          <p:sp>
            <p:nvSpPr>
              <p:cNvPr id="15" name="Triangle 328">
                <a:extLst>
                  <a:ext uri="{FF2B5EF4-FFF2-40B4-BE49-F238E27FC236}">
                    <a16:creationId xmlns:a16="http://schemas.microsoft.com/office/drawing/2014/main" id="{FFFC6DC2-DA54-28D7-E3F8-3DA0B42C830B}"/>
                  </a:ext>
                </a:extLst>
              </p:cNvPr>
              <p:cNvSpPr/>
              <p:nvPr/>
            </p:nvSpPr>
            <p:spPr>
              <a:xfrm>
                <a:off x="2219835" y="3118881"/>
                <a:ext cx="416689" cy="636607"/>
              </a:xfrm>
              <a:prstGeom prst="triangle">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sp>
            <p:nvSpPr>
              <p:cNvPr id="16" name="Triangle 329">
                <a:extLst>
                  <a:ext uri="{FF2B5EF4-FFF2-40B4-BE49-F238E27FC236}">
                    <a16:creationId xmlns:a16="http://schemas.microsoft.com/office/drawing/2014/main" id="{E0C2D357-98D5-0B4E-B1E6-B6E7BA8CD1E6}"/>
                  </a:ext>
                </a:extLst>
              </p:cNvPr>
              <p:cNvSpPr/>
              <p:nvPr/>
            </p:nvSpPr>
            <p:spPr>
              <a:xfrm rot="10800000">
                <a:off x="3823109" y="3071152"/>
                <a:ext cx="196582" cy="764728"/>
              </a:xfrm>
              <a:prstGeom prst="triangle">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cxnSp>
            <p:nvCxnSpPr>
              <p:cNvPr id="17" name="Straight Connector 16">
                <a:extLst>
                  <a:ext uri="{FF2B5EF4-FFF2-40B4-BE49-F238E27FC236}">
                    <a16:creationId xmlns:a16="http://schemas.microsoft.com/office/drawing/2014/main" id="{1A524776-EA33-4D1D-27B5-602E309927F6}"/>
                  </a:ext>
                </a:extLst>
              </p:cNvPr>
              <p:cNvCxnSpPr/>
              <p:nvPr/>
            </p:nvCxnSpPr>
            <p:spPr>
              <a:xfrm flipV="1">
                <a:off x="2529434" y="3458832"/>
                <a:ext cx="3225480" cy="0"/>
              </a:xfrm>
              <a:prstGeom prst="line">
                <a:avLst/>
              </a:prstGeom>
              <a:noFill/>
              <a:ln w="38100" cap="flat" cmpd="sng" algn="ctr">
                <a:solidFill>
                  <a:srgbClr val="FF0000"/>
                </a:solidFill>
                <a:prstDash val="solid"/>
                <a:miter lim="800000"/>
                <a:tailEnd type="triangle"/>
              </a:ln>
              <a:effectLst/>
            </p:spPr>
          </p:cxnSp>
          <p:cxnSp>
            <p:nvCxnSpPr>
              <p:cNvPr id="18" name="Straight Connector 17">
                <a:extLst>
                  <a:ext uri="{FF2B5EF4-FFF2-40B4-BE49-F238E27FC236}">
                    <a16:creationId xmlns:a16="http://schemas.microsoft.com/office/drawing/2014/main" id="{9B49A45A-5200-21DD-A7EC-2C2998F21CFB}"/>
                  </a:ext>
                </a:extLst>
              </p:cNvPr>
              <p:cNvCxnSpPr/>
              <p:nvPr/>
            </p:nvCxnSpPr>
            <p:spPr>
              <a:xfrm>
                <a:off x="3921399" y="3386529"/>
                <a:ext cx="1836433" cy="0"/>
              </a:xfrm>
              <a:prstGeom prst="line">
                <a:avLst/>
              </a:prstGeom>
              <a:noFill/>
              <a:ln w="38100" cap="flat" cmpd="sng" algn="ctr">
                <a:solidFill>
                  <a:srgbClr val="2200FF"/>
                </a:solidFill>
                <a:prstDash val="solid"/>
                <a:miter lim="800000"/>
                <a:tailEnd type="triangle"/>
              </a:ln>
              <a:effectLst/>
            </p:spPr>
          </p:cxnSp>
          <p:cxnSp>
            <p:nvCxnSpPr>
              <p:cNvPr id="19" name="Straight Connector 18">
                <a:extLst>
                  <a:ext uri="{FF2B5EF4-FFF2-40B4-BE49-F238E27FC236}">
                    <a16:creationId xmlns:a16="http://schemas.microsoft.com/office/drawing/2014/main" id="{AC622DF9-5220-5B0C-58DD-DE1038E8FFEE}"/>
                  </a:ext>
                </a:extLst>
              </p:cNvPr>
              <p:cNvCxnSpPr/>
              <p:nvPr/>
            </p:nvCxnSpPr>
            <p:spPr>
              <a:xfrm>
                <a:off x="8531894" y="3389625"/>
                <a:ext cx="1061015" cy="0"/>
              </a:xfrm>
              <a:prstGeom prst="line">
                <a:avLst/>
              </a:prstGeom>
              <a:noFill/>
              <a:ln w="38100" cap="flat" cmpd="sng" algn="ctr">
                <a:solidFill>
                  <a:srgbClr val="2200FF"/>
                </a:solidFill>
                <a:prstDash val="solid"/>
                <a:miter lim="800000"/>
                <a:tailEnd type="triangle"/>
              </a:ln>
              <a:effectLst/>
            </p:spPr>
          </p:cxnSp>
          <p:cxnSp>
            <p:nvCxnSpPr>
              <p:cNvPr id="20" name="Straight Connector 19">
                <a:extLst>
                  <a:ext uri="{FF2B5EF4-FFF2-40B4-BE49-F238E27FC236}">
                    <a16:creationId xmlns:a16="http://schemas.microsoft.com/office/drawing/2014/main" id="{164A2C89-ABD0-101F-65C4-771F014C566C}"/>
                  </a:ext>
                </a:extLst>
              </p:cNvPr>
              <p:cNvCxnSpPr/>
              <p:nvPr/>
            </p:nvCxnSpPr>
            <p:spPr>
              <a:xfrm flipV="1">
                <a:off x="9569759" y="2382627"/>
                <a:ext cx="754304" cy="1006998"/>
              </a:xfrm>
              <a:prstGeom prst="line">
                <a:avLst/>
              </a:prstGeom>
              <a:noFill/>
              <a:ln w="38100" cap="flat" cmpd="sng" algn="ctr">
                <a:solidFill>
                  <a:srgbClr val="2200FF"/>
                </a:solidFill>
                <a:prstDash val="solid"/>
                <a:miter lim="800000"/>
                <a:tailEnd type="triangle"/>
              </a:ln>
              <a:effectLst/>
            </p:spPr>
          </p:cxnSp>
          <p:sp>
            <p:nvSpPr>
              <p:cNvPr id="21" name="TextBox 20">
                <a:extLst>
                  <a:ext uri="{FF2B5EF4-FFF2-40B4-BE49-F238E27FC236}">
                    <a16:creationId xmlns:a16="http://schemas.microsoft.com/office/drawing/2014/main" id="{0CEAFEE2-BBF0-26CB-1090-8DF35B7C5760}"/>
                  </a:ext>
                </a:extLst>
              </p:cNvPr>
              <p:cNvSpPr txBox="1"/>
              <p:nvPr/>
            </p:nvSpPr>
            <p:spPr>
              <a:xfrm>
                <a:off x="9611245" y="2044072"/>
                <a:ext cx="1667444"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orbel" charset="0"/>
                    <a:ea typeface="Corbel" charset="0"/>
                    <a:cs typeface="Corbel" charset="0"/>
                  </a:rPr>
                  <a:t>SPECTROMETER</a:t>
                </a:r>
              </a:p>
            </p:txBody>
          </p:sp>
          <p:cxnSp>
            <p:nvCxnSpPr>
              <p:cNvPr id="22" name="Straight Connector 21">
                <a:extLst>
                  <a:ext uri="{FF2B5EF4-FFF2-40B4-BE49-F238E27FC236}">
                    <a16:creationId xmlns:a16="http://schemas.microsoft.com/office/drawing/2014/main" id="{F98163B7-64F5-4D02-B6AB-1DC771920CF6}"/>
                  </a:ext>
                </a:extLst>
              </p:cNvPr>
              <p:cNvCxnSpPr/>
              <p:nvPr/>
            </p:nvCxnSpPr>
            <p:spPr>
              <a:xfrm>
                <a:off x="8531894" y="3430366"/>
                <a:ext cx="2276357" cy="1301"/>
              </a:xfrm>
              <a:prstGeom prst="line">
                <a:avLst/>
              </a:prstGeom>
              <a:noFill/>
              <a:ln w="38100" cap="flat" cmpd="sng" algn="ctr">
                <a:solidFill>
                  <a:srgbClr val="FF0000"/>
                </a:solidFill>
                <a:prstDash val="solid"/>
                <a:miter lim="800000"/>
                <a:tailEnd type="triangle"/>
              </a:ln>
              <a:effectLst/>
            </p:spPr>
          </p:cxnSp>
          <p:sp>
            <p:nvSpPr>
              <p:cNvPr id="23" name="Rectangle 22">
                <a:extLst>
                  <a:ext uri="{FF2B5EF4-FFF2-40B4-BE49-F238E27FC236}">
                    <a16:creationId xmlns:a16="http://schemas.microsoft.com/office/drawing/2014/main" id="{1309BEF5-AA06-6D50-9C30-2AE76C92547C}"/>
                  </a:ext>
                </a:extLst>
              </p:cNvPr>
              <p:cNvSpPr/>
              <p:nvPr/>
            </p:nvSpPr>
            <p:spPr>
              <a:xfrm>
                <a:off x="10793306" y="3197611"/>
                <a:ext cx="836054" cy="511810"/>
              </a:xfrm>
              <a:prstGeom prst="rect">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orbel" charset="0"/>
                    <a:ea typeface="Corbel" charset="0"/>
                    <a:cs typeface="Corbel" charset="0"/>
                  </a:rPr>
                  <a:t>DUMP</a:t>
                </a:r>
              </a:p>
            </p:txBody>
          </p:sp>
          <p:sp>
            <p:nvSpPr>
              <p:cNvPr id="24" name="TextBox 23">
                <a:extLst>
                  <a:ext uri="{FF2B5EF4-FFF2-40B4-BE49-F238E27FC236}">
                    <a16:creationId xmlns:a16="http://schemas.microsoft.com/office/drawing/2014/main" id="{0B7365AA-7BDA-452D-E8DA-E7DC5DF09FC9}"/>
                  </a:ext>
                </a:extLst>
              </p:cNvPr>
              <p:cNvSpPr txBox="1"/>
              <p:nvPr/>
            </p:nvSpPr>
            <p:spPr>
              <a:xfrm>
                <a:off x="383915" y="3928519"/>
                <a:ext cx="962123"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t>SPS </a:t>
                </a:r>
                <a:b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br>
                <a:r>
                  <a:rPr kumimoji="0" lang="en-US" sz="1800" b="1" i="0" u="none" strike="noStrike" kern="0" cap="none" spc="0" normalizeH="0" baseline="0" noProof="0">
                    <a:ln>
                      <a:noFill/>
                    </a:ln>
                    <a:solidFill>
                      <a:srgbClr val="FF0000"/>
                    </a:solidFill>
                    <a:effectLst/>
                    <a:uLnTx/>
                    <a:uFillTx/>
                    <a:latin typeface="Corbel" charset="0"/>
                    <a:ea typeface="Corbel" charset="0"/>
                    <a:cs typeface="Corbel" charset="0"/>
                  </a:rPr>
                  <a:t>protons</a:t>
                </a:r>
              </a:p>
            </p:txBody>
          </p:sp>
          <p:cxnSp>
            <p:nvCxnSpPr>
              <p:cNvPr id="25" name="Straight Connector 24">
                <a:extLst>
                  <a:ext uri="{FF2B5EF4-FFF2-40B4-BE49-F238E27FC236}">
                    <a16:creationId xmlns:a16="http://schemas.microsoft.com/office/drawing/2014/main" id="{04E2BC5B-8EBD-2901-39BC-16E3684417E4}"/>
                  </a:ext>
                </a:extLst>
              </p:cNvPr>
              <p:cNvCxnSpPr/>
              <p:nvPr/>
            </p:nvCxnSpPr>
            <p:spPr>
              <a:xfrm>
                <a:off x="2884546" y="2534803"/>
                <a:ext cx="1036853" cy="857568"/>
              </a:xfrm>
              <a:prstGeom prst="line">
                <a:avLst/>
              </a:prstGeom>
              <a:noFill/>
              <a:ln w="38100" cap="flat" cmpd="sng" algn="ctr">
                <a:solidFill>
                  <a:srgbClr val="2200FF"/>
                </a:solidFill>
                <a:prstDash val="solid"/>
                <a:miter lim="800000"/>
                <a:tailEnd type="triangle"/>
              </a:ln>
              <a:effectLst/>
            </p:spPr>
          </p:cxnSp>
          <p:sp>
            <p:nvSpPr>
              <p:cNvPr id="26" name="TextBox 25">
                <a:extLst>
                  <a:ext uri="{FF2B5EF4-FFF2-40B4-BE49-F238E27FC236}">
                    <a16:creationId xmlns:a16="http://schemas.microsoft.com/office/drawing/2014/main" id="{7C0C7611-53E7-DC2A-740D-66D15EFA01E8}"/>
                  </a:ext>
                </a:extLst>
              </p:cNvPr>
              <p:cNvSpPr txBox="1"/>
              <p:nvPr/>
            </p:nvSpPr>
            <p:spPr>
              <a:xfrm>
                <a:off x="1810060" y="2186503"/>
                <a:ext cx="1236237"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2200FF"/>
                    </a:solidFill>
                    <a:effectLst/>
                    <a:uLnTx/>
                    <a:uFillTx/>
                    <a:latin typeface="Corbel" charset="0"/>
                    <a:ea typeface="Corbel" charset="0"/>
                    <a:cs typeface="Corbel" charset="0"/>
                  </a:rPr>
                  <a:t>ELECTRON </a:t>
                </a:r>
                <a:br>
                  <a:rPr kumimoji="0" lang="en-US" sz="1600" b="1" i="0" u="none" strike="noStrike" kern="0" cap="none" spc="0" normalizeH="0" baseline="0" noProof="0">
                    <a:ln>
                      <a:noFill/>
                    </a:ln>
                    <a:solidFill>
                      <a:srgbClr val="2200FF"/>
                    </a:solidFill>
                    <a:effectLst/>
                    <a:uLnTx/>
                    <a:uFillTx/>
                    <a:latin typeface="Corbel" charset="0"/>
                    <a:ea typeface="Corbel" charset="0"/>
                    <a:cs typeface="Corbel" charset="0"/>
                  </a:rPr>
                </a:br>
                <a:r>
                  <a:rPr kumimoji="0" lang="en-US" sz="1600" b="1" i="0" u="none" strike="noStrike" kern="0" cap="none" spc="0" normalizeH="0" baseline="0" noProof="0">
                    <a:ln>
                      <a:noFill/>
                    </a:ln>
                    <a:solidFill>
                      <a:srgbClr val="2200FF"/>
                    </a:solidFill>
                    <a:effectLst/>
                    <a:uLnTx/>
                    <a:uFillTx/>
                    <a:latin typeface="Corbel" charset="0"/>
                    <a:ea typeface="Corbel" charset="0"/>
                    <a:cs typeface="Corbel" charset="0"/>
                  </a:rPr>
                  <a:t>LINAC</a:t>
                </a:r>
                <a:endParaRPr kumimoji="0" lang="en-US" sz="1600" b="1" i="0" u="none" strike="noStrike" kern="0" cap="none" spc="0" normalizeH="0" baseline="0" noProof="0" dirty="0">
                  <a:ln>
                    <a:noFill/>
                  </a:ln>
                  <a:solidFill>
                    <a:srgbClr val="2200FF"/>
                  </a:solidFill>
                  <a:effectLst/>
                  <a:uLnTx/>
                  <a:uFillTx/>
                  <a:latin typeface="Corbel" charset="0"/>
                  <a:ea typeface="Corbel" charset="0"/>
                  <a:cs typeface="Corbel" charset="0"/>
                </a:endParaRPr>
              </a:p>
            </p:txBody>
          </p:sp>
          <p:grpSp>
            <p:nvGrpSpPr>
              <p:cNvPr id="27" name="Group 26">
                <a:extLst>
                  <a:ext uri="{FF2B5EF4-FFF2-40B4-BE49-F238E27FC236}">
                    <a16:creationId xmlns:a16="http://schemas.microsoft.com/office/drawing/2014/main" id="{AA3DE867-B401-123E-7C8F-E2E7A81B0A9F}"/>
                  </a:ext>
                </a:extLst>
              </p:cNvPr>
              <p:cNvGrpSpPr/>
              <p:nvPr/>
            </p:nvGrpSpPr>
            <p:grpSpPr>
              <a:xfrm>
                <a:off x="2785424" y="3178796"/>
                <a:ext cx="144766" cy="508776"/>
                <a:chOff x="2926824" y="2474498"/>
                <a:chExt cx="144766" cy="508776"/>
              </a:xfrm>
            </p:grpSpPr>
            <p:grpSp>
              <p:nvGrpSpPr>
                <p:cNvPr id="104" name="Group 103">
                  <a:extLst>
                    <a:ext uri="{FF2B5EF4-FFF2-40B4-BE49-F238E27FC236}">
                      <a16:creationId xmlns:a16="http://schemas.microsoft.com/office/drawing/2014/main" id="{8099ED3F-B6EF-3A9F-1642-CDA4E741047B}"/>
                    </a:ext>
                  </a:extLst>
                </p:cNvPr>
                <p:cNvGrpSpPr/>
                <p:nvPr/>
              </p:nvGrpSpPr>
              <p:grpSpPr>
                <a:xfrm>
                  <a:off x="2928835" y="2824874"/>
                  <a:ext cx="142755" cy="158400"/>
                  <a:chOff x="3544372" y="3005123"/>
                  <a:chExt cx="142755" cy="158400"/>
                </a:xfrm>
              </p:grpSpPr>
              <p:cxnSp>
                <p:nvCxnSpPr>
                  <p:cNvPr id="108" name="Straight Connector 107">
                    <a:extLst>
                      <a:ext uri="{FF2B5EF4-FFF2-40B4-BE49-F238E27FC236}">
                        <a16:creationId xmlns:a16="http://schemas.microsoft.com/office/drawing/2014/main" id="{740D626E-74DE-7770-BBB7-C1A6F659D3D4}"/>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09" name="Straight Connector 108">
                    <a:extLst>
                      <a:ext uri="{FF2B5EF4-FFF2-40B4-BE49-F238E27FC236}">
                        <a16:creationId xmlns:a16="http://schemas.microsoft.com/office/drawing/2014/main" id="{704B4666-5437-6555-0637-9FB24A9FCA3E}"/>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105" name="Group 104">
                  <a:extLst>
                    <a:ext uri="{FF2B5EF4-FFF2-40B4-BE49-F238E27FC236}">
                      <a16:creationId xmlns:a16="http://schemas.microsoft.com/office/drawing/2014/main" id="{8F860D2A-F385-4EC3-97FB-C9DE144E531B}"/>
                    </a:ext>
                  </a:extLst>
                </p:cNvPr>
                <p:cNvGrpSpPr/>
                <p:nvPr/>
              </p:nvGrpSpPr>
              <p:grpSpPr>
                <a:xfrm rot="10800000">
                  <a:off x="2926824" y="2474498"/>
                  <a:ext cx="142755" cy="158400"/>
                  <a:chOff x="3544372" y="3005123"/>
                  <a:chExt cx="142755" cy="158400"/>
                </a:xfrm>
              </p:grpSpPr>
              <p:cxnSp>
                <p:nvCxnSpPr>
                  <p:cNvPr id="106" name="Straight Connector 105">
                    <a:extLst>
                      <a:ext uri="{FF2B5EF4-FFF2-40B4-BE49-F238E27FC236}">
                        <a16:creationId xmlns:a16="http://schemas.microsoft.com/office/drawing/2014/main" id="{8E87B5C2-7D2A-147D-8ECD-3174ECEBE559}"/>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07" name="Straight Connector 106">
                    <a:extLst>
                      <a:ext uri="{FF2B5EF4-FFF2-40B4-BE49-F238E27FC236}">
                        <a16:creationId xmlns:a16="http://schemas.microsoft.com/office/drawing/2014/main" id="{214CD008-1097-42E3-58F3-42B6EE5F69AE}"/>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28" name="Group 27">
                <a:extLst>
                  <a:ext uri="{FF2B5EF4-FFF2-40B4-BE49-F238E27FC236}">
                    <a16:creationId xmlns:a16="http://schemas.microsoft.com/office/drawing/2014/main" id="{297F7667-FC49-64BE-BA53-5B5B0EE9EA05}"/>
                  </a:ext>
                </a:extLst>
              </p:cNvPr>
              <p:cNvGrpSpPr/>
              <p:nvPr/>
            </p:nvGrpSpPr>
            <p:grpSpPr>
              <a:xfrm>
                <a:off x="3194973" y="3182796"/>
                <a:ext cx="144766" cy="508776"/>
                <a:chOff x="2926824" y="2474498"/>
                <a:chExt cx="144766" cy="508776"/>
              </a:xfrm>
            </p:grpSpPr>
            <p:grpSp>
              <p:nvGrpSpPr>
                <p:cNvPr id="98" name="Group 97">
                  <a:extLst>
                    <a:ext uri="{FF2B5EF4-FFF2-40B4-BE49-F238E27FC236}">
                      <a16:creationId xmlns:a16="http://schemas.microsoft.com/office/drawing/2014/main" id="{48F99BD0-EFA7-16A4-F8F3-ECA6C9234C40}"/>
                    </a:ext>
                  </a:extLst>
                </p:cNvPr>
                <p:cNvGrpSpPr/>
                <p:nvPr/>
              </p:nvGrpSpPr>
              <p:grpSpPr>
                <a:xfrm>
                  <a:off x="2928835" y="2824874"/>
                  <a:ext cx="142755" cy="158400"/>
                  <a:chOff x="3544372" y="3005123"/>
                  <a:chExt cx="142755" cy="158400"/>
                </a:xfrm>
              </p:grpSpPr>
              <p:cxnSp>
                <p:nvCxnSpPr>
                  <p:cNvPr id="102" name="Straight Connector 101">
                    <a:extLst>
                      <a:ext uri="{FF2B5EF4-FFF2-40B4-BE49-F238E27FC236}">
                        <a16:creationId xmlns:a16="http://schemas.microsoft.com/office/drawing/2014/main" id="{7C480388-BA4B-6401-BA1D-CEBC0F7C7BE3}"/>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03" name="Straight Connector 102">
                    <a:extLst>
                      <a:ext uri="{FF2B5EF4-FFF2-40B4-BE49-F238E27FC236}">
                        <a16:creationId xmlns:a16="http://schemas.microsoft.com/office/drawing/2014/main" id="{E38BE017-C73B-2066-44CB-EF479B93A390}"/>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99" name="Group 98">
                  <a:extLst>
                    <a:ext uri="{FF2B5EF4-FFF2-40B4-BE49-F238E27FC236}">
                      <a16:creationId xmlns:a16="http://schemas.microsoft.com/office/drawing/2014/main" id="{107A7ACB-C9EB-2392-E8F4-D7D4F617271B}"/>
                    </a:ext>
                  </a:extLst>
                </p:cNvPr>
                <p:cNvGrpSpPr/>
                <p:nvPr/>
              </p:nvGrpSpPr>
              <p:grpSpPr>
                <a:xfrm rot="10800000">
                  <a:off x="2926824" y="2474498"/>
                  <a:ext cx="142755" cy="158400"/>
                  <a:chOff x="3544372" y="3005123"/>
                  <a:chExt cx="142755" cy="158400"/>
                </a:xfrm>
              </p:grpSpPr>
              <p:cxnSp>
                <p:nvCxnSpPr>
                  <p:cNvPr id="100" name="Straight Connector 99">
                    <a:extLst>
                      <a:ext uri="{FF2B5EF4-FFF2-40B4-BE49-F238E27FC236}">
                        <a16:creationId xmlns:a16="http://schemas.microsoft.com/office/drawing/2014/main" id="{D28E025F-AA27-3BF8-0804-6C69D0750006}"/>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101" name="Straight Connector 100">
                    <a:extLst>
                      <a:ext uri="{FF2B5EF4-FFF2-40B4-BE49-F238E27FC236}">
                        <a16:creationId xmlns:a16="http://schemas.microsoft.com/office/drawing/2014/main" id="{5D8055E1-30EA-0F7B-6717-FFA185FEDD2B}"/>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29" name="Group 28">
                <a:extLst>
                  <a:ext uri="{FF2B5EF4-FFF2-40B4-BE49-F238E27FC236}">
                    <a16:creationId xmlns:a16="http://schemas.microsoft.com/office/drawing/2014/main" id="{0B18687A-A32E-C0B1-2FEC-45803A1D55CB}"/>
                  </a:ext>
                </a:extLst>
              </p:cNvPr>
              <p:cNvGrpSpPr/>
              <p:nvPr/>
            </p:nvGrpSpPr>
            <p:grpSpPr>
              <a:xfrm>
                <a:off x="3571137" y="3182796"/>
                <a:ext cx="144766" cy="508776"/>
                <a:chOff x="2926824" y="2474498"/>
                <a:chExt cx="144766" cy="508776"/>
              </a:xfrm>
            </p:grpSpPr>
            <p:grpSp>
              <p:nvGrpSpPr>
                <p:cNvPr id="92" name="Group 91">
                  <a:extLst>
                    <a:ext uri="{FF2B5EF4-FFF2-40B4-BE49-F238E27FC236}">
                      <a16:creationId xmlns:a16="http://schemas.microsoft.com/office/drawing/2014/main" id="{4823EFD8-25D5-AE4E-17A5-20D6B5511294}"/>
                    </a:ext>
                  </a:extLst>
                </p:cNvPr>
                <p:cNvGrpSpPr/>
                <p:nvPr/>
              </p:nvGrpSpPr>
              <p:grpSpPr>
                <a:xfrm>
                  <a:off x="2928835" y="2824874"/>
                  <a:ext cx="142755" cy="158400"/>
                  <a:chOff x="3544372" y="3005123"/>
                  <a:chExt cx="142755" cy="158400"/>
                </a:xfrm>
              </p:grpSpPr>
              <p:cxnSp>
                <p:nvCxnSpPr>
                  <p:cNvPr id="96" name="Straight Connector 95">
                    <a:extLst>
                      <a:ext uri="{FF2B5EF4-FFF2-40B4-BE49-F238E27FC236}">
                        <a16:creationId xmlns:a16="http://schemas.microsoft.com/office/drawing/2014/main" id="{4A5FB7B8-7E7D-D55C-6151-9596564BDE7C}"/>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97" name="Straight Connector 96">
                    <a:extLst>
                      <a:ext uri="{FF2B5EF4-FFF2-40B4-BE49-F238E27FC236}">
                        <a16:creationId xmlns:a16="http://schemas.microsoft.com/office/drawing/2014/main" id="{AAF16E8D-3DED-D641-C635-2D352F42E1C4}"/>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93" name="Group 92">
                  <a:extLst>
                    <a:ext uri="{FF2B5EF4-FFF2-40B4-BE49-F238E27FC236}">
                      <a16:creationId xmlns:a16="http://schemas.microsoft.com/office/drawing/2014/main" id="{6D8DD5AA-EE81-C6B9-52C9-719967142A7D}"/>
                    </a:ext>
                  </a:extLst>
                </p:cNvPr>
                <p:cNvGrpSpPr/>
                <p:nvPr/>
              </p:nvGrpSpPr>
              <p:grpSpPr>
                <a:xfrm rot="10800000">
                  <a:off x="2926824" y="2474498"/>
                  <a:ext cx="142755" cy="158400"/>
                  <a:chOff x="3544372" y="3005123"/>
                  <a:chExt cx="142755" cy="158400"/>
                </a:xfrm>
              </p:grpSpPr>
              <p:cxnSp>
                <p:nvCxnSpPr>
                  <p:cNvPr id="94" name="Straight Connector 93">
                    <a:extLst>
                      <a:ext uri="{FF2B5EF4-FFF2-40B4-BE49-F238E27FC236}">
                        <a16:creationId xmlns:a16="http://schemas.microsoft.com/office/drawing/2014/main" id="{EB70F746-7DCA-02A8-4159-DB9A870F0F04}"/>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95" name="Straight Connector 94">
                    <a:extLst>
                      <a:ext uri="{FF2B5EF4-FFF2-40B4-BE49-F238E27FC236}">
                        <a16:creationId xmlns:a16="http://schemas.microsoft.com/office/drawing/2014/main" id="{D4772A06-5880-2DE7-49F1-E7C760E30942}"/>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30" name="Group 29">
                <a:extLst>
                  <a:ext uri="{FF2B5EF4-FFF2-40B4-BE49-F238E27FC236}">
                    <a16:creationId xmlns:a16="http://schemas.microsoft.com/office/drawing/2014/main" id="{C6395871-44A7-7F36-8EF1-282B7B1F0948}"/>
                  </a:ext>
                </a:extLst>
              </p:cNvPr>
              <p:cNvGrpSpPr/>
              <p:nvPr/>
            </p:nvGrpSpPr>
            <p:grpSpPr>
              <a:xfrm rot="19817232">
                <a:off x="1915458" y="3503540"/>
                <a:ext cx="144766" cy="508776"/>
                <a:chOff x="2926824" y="2474498"/>
                <a:chExt cx="144766" cy="508776"/>
              </a:xfrm>
            </p:grpSpPr>
            <p:grpSp>
              <p:nvGrpSpPr>
                <p:cNvPr id="86" name="Group 85">
                  <a:extLst>
                    <a:ext uri="{FF2B5EF4-FFF2-40B4-BE49-F238E27FC236}">
                      <a16:creationId xmlns:a16="http://schemas.microsoft.com/office/drawing/2014/main" id="{7AF3E4DE-CA62-F304-2206-2B55E7434678}"/>
                    </a:ext>
                  </a:extLst>
                </p:cNvPr>
                <p:cNvGrpSpPr/>
                <p:nvPr/>
              </p:nvGrpSpPr>
              <p:grpSpPr>
                <a:xfrm>
                  <a:off x="2928835" y="2824874"/>
                  <a:ext cx="142755" cy="158400"/>
                  <a:chOff x="3544372" y="3005123"/>
                  <a:chExt cx="142755" cy="158400"/>
                </a:xfrm>
              </p:grpSpPr>
              <p:cxnSp>
                <p:nvCxnSpPr>
                  <p:cNvPr id="90" name="Straight Connector 89">
                    <a:extLst>
                      <a:ext uri="{FF2B5EF4-FFF2-40B4-BE49-F238E27FC236}">
                        <a16:creationId xmlns:a16="http://schemas.microsoft.com/office/drawing/2014/main" id="{93D92745-3819-3629-2A70-8D26A7165C1A}"/>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91" name="Straight Connector 90">
                    <a:extLst>
                      <a:ext uri="{FF2B5EF4-FFF2-40B4-BE49-F238E27FC236}">
                        <a16:creationId xmlns:a16="http://schemas.microsoft.com/office/drawing/2014/main" id="{ED2D6748-20B2-301E-39DC-3FC8066878E4}"/>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87" name="Group 86">
                  <a:extLst>
                    <a:ext uri="{FF2B5EF4-FFF2-40B4-BE49-F238E27FC236}">
                      <a16:creationId xmlns:a16="http://schemas.microsoft.com/office/drawing/2014/main" id="{9E386685-42EA-88C5-73AB-B2D58F1F53F7}"/>
                    </a:ext>
                  </a:extLst>
                </p:cNvPr>
                <p:cNvGrpSpPr/>
                <p:nvPr/>
              </p:nvGrpSpPr>
              <p:grpSpPr>
                <a:xfrm rot="10800000">
                  <a:off x="2926824" y="2474498"/>
                  <a:ext cx="142755" cy="158400"/>
                  <a:chOff x="3544372" y="3005123"/>
                  <a:chExt cx="142755" cy="158400"/>
                </a:xfrm>
              </p:grpSpPr>
              <p:cxnSp>
                <p:nvCxnSpPr>
                  <p:cNvPr id="88" name="Straight Connector 87">
                    <a:extLst>
                      <a:ext uri="{FF2B5EF4-FFF2-40B4-BE49-F238E27FC236}">
                        <a16:creationId xmlns:a16="http://schemas.microsoft.com/office/drawing/2014/main" id="{12B38554-F91C-9EF0-654E-5449BA05A31A}"/>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89" name="Straight Connector 88">
                    <a:extLst>
                      <a:ext uri="{FF2B5EF4-FFF2-40B4-BE49-F238E27FC236}">
                        <a16:creationId xmlns:a16="http://schemas.microsoft.com/office/drawing/2014/main" id="{AE8AAEF1-16E9-8E3C-1A03-E6B8C9668F9E}"/>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31" name="Group 30">
                <a:extLst>
                  <a:ext uri="{FF2B5EF4-FFF2-40B4-BE49-F238E27FC236}">
                    <a16:creationId xmlns:a16="http://schemas.microsoft.com/office/drawing/2014/main" id="{0EF1DD07-C703-ABBB-31D6-26CDBE75D7EF}"/>
                  </a:ext>
                </a:extLst>
              </p:cNvPr>
              <p:cNvGrpSpPr/>
              <p:nvPr/>
            </p:nvGrpSpPr>
            <p:grpSpPr>
              <a:xfrm rot="19817232">
                <a:off x="1480086" y="3760360"/>
                <a:ext cx="144766" cy="508776"/>
                <a:chOff x="2926824" y="2474498"/>
                <a:chExt cx="144766" cy="508776"/>
              </a:xfrm>
            </p:grpSpPr>
            <p:grpSp>
              <p:nvGrpSpPr>
                <p:cNvPr id="80" name="Group 79">
                  <a:extLst>
                    <a:ext uri="{FF2B5EF4-FFF2-40B4-BE49-F238E27FC236}">
                      <a16:creationId xmlns:a16="http://schemas.microsoft.com/office/drawing/2014/main" id="{F06ABE66-6C8C-C501-C290-127E39CAE400}"/>
                    </a:ext>
                  </a:extLst>
                </p:cNvPr>
                <p:cNvGrpSpPr/>
                <p:nvPr/>
              </p:nvGrpSpPr>
              <p:grpSpPr>
                <a:xfrm>
                  <a:off x="2928835" y="2824874"/>
                  <a:ext cx="142755" cy="158400"/>
                  <a:chOff x="3544372" y="3005123"/>
                  <a:chExt cx="142755" cy="158400"/>
                </a:xfrm>
              </p:grpSpPr>
              <p:cxnSp>
                <p:nvCxnSpPr>
                  <p:cNvPr id="84" name="Straight Connector 83">
                    <a:extLst>
                      <a:ext uri="{FF2B5EF4-FFF2-40B4-BE49-F238E27FC236}">
                        <a16:creationId xmlns:a16="http://schemas.microsoft.com/office/drawing/2014/main" id="{97A13F40-CB07-8E0F-F2B3-DE356ADDD7D6}"/>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85" name="Straight Connector 84">
                    <a:extLst>
                      <a:ext uri="{FF2B5EF4-FFF2-40B4-BE49-F238E27FC236}">
                        <a16:creationId xmlns:a16="http://schemas.microsoft.com/office/drawing/2014/main" id="{5E36DA36-778E-4B8A-13A1-E8D83FDD0334}"/>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81" name="Group 80">
                  <a:extLst>
                    <a:ext uri="{FF2B5EF4-FFF2-40B4-BE49-F238E27FC236}">
                      <a16:creationId xmlns:a16="http://schemas.microsoft.com/office/drawing/2014/main" id="{AB85F5D3-3390-6AAC-2988-C4CE24534274}"/>
                    </a:ext>
                  </a:extLst>
                </p:cNvPr>
                <p:cNvGrpSpPr/>
                <p:nvPr/>
              </p:nvGrpSpPr>
              <p:grpSpPr>
                <a:xfrm rot="10800000">
                  <a:off x="2926824" y="2474498"/>
                  <a:ext cx="142755" cy="158400"/>
                  <a:chOff x="3544372" y="3005123"/>
                  <a:chExt cx="142755" cy="158400"/>
                </a:xfrm>
              </p:grpSpPr>
              <p:cxnSp>
                <p:nvCxnSpPr>
                  <p:cNvPr id="82" name="Straight Connector 81">
                    <a:extLst>
                      <a:ext uri="{FF2B5EF4-FFF2-40B4-BE49-F238E27FC236}">
                        <a16:creationId xmlns:a16="http://schemas.microsoft.com/office/drawing/2014/main" id="{FCF5840B-4C70-521E-4D76-2CAA1AC99609}"/>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83" name="Straight Connector 82">
                    <a:extLst>
                      <a:ext uri="{FF2B5EF4-FFF2-40B4-BE49-F238E27FC236}">
                        <a16:creationId xmlns:a16="http://schemas.microsoft.com/office/drawing/2014/main" id="{F5E23D0D-764C-02B2-36D5-A33B894126E8}"/>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32" name="Group 31">
                <a:extLst>
                  <a:ext uri="{FF2B5EF4-FFF2-40B4-BE49-F238E27FC236}">
                    <a16:creationId xmlns:a16="http://schemas.microsoft.com/office/drawing/2014/main" id="{D63AC3C4-35ED-5B89-9A19-78BC72997DE1}"/>
                  </a:ext>
                </a:extLst>
              </p:cNvPr>
              <p:cNvGrpSpPr/>
              <p:nvPr/>
            </p:nvGrpSpPr>
            <p:grpSpPr>
              <a:xfrm>
                <a:off x="4223808" y="3157167"/>
                <a:ext cx="144766" cy="508776"/>
                <a:chOff x="2926824" y="2474498"/>
                <a:chExt cx="144766" cy="508776"/>
              </a:xfrm>
            </p:grpSpPr>
            <p:grpSp>
              <p:nvGrpSpPr>
                <p:cNvPr id="74" name="Group 73">
                  <a:extLst>
                    <a:ext uri="{FF2B5EF4-FFF2-40B4-BE49-F238E27FC236}">
                      <a16:creationId xmlns:a16="http://schemas.microsoft.com/office/drawing/2014/main" id="{DF9DFCB5-67AF-D579-2147-97422284952C}"/>
                    </a:ext>
                  </a:extLst>
                </p:cNvPr>
                <p:cNvGrpSpPr/>
                <p:nvPr/>
              </p:nvGrpSpPr>
              <p:grpSpPr>
                <a:xfrm>
                  <a:off x="2928835" y="2824874"/>
                  <a:ext cx="142755" cy="158400"/>
                  <a:chOff x="3544372" y="3005123"/>
                  <a:chExt cx="142755" cy="158400"/>
                </a:xfrm>
              </p:grpSpPr>
              <p:cxnSp>
                <p:nvCxnSpPr>
                  <p:cNvPr id="78" name="Straight Connector 77">
                    <a:extLst>
                      <a:ext uri="{FF2B5EF4-FFF2-40B4-BE49-F238E27FC236}">
                        <a16:creationId xmlns:a16="http://schemas.microsoft.com/office/drawing/2014/main" id="{FA71802D-CFBD-40A3-F442-BED24554F5DB}"/>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79" name="Straight Connector 78">
                    <a:extLst>
                      <a:ext uri="{FF2B5EF4-FFF2-40B4-BE49-F238E27FC236}">
                        <a16:creationId xmlns:a16="http://schemas.microsoft.com/office/drawing/2014/main" id="{203C5345-56E5-570B-B9CB-B77296B1A3DF}"/>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75" name="Group 74">
                  <a:extLst>
                    <a:ext uri="{FF2B5EF4-FFF2-40B4-BE49-F238E27FC236}">
                      <a16:creationId xmlns:a16="http://schemas.microsoft.com/office/drawing/2014/main" id="{9F9D5FBD-A368-74FB-369B-8B3FA830B869}"/>
                    </a:ext>
                  </a:extLst>
                </p:cNvPr>
                <p:cNvGrpSpPr/>
                <p:nvPr/>
              </p:nvGrpSpPr>
              <p:grpSpPr>
                <a:xfrm rot="10800000">
                  <a:off x="2926824" y="2474498"/>
                  <a:ext cx="142755" cy="158400"/>
                  <a:chOff x="3544372" y="3005123"/>
                  <a:chExt cx="142755" cy="158400"/>
                </a:xfrm>
              </p:grpSpPr>
              <p:cxnSp>
                <p:nvCxnSpPr>
                  <p:cNvPr id="76" name="Straight Connector 75">
                    <a:extLst>
                      <a:ext uri="{FF2B5EF4-FFF2-40B4-BE49-F238E27FC236}">
                        <a16:creationId xmlns:a16="http://schemas.microsoft.com/office/drawing/2014/main" id="{5D8F750D-AA48-DE4E-EF76-DD65C4BCF536}"/>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77" name="Straight Connector 76">
                    <a:extLst>
                      <a:ext uri="{FF2B5EF4-FFF2-40B4-BE49-F238E27FC236}">
                        <a16:creationId xmlns:a16="http://schemas.microsoft.com/office/drawing/2014/main" id="{09CEC57A-3AC2-750C-D2A0-C44531285A2A}"/>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33" name="Group 32">
                <a:extLst>
                  <a:ext uri="{FF2B5EF4-FFF2-40B4-BE49-F238E27FC236}">
                    <a16:creationId xmlns:a16="http://schemas.microsoft.com/office/drawing/2014/main" id="{E06A208B-1665-F68B-F294-DAA9ED4C8753}"/>
                  </a:ext>
                </a:extLst>
              </p:cNvPr>
              <p:cNvGrpSpPr/>
              <p:nvPr/>
            </p:nvGrpSpPr>
            <p:grpSpPr>
              <a:xfrm>
                <a:off x="4970119" y="3157167"/>
                <a:ext cx="144766" cy="508776"/>
                <a:chOff x="2926824" y="2474498"/>
                <a:chExt cx="144766" cy="508776"/>
              </a:xfrm>
            </p:grpSpPr>
            <p:grpSp>
              <p:nvGrpSpPr>
                <p:cNvPr id="68" name="Group 67">
                  <a:extLst>
                    <a:ext uri="{FF2B5EF4-FFF2-40B4-BE49-F238E27FC236}">
                      <a16:creationId xmlns:a16="http://schemas.microsoft.com/office/drawing/2014/main" id="{97F3EF30-B04C-A347-0A08-409E0E6EF0FE}"/>
                    </a:ext>
                  </a:extLst>
                </p:cNvPr>
                <p:cNvGrpSpPr/>
                <p:nvPr/>
              </p:nvGrpSpPr>
              <p:grpSpPr>
                <a:xfrm>
                  <a:off x="2928835" y="2824874"/>
                  <a:ext cx="142755" cy="158400"/>
                  <a:chOff x="3544372" y="3005123"/>
                  <a:chExt cx="142755" cy="158400"/>
                </a:xfrm>
              </p:grpSpPr>
              <p:cxnSp>
                <p:nvCxnSpPr>
                  <p:cNvPr id="72" name="Straight Connector 71">
                    <a:extLst>
                      <a:ext uri="{FF2B5EF4-FFF2-40B4-BE49-F238E27FC236}">
                        <a16:creationId xmlns:a16="http://schemas.microsoft.com/office/drawing/2014/main" id="{24B6FBA0-527F-4304-6113-F4F46FE9E4A6}"/>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73" name="Straight Connector 72">
                    <a:extLst>
                      <a:ext uri="{FF2B5EF4-FFF2-40B4-BE49-F238E27FC236}">
                        <a16:creationId xmlns:a16="http://schemas.microsoft.com/office/drawing/2014/main" id="{B22F16A2-FB64-1BC4-3D34-9D853CFA4FBC}"/>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nvGrpSpPr>
                <p:cNvPr id="69" name="Group 68">
                  <a:extLst>
                    <a:ext uri="{FF2B5EF4-FFF2-40B4-BE49-F238E27FC236}">
                      <a16:creationId xmlns:a16="http://schemas.microsoft.com/office/drawing/2014/main" id="{68F630D9-FA90-248E-9BC2-EF45833C281E}"/>
                    </a:ext>
                  </a:extLst>
                </p:cNvPr>
                <p:cNvGrpSpPr/>
                <p:nvPr/>
              </p:nvGrpSpPr>
              <p:grpSpPr>
                <a:xfrm rot="10800000">
                  <a:off x="2926824" y="2474498"/>
                  <a:ext cx="142755" cy="158400"/>
                  <a:chOff x="3544372" y="3005123"/>
                  <a:chExt cx="142755" cy="158400"/>
                </a:xfrm>
              </p:grpSpPr>
              <p:cxnSp>
                <p:nvCxnSpPr>
                  <p:cNvPr id="70" name="Straight Connector 69">
                    <a:extLst>
                      <a:ext uri="{FF2B5EF4-FFF2-40B4-BE49-F238E27FC236}">
                        <a16:creationId xmlns:a16="http://schemas.microsoft.com/office/drawing/2014/main" id="{5393B953-17CD-7D51-491D-3CB4D3BE7D86}"/>
                      </a:ext>
                    </a:extLst>
                  </p:cNvPr>
                  <p:cNvCxnSpPr/>
                  <p:nvPr/>
                </p:nvCxnSpPr>
                <p:spPr>
                  <a:xfrm>
                    <a:off x="3544372" y="3005123"/>
                    <a:ext cx="142755" cy="0"/>
                  </a:xfrm>
                  <a:prstGeom prst="line">
                    <a:avLst/>
                  </a:prstGeom>
                  <a:noFill/>
                  <a:ln w="38100" cap="flat" cmpd="sng" algn="ctr">
                    <a:solidFill>
                      <a:srgbClr val="FF0000"/>
                    </a:solidFill>
                    <a:prstDash val="solid"/>
                    <a:miter lim="800000"/>
                  </a:ln>
                  <a:effectLst/>
                </p:spPr>
              </p:cxnSp>
              <p:cxnSp>
                <p:nvCxnSpPr>
                  <p:cNvPr id="71" name="Straight Connector 70">
                    <a:extLst>
                      <a:ext uri="{FF2B5EF4-FFF2-40B4-BE49-F238E27FC236}">
                        <a16:creationId xmlns:a16="http://schemas.microsoft.com/office/drawing/2014/main" id="{D2052B03-CAAC-5475-BA34-8C6F0BF8C623}"/>
                      </a:ext>
                    </a:extLst>
                  </p:cNvPr>
                  <p:cNvCxnSpPr/>
                  <p:nvPr/>
                </p:nvCxnSpPr>
                <p:spPr>
                  <a:xfrm>
                    <a:off x="3615749" y="3005123"/>
                    <a:ext cx="0" cy="158400"/>
                  </a:xfrm>
                  <a:prstGeom prst="line">
                    <a:avLst/>
                  </a:prstGeom>
                  <a:noFill/>
                  <a:ln w="38100" cap="flat" cmpd="sng" algn="ctr">
                    <a:solidFill>
                      <a:srgbClr val="FF0000"/>
                    </a:solidFill>
                    <a:prstDash val="solid"/>
                    <a:miter lim="800000"/>
                  </a:ln>
                  <a:effectLst/>
                </p:spPr>
              </p:cxnSp>
            </p:grpSp>
          </p:grpSp>
          <p:grpSp>
            <p:nvGrpSpPr>
              <p:cNvPr id="34" name="Group 33">
                <a:extLst>
                  <a:ext uri="{FF2B5EF4-FFF2-40B4-BE49-F238E27FC236}">
                    <a16:creationId xmlns:a16="http://schemas.microsoft.com/office/drawing/2014/main" id="{C5BC73DD-5B08-11B1-1DE0-B7D5E72EBF14}"/>
                  </a:ext>
                </a:extLst>
              </p:cNvPr>
              <p:cNvGrpSpPr/>
              <p:nvPr/>
            </p:nvGrpSpPr>
            <p:grpSpPr>
              <a:xfrm>
                <a:off x="4610362" y="3159072"/>
                <a:ext cx="144766" cy="508776"/>
                <a:chOff x="2926824" y="2474498"/>
                <a:chExt cx="144766" cy="508776"/>
              </a:xfrm>
            </p:grpSpPr>
            <p:grpSp>
              <p:nvGrpSpPr>
                <p:cNvPr id="62" name="Group 61">
                  <a:extLst>
                    <a:ext uri="{FF2B5EF4-FFF2-40B4-BE49-F238E27FC236}">
                      <a16:creationId xmlns:a16="http://schemas.microsoft.com/office/drawing/2014/main" id="{0E96C2D0-B7EA-7D42-997E-0A009A17EFE7}"/>
                    </a:ext>
                  </a:extLst>
                </p:cNvPr>
                <p:cNvGrpSpPr/>
                <p:nvPr/>
              </p:nvGrpSpPr>
              <p:grpSpPr>
                <a:xfrm>
                  <a:off x="2928835" y="2824874"/>
                  <a:ext cx="142755" cy="158400"/>
                  <a:chOff x="3544372" y="3005123"/>
                  <a:chExt cx="142755" cy="158400"/>
                </a:xfrm>
              </p:grpSpPr>
              <p:cxnSp>
                <p:nvCxnSpPr>
                  <p:cNvPr id="66" name="Straight Connector 65">
                    <a:extLst>
                      <a:ext uri="{FF2B5EF4-FFF2-40B4-BE49-F238E27FC236}">
                        <a16:creationId xmlns:a16="http://schemas.microsoft.com/office/drawing/2014/main" id="{6FECD85D-E94B-0D9C-73E9-E0E81EFCF0ED}"/>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67" name="Straight Connector 66">
                    <a:extLst>
                      <a:ext uri="{FF2B5EF4-FFF2-40B4-BE49-F238E27FC236}">
                        <a16:creationId xmlns:a16="http://schemas.microsoft.com/office/drawing/2014/main" id="{FE04786A-4D9B-55AF-0339-6CA91357A8C3}"/>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nvGrpSpPr>
                <p:cNvPr id="63" name="Group 62">
                  <a:extLst>
                    <a:ext uri="{FF2B5EF4-FFF2-40B4-BE49-F238E27FC236}">
                      <a16:creationId xmlns:a16="http://schemas.microsoft.com/office/drawing/2014/main" id="{12F1880C-61F2-E1BA-7B4A-EC3EFB2F3DA0}"/>
                    </a:ext>
                  </a:extLst>
                </p:cNvPr>
                <p:cNvGrpSpPr/>
                <p:nvPr/>
              </p:nvGrpSpPr>
              <p:grpSpPr>
                <a:xfrm rot="10800000">
                  <a:off x="2926824" y="2474498"/>
                  <a:ext cx="142755" cy="158400"/>
                  <a:chOff x="3544372" y="3005123"/>
                  <a:chExt cx="142755" cy="158400"/>
                </a:xfrm>
              </p:grpSpPr>
              <p:cxnSp>
                <p:nvCxnSpPr>
                  <p:cNvPr id="64" name="Straight Connector 63">
                    <a:extLst>
                      <a:ext uri="{FF2B5EF4-FFF2-40B4-BE49-F238E27FC236}">
                        <a16:creationId xmlns:a16="http://schemas.microsoft.com/office/drawing/2014/main" id="{C98FF030-E828-763F-20D1-B26A6055527B}"/>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65" name="Straight Connector 64">
                    <a:extLst>
                      <a:ext uri="{FF2B5EF4-FFF2-40B4-BE49-F238E27FC236}">
                        <a16:creationId xmlns:a16="http://schemas.microsoft.com/office/drawing/2014/main" id="{E909C018-C32B-64AC-7D91-7B39E105040D}"/>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grpSp>
            <p:nvGrpSpPr>
              <p:cNvPr id="35" name="Group 34">
                <a:extLst>
                  <a:ext uri="{FF2B5EF4-FFF2-40B4-BE49-F238E27FC236}">
                    <a16:creationId xmlns:a16="http://schemas.microsoft.com/office/drawing/2014/main" id="{43F51E86-FA9D-C01D-4163-09B5706EEE98}"/>
                  </a:ext>
                </a:extLst>
              </p:cNvPr>
              <p:cNvGrpSpPr/>
              <p:nvPr/>
            </p:nvGrpSpPr>
            <p:grpSpPr>
              <a:xfrm>
                <a:off x="5356673" y="3159072"/>
                <a:ext cx="144766" cy="508776"/>
                <a:chOff x="2926824" y="2474498"/>
                <a:chExt cx="144766" cy="508776"/>
              </a:xfrm>
            </p:grpSpPr>
            <p:grpSp>
              <p:nvGrpSpPr>
                <p:cNvPr id="56" name="Group 55">
                  <a:extLst>
                    <a:ext uri="{FF2B5EF4-FFF2-40B4-BE49-F238E27FC236}">
                      <a16:creationId xmlns:a16="http://schemas.microsoft.com/office/drawing/2014/main" id="{D0FE2E89-5275-8089-6C35-24DCCDCB9394}"/>
                    </a:ext>
                  </a:extLst>
                </p:cNvPr>
                <p:cNvGrpSpPr/>
                <p:nvPr/>
              </p:nvGrpSpPr>
              <p:grpSpPr>
                <a:xfrm>
                  <a:off x="2928835" y="2824874"/>
                  <a:ext cx="142755" cy="158400"/>
                  <a:chOff x="3544372" y="3005123"/>
                  <a:chExt cx="142755" cy="158400"/>
                </a:xfrm>
              </p:grpSpPr>
              <p:cxnSp>
                <p:nvCxnSpPr>
                  <p:cNvPr id="60" name="Straight Connector 59">
                    <a:extLst>
                      <a:ext uri="{FF2B5EF4-FFF2-40B4-BE49-F238E27FC236}">
                        <a16:creationId xmlns:a16="http://schemas.microsoft.com/office/drawing/2014/main" id="{72082039-EBF2-AA2E-D343-045DEDD9D028}"/>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61" name="Straight Connector 60">
                    <a:extLst>
                      <a:ext uri="{FF2B5EF4-FFF2-40B4-BE49-F238E27FC236}">
                        <a16:creationId xmlns:a16="http://schemas.microsoft.com/office/drawing/2014/main" id="{E6AF6270-0B11-8FD7-0FD7-0C0784C4D409}"/>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nvGrpSpPr>
                <p:cNvPr id="57" name="Group 56">
                  <a:extLst>
                    <a:ext uri="{FF2B5EF4-FFF2-40B4-BE49-F238E27FC236}">
                      <a16:creationId xmlns:a16="http://schemas.microsoft.com/office/drawing/2014/main" id="{3C329C95-E90C-61DC-99CE-B76E713BF99E}"/>
                    </a:ext>
                  </a:extLst>
                </p:cNvPr>
                <p:cNvGrpSpPr/>
                <p:nvPr/>
              </p:nvGrpSpPr>
              <p:grpSpPr>
                <a:xfrm rot="10800000">
                  <a:off x="2926824" y="2474498"/>
                  <a:ext cx="142755" cy="158400"/>
                  <a:chOff x="3544372" y="3005123"/>
                  <a:chExt cx="142755" cy="158400"/>
                </a:xfrm>
              </p:grpSpPr>
              <p:cxnSp>
                <p:nvCxnSpPr>
                  <p:cNvPr id="58" name="Straight Connector 57">
                    <a:extLst>
                      <a:ext uri="{FF2B5EF4-FFF2-40B4-BE49-F238E27FC236}">
                        <a16:creationId xmlns:a16="http://schemas.microsoft.com/office/drawing/2014/main" id="{D0C576ED-FF67-EA4E-9185-E81D44FE5EBE}"/>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59" name="Straight Connector 58">
                    <a:extLst>
                      <a:ext uri="{FF2B5EF4-FFF2-40B4-BE49-F238E27FC236}">
                        <a16:creationId xmlns:a16="http://schemas.microsoft.com/office/drawing/2014/main" id="{723F71BC-8FA3-031C-DECC-B6E537050272}"/>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grpSp>
            <p:nvGrpSpPr>
              <p:cNvPr id="36" name="Group 35">
                <a:extLst>
                  <a:ext uri="{FF2B5EF4-FFF2-40B4-BE49-F238E27FC236}">
                    <a16:creationId xmlns:a16="http://schemas.microsoft.com/office/drawing/2014/main" id="{10DF7829-4492-3DCC-74C9-A9DF54F4A108}"/>
                  </a:ext>
                </a:extLst>
              </p:cNvPr>
              <p:cNvGrpSpPr/>
              <p:nvPr/>
            </p:nvGrpSpPr>
            <p:grpSpPr>
              <a:xfrm rot="2446833">
                <a:off x="3069154" y="2501656"/>
                <a:ext cx="144766" cy="508776"/>
                <a:chOff x="2926824" y="2474498"/>
                <a:chExt cx="144766" cy="508776"/>
              </a:xfrm>
            </p:grpSpPr>
            <p:grpSp>
              <p:nvGrpSpPr>
                <p:cNvPr id="50" name="Group 49">
                  <a:extLst>
                    <a:ext uri="{FF2B5EF4-FFF2-40B4-BE49-F238E27FC236}">
                      <a16:creationId xmlns:a16="http://schemas.microsoft.com/office/drawing/2014/main" id="{02C670DC-05AD-2DB6-F496-00C71ECE42EC}"/>
                    </a:ext>
                  </a:extLst>
                </p:cNvPr>
                <p:cNvGrpSpPr/>
                <p:nvPr/>
              </p:nvGrpSpPr>
              <p:grpSpPr>
                <a:xfrm>
                  <a:off x="2928835" y="2824874"/>
                  <a:ext cx="142755" cy="158400"/>
                  <a:chOff x="3544372" y="3005123"/>
                  <a:chExt cx="142755" cy="158400"/>
                </a:xfrm>
              </p:grpSpPr>
              <p:cxnSp>
                <p:nvCxnSpPr>
                  <p:cNvPr id="54" name="Straight Connector 53">
                    <a:extLst>
                      <a:ext uri="{FF2B5EF4-FFF2-40B4-BE49-F238E27FC236}">
                        <a16:creationId xmlns:a16="http://schemas.microsoft.com/office/drawing/2014/main" id="{5F4B479D-A86E-D6FF-39A0-EB190819A1A8}"/>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55" name="Straight Connector 54">
                    <a:extLst>
                      <a:ext uri="{FF2B5EF4-FFF2-40B4-BE49-F238E27FC236}">
                        <a16:creationId xmlns:a16="http://schemas.microsoft.com/office/drawing/2014/main" id="{24543BA6-769E-9210-0D12-2D7CC3FDBCA2}"/>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nvGrpSpPr>
                <p:cNvPr id="51" name="Group 50">
                  <a:extLst>
                    <a:ext uri="{FF2B5EF4-FFF2-40B4-BE49-F238E27FC236}">
                      <a16:creationId xmlns:a16="http://schemas.microsoft.com/office/drawing/2014/main" id="{C98183F5-AF7C-6D43-041C-80C833D41339}"/>
                    </a:ext>
                  </a:extLst>
                </p:cNvPr>
                <p:cNvGrpSpPr/>
                <p:nvPr/>
              </p:nvGrpSpPr>
              <p:grpSpPr>
                <a:xfrm rot="10800000">
                  <a:off x="2926824" y="2474498"/>
                  <a:ext cx="142755" cy="158400"/>
                  <a:chOff x="3544372" y="3005123"/>
                  <a:chExt cx="142755" cy="158400"/>
                </a:xfrm>
              </p:grpSpPr>
              <p:cxnSp>
                <p:nvCxnSpPr>
                  <p:cNvPr id="52" name="Straight Connector 51">
                    <a:extLst>
                      <a:ext uri="{FF2B5EF4-FFF2-40B4-BE49-F238E27FC236}">
                        <a16:creationId xmlns:a16="http://schemas.microsoft.com/office/drawing/2014/main" id="{386BD97A-7AE7-B3C0-13B0-BAB1E12AE1E2}"/>
                      </a:ext>
                    </a:extLst>
                  </p:cNvPr>
                  <p:cNvCxnSpPr/>
                  <p:nvPr/>
                </p:nvCxnSpPr>
                <p:spPr>
                  <a:xfrm>
                    <a:off x="3544372" y="3005123"/>
                    <a:ext cx="142755" cy="0"/>
                  </a:xfrm>
                  <a:prstGeom prst="line">
                    <a:avLst/>
                  </a:prstGeom>
                  <a:noFill/>
                  <a:ln w="38100" cap="flat" cmpd="sng" algn="ctr">
                    <a:solidFill>
                      <a:srgbClr val="2200FF"/>
                    </a:solidFill>
                    <a:prstDash val="solid"/>
                    <a:miter lim="800000"/>
                  </a:ln>
                  <a:effectLst/>
                </p:spPr>
              </p:cxnSp>
              <p:cxnSp>
                <p:nvCxnSpPr>
                  <p:cNvPr id="53" name="Straight Connector 52">
                    <a:extLst>
                      <a:ext uri="{FF2B5EF4-FFF2-40B4-BE49-F238E27FC236}">
                        <a16:creationId xmlns:a16="http://schemas.microsoft.com/office/drawing/2014/main" id="{2AA7B243-A908-1D8B-34FA-EB74916E2B82}"/>
                      </a:ext>
                    </a:extLst>
                  </p:cNvPr>
                  <p:cNvCxnSpPr/>
                  <p:nvPr/>
                </p:nvCxnSpPr>
                <p:spPr>
                  <a:xfrm>
                    <a:off x="3615749" y="3005123"/>
                    <a:ext cx="0" cy="158400"/>
                  </a:xfrm>
                  <a:prstGeom prst="line">
                    <a:avLst/>
                  </a:prstGeom>
                  <a:noFill/>
                  <a:ln w="38100" cap="flat" cmpd="sng" algn="ctr">
                    <a:solidFill>
                      <a:srgbClr val="2200FF"/>
                    </a:solidFill>
                    <a:prstDash val="solid"/>
                    <a:miter lim="800000"/>
                  </a:ln>
                  <a:effectLst/>
                </p:spPr>
              </p:cxnSp>
            </p:grpSp>
          </p:grpSp>
          <p:sp>
            <p:nvSpPr>
              <p:cNvPr id="37" name="TextBox 36">
                <a:extLst>
                  <a:ext uri="{FF2B5EF4-FFF2-40B4-BE49-F238E27FC236}">
                    <a16:creationId xmlns:a16="http://schemas.microsoft.com/office/drawing/2014/main" id="{D77E12D8-73EC-FF2C-50AD-170D445BB759}"/>
                  </a:ext>
                </a:extLst>
              </p:cNvPr>
              <p:cNvSpPr txBox="1"/>
              <p:nvPr/>
            </p:nvSpPr>
            <p:spPr>
              <a:xfrm>
                <a:off x="4222047" y="2303033"/>
                <a:ext cx="1636987"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2200FF"/>
                    </a:solidFill>
                    <a:effectLst/>
                    <a:uLnTx/>
                    <a:uFillTx/>
                    <a:latin typeface="Corbel" charset="0"/>
                    <a:ea typeface="Corbel" charset="0"/>
                    <a:cs typeface="Corbel" charset="0"/>
                  </a:rPr>
                  <a:t>Electron BPMs</a:t>
                </a:r>
              </a:p>
            </p:txBody>
          </p:sp>
          <p:cxnSp>
            <p:nvCxnSpPr>
              <p:cNvPr id="38" name="Straight Connector 37">
                <a:extLst>
                  <a:ext uri="{FF2B5EF4-FFF2-40B4-BE49-F238E27FC236}">
                    <a16:creationId xmlns:a16="http://schemas.microsoft.com/office/drawing/2014/main" id="{E86628E8-2F96-24BD-529E-36361F47C153}"/>
                  </a:ext>
                </a:extLst>
              </p:cNvPr>
              <p:cNvCxnSpPr/>
              <p:nvPr/>
            </p:nvCxnSpPr>
            <p:spPr>
              <a:xfrm flipH="1">
                <a:off x="3348421" y="2487699"/>
                <a:ext cx="873626" cy="166959"/>
              </a:xfrm>
              <a:prstGeom prst="line">
                <a:avLst/>
              </a:prstGeom>
              <a:noFill/>
              <a:ln w="12700" cap="flat" cmpd="sng" algn="ctr">
                <a:solidFill>
                  <a:srgbClr val="2200FF"/>
                </a:solidFill>
                <a:prstDash val="solid"/>
                <a:miter lim="800000"/>
              </a:ln>
              <a:effectLst/>
            </p:spPr>
          </p:cxnSp>
          <p:cxnSp>
            <p:nvCxnSpPr>
              <p:cNvPr id="39" name="Straight Connector 38">
                <a:extLst>
                  <a:ext uri="{FF2B5EF4-FFF2-40B4-BE49-F238E27FC236}">
                    <a16:creationId xmlns:a16="http://schemas.microsoft.com/office/drawing/2014/main" id="{328D252C-F34D-5690-B096-B0CBC3E5164B}"/>
                  </a:ext>
                </a:extLst>
              </p:cNvPr>
              <p:cNvCxnSpPr/>
              <p:nvPr/>
            </p:nvCxnSpPr>
            <p:spPr>
              <a:xfrm flipH="1">
                <a:off x="4705416" y="2645840"/>
                <a:ext cx="131096" cy="438486"/>
              </a:xfrm>
              <a:prstGeom prst="line">
                <a:avLst/>
              </a:prstGeom>
              <a:noFill/>
              <a:ln w="12700" cap="flat" cmpd="sng" algn="ctr">
                <a:solidFill>
                  <a:srgbClr val="2200FF"/>
                </a:solidFill>
                <a:prstDash val="solid"/>
                <a:miter lim="800000"/>
              </a:ln>
              <a:effectLst/>
            </p:spPr>
          </p:cxnSp>
          <p:cxnSp>
            <p:nvCxnSpPr>
              <p:cNvPr id="40" name="Straight Connector 39">
                <a:extLst>
                  <a:ext uri="{FF2B5EF4-FFF2-40B4-BE49-F238E27FC236}">
                    <a16:creationId xmlns:a16="http://schemas.microsoft.com/office/drawing/2014/main" id="{63A69B88-C452-2AB6-8943-DC35AF8618C1}"/>
                  </a:ext>
                </a:extLst>
              </p:cNvPr>
              <p:cNvCxnSpPr/>
              <p:nvPr/>
            </p:nvCxnSpPr>
            <p:spPr>
              <a:xfrm>
                <a:off x="5391809" y="2657462"/>
                <a:ext cx="36241" cy="429347"/>
              </a:xfrm>
              <a:prstGeom prst="line">
                <a:avLst/>
              </a:prstGeom>
              <a:noFill/>
              <a:ln w="12700" cap="flat" cmpd="sng" algn="ctr">
                <a:solidFill>
                  <a:srgbClr val="2200FF"/>
                </a:solidFill>
                <a:prstDash val="solid"/>
                <a:miter lim="800000"/>
              </a:ln>
              <a:effectLst/>
            </p:spPr>
          </p:cxnSp>
          <p:sp>
            <p:nvSpPr>
              <p:cNvPr id="41" name="TextBox 40">
                <a:extLst>
                  <a:ext uri="{FF2B5EF4-FFF2-40B4-BE49-F238E27FC236}">
                    <a16:creationId xmlns:a16="http://schemas.microsoft.com/office/drawing/2014/main" id="{18F2A6F9-158F-ED80-530F-A978C87C3752}"/>
                  </a:ext>
                </a:extLst>
              </p:cNvPr>
              <p:cNvSpPr txBox="1"/>
              <p:nvPr/>
            </p:nvSpPr>
            <p:spPr>
              <a:xfrm>
                <a:off x="3270408" y="4212331"/>
                <a:ext cx="149432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0000"/>
                    </a:solidFill>
                    <a:effectLst/>
                    <a:uLnTx/>
                    <a:uFillTx/>
                    <a:latin typeface="Corbel" charset="0"/>
                    <a:ea typeface="Corbel" charset="0"/>
                    <a:cs typeface="Corbel" charset="0"/>
                  </a:rPr>
                  <a:t>Proton BPMs</a:t>
                </a:r>
              </a:p>
            </p:txBody>
          </p:sp>
          <p:cxnSp>
            <p:nvCxnSpPr>
              <p:cNvPr id="42" name="Straight Connector 41">
                <a:extLst>
                  <a:ext uri="{FF2B5EF4-FFF2-40B4-BE49-F238E27FC236}">
                    <a16:creationId xmlns:a16="http://schemas.microsoft.com/office/drawing/2014/main" id="{D764D4B3-AFAA-6735-08F2-AFBE49A42F25}"/>
                  </a:ext>
                </a:extLst>
              </p:cNvPr>
              <p:cNvCxnSpPr/>
              <p:nvPr/>
            </p:nvCxnSpPr>
            <p:spPr>
              <a:xfrm flipH="1">
                <a:off x="4503060" y="3750764"/>
                <a:ext cx="487524" cy="483812"/>
              </a:xfrm>
              <a:prstGeom prst="line">
                <a:avLst/>
              </a:prstGeom>
              <a:noFill/>
              <a:ln w="12700" cap="flat" cmpd="sng" algn="ctr">
                <a:solidFill>
                  <a:srgbClr val="FF0000"/>
                </a:solidFill>
                <a:prstDash val="solid"/>
                <a:miter lim="800000"/>
              </a:ln>
              <a:effectLst/>
            </p:spPr>
          </p:cxnSp>
          <p:cxnSp>
            <p:nvCxnSpPr>
              <p:cNvPr id="43" name="Straight Connector 42">
                <a:extLst>
                  <a:ext uri="{FF2B5EF4-FFF2-40B4-BE49-F238E27FC236}">
                    <a16:creationId xmlns:a16="http://schemas.microsoft.com/office/drawing/2014/main" id="{F514F945-D1D6-2EA2-A584-3139AC8B4EA3}"/>
                  </a:ext>
                </a:extLst>
              </p:cNvPr>
              <p:cNvCxnSpPr/>
              <p:nvPr/>
            </p:nvCxnSpPr>
            <p:spPr>
              <a:xfrm>
                <a:off x="3425270" y="3802274"/>
                <a:ext cx="359964" cy="396490"/>
              </a:xfrm>
              <a:prstGeom prst="line">
                <a:avLst/>
              </a:prstGeom>
              <a:noFill/>
              <a:ln w="12700" cap="flat" cmpd="sng" algn="ctr">
                <a:solidFill>
                  <a:srgbClr val="FF0000"/>
                </a:solidFill>
                <a:prstDash val="solid"/>
                <a:miter lim="800000"/>
              </a:ln>
              <a:effectLst/>
            </p:spPr>
          </p:cxnSp>
          <p:cxnSp>
            <p:nvCxnSpPr>
              <p:cNvPr id="44" name="Straight Connector 43">
                <a:extLst>
                  <a:ext uri="{FF2B5EF4-FFF2-40B4-BE49-F238E27FC236}">
                    <a16:creationId xmlns:a16="http://schemas.microsoft.com/office/drawing/2014/main" id="{287B47D8-C98A-F391-ABF3-3C014292557E}"/>
                  </a:ext>
                </a:extLst>
              </p:cNvPr>
              <p:cNvCxnSpPr/>
              <p:nvPr/>
            </p:nvCxnSpPr>
            <p:spPr>
              <a:xfrm flipH="1">
                <a:off x="4139318" y="3731375"/>
                <a:ext cx="155867" cy="493325"/>
              </a:xfrm>
              <a:prstGeom prst="line">
                <a:avLst/>
              </a:prstGeom>
              <a:noFill/>
              <a:ln w="12700" cap="flat" cmpd="sng" algn="ctr">
                <a:solidFill>
                  <a:srgbClr val="FF0000"/>
                </a:solidFill>
                <a:prstDash val="solid"/>
                <a:miter lim="800000"/>
              </a:ln>
              <a:effectLst/>
            </p:spPr>
          </p:cxnSp>
          <p:sp>
            <p:nvSpPr>
              <p:cNvPr id="45" name="TextBox 44">
                <a:extLst>
                  <a:ext uri="{FF2B5EF4-FFF2-40B4-BE49-F238E27FC236}">
                    <a16:creationId xmlns:a16="http://schemas.microsoft.com/office/drawing/2014/main" id="{558CE6B7-514B-3647-952D-4850F587DB38}"/>
                  </a:ext>
                </a:extLst>
              </p:cNvPr>
              <p:cNvSpPr txBox="1"/>
              <p:nvPr/>
            </p:nvSpPr>
            <p:spPr>
              <a:xfrm>
                <a:off x="8508160" y="3781754"/>
                <a:ext cx="2042547"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t>Accelerated Beam </a:t>
                </a:r>
                <a:b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br>
                <a: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t>diagnostics</a:t>
                </a:r>
              </a:p>
            </p:txBody>
          </p:sp>
          <p:sp>
            <p:nvSpPr>
              <p:cNvPr id="46" name="TextBox 45">
                <a:extLst>
                  <a:ext uri="{FF2B5EF4-FFF2-40B4-BE49-F238E27FC236}">
                    <a16:creationId xmlns:a16="http://schemas.microsoft.com/office/drawing/2014/main" id="{EFB3B0A9-F117-9D9B-83E2-D4DEA6E0F68E}"/>
                  </a:ext>
                </a:extLst>
              </p:cNvPr>
              <p:cNvSpPr txBox="1"/>
              <p:nvPr/>
            </p:nvSpPr>
            <p:spPr>
              <a:xfrm>
                <a:off x="6530037" y="3776993"/>
                <a:ext cx="1295547"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orbel" charset="0"/>
                    <a:ea typeface="Corbel" charset="0"/>
                    <a:cs typeface="Corbel" charset="0"/>
                  </a:rPr>
                  <a:t>Plasma cell</a:t>
                </a:r>
              </a:p>
            </p:txBody>
          </p:sp>
          <p:cxnSp>
            <p:nvCxnSpPr>
              <p:cNvPr id="47" name="Straight Connector 46">
                <a:extLst>
                  <a:ext uri="{FF2B5EF4-FFF2-40B4-BE49-F238E27FC236}">
                    <a16:creationId xmlns:a16="http://schemas.microsoft.com/office/drawing/2014/main" id="{088B93BF-8FEF-14CB-E37A-879D75975531}"/>
                  </a:ext>
                </a:extLst>
              </p:cNvPr>
              <p:cNvCxnSpPr/>
              <p:nvPr/>
            </p:nvCxnSpPr>
            <p:spPr>
              <a:xfrm flipV="1">
                <a:off x="1092352" y="3420045"/>
                <a:ext cx="1440000" cy="0"/>
              </a:xfrm>
              <a:prstGeom prst="line">
                <a:avLst/>
              </a:prstGeom>
              <a:noFill/>
              <a:ln w="38100" cap="flat" cmpd="sng" algn="ctr">
                <a:solidFill>
                  <a:srgbClr val="00EE00"/>
                </a:solidFill>
                <a:prstDash val="solid"/>
                <a:miter lim="800000"/>
                <a:tailEnd type="triangle"/>
              </a:ln>
              <a:effectLst/>
            </p:spPr>
          </p:cxnSp>
          <p:sp>
            <p:nvSpPr>
              <p:cNvPr id="48" name="TextBox 47">
                <a:extLst>
                  <a:ext uri="{FF2B5EF4-FFF2-40B4-BE49-F238E27FC236}">
                    <a16:creationId xmlns:a16="http://schemas.microsoft.com/office/drawing/2014/main" id="{85647263-E3F8-6211-47B4-7C34AE1741DE}"/>
                  </a:ext>
                </a:extLst>
              </p:cNvPr>
              <p:cNvSpPr txBox="1"/>
              <p:nvPr/>
            </p:nvSpPr>
            <p:spPr>
              <a:xfrm>
                <a:off x="737455" y="2766050"/>
                <a:ext cx="798617"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EE00"/>
                    </a:solidFill>
                    <a:effectLst/>
                    <a:uLnTx/>
                    <a:uFillTx/>
                    <a:latin typeface="Corbel" charset="0"/>
                    <a:ea typeface="Corbel" charset="0"/>
                    <a:cs typeface="Corbel" charset="0"/>
                  </a:rPr>
                  <a:t>LASER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EE00"/>
                    </a:solidFill>
                    <a:effectLst/>
                    <a:uLnTx/>
                    <a:uFillTx/>
                    <a:latin typeface="Corbel" charset="0"/>
                    <a:ea typeface="Corbel" charset="0"/>
                    <a:cs typeface="Corbel" charset="0"/>
                  </a:rPr>
                  <a:t>PULSE</a:t>
                </a:r>
              </a:p>
            </p:txBody>
          </p:sp>
          <p:cxnSp>
            <p:nvCxnSpPr>
              <p:cNvPr id="49" name="Straight Connector 48">
                <a:extLst>
                  <a:ext uri="{FF2B5EF4-FFF2-40B4-BE49-F238E27FC236}">
                    <a16:creationId xmlns:a16="http://schemas.microsoft.com/office/drawing/2014/main" id="{E0501C8F-BD6B-7A81-B902-EF4BCF049FFC}"/>
                  </a:ext>
                </a:extLst>
              </p:cNvPr>
              <p:cNvCxnSpPr/>
              <p:nvPr/>
            </p:nvCxnSpPr>
            <p:spPr>
              <a:xfrm flipV="1">
                <a:off x="1166539" y="3437185"/>
                <a:ext cx="1365813" cy="797391"/>
              </a:xfrm>
              <a:prstGeom prst="line">
                <a:avLst/>
              </a:prstGeom>
              <a:noFill/>
              <a:ln w="38100" cap="flat" cmpd="sng" algn="ctr">
                <a:solidFill>
                  <a:srgbClr val="FF0000"/>
                </a:solidFill>
                <a:prstDash val="solid"/>
                <a:miter lim="800000"/>
                <a:tailEnd type="triangle"/>
              </a:ln>
              <a:effectLst/>
            </p:spPr>
          </p:cxnSp>
        </p:grpSp>
        <p:sp>
          <p:nvSpPr>
            <p:cNvPr id="11" name="Rectangle 10">
              <a:extLst>
                <a:ext uri="{FF2B5EF4-FFF2-40B4-BE49-F238E27FC236}">
                  <a16:creationId xmlns:a16="http://schemas.microsoft.com/office/drawing/2014/main" id="{26F4DD83-8D7D-7ED7-DD8E-42BA8ACA2C80}"/>
                </a:ext>
              </a:extLst>
            </p:cNvPr>
            <p:cNvSpPr/>
            <p:nvPr/>
          </p:nvSpPr>
          <p:spPr>
            <a:xfrm>
              <a:off x="6043613" y="2269943"/>
              <a:ext cx="5886450" cy="3974068"/>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charset="0"/>
                <a:ea typeface="Corbel" charset="0"/>
                <a:cs typeface="Corbel" charset="0"/>
              </a:endParaRPr>
            </a:p>
          </p:txBody>
        </p:sp>
      </p:grpSp>
      <p:sp>
        <p:nvSpPr>
          <p:cNvPr id="110" name="Content Placeholder 2">
            <a:extLst>
              <a:ext uri="{FF2B5EF4-FFF2-40B4-BE49-F238E27FC236}">
                <a16:creationId xmlns:a16="http://schemas.microsoft.com/office/drawing/2014/main" id="{3CBA0F78-22F1-195C-7EDC-84A64FB24673}"/>
              </a:ext>
            </a:extLst>
          </p:cNvPr>
          <p:cNvSpPr txBox="1">
            <a:spLocks/>
          </p:cNvSpPr>
          <p:nvPr/>
        </p:nvSpPr>
        <p:spPr>
          <a:xfrm>
            <a:off x="6671439" y="1547443"/>
            <a:ext cx="5191162" cy="1931338"/>
          </a:xfrm>
          <a:prstGeom prst="rect">
            <a:avLst/>
          </a:prstGeom>
          <a:solidFill>
            <a:sysClr val="window" lastClr="FFFF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i="0" u="none" strike="noStrike" kern="1200" cap="none" spc="0" normalizeH="0" baseline="0" noProof="0" dirty="0">
                <a:ln>
                  <a:noFill/>
                </a:ln>
                <a:solidFill>
                  <a:schemeClr val="tx2"/>
                </a:solidFill>
                <a:effectLst/>
                <a:uLnTx/>
                <a:uFillTx/>
                <a:latin typeface="Corbel" charset="0"/>
                <a:ea typeface="Corbel" charset="0"/>
                <a:cs typeface="Corbel" charset="0"/>
              </a:rPr>
              <a:t>The </a:t>
            </a:r>
            <a:r>
              <a:rPr lang="en-US" dirty="0">
                <a:solidFill>
                  <a:schemeClr val="tx2"/>
                </a:solidFill>
                <a:latin typeface="Corbel" charset="0"/>
                <a:ea typeface="Corbel" charset="0"/>
                <a:cs typeface="Corbel" charset="0"/>
              </a:rPr>
              <a:t>trajectory control of the </a:t>
            </a:r>
            <a:r>
              <a:rPr lang="en-US" b="1" dirty="0">
                <a:solidFill>
                  <a:srgbClr val="00B050"/>
                </a:solidFill>
                <a:latin typeface="Corbel" charset="0"/>
                <a:ea typeface="Corbel" charset="0"/>
                <a:cs typeface="Corbel" charset="0"/>
              </a:rPr>
              <a:t>laser</a:t>
            </a:r>
            <a:r>
              <a:rPr lang="en-US" dirty="0">
                <a:solidFill>
                  <a:schemeClr val="tx2"/>
                </a:solidFill>
                <a:latin typeface="Corbel" charset="0"/>
                <a:ea typeface="Corbel" charset="0"/>
                <a:cs typeface="Corbel" charset="0"/>
              </a:rPr>
              <a:t>, </a:t>
            </a:r>
            <a:r>
              <a:rPr lang="en-US" b="1" dirty="0">
                <a:latin typeface="Corbel" charset="0"/>
                <a:ea typeface="Corbel" charset="0"/>
                <a:cs typeface="Corbel" charset="0"/>
              </a:rPr>
              <a:t>electron</a:t>
            </a:r>
            <a:r>
              <a:rPr lang="en-US" dirty="0">
                <a:solidFill>
                  <a:schemeClr val="tx2"/>
                </a:solidFill>
                <a:latin typeface="Corbel" charset="0"/>
                <a:ea typeface="Corbel" charset="0"/>
                <a:cs typeface="Corbel" charset="0"/>
              </a:rPr>
              <a:t> and </a:t>
            </a:r>
            <a:r>
              <a:rPr lang="en-US" b="1" dirty="0">
                <a:solidFill>
                  <a:srgbClr val="FF0000"/>
                </a:solidFill>
                <a:latin typeface="Corbel" charset="0"/>
                <a:ea typeface="Corbel" charset="0"/>
                <a:cs typeface="Corbel" charset="0"/>
              </a:rPr>
              <a:t>proton</a:t>
            </a:r>
            <a:r>
              <a:rPr lang="en-US" dirty="0">
                <a:solidFill>
                  <a:schemeClr val="tx2"/>
                </a:solidFill>
                <a:latin typeface="Corbel" charset="0"/>
                <a:ea typeface="Corbel" charset="0"/>
                <a:cs typeface="Corbel" charset="0"/>
              </a:rPr>
              <a:t> beam is essential to avoid instabilities and study reproducibility !</a:t>
            </a:r>
            <a:endParaRPr kumimoji="0" lang="en-US" sz="2800" i="0" u="none" strike="noStrike" kern="1200" cap="none" spc="0" normalizeH="0" baseline="0" noProof="0" dirty="0">
              <a:ln>
                <a:noFill/>
              </a:ln>
              <a:solidFill>
                <a:schemeClr val="tx2"/>
              </a:solidFill>
              <a:effectLst/>
              <a:uLnTx/>
              <a:uFillTx/>
              <a:latin typeface="Corbel" charset="0"/>
              <a:ea typeface="Corbel" charset="0"/>
              <a:cs typeface="Corbel"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endParaRPr>
          </a:p>
        </p:txBody>
      </p:sp>
      <p:sp>
        <p:nvSpPr>
          <p:cNvPr id="111" name="Content Placeholder 2">
            <a:extLst>
              <a:ext uri="{FF2B5EF4-FFF2-40B4-BE49-F238E27FC236}">
                <a16:creationId xmlns:a16="http://schemas.microsoft.com/office/drawing/2014/main" id="{F8DF0920-D58B-148C-349E-5B01FA37894B}"/>
              </a:ext>
            </a:extLst>
          </p:cNvPr>
          <p:cNvSpPr txBox="1">
            <a:spLocks/>
          </p:cNvSpPr>
          <p:nvPr/>
        </p:nvSpPr>
        <p:spPr>
          <a:xfrm>
            <a:off x="6668942" y="3478825"/>
            <a:ext cx="5191162" cy="2660566"/>
          </a:xfrm>
          <a:prstGeom prst="rect">
            <a:avLst/>
          </a:prstGeom>
          <a:solidFill>
            <a:sysClr val="window" lastClr="FFFFFF"/>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i="0" u="none" strike="noStrike" kern="1200" cap="none" spc="0" normalizeH="0" baseline="0" noProof="0" dirty="0">
                <a:ln>
                  <a:noFill/>
                </a:ln>
                <a:solidFill>
                  <a:schemeClr val="tx2"/>
                </a:solidFill>
                <a:effectLst/>
                <a:uLnTx/>
                <a:uFillTx/>
                <a:latin typeface="Corbel" charset="0"/>
                <a:ea typeface="Corbel" charset="0"/>
                <a:cs typeface="Corbel" charset="0"/>
              </a:rPr>
              <a:t>Due to the larger intensity, the </a:t>
            </a:r>
            <a:r>
              <a:rPr kumimoji="0" lang="en-US" sz="2800" b="1" i="0" u="none" strike="noStrike" kern="1200" cap="none" spc="0" normalizeH="0" baseline="0" noProof="0" dirty="0">
                <a:ln>
                  <a:noFill/>
                </a:ln>
                <a:effectLst/>
                <a:uLnTx/>
                <a:uFillTx/>
                <a:latin typeface="Corbel" charset="0"/>
                <a:ea typeface="Corbel" charset="0"/>
                <a:cs typeface="Corbel" charset="0"/>
              </a:rPr>
              <a:t>proton</a:t>
            </a:r>
            <a:r>
              <a:rPr kumimoji="0" lang="en-US" sz="2800" i="0" u="none" strike="noStrike" kern="1200" cap="none" spc="0" normalizeH="0" baseline="0" noProof="0" dirty="0">
                <a:ln>
                  <a:noFill/>
                </a:ln>
                <a:solidFill>
                  <a:schemeClr val="tx2"/>
                </a:solidFill>
                <a:effectLst/>
                <a:uLnTx/>
                <a:uFillTx/>
                <a:latin typeface="Corbel" charset="0"/>
                <a:ea typeface="Corbel" charset="0"/>
                <a:cs typeface="Corbel" charset="0"/>
              </a:rPr>
              <a:t> </a:t>
            </a:r>
            <a:r>
              <a:rPr kumimoji="0" lang="en-US" sz="2800" i="0" u="none" strike="noStrike" kern="1200" cap="none" spc="0" normalizeH="0" baseline="0" noProof="0" dirty="0" err="1">
                <a:ln>
                  <a:noFill/>
                </a:ln>
                <a:solidFill>
                  <a:schemeClr val="tx2"/>
                </a:solidFill>
                <a:effectLst/>
                <a:uLnTx/>
                <a:uFillTx/>
                <a:latin typeface="Corbel" charset="0"/>
                <a:ea typeface="Corbel" charset="0"/>
                <a:cs typeface="Corbel" charset="0"/>
              </a:rPr>
              <a:t>bea</a:t>
            </a:r>
            <a:r>
              <a:rPr lang="en-US" dirty="0">
                <a:solidFill>
                  <a:schemeClr val="tx2"/>
                </a:solidFill>
                <a:latin typeface="Corbel" charset="0"/>
                <a:ea typeface="Corbel" charset="0"/>
                <a:cs typeface="Corbel" charset="0"/>
              </a:rPr>
              <a:t>m </a:t>
            </a:r>
            <a:r>
              <a:rPr lang="en-US" b="1" dirty="0">
                <a:solidFill>
                  <a:schemeClr val="tx2"/>
                </a:solidFill>
                <a:latin typeface="Corbel" charset="0"/>
                <a:ea typeface="Corbel" charset="0"/>
                <a:cs typeface="Corbel" charset="0"/>
              </a:rPr>
              <a:t>saturates</a:t>
            </a:r>
            <a:r>
              <a:rPr lang="en-US" dirty="0">
                <a:solidFill>
                  <a:schemeClr val="tx2"/>
                </a:solidFill>
                <a:latin typeface="Corbel" charset="0"/>
                <a:ea typeface="Corbel" charset="0"/>
                <a:cs typeface="Corbel" charset="0"/>
              </a:rPr>
              <a:t> all the </a:t>
            </a:r>
            <a:r>
              <a:rPr lang="en-US" b="1" dirty="0">
                <a:solidFill>
                  <a:schemeClr val="tx2"/>
                </a:solidFill>
                <a:latin typeface="Corbel" charset="0"/>
                <a:ea typeface="Corbel" charset="0"/>
                <a:cs typeface="Corbel" charset="0"/>
              </a:rPr>
              <a:t>other diagnostics </a:t>
            </a:r>
            <a:r>
              <a:rPr lang="en-US" dirty="0">
                <a:solidFill>
                  <a:schemeClr val="tx2"/>
                </a:solidFill>
                <a:latin typeface="Corbel" charset="0"/>
                <a:ea typeface="Corbel" charset="0"/>
                <a:cs typeface="Corbel" charset="0"/>
              </a:rPr>
              <a:t>when present.</a:t>
            </a:r>
            <a:br>
              <a:rPr lang="en-US" dirty="0">
                <a:solidFill>
                  <a:schemeClr val="tx2"/>
                </a:solidFill>
                <a:latin typeface="Corbel" charset="0"/>
                <a:ea typeface="Corbel" charset="0"/>
                <a:cs typeface="Corbel" charset="0"/>
              </a:rPr>
            </a:br>
            <a:r>
              <a:rPr lang="en-US" dirty="0">
                <a:solidFill>
                  <a:schemeClr val="tx2"/>
                </a:solidFill>
                <a:latin typeface="Corbel" charset="0"/>
                <a:ea typeface="Corbel" charset="0"/>
                <a:cs typeface="Corbel" charset="0"/>
              </a:rPr>
              <a:t>Need for an electron position measurement in the common beamline.</a:t>
            </a:r>
            <a:endParaRPr kumimoji="0" lang="en-US" sz="2800" i="0" u="none" strike="noStrike" kern="1200" cap="none" spc="0" normalizeH="0" baseline="0" noProof="0" dirty="0">
              <a:ln>
                <a:noFill/>
              </a:ln>
              <a:solidFill>
                <a:schemeClr val="tx2"/>
              </a:solidFill>
              <a:effectLst/>
              <a:uLnTx/>
              <a:uFillTx/>
              <a:latin typeface="Corbel" charset="0"/>
              <a:ea typeface="Corbel" charset="0"/>
              <a:cs typeface="Corbel"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Corbel" charset="0"/>
              <a:ea typeface="Corbel" charset="0"/>
              <a:cs typeface="Corbel" charset="0"/>
            </a:endParaRPr>
          </a:p>
        </p:txBody>
      </p:sp>
      <p:sp>
        <p:nvSpPr>
          <p:cNvPr id="114" name="TextBox 113">
            <a:extLst>
              <a:ext uri="{FF2B5EF4-FFF2-40B4-BE49-F238E27FC236}">
                <a16:creationId xmlns:a16="http://schemas.microsoft.com/office/drawing/2014/main" id="{85C07303-9207-BE15-3090-E2FDBD98B097}"/>
              </a:ext>
            </a:extLst>
          </p:cNvPr>
          <p:cNvSpPr txBox="1"/>
          <p:nvPr/>
        </p:nvSpPr>
        <p:spPr>
          <a:xfrm>
            <a:off x="4201679" y="5131246"/>
            <a:ext cx="1146468"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chemeClr val="tx2"/>
                </a:solidFill>
                <a:effectLst/>
                <a:uLnTx/>
                <a:uFillTx/>
                <a:latin typeface="Corbel" charset="0"/>
                <a:ea typeface="Corbel" charset="0"/>
                <a:cs typeface="Corbel" charset="0"/>
              </a:rPr>
              <a:t>Common </a:t>
            </a:r>
            <a:br>
              <a:rPr kumimoji="0" lang="en-US" sz="1800" b="1" i="0" u="none" strike="noStrike" kern="0" cap="none" spc="0" normalizeH="0" baseline="0" noProof="0" dirty="0">
                <a:ln>
                  <a:noFill/>
                </a:ln>
                <a:solidFill>
                  <a:schemeClr val="tx2"/>
                </a:solidFill>
                <a:effectLst/>
                <a:uLnTx/>
                <a:uFillTx/>
                <a:latin typeface="Corbel" charset="0"/>
                <a:ea typeface="Corbel" charset="0"/>
                <a:cs typeface="Corbel" charset="0"/>
              </a:rPr>
            </a:br>
            <a:r>
              <a:rPr kumimoji="0" lang="en-US" sz="1800" b="1" i="0" u="none" strike="noStrike" kern="0" cap="none" spc="0" normalizeH="0" baseline="0" noProof="0" dirty="0">
                <a:ln>
                  <a:noFill/>
                </a:ln>
                <a:solidFill>
                  <a:schemeClr val="tx2"/>
                </a:solidFill>
                <a:effectLst/>
                <a:uLnTx/>
                <a:uFillTx/>
                <a:latin typeface="Corbel" charset="0"/>
                <a:ea typeface="Corbel" charset="0"/>
                <a:cs typeface="Corbel" charset="0"/>
              </a:rPr>
              <a:t>beamline</a:t>
            </a:r>
          </a:p>
        </p:txBody>
      </p:sp>
    </p:spTree>
    <p:extLst>
      <p:ext uri="{BB962C8B-B14F-4D97-AF65-F5344CB8AC3E}">
        <p14:creationId xmlns:p14="http://schemas.microsoft.com/office/powerpoint/2010/main" val="1415107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36664" y="1441166"/>
            <a:ext cx="5688011" cy="1295880"/>
          </a:xfrm>
        </p:spPr>
        <p:txBody>
          <a:bodyPr/>
          <a:lstStyle/>
          <a:p>
            <a:r>
              <a:rPr lang="en-US" b="0" dirty="0"/>
              <a:t>Cherenkov Diffraction Radiation is a type of polarization </a:t>
            </a:r>
            <a:r>
              <a:rPr lang="en-US" dirty="0"/>
              <a:t>radiation induced in dielectrics </a:t>
            </a:r>
            <a:r>
              <a:rPr lang="en-US" b="0" dirty="0"/>
              <a:t>when a charged particle passes in proximity to the surface </a:t>
            </a:r>
          </a:p>
        </p:txBody>
      </p:sp>
      <p:sp>
        <p:nvSpPr>
          <p:cNvPr id="3" name="Title 2"/>
          <p:cNvSpPr>
            <a:spLocks noGrp="1"/>
          </p:cNvSpPr>
          <p:nvPr>
            <p:ph type="title"/>
          </p:nvPr>
        </p:nvSpPr>
        <p:spPr/>
        <p:txBody>
          <a:bodyPr/>
          <a:lstStyle/>
          <a:p>
            <a:r>
              <a:rPr lang="en-US" dirty="0"/>
              <a:t>Cherenkov Diffraction radiation</a:t>
            </a:r>
          </a:p>
        </p:txBody>
      </p:sp>
      <p:sp>
        <p:nvSpPr>
          <p:cNvPr id="4" name="Date Placeholder 3"/>
          <p:cNvSpPr>
            <a:spLocks noGrp="1"/>
          </p:cNvSpPr>
          <p:nvPr>
            <p:ph type="dt" sz="half" idx="10"/>
          </p:nvPr>
        </p:nvSpPr>
        <p:spPr/>
        <p:txBody>
          <a:bodyPr/>
          <a:lstStyle/>
          <a:p>
            <a:r>
              <a:rPr lang="en-US"/>
              <a:t>11 September 2023</a:t>
            </a:r>
            <a:endParaRPr lang="en-US" dirty="0"/>
          </a:p>
        </p:txBody>
      </p:sp>
      <p:sp>
        <p:nvSpPr>
          <p:cNvPr id="5" name="Footer Placeholder 4"/>
          <p:cNvSpPr>
            <a:spLocks noGrp="1"/>
          </p:cNvSpPr>
          <p:nvPr>
            <p:ph type="ftr" sz="quarter" idx="11"/>
          </p:nvPr>
        </p:nvSpPr>
        <p:spPr/>
        <p:txBody>
          <a:bodyPr/>
          <a:lstStyle/>
          <a:p>
            <a:r>
              <a:rPr lang="en-US" dirty="0"/>
              <a:t>E. Senes | A dielectric pickup for short bunches</a:t>
            </a:r>
          </a:p>
        </p:txBody>
      </p:sp>
      <p:sp>
        <p:nvSpPr>
          <p:cNvPr id="40" name="Chevron 11">
            <a:extLst>
              <a:ext uri="{FF2B5EF4-FFF2-40B4-BE49-F238E27FC236}">
                <a16:creationId xmlns:a16="http://schemas.microsoft.com/office/drawing/2014/main" id="{27F0EFC1-C12D-00EC-D0EE-C4A2190F285C}"/>
              </a:ext>
            </a:extLst>
          </p:cNvPr>
          <p:cNvSpPr/>
          <p:nvPr/>
        </p:nvSpPr>
        <p:spPr>
          <a:xfrm>
            <a:off x="703263" y="1466294"/>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Content Placeholder 1">
            <a:extLst>
              <a:ext uri="{FF2B5EF4-FFF2-40B4-BE49-F238E27FC236}">
                <a16:creationId xmlns:a16="http://schemas.microsoft.com/office/drawing/2014/main" id="{088FC326-6E79-9980-1728-3E2D4FFA7EBC}"/>
              </a:ext>
            </a:extLst>
          </p:cNvPr>
          <p:cNvSpPr txBox="1">
            <a:spLocks/>
          </p:cNvSpPr>
          <p:nvPr/>
        </p:nvSpPr>
        <p:spPr>
          <a:xfrm>
            <a:off x="1248630" y="2854736"/>
            <a:ext cx="5688011" cy="786430"/>
          </a:xfrm>
          <a:prstGeom prst="rect">
            <a:avLst/>
          </a:prstGeom>
        </p:spPr>
        <p:txBody>
          <a:bodyPr vert="horz" lIns="0" tIns="0" rIns="0" bIns="0" rtlCol="0">
            <a:normAutofit fontScale="925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Very well-defined properties, including the radiation front direction at the Cherenkov angle </a:t>
            </a:r>
            <a:r>
              <a:rPr lang="el-GR" sz="2400" b="0" kern="0" dirty="0">
                <a:solidFill>
                  <a:schemeClr val="tx2"/>
                </a:solidFill>
              </a:rPr>
              <a:t>θ</a:t>
            </a:r>
            <a:r>
              <a:rPr lang="en-US" sz="2400" b="0" kern="0" baseline="-25000" dirty="0">
                <a:solidFill>
                  <a:schemeClr val="tx2"/>
                </a:solidFill>
              </a:rPr>
              <a:t>Ch</a:t>
            </a:r>
            <a:endParaRPr kumimoji="0" lang="en-US" sz="2400" b="0" i="0" u="none" strike="noStrike" kern="0" cap="none" spc="0" normalizeH="0" baseline="0" noProof="0" dirty="0">
              <a:ln>
                <a:noFill/>
              </a:ln>
              <a:solidFill>
                <a:schemeClr val="tx2"/>
              </a:solidFill>
              <a:effectLst/>
              <a:uLnTx/>
              <a:uFillTx/>
            </a:endParaRPr>
          </a:p>
          <a:p>
            <a:endParaRPr lang="en-US" b="0" dirty="0"/>
          </a:p>
        </p:txBody>
      </p:sp>
      <p:sp>
        <p:nvSpPr>
          <p:cNvPr id="43" name="Chevron 11">
            <a:extLst>
              <a:ext uri="{FF2B5EF4-FFF2-40B4-BE49-F238E27FC236}">
                <a16:creationId xmlns:a16="http://schemas.microsoft.com/office/drawing/2014/main" id="{A3174AFE-6B10-7FE3-CCCA-B029289A7D63}"/>
              </a:ext>
            </a:extLst>
          </p:cNvPr>
          <p:cNvSpPr/>
          <p:nvPr/>
        </p:nvSpPr>
        <p:spPr>
          <a:xfrm>
            <a:off x="715229" y="2859392"/>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TextBox 44">
            <a:extLst>
              <a:ext uri="{FF2B5EF4-FFF2-40B4-BE49-F238E27FC236}">
                <a16:creationId xmlns:a16="http://schemas.microsoft.com/office/drawing/2014/main" id="{A851BFD4-04C4-8C93-068A-7E37E9CE4FB4}"/>
              </a:ext>
            </a:extLst>
          </p:cNvPr>
          <p:cNvSpPr txBox="1"/>
          <p:nvPr/>
        </p:nvSpPr>
        <p:spPr>
          <a:xfrm>
            <a:off x="1602586" y="3464933"/>
            <a:ext cx="6096000" cy="338554"/>
          </a:xfrm>
          <a:prstGeom prst="rect">
            <a:avLst/>
          </a:prstGeom>
          <a:noFill/>
        </p:spPr>
        <p:txBody>
          <a:bodyPr wrap="square">
            <a:spAutoFit/>
          </a:bodyPr>
          <a:lstStyle/>
          <a:p>
            <a:r>
              <a:rPr lang="en-US" sz="1600" dirty="0">
                <a:solidFill>
                  <a:prstClr val="black"/>
                </a:solidFill>
                <a:latin typeface="Calibri" panose="020F0502020204030204"/>
              </a:rPr>
              <a:t>See: M. V. </a:t>
            </a:r>
            <a:r>
              <a:rPr lang="en-US" sz="1600" dirty="0" err="1">
                <a:solidFill>
                  <a:prstClr val="black"/>
                </a:solidFill>
                <a:latin typeface="Calibri" panose="020F0502020204030204"/>
              </a:rPr>
              <a:t>Shevelev</a:t>
            </a:r>
            <a:r>
              <a:rPr lang="en-US" sz="1600" dirty="0">
                <a:solidFill>
                  <a:prstClr val="black"/>
                </a:solidFill>
                <a:latin typeface="Calibri" panose="020F0502020204030204"/>
              </a:rPr>
              <a:t> and A. S. </a:t>
            </a:r>
            <a:r>
              <a:rPr lang="en-US" sz="1600" dirty="0" err="1">
                <a:solidFill>
                  <a:prstClr val="black"/>
                </a:solidFill>
                <a:latin typeface="Calibri" panose="020F0502020204030204"/>
              </a:rPr>
              <a:t>Konkov</a:t>
            </a:r>
            <a:r>
              <a:rPr lang="en-US" sz="1600" dirty="0">
                <a:solidFill>
                  <a:prstClr val="black"/>
                </a:solidFill>
                <a:latin typeface="Calibri" panose="020F0502020204030204"/>
              </a:rPr>
              <a:t>, JETP </a:t>
            </a:r>
            <a:r>
              <a:rPr lang="en-US" sz="1600" b="1" dirty="0">
                <a:solidFill>
                  <a:prstClr val="black"/>
                </a:solidFill>
                <a:latin typeface="Calibri" panose="020F0502020204030204"/>
              </a:rPr>
              <a:t>118</a:t>
            </a:r>
            <a:r>
              <a:rPr lang="en-US" sz="1600" dirty="0">
                <a:solidFill>
                  <a:prstClr val="black"/>
                </a:solidFill>
                <a:latin typeface="Calibri" panose="020F0502020204030204"/>
              </a:rPr>
              <a:t>, 501-511 (2014)</a:t>
            </a:r>
          </a:p>
        </p:txBody>
      </p:sp>
      <p:sp>
        <p:nvSpPr>
          <p:cNvPr id="6" name="Content Placeholder 1">
            <a:extLst>
              <a:ext uri="{FF2B5EF4-FFF2-40B4-BE49-F238E27FC236}">
                <a16:creationId xmlns:a16="http://schemas.microsoft.com/office/drawing/2014/main" id="{E054D127-3F6A-BBCF-7F3D-19E9FBAB5A12}"/>
              </a:ext>
            </a:extLst>
          </p:cNvPr>
          <p:cNvSpPr txBox="1">
            <a:spLocks/>
          </p:cNvSpPr>
          <p:nvPr/>
        </p:nvSpPr>
        <p:spPr>
          <a:xfrm>
            <a:off x="1236664" y="4122496"/>
            <a:ext cx="5688011" cy="129588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t>Recent interest to </a:t>
            </a:r>
            <a:r>
              <a:rPr lang="en-US" b="0" dirty="0" err="1"/>
              <a:t>realise</a:t>
            </a:r>
            <a:r>
              <a:rPr lang="en-US" b="0" dirty="0"/>
              <a:t> non-intercepting diagnostics </a:t>
            </a:r>
          </a:p>
        </p:txBody>
      </p:sp>
      <p:sp>
        <p:nvSpPr>
          <p:cNvPr id="7" name="Chevron 11">
            <a:extLst>
              <a:ext uri="{FF2B5EF4-FFF2-40B4-BE49-F238E27FC236}">
                <a16:creationId xmlns:a16="http://schemas.microsoft.com/office/drawing/2014/main" id="{57F9B4AB-7259-A20A-23A4-0E518B5D4641}"/>
              </a:ext>
            </a:extLst>
          </p:cNvPr>
          <p:cNvSpPr/>
          <p:nvPr/>
        </p:nvSpPr>
        <p:spPr>
          <a:xfrm>
            <a:off x="703263" y="4127152"/>
            <a:ext cx="279400" cy="254000"/>
          </a:xfrm>
          <a:prstGeom prst="chevron">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extLst>
              <a:ext uri="{FF2B5EF4-FFF2-40B4-BE49-F238E27FC236}">
                <a16:creationId xmlns:a16="http://schemas.microsoft.com/office/drawing/2014/main" id="{86F2A215-121C-4453-DF7E-82EE157208B2}"/>
              </a:ext>
            </a:extLst>
          </p:cNvPr>
          <p:cNvSpPr txBox="1"/>
          <p:nvPr/>
        </p:nvSpPr>
        <p:spPr>
          <a:xfrm>
            <a:off x="1602586" y="4730383"/>
            <a:ext cx="813068" cy="307777"/>
          </a:xfrm>
          <a:prstGeom prst="rect">
            <a:avLst/>
          </a:prstGeom>
          <a:noFill/>
        </p:spPr>
        <p:txBody>
          <a:bodyPr wrap="square">
            <a:spAutoFit/>
          </a:bodyPr>
          <a:lstStyle/>
          <a:p>
            <a:r>
              <a:rPr lang="en-US" sz="1400" dirty="0">
                <a:solidFill>
                  <a:prstClr val="black"/>
                </a:solidFill>
                <a:latin typeface="Calibri" panose="020F0502020204030204"/>
              </a:rPr>
              <a:t>See:</a:t>
            </a:r>
          </a:p>
        </p:txBody>
      </p:sp>
      <p:sp>
        <p:nvSpPr>
          <p:cNvPr id="10" name="TextBox 9">
            <a:extLst>
              <a:ext uri="{FF2B5EF4-FFF2-40B4-BE49-F238E27FC236}">
                <a16:creationId xmlns:a16="http://schemas.microsoft.com/office/drawing/2014/main" id="{26B85050-97B6-3CCD-530D-213816E16918}"/>
              </a:ext>
            </a:extLst>
          </p:cNvPr>
          <p:cNvSpPr txBox="1"/>
          <p:nvPr/>
        </p:nvSpPr>
        <p:spPr>
          <a:xfrm>
            <a:off x="10786976" y="3958834"/>
            <a:ext cx="813044"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b="1" kern="0" dirty="0">
                <a:solidFill>
                  <a:prstClr val="black"/>
                </a:solidFill>
              </a:rPr>
              <a:t>Beam</a:t>
            </a:r>
            <a:endParaRPr kumimoji="0" lang="en-US" sz="1800" b="1" i="0" u="none" strike="noStrike" kern="0" cap="none" spc="0" normalizeH="0" baseline="0" noProof="0" dirty="0">
              <a:ln>
                <a:noFill/>
              </a:ln>
              <a:solidFill>
                <a:prstClr val="black"/>
              </a:solidFill>
              <a:effectLst/>
              <a:uLnTx/>
              <a:uFillTx/>
            </a:endParaRPr>
          </a:p>
        </p:txBody>
      </p:sp>
      <p:cxnSp>
        <p:nvCxnSpPr>
          <p:cNvPr id="11" name="Straight Connector 10">
            <a:extLst>
              <a:ext uri="{FF2B5EF4-FFF2-40B4-BE49-F238E27FC236}">
                <a16:creationId xmlns:a16="http://schemas.microsoft.com/office/drawing/2014/main" id="{A5050160-6CCC-DE3B-5D70-10CF8E7FD05E}"/>
              </a:ext>
            </a:extLst>
          </p:cNvPr>
          <p:cNvCxnSpPr>
            <a:cxnSpLocks/>
          </p:cNvCxnSpPr>
          <p:nvPr/>
        </p:nvCxnSpPr>
        <p:spPr>
          <a:xfrm>
            <a:off x="8101915" y="3968750"/>
            <a:ext cx="3580569" cy="0"/>
          </a:xfrm>
          <a:prstGeom prst="line">
            <a:avLst/>
          </a:prstGeom>
          <a:noFill/>
          <a:ln w="15875" cap="flat" cmpd="sng" algn="ctr">
            <a:solidFill>
              <a:schemeClr val="tx2"/>
            </a:solidFill>
            <a:prstDash val="solid"/>
            <a:miter lim="800000"/>
            <a:tailEnd type="triangle"/>
          </a:ln>
          <a:effectLst/>
        </p:spPr>
      </p:cxnSp>
      <p:sp>
        <p:nvSpPr>
          <p:cNvPr id="14" name="Isosceles Triangle 13">
            <a:extLst>
              <a:ext uri="{FF2B5EF4-FFF2-40B4-BE49-F238E27FC236}">
                <a16:creationId xmlns:a16="http://schemas.microsoft.com/office/drawing/2014/main" id="{AAE94AD4-2AED-E8A7-7252-392AE628E4AD}"/>
              </a:ext>
            </a:extLst>
          </p:cNvPr>
          <p:cNvSpPr/>
          <p:nvPr/>
        </p:nvSpPr>
        <p:spPr>
          <a:xfrm>
            <a:off x="8494373" y="1822309"/>
            <a:ext cx="3051854" cy="1845291"/>
          </a:xfrm>
          <a:prstGeom prst="triangle">
            <a:avLst>
              <a:gd name="adj" fmla="val 0"/>
            </a:avLst>
          </a:prstGeom>
          <a:solidFill>
            <a:schemeClr val="accent1">
              <a:lumMod val="40000"/>
              <a:lumOff val="60000"/>
            </a:schemeClr>
          </a:solidFill>
          <a:ln>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 name="Straight Connector 14">
            <a:extLst>
              <a:ext uri="{FF2B5EF4-FFF2-40B4-BE49-F238E27FC236}">
                <a16:creationId xmlns:a16="http://schemas.microsoft.com/office/drawing/2014/main" id="{83700E8F-D86F-7981-AAE7-54BF06191383}"/>
              </a:ext>
            </a:extLst>
          </p:cNvPr>
          <p:cNvCxnSpPr>
            <a:cxnSpLocks/>
          </p:cNvCxnSpPr>
          <p:nvPr/>
        </p:nvCxnSpPr>
        <p:spPr>
          <a:xfrm flipV="1">
            <a:off x="9268284" y="2538484"/>
            <a:ext cx="403620" cy="1102682"/>
          </a:xfrm>
          <a:prstGeom prst="line">
            <a:avLst/>
          </a:prstGeom>
          <a:noFill/>
          <a:ln w="19050" cap="flat" cmpd="sng" algn="ctr">
            <a:solidFill>
              <a:schemeClr val="tx2"/>
            </a:solidFill>
            <a:prstDash val="solid"/>
            <a:miter lim="800000"/>
            <a:tailEnd type="triangle"/>
          </a:ln>
          <a:effectLst/>
        </p:spPr>
      </p:cxnSp>
      <p:sp>
        <p:nvSpPr>
          <p:cNvPr id="19" name="Arc 18">
            <a:extLst>
              <a:ext uri="{FF2B5EF4-FFF2-40B4-BE49-F238E27FC236}">
                <a16:creationId xmlns:a16="http://schemas.microsoft.com/office/drawing/2014/main" id="{6F2169AF-F18C-4BED-E3E8-7A81C8232D0A}"/>
              </a:ext>
            </a:extLst>
          </p:cNvPr>
          <p:cNvSpPr/>
          <p:nvPr/>
        </p:nvSpPr>
        <p:spPr>
          <a:xfrm>
            <a:off x="8854136" y="3351245"/>
            <a:ext cx="646587" cy="612547"/>
          </a:xfrm>
          <a:prstGeom prst="arc">
            <a:avLst>
              <a:gd name="adj1" fmla="val 18500000"/>
              <a:gd name="adj2" fmla="val 0"/>
            </a:avLst>
          </a:prstGeom>
          <a:ln w="158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20" name="TextBox 19">
            <a:extLst>
              <a:ext uri="{FF2B5EF4-FFF2-40B4-BE49-F238E27FC236}">
                <a16:creationId xmlns:a16="http://schemas.microsoft.com/office/drawing/2014/main" id="{ED9177FD-22D6-F190-BB06-71FBD09D5EBE}"/>
              </a:ext>
            </a:extLst>
          </p:cNvPr>
          <p:cNvSpPr txBox="1"/>
          <p:nvPr/>
        </p:nvSpPr>
        <p:spPr>
          <a:xfrm>
            <a:off x="9417737" y="3301558"/>
            <a:ext cx="442749"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l-GR" sz="1400" b="1" kern="0" dirty="0">
                <a:solidFill>
                  <a:schemeClr val="tx2"/>
                </a:solidFill>
              </a:rPr>
              <a:t>θ</a:t>
            </a:r>
            <a:r>
              <a:rPr lang="en-US" sz="1400" b="1" kern="0" baseline="-25000" dirty="0">
                <a:solidFill>
                  <a:schemeClr val="tx2"/>
                </a:solidFill>
              </a:rPr>
              <a:t>Ch</a:t>
            </a:r>
            <a:endParaRPr kumimoji="0" lang="en-US" sz="1400" b="1" i="0" u="none" strike="noStrike" kern="0" cap="none" spc="0" normalizeH="0" baseline="0" noProof="0" dirty="0">
              <a:ln>
                <a:noFill/>
              </a:ln>
              <a:solidFill>
                <a:schemeClr val="tx2"/>
              </a:solidFill>
              <a:effectLst/>
              <a:uLnTx/>
              <a:uFillTx/>
            </a:endParaRPr>
          </a:p>
        </p:txBody>
      </p:sp>
      <p:cxnSp>
        <p:nvCxnSpPr>
          <p:cNvPr id="22" name="Straight Connector 21">
            <a:extLst>
              <a:ext uri="{FF2B5EF4-FFF2-40B4-BE49-F238E27FC236}">
                <a16:creationId xmlns:a16="http://schemas.microsoft.com/office/drawing/2014/main" id="{E8476AC0-7805-FDAC-687A-CBFD2F97291F}"/>
              </a:ext>
            </a:extLst>
          </p:cNvPr>
          <p:cNvCxnSpPr>
            <a:cxnSpLocks/>
          </p:cNvCxnSpPr>
          <p:nvPr/>
        </p:nvCxnSpPr>
        <p:spPr>
          <a:xfrm flipV="1">
            <a:off x="9667545" y="1836568"/>
            <a:ext cx="739710" cy="709588"/>
          </a:xfrm>
          <a:prstGeom prst="line">
            <a:avLst/>
          </a:prstGeom>
          <a:noFill/>
          <a:ln w="19050" cap="flat" cmpd="sng" algn="ctr">
            <a:solidFill>
              <a:schemeClr val="tx2"/>
            </a:solidFill>
            <a:prstDash val="solid"/>
            <a:miter lim="800000"/>
            <a:tailEnd type="triangle"/>
          </a:ln>
          <a:effectLst/>
        </p:spPr>
      </p:cxnSp>
      <p:sp>
        <p:nvSpPr>
          <p:cNvPr id="24" name="TextBox 23">
            <a:extLst>
              <a:ext uri="{FF2B5EF4-FFF2-40B4-BE49-F238E27FC236}">
                <a16:creationId xmlns:a16="http://schemas.microsoft.com/office/drawing/2014/main" id="{4D8D349E-E5A8-58AB-1398-B3627BE2D48C}"/>
              </a:ext>
            </a:extLst>
          </p:cNvPr>
          <p:cNvSpPr txBox="1"/>
          <p:nvPr/>
        </p:nvSpPr>
        <p:spPr>
          <a:xfrm>
            <a:off x="10097565" y="2015264"/>
            <a:ext cx="960520"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400" b="1" kern="0" dirty="0" err="1">
                <a:solidFill>
                  <a:schemeClr val="tx2"/>
                </a:solidFill>
              </a:rPr>
              <a:t>ChDR</a:t>
            </a:r>
            <a:r>
              <a:rPr lang="en-US" sz="1400" b="1" kern="0" dirty="0">
                <a:solidFill>
                  <a:schemeClr val="tx2"/>
                </a:solidFill>
              </a:rPr>
              <a:t> </a:t>
            </a:r>
            <a:br>
              <a:rPr lang="en-US" sz="1400" b="1" kern="0" dirty="0">
                <a:solidFill>
                  <a:schemeClr val="tx2"/>
                </a:solidFill>
              </a:rPr>
            </a:br>
            <a:r>
              <a:rPr lang="en-US" sz="1400" b="1" kern="0" dirty="0">
                <a:solidFill>
                  <a:schemeClr val="tx2"/>
                </a:solidFill>
              </a:rPr>
              <a:t>emission</a:t>
            </a:r>
            <a:endParaRPr kumimoji="0" lang="en-US" sz="1400" b="1" i="0" u="none" strike="noStrike" kern="0" cap="none" spc="0" normalizeH="0" baseline="0" noProof="0" dirty="0">
              <a:ln>
                <a:noFill/>
              </a:ln>
              <a:solidFill>
                <a:schemeClr val="tx2"/>
              </a:solidFill>
              <a:effectLst/>
              <a:uLnTx/>
              <a:uFillTx/>
            </a:endParaRPr>
          </a:p>
        </p:txBody>
      </p:sp>
      <p:cxnSp>
        <p:nvCxnSpPr>
          <p:cNvPr id="25" name="Straight Connector 24">
            <a:extLst>
              <a:ext uri="{FF2B5EF4-FFF2-40B4-BE49-F238E27FC236}">
                <a16:creationId xmlns:a16="http://schemas.microsoft.com/office/drawing/2014/main" id="{BB3DE728-9298-9072-2421-7BF5DC0C9B09}"/>
              </a:ext>
            </a:extLst>
          </p:cNvPr>
          <p:cNvCxnSpPr>
            <a:cxnSpLocks/>
          </p:cNvCxnSpPr>
          <p:nvPr/>
        </p:nvCxnSpPr>
        <p:spPr>
          <a:xfrm flipV="1">
            <a:off x="8623350" y="3667600"/>
            <a:ext cx="0" cy="291234"/>
          </a:xfrm>
          <a:prstGeom prst="line">
            <a:avLst/>
          </a:prstGeom>
          <a:noFill/>
          <a:ln w="12700" cap="flat" cmpd="sng" algn="ctr">
            <a:solidFill>
              <a:schemeClr val="tx2"/>
            </a:solidFill>
            <a:prstDash val="solid"/>
            <a:miter lim="800000"/>
            <a:headEnd type="stealth"/>
            <a:tailEnd type="stealth"/>
          </a:ln>
          <a:effectLst/>
        </p:spPr>
      </p:cxnSp>
      <p:sp>
        <p:nvSpPr>
          <p:cNvPr id="27" name="TextBox 26">
            <a:extLst>
              <a:ext uri="{FF2B5EF4-FFF2-40B4-BE49-F238E27FC236}">
                <a16:creationId xmlns:a16="http://schemas.microsoft.com/office/drawing/2014/main" id="{A77520C5-0EA9-A15B-6B91-39923BD907E4}"/>
              </a:ext>
            </a:extLst>
          </p:cNvPr>
          <p:cNvSpPr txBox="1"/>
          <p:nvPr/>
        </p:nvSpPr>
        <p:spPr>
          <a:xfrm>
            <a:off x="8578261" y="3649927"/>
            <a:ext cx="293670"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a:solidFill>
                  <a:schemeClr val="tx2"/>
                </a:solidFill>
              </a:rPr>
              <a:t>h</a:t>
            </a:r>
            <a:endParaRPr kumimoji="0" lang="en-US" sz="1400" i="0" u="none" strike="noStrike" kern="0" cap="none" spc="0" normalizeH="0" baseline="0" noProof="0" dirty="0">
              <a:ln>
                <a:noFill/>
              </a:ln>
              <a:solidFill>
                <a:schemeClr val="tx2"/>
              </a:solidFill>
              <a:effectLst/>
              <a:uLnTx/>
              <a:uFillTx/>
            </a:endParaRPr>
          </a:p>
        </p:txBody>
      </p:sp>
      <p:sp>
        <p:nvSpPr>
          <p:cNvPr id="31" name="TextBox 30">
            <a:extLst>
              <a:ext uri="{FF2B5EF4-FFF2-40B4-BE49-F238E27FC236}">
                <a16:creationId xmlns:a16="http://schemas.microsoft.com/office/drawing/2014/main" id="{50D94800-11CC-2FD8-A001-4EBF90E7A010}"/>
              </a:ext>
            </a:extLst>
          </p:cNvPr>
          <p:cNvSpPr txBox="1"/>
          <p:nvPr/>
        </p:nvSpPr>
        <p:spPr>
          <a:xfrm>
            <a:off x="2009120" y="4737207"/>
            <a:ext cx="5469853" cy="1384995"/>
          </a:xfrm>
          <a:prstGeom prst="rect">
            <a:avLst/>
          </a:prstGeom>
          <a:noFill/>
        </p:spPr>
        <p:txBody>
          <a:bodyPr wrap="square">
            <a:spAutoFit/>
          </a:bodyPr>
          <a:lstStyle/>
          <a:p>
            <a:r>
              <a:rPr lang="en-US" sz="1400" dirty="0">
                <a:solidFill>
                  <a:prstClr val="black"/>
                </a:solidFill>
                <a:latin typeface="Calibri" panose="020F0502020204030204"/>
              </a:rPr>
              <a:t>A. Curcio et al., </a:t>
            </a:r>
            <a:r>
              <a:rPr lang="en-US" sz="1400" i="1" dirty="0">
                <a:solidFill>
                  <a:prstClr val="black"/>
                </a:solidFill>
                <a:latin typeface="Calibri" panose="020F0502020204030204"/>
              </a:rPr>
              <a:t>Phys. Rev. Accel. Beams </a:t>
            </a:r>
            <a:r>
              <a:rPr lang="en-US" sz="1400" dirty="0">
                <a:solidFill>
                  <a:prstClr val="black"/>
                </a:solidFill>
                <a:latin typeface="Calibri" panose="020F0502020204030204"/>
              </a:rPr>
              <a:t>23 (2020) 022802</a:t>
            </a:r>
            <a:br>
              <a:rPr lang="en-US" sz="1400" dirty="0">
                <a:solidFill>
                  <a:prstClr val="black"/>
                </a:solidFill>
                <a:latin typeface="Calibri" panose="020F0502020204030204"/>
              </a:rPr>
            </a:br>
            <a:r>
              <a:rPr lang="en-US" sz="1400" dirty="0">
                <a:solidFill>
                  <a:prstClr val="black"/>
                </a:solidFill>
                <a:latin typeface="Calibri" panose="020F0502020204030204"/>
              </a:rPr>
              <a:t>R. Kieffer et al</a:t>
            </a:r>
            <a:r>
              <a:rPr lang="en-US" sz="1400" i="1" dirty="0">
                <a:solidFill>
                  <a:prstClr val="black"/>
                </a:solidFill>
                <a:latin typeface="Calibri" panose="020F0502020204030204"/>
              </a:rPr>
              <a:t>., Phys. Rev. Lett. </a:t>
            </a:r>
            <a:r>
              <a:rPr lang="en-US" sz="1400" dirty="0">
                <a:solidFill>
                  <a:prstClr val="black"/>
                </a:solidFill>
                <a:latin typeface="Calibri" panose="020F0502020204030204"/>
              </a:rPr>
              <a:t>121 (2018) 0548802</a:t>
            </a:r>
            <a:br>
              <a:rPr lang="en-US" sz="1400" dirty="0">
                <a:solidFill>
                  <a:prstClr val="black"/>
                </a:solidFill>
                <a:latin typeface="Calibri" panose="020F0502020204030204"/>
              </a:rPr>
            </a:br>
            <a:r>
              <a:rPr lang="en-US" sz="1400" dirty="0">
                <a:solidFill>
                  <a:prstClr val="black"/>
                </a:solidFill>
                <a:latin typeface="Calibri" panose="020F0502020204030204"/>
              </a:rPr>
              <a:t>T. Lefevre et al., </a:t>
            </a:r>
            <a:r>
              <a:rPr lang="en-US" sz="1400" i="1" dirty="0">
                <a:solidFill>
                  <a:prstClr val="black"/>
                </a:solidFill>
                <a:latin typeface="Calibri" panose="020F0502020204030204"/>
              </a:rPr>
              <a:t>Cherenkov Diffraction Radiation as a tool for beam diagnostics</a:t>
            </a:r>
            <a:r>
              <a:rPr lang="en-US" sz="1400" dirty="0">
                <a:solidFill>
                  <a:prstClr val="black"/>
                </a:solidFill>
                <a:latin typeface="Calibri" panose="020F0502020204030204"/>
              </a:rPr>
              <a:t>, Conf. Proc. IBIC 2019 (2019), Malmo, Sweden </a:t>
            </a:r>
          </a:p>
          <a:p>
            <a:r>
              <a:rPr lang="en-US" sz="1400" dirty="0">
                <a:solidFill>
                  <a:prstClr val="black"/>
                </a:solidFill>
                <a:latin typeface="Calibri" panose="020F0502020204030204"/>
              </a:rPr>
              <a:t>K. </a:t>
            </a:r>
            <a:r>
              <a:rPr lang="en-US" sz="1400" dirty="0" err="1">
                <a:solidFill>
                  <a:prstClr val="black"/>
                </a:solidFill>
                <a:latin typeface="Calibri" panose="020F0502020204030204"/>
              </a:rPr>
              <a:t>Lasocha</a:t>
            </a:r>
            <a:r>
              <a:rPr lang="en-US" sz="1400" dirty="0">
                <a:solidFill>
                  <a:prstClr val="black"/>
                </a:solidFill>
                <a:latin typeface="Calibri" panose="020F0502020204030204"/>
              </a:rPr>
              <a:t> et al., </a:t>
            </a:r>
            <a:r>
              <a:rPr lang="en-US" sz="1400" i="1" dirty="0">
                <a:solidFill>
                  <a:prstClr val="black"/>
                </a:solidFill>
                <a:latin typeface="Calibri" panose="020F0502020204030204"/>
              </a:rPr>
              <a:t>Experimental Verification of Several Theoretical Models for </a:t>
            </a:r>
            <a:r>
              <a:rPr lang="en-US" sz="1400" i="1" dirty="0" err="1">
                <a:solidFill>
                  <a:prstClr val="black"/>
                </a:solidFill>
                <a:latin typeface="Calibri" panose="020F0502020204030204"/>
              </a:rPr>
              <a:t>ChDR</a:t>
            </a:r>
            <a:r>
              <a:rPr lang="en-US" sz="1400" i="1" dirty="0">
                <a:solidFill>
                  <a:prstClr val="black"/>
                </a:solidFill>
                <a:latin typeface="Calibri" panose="020F0502020204030204"/>
              </a:rPr>
              <a:t> Description</a:t>
            </a:r>
            <a:r>
              <a:rPr lang="en-US" sz="1400" dirty="0">
                <a:solidFill>
                  <a:prstClr val="black"/>
                </a:solidFill>
                <a:latin typeface="Calibri" panose="020F0502020204030204"/>
              </a:rPr>
              <a:t>, Conf. Proc. IPAC’22 (2022), Bangkok, Thailand</a:t>
            </a:r>
          </a:p>
        </p:txBody>
      </p:sp>
      <p:sp>
        <p:nvSpPr>
          <p:cNvPr id="34" name="TextBox 33">
            <a:extLst>
              <a:ext uri="{FF2B5EF4-FFF2-40B4-BE49-F238E27FC236}">
                <a16:creationId xmlns:a16="http://schemas.microsoft.com/office/drawing/2014/main" id="{ADE7F21B-B6F7-E572-0D61-EA03C7BCB2C4}"/>
              </a:ext>
            </a:extLst>
          </p:cNvPr>
          <p:cNvSpPr txBox="1"/>
          <p:nvPr/>
        </p:nvSpPr>
        <p:spPr>
          <a:xfrm>
            <a:off x="8554512" y="2234343"/>
            <a:ext cx="636713"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l-GR" sz="1400" b="1" kern="0" dirty="0">
                <a:solidFill>
                  <a:schemeClr val="tx2"/>
                </a:solidFill>
              </a:rPr>
              <a:t>ε</a:t>
            </a:r>
            <a:r>
              <a:rPr lang="en-US" sz="1400" b="1" kern="0" baseline="-25000" dirty="0">
                <a:solidFill>
                  <a:schemeClr val="tx2"/>
                </a:solidFill>
              </a:rPr>
              <a:t>r</a:t>
            </a:r>
            <a:r>
              <a:rPr lang="en-US" sz="1400" b="1" kern="0" dirty="0">
                <a:solidFill>
                  <a:schemeClr val="tx2"/>
                </a:solidFill>
              </a:rPr>
              <a:t> (</a:t>
            </a:r>
            <a:r>
              <a:rPr lang="el-GR" sz="1400" b="1" kern="0" dirty="0">
                <a:solidFill>
                  <a:schemeClr val="tx2"/>
                </a:solidFill>
              </a:rPr>
              <a:t>ω</a:t>
            </a:r>
            <a:r>
              <a:rPr lang="en-US" sz="1400" b="1" kern="0" dirty="0">
                <a:solidFill>
                  <a:schemeClr val="tx2"/>
                </a:solidFill>
              </a:rPr>
              <a:t>)</a:t>
            </a:r>
          </a:p>
        </p:txBody>
      </p:sp>
    </p:spTree>
    <p:extLst>
      <p:ext uri="{BB962C8B-B14F-4D97-AF65-F5344CB8AC3E}">
        <p14:creationId xmlns:p14="http://schemas.microsoft.com/office/powerpoint/2010/main" val="1108772260"/>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PPT_v2023</Template>
  <TotalTime>1158</TotalTime>
  <Words>2422</Words>
  <Application>Microsoft Office PowerPoint</Application>
  <PresentationFormat>Widescreen</PresentationFormat>
  <Paragraphs>316</Paragraphs>
  <Slides>35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Corbel</vt:lpstr>
      <vt:lpstr>Office Theme</vt:lpstr>
      <vt:lpstr>PowerPoint Presentation</vt:lpstr>
      <vt:lpstr>A dielectric pickup for short bunches</vt:lpstr>
      <vt:lpstr>PowerPoint Presentation</vt:lpstr>
      <vt:lpstr>Outline</vt:lpstr>
      <vt:lpstr>Motivation – AWAKE Experiment</vt:lpstr>
      <vt:lpstr>Motivation – AWAKE Experiment</vt:lpstr>
      <vt:lpstr>Motivation – AWAKE Experiment</vt:lpstr>
      <vt:lpstr>Motivation – Multiple beams</vt:lpstr>
      <vt:lpstr>Cherenkov Diffraction radiation</vt:lpstr>
      <vt:lpstr>Kacper test slide</vt:lpstr>
      <vt:lpstr>Coherent Radiation</vt:lpstr>
      <vt:lpstr>Coherent Radiation</vt:lpstr>
      <vt:lpstr>Coherent Radiation</vt:lpstr>
      <vt:lpstr>Coherent Radiation</vt:lpstr>
      <vt:lpstr>Coherent Radiation</vt:lpstr>
      <vt:lpstr>Coherent Radiation</vt:lpstr>
      <vt:lpstr>Coherent Radiation</vt:lpstr>
      <vt:lpstr>Coherent Radiation – Non Gaussian Beams</vt:lpstr>
      <vt:lpstr>Pickup design – Mechanical description</vt:lpstr>
      <vt:lpstr>Pickup design – Radiation generation</vt:lpstr>
      <vt:lpstr>Pickup design – Radiation propagation</vt:lpstr>
      <vt:lpstr>Pickup design – Radiation propagation simulation</vt:lpstr>
      <vt:lpstr>Pickup design – Material selection</vt:lpstr>
      <vt:lpstr>Pickup design – Real case</vt:lpstr>
      <vt:lpstr>PowerPoint Presentation</vt:lpstr>
      <vt:lpstr>PowerPoint Presentation</vt:lpstr>
      <vt:lpstr>PowerPoint Presentation</vt:lpstr>
      <vt:lpstr>Test setup</vt:lpstr>
      <vt:lpstr>Test results (1)</vt:lpstr>
      <vt:lpstr>Test results (2)</vt:lpstr>
      <vt:lpstr>Operational electronics</vt:lpstr>
      <vt:lpstr>Operational electronics</vt:lpstr>
      <vt:lpstr>Future outlook</vt:lpstr>
      <vt:lpstr>Potential impact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Eugenio Senes</dc:creator>
  <cp:lastModifiedBy>Eugenio Senes</cp:lastModifiedBy>
  <cp:revision>112</cp:revision>
  <dcterms:created xsi:type="dcterms:W3CDTF">2023-07-13T09:19:59Z</dcterms:created>
  <dcterms:modified xsi:type="dcterms:W3CDTF">2023-09-04T14:05:01Z</dcterms:modified>
</cp:coreProperties>
</file>