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579" r:id="rId2"/>
    <p:sldId id="619" r:id="rId3"/>
    <p:sldId id="624" r:id="rId4"/>
    <p:sldId id="542" r:id="rId5"/>
    <p:sldId id="614" r:id="rId6"/>
    <p:sldId id="600" r:id="rId7"/>
    <p:sldId id="626" r:id="rId8"/>
    <p:sldId id="577" r:id="rId9"/>
    <p:sldId id="597" r:id="rId10"/>
    <p:sldId id="592" r:id="rId11"/>
    <p:sldId id="563" r:id="rId12"/>
    <p:sldId id="537" r:id="rId13"/>
    <p:sldId id="615" r:id="rId14"/>
    <p:sldId id="621" r:id="rId15"/>
    <p:sldId id="616" r:id="rId16"/>
    <p:sldId id="620" r:id="rId17"/>
    <p:sldId id="623" r:id="rId18"/>
    <p:sldId id="622" r:id="rId19"/>
    <p:sldId id="598" r:id="rId20"/>
    <p:sldId id="625" r:id="rId21"/>
    <p:sldId id="618" r:id="rId22"/>
    <p:sldId id="617" r:id="rId23"/>
    <p:sldId id="564" r:id="rId24"/>
    <p:sldId id="58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Francesco Dragoni" initials="FD" lastIdx="1" clrIdx="1">
    <p:extLst>
      <p:ext uri="{19B8F6BF-5375-455C-9EA6-DF929625EA0E}">
        <p15:presenceInfo xmlns:p15="http://schemas.microsoft.com/office/powerpoint/2012/main" userId="S::francesco.dragoni@cern.ch::a46ef0d0-5c97-4c91-b827-f512f9dc85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B000"/>
    <a:srgbClr val="1B5800"/>
    <a:srgbClr val="9EF01A"/>
    <a:srgbClr val="70E000"/>
    <a:srgbClr val="60C034"/>
    <a:srgbClr val="000000"/>
    <a:srgbClr val="002374"/>
    <a:srgbClr val="F4C5DF"/>
    <a:srgbClr val="FFD87A"/>
    <a:srgbClr val="B9EE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4" autoAdjust="0"/>
    <p:restoredTop sz="89517" autoAdjust="0"/>
  </p:normalViewPr>
  <p:slideViewPr>
    <p:cSldViewPr snapToObjects="1">
      <p:cViewPr varScale="1">
        <p:scale>
          <a:sx n="102" d="100"/>
          <a:sy n="102" d="100"/>
        </p:scale>
        <p:origin x="46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17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90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06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00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44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98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87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281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05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68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96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0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08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87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01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34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86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124B-F5D1-449B-B342-9EF1E945A2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7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6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093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3"/>
            <a:ext cx="10968566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917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1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video" Target="../media/media1.mp4"/><Relationship Id="rId16" Type="http://schemas.openxmlformats.org/officeDocument/2006/relationships/image" Target="../media/image55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50.png"/><Relationship Id="rId5" Type="http://schemas.microsoft.com/office/2007/relationships/media" Target="../media/media3.mp4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19" Type="http://schemas.openxmlformats.org/officeDocument/2006/relationships/image" Target="../media/image58.png"/><Relationship Id="rId4" Type="http://schemas.openxmlformats.org/officeDocument/2006/relationships/video" Target="../media/media2.mp4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2.jpeg"/><Relationship Id="rId5" Type="http://schemas.openxmlformats.org/officeDocument/2006/relationships/image" Target="../media/image71.jpg"/><Relationship Id="rId4" Type="http://schemas.openxmlformats.org/officeDocument/2006/relationships/image" Target="../media/image70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1.png"/><Relationship Id="rId5" Type="http://schemas.openxmlformats.org/officeDocument/2006/relationships/image" Target="../media/image80.emf"/><Relationship Id="rId4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5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7074A4E-2051-4025-9642-FF88F23411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dirty="0"/>
              <a:t>EN/CV – Cooling and Ventilation of Large-scale Projects &amp; Sustainability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7B3F5CA-1E9A-49AA-B14B-8655308B34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dirty="0"/>
              <a:t>Francesco Dragoni, Ingo Ruehl</a:t>
            </a:r>
          </a:p>
          <a:p>
            <a:r>
              <a:rPr lang="en-GB" sz="3200" dirty="0"/>
              <a:t>Einstein Telescope Meeting - 18.10.2023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D22F6-3447-49DE-B1A6-6CB3B7A61FA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28675" cy="365125"/>
          </a:xfrm>
        </p:spPr>
        <p:txBody>
          <a:bodyPr/>
          <a:lstStyle/>
          <a:p>
            <a:r>
              <a:rPr lang="fr-FR" dirty="0"/>
              <a:t>2021-10-04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FB7B0-5221-4B41-86B3-E0DE4043734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US" dirty="0"/>
              <a:t>F. Dragoni | IC Board | EN-CV-2021-03-IC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07B3F-CDD7-4472-AD2D-206DF2D2C7E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z="1800" smtClean="0"/>
              <a:pPr/>
              <a:t>1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04129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1">
            <a:extLst>
              <a:ext uri="{FF2B5EF4-FFF2-40B4-BE49-F238E27FC236}">
                <a16:creationId xmlns:a16="http://schemas.microsoft.com/office/drawing/2014/main" id="{C4CFDF21-B88F-4D2E-BDF0-7C3491D06600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II. ATLAS UX15 Cavern - Destratification</a:t>
            </a:r>
            <a:endParaRPr lang="en-US" dirty="0"/>
          </a:p>
        </p:txBody>
      </p:sp>
      <p:sp>
        <p:nvSpPr>
          <p:cNvPr id="7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86BA6228-419E-4A8A-B9BE-7214FD266C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6692" y="18600"/>
            <a:ext cx="1141647" cy="1144800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261B2682-126C-46A8-A186-905F364ECB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55" t="18498" r="33752" b="4851"/>
          <a:stretch/>
        </p:blipFill>
        <p:spPr>
          <a:xfrm>
            <a:off x="1056082" y="1908000"/>
            <a:ext cx="4510261" cy="428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00"/>
            </a:solidFill>
          </a:ln>
          <a:effectLst/>
        </p:spPr>
      </p:pic>
      <p:pic>
        <p:nvPicPr>
          <p:cNvPr id="6" name="Picture 5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02B25BD5-678E-4776-905C-3D2BE2614B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412" t="19233" r="34053" b="4961"/>
          <a:stretch/>
        </p:blipFill>
        <p:spPr>
          <a:xfrm>
            <a:off x="6578746" y="1916832"/>
            <a:ext cx="4574763" cy="428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00"/>
            </a:solidFill>
          </a:ln>
          <a:effectLst/>
        </p:spPr>
      </p:pic>
      <p:sp>
        <p:nvSpPr>
          <p:cNvPr id="82" name="Content Placeholder 2">
            <a:extLst>
              <a:ext uri="{FF2B5EF4-FFF2-40B4-BE49-F238E27FC236}">
                <a16:creationId xmlns:a16="http://schemas.microsoft.com/office/drawing/2014/main" id="{98C07A69-7FBA-4B8B-85CF-CE2D8A6D26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87306" y="1058971"/>
            <a:ext cx="6725118" cy="398407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Chambers Temperature Measurements</a:t>
            </a:r>
            <a:endParaRPr lang="en-US" sz="2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0B963C-0166-4A7B-B0FE-CD17F196CB8E}"/>
              </a:ext>
            </a:extLst>
          </p:cNvPr>
          <p:cNvSpPr txBox="1">
            <a:spLocks/>
          </p:cNvSpPr>
          <p:nvPr/>
        </p:nvSpPr>
        <p:spPr>
          <a:xfrm>
            <a:off x="1129412" y="1574262"/>
            <a:ext cx="4509807" cy="600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Destratification OFF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933154-1196-405A-B144-5B1B19A81938}"/>
              </a:ext>
            </a:extLst>
          </p:cNvPr>
          <p:cNvSpPr txBox="1">
            <a:spLocks/>
          </p:cNvSpPr>
          <p:nvPr/>
        </p:nvSpPr>
        <p:spPr>
          <a:xfrm>
            <a:off x="6563213" y="1574262"/>
            <a:ext cx="4509807" cy="600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Destratification ON</a:t>
            </a:r>
          </a:p>
        </p:txBody>
      </p:sp>
      <p:sp>
        <p:nvSpPr>
          <p:cNvPr id="14" name="Right Arrow 76">
            <a:extLst>
              <a:ext uri="{FF2B5EF4-FFF2-40B4-BE49-F238E27FC236}">
                <a16:creationId xmlns:a16="http://schemas.microsoft.com/office/drawing/2014/main" id="{6CB97724-4FDD-4FB8-BAD1-35060C636D26}"/>
              </a:ext>
            </a:extLst>
          </p:cNvPr>
          <p:cNvSpPr/>
          <p:nvPr/>
        </p:nvSpPr>
        <p:spPr>
          <a:xfrm>
            <a:off x="5739683" y="3547057"/>
            <a:ext cx="738599" cy="1005886"/>
          </a:xfrm>
          <a:prstGeom prst="rightArrow">
            <a:avLst/>
          </a:prstGeom>
          <a:ln w="47625">
            <a:solidFill>
              <a:srgbClr val="38B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FB69263-046A-4428-BD78-34A673149B7B}"/>
              </a:ext>
            </a:extLst>
          </p:cNvPr>
          <p:cNvGrpSpPr/>
          <p:nvPr/>
        </p:nvGrpSpPr>
        <p:grpSpPr>
          <a:xfrm>
            <a:off x="1206000" y="2103625"/>
            <a:ext cx="4038872" cy="3734919"/>
            <a:chOff x="1206000" y="2103625"/>
            <a:chExt cx="4038872" cy="373491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BB00F5A-479B-416D-B82A-70E65530271E}"/>
                </a:ext>
              </a:extLst>
            </p:cNvPr>
            <p:cNvSpPr/>
            <p:nvPr/>
          </p:nvSpPr>
          <p:spPr>
            <a:xfrm>
              <a:off x="2567608" y="3429000"/>
              <a:ext cx="1404000" cy="5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E63C4FE-6873-4B34-9996-08639137B287}"/>
                </a:ext>
              </a:extLst>
            </p:cNvPr>
            <p:cNvSpPr/>
            <p:nvPr/>
          </p:nvSpPr>
          <p:spPr>
            <a:xfrm>
              <a:off x="2567608" y="4737638"/>
              <a:ext cx="1404000" cy="5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79EEAC8-3558-4072-AC30-88528F4A6FA9}"/>
                </a:ext>
              </a:extLst>
            </p:cNvPr>
            <p:cNvSpPr/>
            <p:nvPr/>
          </p:nvSpPr>
          <p:spPr>
            <a:xfrm>
              <a:off x="2567608" y="2103625"/>
              <a:ext cx="1404000" cy="5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BD3D40E3-42A9-4A7E-96BD-763DB2526601}"/>
                </a:ext>
              </a:extLst>
            </p:cNvPr>
            <p:cNvSpPr/>
            <p:nvPr/>
          </p:nvSpPr>
          <p:spPr>
            <a:xfrm>
              <a:off x="1206000" y="4745456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id="{EC33B556-9DF2-4FBC-AAFA-1875C6F93607}"/>
                </a:ext>
              </a:extLst>
            </p:cNvPr>
            <p:cNvSpPr/>
            <p:nvPr/>
          </p:nvSpPr>
          <p:spPr>
            <a:xfrm>
              <a:off x="4151784" y="4745456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Block Arc 16">
              <a:extLst>
                <a:ext uri="{FF2B5EF4-FFF2-40B4-BE49-F238E27FC236}">
                  <a16:creationId xmlns:a16="http://schemas.microsoft.com/office/drawing/2014/main" id="{74DBA64D-7550-491A-A9E2-583CBA7AD774}"/>
                </a:ext>
              </a:extLst>
            </p:cNvPr>
            <p:cNvSpPr/>
            <p:nvPr/>
          </p:nvSpPr>
          <p:spPr>
            <a:xfrm>
              <a:off x="4151784" y="3429000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4674360F-418C-4928-AB70-069E81B96BDD}"/>
                </a:ext>
              </a:extLst>
            </p:cNvPr>
            <p:cNvSpPr/>
            <p:nvPr/>
          </p:nvSpPr>
          <p:spPr>
            <a:xfrm>
              <a:off x="1206000" y="3415365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5BEE54F-B486-4509-A530-F68677399E43}"/>
              </a:ext>
            </a:extLst>
          </p:cNvPr>
          <p:cNvGrpSpPr/>
          <p:nvPr/>
        </p:nvGrpSpPr>
        <p:grpSpPr>
          <a:xfrm>
            <a:off x="6786000" y="2103625"/>
            <a:ext cx="4063088" cy="3734919"/>
            <a:chOff x="1193320" y="2103625"/>
            <a:chExt cx="4063088" cy="373491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B5AC756-91C7-4F89-8643-5D77373B00AA}"/>
                </a:ext>
              </a:extLst>
            </p:cNvPr>
            <p:cNvSpPr/>
            <p:nvPr/>
          </p:nvSpPr>
          <p:spPr>
            <a:xfrm>
              <a:off x="2567608" y="3429000"/>
              <a:ext cx="1404000" cy="5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8195B35-2548-4F52-A1EB-F80C0A4BB84B}"/>
                </a:ext>
              </a:extLst>
            </p:cNvPr>
            <p:cNvSpPr/>
            <p:nvPr/>
          </p:nvSpPr>
          <p:spPr>
            <a:xfrm>
              <a:off x="2567608" y="4737638"/>
              <a:ext cx="1404000" cy="5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6EDDB90-538B-4FDC-9A77-18D5019B105B}"/>
                </a:ext>
              </a:extLst>
            </p:cNvPr>
            <p:cNvSpPr/>
            <p:nvPr/>
          </p:nvSpPr>
          <p:spPr>
            <a:xfrm>
              <a:off x="2567608" y="2103625"/>
              <a:ext cx="1404000" cy="5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Block Arc 39">
              <a:extLst>
                <a:ext uri="{FF2B5EF4-FFF2-40B4-BE49-F238E27FC236}">
                  <a16:creationId xmlns:a16="http://schemas.microsoft.com/office/drawing/2014/main" id="{13F32346-6377-49CA-A505-8CDBEB840B94}"/>
                </a:ext>
              </a:extLst>
            </p:cNvPr>
            <p:cNvSpPr/>
            <p:nvPr/>
          </p:nvSpPr>
          <p:spPr>
            <a:xfrm>
              <a:off x="1193320" y="4745456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Block Arc 40">
              <a:extLst>
                <a:ext uri="{FF2B5EF4-FFF2-40B4-BE49-F238E27FC236}">
                  <a16:creationId xmlns:a16="http://schemas.microsoft.com/office/drawing/2014/main" id="{7C4CFA33-07B7-4172-A053-7D25AB1B49C6}"/>
                </a:ext>
              </a:extLst>
            </p:cNvPr>
            <p:cNvSpPr/>
            <p:nvPr/>
          </p:nvSpPr>
          <p:spPr>
            <a:xfrm>
              <a:off x="4163320" y="4745456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Block Arc 41">
              <a:extLst>
                <a:ext uri="{FF2B5EF4-FFF2-40B4-BE49-F238E27FC236}">
                  <a16:creationId xmlns:a16="http://schemas.microsoft.com/office/drawing/2014/main" id="{C70C5896-F6AF-4A0B-B7F8-BD4D70EC0662}"/>
                </a:ext>
              </a:extLst>
            </p:cNvPr>
            <p:cNvSpPr/>
            <p:nvPr/>
          </p:nvSpPr>
          <p:spPr>
            <a:xfrm>
              <a:off x="4151784" y="3429000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Block Arc 42">
              <a:extLst>
                <a:ext uri="{FF2B5EF4-FFF2-40B4-BE49-F238E27FC236}">
                  <a16:creationId xmlns:a16="http://schemas.microsoft.com/office/drawing/2014/main" id="{A9D38454-A5A6-466F-ADB2-EEE0AA3446CB}"/>
                </a:ext>
              </a:extLst>
            </p:cNvPr>
            <p:cNvSpPr/>
            <p:nvPr/>
          </p:nvSpPr>
          <p:spPr>
            <a:xfrm>
              <a:off x="1206000" y="3415365"/>
              <a:ext cx="1093088" cy="1093088"/>
            </a:xfrm>
            <a:prstGeom prst="blockArc">
              <a:avLst>
                <a:gd name="adj1" fmla="val 11598655"/>
                <a:gd name="adj2" fmla="val 20858937"/>
                <a:gd name="adj3" fmla="val 44203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568978D-F865-E428-5621-28D0CC6A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1540327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III. CEDAR Detector – Temperature stability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8449" y="53474"/>
            <a:ext cx="1138237" cy="1143000"/>
          </a:xfrm>
          <a:prstGeom prst="ellipse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889818" y="1064648"/>
            <a:ext cx="2773891" cy="1572264"/>
            <a:chOff x="561588" y="1208663"/>
            <a:chExt cx="2385299" cy="1352007"/>
          </a:xfrm>
        </p:grpSpPr>
        <p:grpSp>
          <p:nvGrpSpPr>
            <p:cNvPr id="11" name="Group 10"/>
            <p:cNvGrpSpPr/>
            <p:nvPr/>
          </p:nvGrpSpPr>
          <p:grpSpPr>
            <a:xfrm>
              <a:off x="609298" y="1646445"/>
              <a:ext cx="2337589" cy="914225"/>
              <a:chOff x="114362" y="-2634070"/>
              <a:chExt cx="2337589" cy="914225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34375" y="-2634070"/>
                <a:ext cx="2089226" cy="374606"/>
              </a:xfrm>
              <a:prstGeom prst="roundRect">
                <a:avLst/>
              </a:prstGeom>
              <a:noFill/>
              <a:ln>
                <a:solidFill>
                  <a:srgbClr val="327AEB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>
                <a:defPPr>
                  <a:defRPr lang="en-US"/>
                </a:defPPr>
                <a:lvl1pPr algn="ctr">
                  <a:defRPr sz="2400">
                    <a:solidFill>
                      <a:schemeClr val="dk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r>
                  <a:rPr lang="en-GB" sz="2000" dirty="0"/>
                  <a:t>T</a:t>
                </a:r>
                <a:r>
                  <a:rPr lang="en-GB" sz="2000" baseline="-25000" dirty="0"/>
                  <a:t>IN</a:t>
                </a:r>
                <a:r>
                  <a:rPr lang="en-GB" sz="2000" dirty="0"/>
                  <a:t> = 23.0 °C </a:t>
                </a:r>
                <a:r>
                  <a:rPr lang="en-GB" sz="2000" u="sng" dirty="0"/>
                  <a:t>± 0.1 K </a:t>
                </a:r>
                <a:endParaRPr lang="en-US" sz="2000" u="sng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14362" y="-2095940"/>
                <a:ext cx="2337589" cy="376095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>
                <a:defPPr>
                  <a:defRPr lang="en-US"/>
                </a:defPPr>
                <a:lvl1pPr algn="ctr">
                  <a:defRPr sz="2400"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</a:lstStyle>
              <a:p>
                <a:r>
                  <a:rPr lang="en-GB" sz="2000" dirty="0"/>
                  <a:t>Standard system: ± 1 K  </a:t>
                </a:r>
                <a:endParaRPr lang="en-US" sz="2000" dirty="0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561588" y="1403802"/>
              <a:ext cx="2322493" cy="780773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90745" y="1208663"/>
              <a:ext cx="1399354" cy="34405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Requirement</a:t>
              </a: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856" y="3506618"/>
            <a:ext cx="7527978" cy="221997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2724" y="3506618"/>
            <a:ext cx="3342237" cy="2506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CB019B2-5FE8-717A-4F54-65FDC906580B}"/>
              </a:ext>
            </a:extLst>
          </p:cNvPr>
          <p:cNvGrpSpPr/>
          <p:nvPr/>
        </p:nvGrpSpPr>
        <p:grpSpPr>
          <a:xfrm>
            <a:off x="5153420" y="1064648"/>
            <a:ext cx="5868651" cy="2166914"/>
            <a:chOff x="495300" y="1311364"/>
            <a:chExt cx="4520194" cy="166901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A0A9EF2-7773-C4E9-2DFB-903FA2EFD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5300" y="1311364"/>
              <a:ext cx="3935333" cy="166901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BC4378-C18C-C9FA-3676-D1EE84AA9ED2}"/>
                </a:ext>
              </a:extLst>
            </p:cNvPr>
            <p:cNvSpPr txBox="1"/>
            <p:nvPr/>
          </p:nvSpPr>
          <p:spPr>
            <a:xfrm>
              <a:off x="2441213" y="2372090"/>
              <a:ext cx="2574281" cy="497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>
                  <a:latin typeface="Calibri" panose="020F0502020204030204" pitchFamily="34" charset="0"/>
                  <a:cs typeface="Calibri" panose="020F0502020204030204" pitchFamily="34" charset="0"/>
                </a:rPr>
                <a:t>CEDAR Detector</a:t>
              </a:r>
              <a:endParaRPr lang="en-US" sz="3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01F6318-D863-56A3-C5C3-F0631BB9B5D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0417" b="59423" l="9809" r="90072">
                        <a14:foregroundMark x1="10407" y1="43705" x2="10467" y2="55974"/>
                        <a14:foregroundMark x1="10586" y1="56856" x2="89593" y2="56616"/>
                        <a14:foregroundMark x1="10706" y1="43224" x2="89533" y2="43224"/>
                        <a14:foregroundMark x1="69856" y1="41780" x2="70156" y2="43144"/>
                        <a14:foregroundMark x1="70215" y1="41620" x2="74342" y2="41540"/>
                        <a14:foregroundMark x1="69916" y1="56455" x2="70156" y2="58380"/>
                        <a14:foregroundMark x1="69976" y1="58460" x2="74581" y2="57979"/>
                        <a14:foregroundMark x1="71770" y1="58701" x2="74342" y2="58540"/>
                        <a14:foregroundMark x1="89653" y1="43785" x2="89713" y2="558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24" t="40409" r="9674" b="40701"/>
          <a:stretch/>
        </p:blipFill>
        <p:spPr>
          <a:xfrm>
            <a:off x="803877" y="5047987"/>
            <a:ext cx="2916000" cy="511591"/>
          </a:xfrm>
          <a:prstGeom prst="rect">
            <a:avLst/>
          </a:prstGeom>
        </p:spPr>
      </p:pic>
      <p:sp>
        <p:nvSpPr>
          <p:cNvPr id="14" name="Bent Arrow 144">
            <a:extLst>
              <a:ext uri="{FF2B5EF4-FFF2-40B4-BE49-F238E27FC236}">
                <a16:creationId xmlns:a16="http://schemas.microsoft.com/office/drawing/2014/main" id="{4257A97F-BB65-85E0-34C3-24A5F1521D39}"/>
              </a:ext>
            </a:extLst>
          </p:cNvPr>
          <p:cNvSpPr/>
          <p:nvPr/>
        </p:nvSpPr>
        <p:spPr>
          <a:xfrm rot="16200000" flipH="1">
            <a:off x="3448336" y="4829912"/>
            <a:ext cx="375179" cy="436147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4">
            <a:extLst>
              <a:ext uri="{FF2B5EF4-FFF2-40B4-BE49-F238E27FC236}">
                <a16:creationId xmlns:a16="http://schemas.microsoft.com/office/drawing/2014/main" id="{DDD47D4A-874A-FFED-22FF-C1C586C3D142}"/>
              </a:ext>
            </a:extLst>
          </p:cNvPr>
          <p:cNvSpPr/>
          <p:nvPr/>
        </p:nvSpPr>
        <p:spPr>
          <a:xfrm rot="16200000">
            <a:off x="852488" y="4968000"/>
            <a:ext cx="338925" cy="436147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9646BE6-402E-1CD1-972E-CB8830EE8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224774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2327" y="4025330"/>
            <a:ext cx="3767165" cy="2056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00"/>
            </a:solidFill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6203" y="1349590"/>
            <a:ext cx="4239028" cy="2444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00"/>
            </a:solidFill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III. CEDAR Detector - Ventilation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49706" y="941612"/>
            <a:ext cx="2418020" cy="600698"/>
          </a:xfrm>
        </p:spPr>
        <p:txBody>
          <a:bodyPr/>
          <a:lstStyle/>
          <a:p>
            <a:pPr algn="ctr"/>
            <a:r>
              <a:rPr lang="en-GB" sz="2800" b="0" dirty="0">
                <a:latin typeface="Calibri" panose="020F0502020204030204" pitchFamily="34" charset="0"/>
                <a:cs typeface="Calibri" panose="020F0502020204030204" pitchFamily="34" charset="0"/>
              </a:rPr>
              <a:t>Run 2015</a:t>
            </a:r>
            <a:endParaRPr lang="en-US" sz="2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B94173-0539-4C39-80E0-D8A595823783}"/>
              </a:ext>
            </a:extLst>
          </p:cNvPr>
          <p:cNvGrpSpPr/>
          <p:nvPr/>
        </p:nvGrpSpPr>
        <p:grpSpPr>
          <a:xfrm>
            <a:off x="6096000" y="942422"/>
            <a:ext cx="4921896" cy="2990634"/>
            <a:chOff x="6096000" y="942422"/>
            <a:chExt cx="4921896" cy="2990634"/>
          </a:xfrm>
          <a:effectLst/>
        </p:grpSpPr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7555952" y="942422"/>
              <a:ext cx="2045297" cy="50810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indent="0" algn="ctr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400" b="0">
                  <a:solidFill>
                    <a:schemeClr val="tx2">
                      <a:lumMod val="50000"/>
                    </a:schemeClr>
                  </a:solidFill>
                </a:defRPr>
              </a:lvl1pPr>
              <a:lvl2pPr marL="323850" indent="-324000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baseline="0">
                  <a:solidFill>
                    <a:schemeClr val="tx2">
                      <a:lumMod val="50000"/>
                    </a:schemeClr>
                  </a:solidFill>
                </a:defRPr>
              </a:lvl2pPr>
              <a:lvl3pPr marL="648000" indent="-324000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>
                  <a:solidFill>
                    <a:schemeClr val="tx2">
                      <a:lumMod val="50000"/>
                    </a:schemeClr>
                  </a:solidFill>
                </a:defRPr>
              </a:lvl3pPr>
              <a:lvl4pPr marL="972000" indent="-324000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>
                  <a:solidFill>
                    <a:schemeClr val="tx2">
                      <a:lumMod val="50000"/>
                    </a:schemeClr>
                  </a:solidFill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</a:defRPr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</a:lvl9pPr>
            </a:lstStyle>
            <a:p>
              <a:r>
                <a:rPr lang="en-GB" sz="2800" dirty="0">
                  <a:latin typeface="Calibri" panose="020F0502020204030204" pitchFamily="34" charset="0"/>
                  <a:cs typeface="Calibri" panose="020F0502020204030204" pitchFamily="34" charset="0"/>
                </a:rPr>
                <a:t>Run 2018</a:t>
              </a:r>
              <a:endParaRPr lang="en-US" sz="28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EB58659-CB6B-498C-A3E9-26B1EA4CD135}"/>
                </a:ext>
              </a:extLst>
            </p:cNvPr>
            <p:cNvGrpSpPr/>
            <p:nvPr/>
          </p:nvGrpSpPr>
          <p:grpSpPr>
            <a:xfrm>
              <a:off x="6096000" y="1349590"/>
              <a:ext cx="4921896" cy="2583466"/>
              <a:chOff x="5865032" y="1269494"/>
              <a:chExt cx="3821217" cy="2005728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865032" y="1269494"/>
                <a:ext cx="3821217" cy="1901181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rgbClr val="000000"/>
                </a:solidFill>
              </a:ln>
              <a:effectLst/>
            </p:spPr>
          </p:pic>
          <p:sp>
            <p:nvSpPr>
              <p:cNvPr id="19" name="Rounded Rectangle 18"/>
              <p:cNvSpPr/>
              <p:nvPr/>
            </p:nvSpPr>
            <p:spPr>
              <a:xfrm>
                <a:off x="7890114" y="2270487"/>
                <a:ext cx="1117670" cy="122636"/>
              </a:xfrm>
              <a:prstGeom prst="roundRect">
                <a:avLst/>
              </a:prstGeom>
              <a:noFill/>
              <a:ln w="9525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7106740" y="2342192"/>
                <a:ext cx="783376" cy="9330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9007784" y="2393123"/>
                <a:ext cx="343659" cy="88209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001941" y="4836072"/>
            <a:ext cx="4662011" cy="1173287"/>
            <a:chOff x="873525" y="3849012"/>
            <a:chExt cx="8104695" cy="2039708"/>
          </a:xfrm>
        </p:grpSpPr>
        <p:sp>
          <p:nvSpPr>
            <p:cNvPr id="16" name="Rounded Rectangle 15"/>
            <p:cNvSpPr/>
            <p:nvPr/>
          </p:nvSpPr>
          <p:spPr>
            <a:xfrm>
              <a:off x="1190437" y="4471139"/>
              <a:ext cx="4895808" cy="1331402"/>
            </a:xfrm>
            <a:prstGeom prst="roundRect">
              <a:avLst/>
            </a:prstGeom>
            <a:solidFill>
              <a:schemeClr val="tx1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873525" y="3849012"/>
              <a:ext cx="8104695" cy="2039708"/>
              <a:chOff x="873525" y="3848398"/>
              <a:chExt cx="8104695" cy="22502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873525" y="4339050"/>
                <a:ext cx="8104695" cy="1759548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208640" y="3848398"/>
                <a:ext cx="4022629" cy="6492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Temperature Stability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405449" y="4624681"/>
              <a:ext cx="2010558" cy="1136085"/>
              <a:chOff x="2156559" y="5031081"/>
              <a:chExt cx="2010558" cy="1136085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2327590" y="5031081"/>
                <a:ext cx="1682891" cy="594248"/>
              </a:xfrm>
              <a:prstGeom prst="roundRect">
                <a:avLst/>
              </a:prstGeom>
              <a:noFill/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± 0.1 K</a:t>
                </a: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156559" y="5632109"/>
                <a:ext cx="2010558" cy="535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Required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323056" y="4620362"/>
              <a:ext cx="752848" cy="588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vs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503128" y="4624681"/>
              <a:ext cx="2700237" cy="1136081"/>
              <a:chOff x="1279794" y="5031081"/>
              <a:chExt cx="2700237" cy="1136081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1905304" y="5031081"/>
                <a:ext cx="1453793" cy="594248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± 1.0 K</a:t>
                </a: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279794" y="5632105"/>
                <a:ext cx="2700237" cy="535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Standard solution</a:t>
                </a:r>
              </a:p>
            </p:txBody>
          </p:sp>
        </p:grpSp>
        <p:sp>
          <p:nvSpPr>
            <p:cNvPr id="30" name="Right Arrow 29"/>
            <p:cNvSpPr/>
            <p:nvPr/>
          </p:nvSpPr>
          <p:spPr>
            <a:xfrm>
              <a:off x="6183358" y="4937381"/>
              <a:ext cx="396619" cy="444963"/>
            </a:xfrm>
            <a:prstGeom prst="right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796411" y="4624682"/>
              <a:ext cx="1818957" cy="594248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± 0.08 K</a:t>
              </a:r>
              <a:endParaRPr lang="en-US" sz="2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90944" y="5225709"/>
              <a:ext cx="2010557" cy="535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Achieved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E43BFE3F-577C-4B3A-8D9E-C4A68ED04A2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8449" y="53474"/>
            <a:ext cx="1138237" cy="1143000"/>
          </a:xfrm>
          <a:prstGeom prst="ellipse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9DEA8-F1BC-4C85-1494-546831E6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3066730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6A5D6-1EEF-3B24-C0CF-73272F612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IV. Gas management in underground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D4290-7216-C6CF-699A-B6685D68E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28DA11-2498-5A98-F04C-CE66B67E3D4C}"/>
              </a:ext>
            </a:extLst>
          </p:cNvPr>
          <p:cNvSpPr/>
          <p:nvPr/>
        </p:nvSpPr>
        <p:spPr>
          <a:xfrm>
            <a:off x="353500" y="1196752"/>
            <a:ext cx="4498836" cy="4842371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749C3D-72BA-3CAE-DECA-1DEE3EAE47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3392" y="1012768"/>
            <a:ext cx="3157674" cy="360099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GB" sz="26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Ventilation systems</a:t>
            </a:r>
            <a:endParaRPr lang="en-US" sz="2600" b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011F3-F4B9-0511-487E-648CB412E535}"/>
              </a:ext>
            </a:extLst>
          </p:cNvPr>
          <p:cNvSpPr/>
          <p:nvPr/>
        </p:nvSpPr>
        <p:spPr>
          <a:xfrm>
            <a:off x="5231905" y="1196752"/>
            <a:ext cx="6282966" cy="48423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3562ED5-C4AC-D251-77E4-DE70383EA6EC}"/>
              </a:ext>
            </a:extLst>
          </p:cNvPr>
          <p:cNvSpPr txBox="1">
            <a:spLocks/>
          </p:cNvSpPr>
          <p:nvPr/>
        </p:nvSpPr>
        <p:spPr>
          <a:xfrm>
            <a:off x="9264352" y="1021524"/>
            <a:ext cx="1987210" cy="3600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6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CFD Analysis</a:t>
            </a:r>
            <a:endParaRPr lang="en-US" sz="2600" b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50D2CC-C239-48FB-8D6B-0F5C057E9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F906EE2-5D7B-9F93-2E93-B7DA03E46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2858" y="64566"/>
            <a:ext cx="2375644" cy="10146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C4E5D1-134D-139E-CF33-8D41C23DC5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928" y="1707431"/>
            <a:ext cx="3751007" cy="2109942"/>
          </a:xfrm>
          <a:prstGeom prst="rect">
            <a:avLst/>
          </a:prstGeom>
          <a:ln>
            <a:solidFill>
              <a:srgbClr val="002374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D7011D-C28A-45EC-D3BC-313189C4B95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7448" y="3894499"/>
            <a:ext cx="3484197" cy="1959861"/>
          </a:xfrm>
          <a:prstGeom prst="rect">
            <a:avLst/>
          </a:prstGeom>
          <a:ln>
            <a:solidFill>
              <a:srgbClr val="002374"/>
            </a:solidFill>
          </a:ln>
        </p:spPr>
      </p:pic>
    </p:spTree>
    <p:extLst>
      <p:ext uri="{BB962C8B-B14F-4D97-AF65-F5344CB8AC3E}">
        <p14:creationId xmlns:p14="http://schemas.microsoft.com/office/powerpoint/2010/main" val="8852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6A5D6-1EEF-3B24-C0CF-73272F612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IV. Gas management in underground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D4290-7216-C6CF-699A-B6685D68E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28DA11-2498-5A98-F04C-CE66B67E3D4C}"/>
              </a:ext>
            </a:extLst>
          </p:cNvPr>
          <p:cNvSpPr/>
          <p:nvPr/>
        </p:nvSpPr>
        <p:spPr>
          <a:xfrm>
            <a:off x="353500" y="1196752"/>
            <a:ext cx="4498836" cy="4842371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749C3D-72BA-3CAE-DECA-1DEE3EAE47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3392" y="1012768"/>
            <a:ext cx="3157674" cy="360099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GB" sz="26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Ventilation systems</a:t>
            </a:r>
            <a:endParaRPr lang="en-US" sz="2600" b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7011F3-F4B9-0511-487E-648CB412E535}"/>
              </a:ext>
            </a:extLst>
          </p:cNvPr>
          <p:cNvSpPr/>
          <p:nvPr/>
        </p:nvSpPr>
        <p:spPr>
          <a:xfrm>
            <a:off x="5231905" y="1196752"/>
            <a:ext cx="6282966" cy="48423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3562ED5-C4AC-D251-77E4-DE70383EA6EC}"/>
              </a:ext>
            </a:extLst>
          </p:cNvPr>
          <p:cNvSpPr txBox="1">
            <a:spLocks/>
          </p:cNvSpPr>
          <p:nvPr/>
        </p:nvSpPr>
        <p:spPr>
          <a:xfrm>
            <a:off x="9264352" y="1021524"/>
            <a:ext cx="1987210" cy="3600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6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CFD Analysis</a:t>
            </a:r>
            <a:endParaRPr lang="en-US" sz="2600" b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C50D2CC-C239-48FB-8D6B-0F5C057E9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F906EE2-5D7B-9F93-2E93-B7DA03E46B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62858" y="64566"/>
            <a:ext cx="2375644" cy="101467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C4E5D1-134D-139E-CF33-8D41C23DC5F2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928" y="1707431"/>
            <a:ext cx="3751007" cy="2109942"/>
          </a:xfrm>
          <a:prstGeom prst="rect">
            <a:avLst/>
          </a:prstGeom>
          <a:ln>
            <a:solidFill>
              <a:srgbClr val="002374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D7011D-C28A-45EC-D3BC-313189C4B952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7448" y="3894499"/>
            <a:ext cx="3484197" cy="1959861"/>
          </a:xfrm>
          <a:prstGeom prst="rect">
            <a:avLst/>
          </a:prstGeom>
          <a:ln>
            <a:solidFill>
              <a:srgbClr val="002374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434DAA1-C420-68E5-9A91-6B722D42CC3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594" r="9268"/>
          <a:stretch/>
        </p:blipFill>
        <p:spPr>
          <a:xfrm>
            <a:off x="5407854" y="3140968"/>
            <a:ext cx="1079602" cy="68525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96CD8EB-6660-DD79-DFFB-1074172CDB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62648" y="3269191"/>
            <a:ext cx="3598292" cy="184375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79F8E66-E871-3805-C2B5-1E8853AF6F21}"/>
              </a:ext>
            </a:extLst>
          </p:cNvPr>
          <p:cNvCxnSpPr/>
          <p:nvPr/>
        </p:nvCxnSpPr>
        <p:spPr>
          <a:xfrm>
            <a:off x="11391899" y="3201363"/>
            <a:ext cx="0" cy="2571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E915B4-2594-17EE-AA6F-9823FE96E455}"/>
              </a:ext>
            </a:extLst>
          </p:cNvPr>
          <p:cNvSpPr txBox="1"/>
          <p:nvPr/>
        </p:nvSpPr>
        <p:spPr>
          <a:xfrm>
            <a:off x="11191283" y="3476265"/>
            <a:ext cx="481195" cy="190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IDTL</a:t>
            </a:r>
            <a:endParaRPr lang="es-ES_tradnl" sz="9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90DC429-3489-1AAD-0F76-8DD046B307DF}"/>
              </a:ext>
            </a:extLst>
          </p:cNvPr>
          <p:cNvCxnSpPr/>
          <p:nvPr/>
        </p:nvCxnSpPr>
        <p:spPr>
          <a:xfrm>
            <a:off x="8753919" y="3200578"/>
            <a:ext cx="0" cy="2571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49C09A-D8F9-835D-B392-92C38EB1C81C}"/>
              </a:ext>
            </a:extLst>
          </p:cNvPr>
          <p:cNvCxnSpPr/>
          <p:nvPr/>
        </p:nvCxnSpPr>
        <p:spPr>
          <a:xfrm>
            <a:off x="10529587" y="3204958"/>
            <a:ext cx="0" cy="2571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EF6894-D85B-8040-303A-A7AA5B82B523}"/>
              </a:ext>
            </a:extLst>
          </p:cNvPr>
          <p:cNvCxnSpPr/>
          <p:nvPr/>
        </p:nvCxnSpPr>
        <p:spPr>
          <a:xfrm>
            <a:off x="8399793" y="3211603"/>
            <a:ext cx="0" cy="25717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C7924AB-EFC8-AF0D-F340-66652010467D}"/>
              </a:ext>
            </a:extLst>
          </p:cNvPr>
          <p:cNvSpPr txBox="1"/>
          <p:nvPr/>
        </p:nvSpPr>
        <p:spPr>
          <a:xfrm>
            <a:off x="8218695" y="3417172"/>
            <a:ext cx="389181" cy="190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TWA</a:t>
            </a:r>
            <a:endParaRPr lang="es-ES_tradnl" sz="7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EEC3ED-56CB-FBEC-385E-044212FC0F0E}"/>
              </a:ext>
            </a:extLst>
          </p:cNvPr>
          <p:cNvSpPr txBox="1"/>
          <p:nvPr/>
        </p:nvSpPr>
        <p:spPr>
          <a:xfrm>
            <a:off x="8602660" y="3433194"/>
            <a:ext cx="449346" cy="293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STEL INRS</a:t>
            </a:r>
            <a:endParaRPr lang="es-ES_tradnl" sz="7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3CC532-CA56-A02A-B3E2-15087EA3B29E}"/>
              </a:ext>
            </a:extLst>
          </p:cNvPr>
          <p:cNvSpPr txBox="1"/>
          <p:nvPr/>
        </p:nvSpPr>
        <p:spPr>
          <a:xfrm>
            <a:off x="10342206" y="3422218"/>
            <a:ext cx="430974" cy="293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STEL Suva</a:t>
            </a:r>
            <a:endParaRPr lang="es-ES_tradnl" sz="700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8121BFEC-CE6F-994A-B442-30DDD9165A7E}"/>
              </a:ext>
            </a:extLst>
          </p:cNvPr>
          <p:cNvSpPr txBox="1">
            <a:spLocks/>
          </p:cNvSpPr>
          <p:nvPr/>
        </p:nvSpPr>
        <p:spPr>
          <a:xfrm>
            <a:off x="6123043" y="3858985"/>
            <a:ext cx="951889" cy="2373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10.000 m</a:t>
            </a:r>
            <a:r>
              <a:rPr lang="en-GB" sz="1100" baseline="30000" dirty="0"/>
              <a:t>3</a:t>
            </a:r>
            <a:r>
              <a:rPr lang="en-GB" sz="1100" dirty="0"/>
              <a:t>/h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6283EA8D-BA25-7B23-FE31-ECCBDBEFFE99}"/>
              </a:ext>
            </a:extLst>
          </p:cNvPr>
          <p:cNvSpPr txBox="1">
            <a:spLocks/>
          </p:cNvSpPr>
          <p:nvPr/>
        </p:nvSpPr>
        <p:spPr>
          <a:xfrm>
            <a:off x="7606907" y="3858985"/>
            <a:ext cx="1460517" cy="2373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10.000 + 3.750 m</a:t>
            </a:r>
            <a:r>
              <a:rPr lang="en-GB" sz="1100" baseline="30000" dirty="0"/>
              <a:t>3</a:t>
            </a:r>
            <a:r>
              <a:rPr lang="en-GB" sz="1100" dirty="0"/>
              <a:t>/h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554DF66F-8E1D-6A4A-FD91-EE4607CD6663}"/>
              </a:ext>
            </a:extLst>
          </p:cNvPr>
          <p:cNvSpPr txBox="1">
            <a:spLocks/>
          </p:cNvSpPr>
          <p:nvPr/>
        </p:nvSpPr>
        <p:spPr>
          <a:xfrm>
            <a:off x="9646008" y="3826255"/>
            <a:ext cx="1460517" cy="2373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10.000 + 7.500 m</a:t>
            </a:r>
            <a:r>
              <a:rPr lang="en-GB" sz="1100" baseline="30000" dirty="0"/>
              <a:t>3</a:t>
            </a:r>
            <a:r>
              <a:rPr lang="en-GB" sz="1100" dirty="0"/>
              <a:t>/h</a:t>
            </a:r>
          </a:p>
        </p:txBody>
      </p:sp>
      <p:pic>
        <p:nvPicPr>
          <p:cNvPr id="33" name="Horizontal_2extrainlet_animation1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A858450B-1C87-5B89-1400-EA61AD3F76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lum bright="40000" contrast="40000"/>
          </a:blip>
          <a:stretch>
            <a:fillRect/>
          </a:stretch>
        </p:blipFill>
        <p:spPr>
          <a:xfrm rot="16200000">
            <a:off x="7475309" y="4028912"/>
            <a:ext cx="1860400" cy="1950710"/>
          </a:xfrm>
          <a:prstGeom prst="rect">
            <a:avLst/>
          </a:prstGeom>
        </p:spPr>
      </p:pic>
      <p:pic>
        <p:nvPicPr>
          <p:cNvPr id="34" name="Horizontal_original_animation1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DA5A2EBA-70C5-7413-3E56-339D0F18EBD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>
            <a:lum bright="40000" contrast="40000"/>
          </a:blip>
          <a:stretch>
            <a:fillRect/>
          </a:stretch>
        </p:blipFill>
        <p:spPr>
          <a:xfrm>
            <a:off x="9380864" y="4071662"/>
            <a:ext cx="1990808" cy="1852558"/>
          </a:xfrm>
          <a:prstGeom prst="rect">
            <a:avLst/>
          </a:prstGeom>
        </p:spPr>
      </p:pic>
      <p:pic>
        <p:nvPicPr>
          <p:cNvPr id="35" name="Horizontal_1extrainlet_animation1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D4793C11-7570-DF0F-4BCC-99260A02ECA9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>
            <a:lum bright="40000" contrast="40000"/>
          </a:blip>
          <a:stretch>
            <a:fillRect/>
          </a:stretch>
        </p:blipFill>
        <p:spPr>
          <a:xfrm rot="16200000">
            <a:off x="5461808" y="4008863"/>
            <a:ext cx="1876522" cy="1990809"/>
          </a:xfrm>
          <a:prstGeom prst="rect">
            <a:avLst/>
          </a:prstGeom>
        </p:spPr>
      </p:pic>
      <p:pic>
        <p:nvPicPr>
          <p:cNvPr id="36" name="My Movie (online-video-cutter.com)">
            <a:hlinkClick r:id="" action="ppaction://media"/>
            <a:extLst>
              <a:ext uri="{FF2B5EF4-FFF2-40B4-BE49-F238E27FC236}">
                <a16:creationId xmlns:a16="http://schemas.microsoft.com/office/drawing/2014/main" id="{5C31F8E3-6775-352B-465D-5B706C626337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6638714" y="3231799"/>
            <a:ext cx="1198243" cy="53133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90912DE-DE3F-A602-B1B8-8F6828E00204}"/>
              </a:ext>
            </a:extLst>
          </p:cNvPr>
          <p:cNvSpPr txBox="1"/>
          <p:nvPr/>
        </p:nvSpPr>
        <p:spPr>
          <a:xfrm>
            <a:off x="5321331" y="3842661"/>
            <a:ext cx="756401" cy="29369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Y = 1 m from false floor 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8E53AB8-D9D9-0749-BAA7-13422A67246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85309" y="1308363"/>
            <a:ext cx="3065272" cy="178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93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2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63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040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872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35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6A5D6-1EEF-3B24-C0CF-73272F612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66063"/>
            <a:ext cx="11376025" cy="1065742"/>
          </a:xfrm>
        </p:spPr>
        <p:txBody>
          <a:bodyPr/>
          <a:lstStyle/>
          <a:p>
            <a:r>
              <a:rPr lang="en-GB" dirty="0"/>
              <a:t>V. Water rising systems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CD4290-7216-C6CF-699A-B6685D68E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F1FA55-8B2E-54B8-FE23-E05946E52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  <p:sp>
        <p:nvSpPr>
          <p:cNvPr id="14" name="Rounded Rectangle 121">
            <a:extLst>
              <a:ext uri="{FF2B5EF4-FFF2-40B4-BE49-F238E27FC236}">
                <a16:creationId xmlns:a16="http://schemas.microsoft.com/office/drawing/2014/main" id="{5EEFB98A-980B-543A-94FA-A0E04064926C}"/>
              </a:ext>
            </a:extLst>
          </p:cNvPr>
          <p:cNvSpPr/>
          <p:nvPr/>
        </p:nvSpPr>
        <p:spPr>
          <a:xfrm>
            <a:off x="900398" y="1869389"/>
            <a:ext cx="2524284" cy="294508"/>
          </a:xfrm>
          <a:prstGeom prst="roundRect">
            <a:avLst/>
          </a:prstGeom>
          <a:solidFill>
            <a:srgbClr val="70E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circuits drains</a:t>
            </a:r>
          </a:p>
        </p:txBody>
      </p:sp>
      <p:sp>
        <p:nvSpPr>
          <p:cNvPr id="16" name="Rounded Rectangle 121">
            <a:extLst>
              <a:ext uri="{FF2B5EF4-FFF2-40B4-BE49-F238E27FC236}">
                <a16:creationId xmlns:a16="http://schemas.microsoft.com/office/drawing/2014/main" id="{B9B76EA9-51E7-6E8C-F36B-7839D5B3378A}"/>
              </a:ext>
            </a:extLst>
          </p:cNvPr>
          <p:cNvSpPr/>
          <p:nvPr/>
        </p:nvSpPr>
        <p:spPr>
          <a:xfrm>
            <a:off x="903123" y="1327703"/>
            <a:ext cx="2524284" cy="390481"/>
          </a:xfrm>
          <a:prstGeom prst="roundRect">
            <a:avLst/>
          </a:prstGeom>
          <a:solidFill>
            <a:srgbClr val="38B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Underground drain water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ounded Rectangle 121">
            <a:extLst>
              <a:ext uri="{FF2B5EF4-FFF2-40B4-BE49-F238E27FC236}">
                <a16:creationId xmlns:a16="http://schemas.microsoft.com/office/drawing/2014/main" id="{FAD9EB54-756B-AD7C-D4CA-BF72E2B6E708}"/>
              </a:ext>
            </a:extLst>
          </p:cNvPr>
          <p:cNvSpPr/>
          <p:nvPr/>
        </p:nvSpPr>
        <p:spPr>
          <a:xfrm>
            <a:off x="870680" y="4528984"/>
            <a:ext cx="2524284" cy="2945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Hydrocarbon presence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ounded Rectangle 121">
            <a:extLst>
              <a:ext uri="{FF2B5EF4-FFF2-40B4-BE49-F238E27FC236}">
                <a16:creationId xmlns:a16="http://schemas.microsoft.com/office/drawing/2014/main" id="{83447503-0BC1-41FE-DA37-1D41BA63D500}"/>
              </a:ext>
            </a:extLst>
          </p:cNvPr>
          <p:cNvSpPr/>
          <p:nvPr/>
        </p:nvSpPr>
        <p:spPr>
          <a:xfrm>
            <a:off x="871743" y="5235971"/>
            <a:ext cx="2530160" cy="2945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pH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ounded Rectangle 121">
            <a:extLst>
              <a:ext uri="{FF2B5EF4-FFF2-40B4-BE49-F238E27FC236}">
                <a16:creationId xmlns:a16="http://schemas.microsoft.com/office/drawing/2014/main" id="{EF8A053A-0269-7177-B888-E3B2E5C83FCA}"/>
              </a:ext>
            </a:extLst>
          </p:cNvPr>
          <p:cNvSpPr/>
          <p:nvPr/>
        </p:nvSpPr>
        <p:spPr>
          <a:xfrm>
            <a:off x="870680" y="3750051"/>
            <a:ext cx="2524284" cy="33684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treatment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F0EA51A-A32D-2816-B2FE-C80DAE33F5D2}"/>
              </a:ext>
            </a:extLst>
          </p:cNvPr>
          <p:cNvSpPr/>
          <p:nvPr/>
        </p:nvSpPr>
        <p:spPr>
          <a:xfrm>
            <a:off x="605261" y="3388796"/>
            <a:ext cx="3114558" cy="23972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62495FD-2B2C-A6DE-6A47-49B589B0C63F}"/>
              </a:ext>
            </a:extLst>
          </p:cNvPr>
          <p:cNvSpPr txBox="1">
            <a:spLocks/>
          </p:cNvSpPr>
          <p:nvPr/>
        </p:nvSpPr>
        <p:spPr>
          <a:xfrm>
            <a:off x="1600463" y="3235087"/>
            <a:ext cx="1912684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issues</a:t>
            </a:r>
            <a:endParaRPr lang="en-US" sz="2000" b="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071486-4572-31FD-7DF8-B9BD1775A193}"/>
              </a:ext>
            </a:extLst>
          </p:cNvPr>
          <p:cNvSpPr/>
          <p:nvPr/>
        </p:nvSpPr>
        <p:spPr>
          <a:xfrm>
            <a:off x="605261" y="1068324"/>
            <a:ext cx="3114558" cy="1737994"/>
          </a:xfrm>
          <a:prstGeom prst="rect">
            <a:avLst/>
          </a:prstGeom>
          <a:noFill/>
          <a:ln>
            <a:solidFill>
              <a:srgbClr val="38B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3550210-0332-74FD-9632-119CB36351DB}"/>
              </a:ext>
            </a:extLst>
          </p:cNvPr>
          <p:cNvSpPr txBox="1">
            <a:spLocks/>
          </p:cNvSpPr>
          <p:nvPr/>
        </p:nvSpPr>
        <p:spPr>
          <a:xfrm>
            <a:off x="1782432" y="929825"/>
            <a:ext cx="1642250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Requirements</a:t>
            </a:r>
            <a:endParaRPr lang="en-US" sz="2000" b="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ounded Rectangle 121">
            <a:extLst>
              <a:ext uri="{FF2B5EF4-FFF2-40B4-BE49-F238E27FC236}">
                <a16:creationId xmlns:a16="http://schemas.microsoft.com/office/drawing/2014/main" id="{B82E765D-586F-33CE-3AB5-81AD54E38215}"/>
              </a:ext>
            </a:extLst>
          </p:cNvPr>
          <p:cNvSpPr/>
          <p:nvPr/>
        </p:nvSpPr>
        <p:spPr>
          <a:xfrm>
            <a:off x="870680" y="4151768"/>
            <a:ext cx="2524284" cy="2945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Suspension particles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ounded Rectangle 121">
            <a:extLst>
              <a:ext uri="{FF2B5EF4-FFF2-40B4-BE49-F238E27FC236}">
                <a16:creationId xmlns:a16="http://schemas.microsoft.com/office/drawing/2014/main" id="{AA7C0481-B025-A053-8C2D-DDBB5CF977B2}"/>
              </a:ext>
            </a:extLst>
          </p:cNvPr>
          <p:cNvSpPr/>
          <p:nvPr/>
        </p:nvSpPr>
        <p:spPr>
          <a:xfrm>
            <a:off x="870680" y="4888745"/>
            <a:ext cx="2524284" cy="2945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Contaminated water</a:t>
            </a:r>
          </a:p>
        </p:txBody>
      </p:sp>
      <p:sp>
        <p:nvSpPr>
          <p:cNvPr id="4" name="Rounded Rectangle 121">
            <a:extLst>
              <a:ext uri="{FF2B5EF4-FFF2-40B4-BE49-F238E27FC236}">
                <a16:creationId xmlns:a16="http://schemas.microsoft.com/office/drawing/2014/main" id="{7AC82D32-4F13-5123-D17B-3B47675D0AE7}"/>
              </a:ext>
            </a:extLst>
          </p:cNvPr>
          <p:cNvSpPr/>
          <p:nvPr/>
        </p:nvSpPr>
        <p:spPr>
          <a:xfrm>
            <a:off x="900398" y="2314901"/>
            <a:ext cx="2524284" cy="294508"/>
          </a:xfrm>
          <a:prstGeom prst="roundRect">
            <a:avLst/>
          </a:prstGeom>
          <a:solidFill>
            <a:srgbClr val="9EF01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rgbClr val="1B58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Underground toilets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967119-F636-D061-7AE4-063EE078F847}"/>
              </a:ext>
            </a:extLst>
          </p:cNvPr>
          <p:cNvGrpSpPr/>
          <p:nvPr/>
        </p:nvGrpSpPr>
        <p:grpSpPr>
          <a:xfrm>
            <a:off x="4075409" y="2557534"/>
            <a:ext cx="4586890" cy="2929140"/>
            <a:chOff x="5494770" y="929825"/>
            <a:chExt cx="4586890" cy="29291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A472B7E-D579-DB41-EE94-634BE8CAC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6112" y="929825"/>
              <a:ext cx="3925048" cy="2929140"/>
            </a:xfrm>
            <a:prstGeom prst="rect">
              <a:avLst/>
            </a:prstGeom>
          </p:spPr>
        </p:pic>
        <p:sp>
          <p:nvSpPr>
            <p:cNvPr id="12" name="Rounded Rectangle 121">
              <a:extLst>
                <a:ext uri="{FF2B5EF4-FFF2-40B4-BE49-F238E27FC236}">
                  <a16:creationId xmlns:a16="http://schemas.microsoft.com/office/drawing/2014/main" id="{DF19C576-1CEE-AD29-C259-0173D887AC01}"/>
                </a:ext>
              </a:extLst>
            </p:cNvPr>
            <p:cNvSpPr/>
            <p:nvPr/>
          </p:nvSpPr>
          <p:spPr>
            <a:xfrm>
              <a:off x="8909040" y="2290181"/>
              <a:ext cx="1172620" cy="559177"/>
            </a:xfrm>
            <a:prstGeom prst="roundRect">
              <a:avLst/>
            </a:prstGeom>
            <a:solidFill>
              <a:srgbClr val="9EF01A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dirty="0">
                  <a:solidFill>
                    <a:srgbClr val="1B58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Main sump</a:t>
              </a:r>
            </a:p>
            <a:p>
              <a:pPr algn="ctr"/>
              <a:r>
                <a:rPr lang="en-US" sz="1600" dirty="0">
                  <a:solidFill>
                    <a:srgbClr val="1B58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 pumps</a:t>
              </a:r>
            </a:p>
          </p:txBody>
        </p:sp>
        <p:sp>
          <p:nvSpPr>
            <p:cNvPr id="13" name="Rounded Rectangle 121">
              <a:extLst>
                <a:ext uri="{FF2B5EF4-FFF2-40B4-BE49-F238E27FC236}">
                  <a16:creationId xmlns:a16="http://schemas.microsoft.com/office/drawing/2014/main" id="{5C46926C-284F-AC86-ADBF-33AB82DCEDC6}"/>
                </a:ext>
              </a:extLst>
            </p:cNvPr>
            <p:cNvSpPr/>
            <p:nvPr/>
          </p:nvSpPr>
          <p:spPr>
            <a:xfrm>
              <a:off x="5494770" y="2394395"/>
              <a:ext cx="1495278" cy="656776"/>
            </a:xfrm>
            <a:prstGeom prst="round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dirty="0">
                  <a:solidFill>
                    <a:srgbClr val="1B58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Backup sump</a:t>
              </a:r>
            </a:p>
            <a:p>
              <a:pPr algn="ctr"/>
              <a:r>
                <a:rPr lang="en-US" sz="1600" dirty="0">
                  <a:solidFill>
                    <a:srgbClr val="1B58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 pumps (1+1)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1C3772A-09FA-5082-63FF-784C5F4FA5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929" y="2848008"/>
            <a:ext cx="3114559" cy="257736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DD608E6-60ED-42BB-E3CA-ADA6B8F2CA6D}"/>
              </a:ext>
            </a:extLst>
          </p:cNvPr>
          <p:cNvSpPr/>
          <p:nvPr/>
        </p:nvSpPr>
        <p:spPr>
          <a:xfrm>
            <a:off x="4075409" y="1068324"/>
            <a:ext cx="8003739" cy="4717767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D9515F8-C508-3401-25D9-709DE15B8752}"/>
              </a:ext>
            </a:extLst>
          </p:cNvPr>
          <p:cNvSpPr txBox="1">
            <a:spLocks/>
          </p:cNvSpPr>
          <p:nvPr/>
        </p:nvSpPr>
        <p:spPr>
          <a:xfrm>
            <a:off x="8472180" y="929825"/>
            <a:ext cx="3114559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PM32 water rising system</a:t>
            </a:r>
            <a:endParaRPr lang="en-US" sz="2000" b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BFAB697-3267-8BFE-CC8A-15A440D57F64}"/>
              </a:ext>
            </a:extLst>
          </p:cNvPr>
          <p:cNvSpPr/>
          <p:nvPr/>
        </p:nvSpPr>
        <p:spPr>
          <a:xfrm>
            <a:off x="9364744" y="1562729"/>
            <a:ext cx="2221995" cy="60116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 system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1A56799-C502-EC04-ED10-BE040BE5403A}"/>
              </a:ext>
            </a:extLst>
          </p:cNvPr>
          <p:cNvSpPr/>
          <p:nvPr/>
        </p:nvSpPr>
        <p:spPr>
          <a:xfrm>
            <a:off x="4352846" y="1560613"/>
            <a:ext cx="4403083" cy="6011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 m3/h underground water infiltration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D6AFD428-3305-629F-BA8D-ED7479B46EF3}"/>
              </a:ext>
            </a:extLst>
          </p:cNvPr>
          <p:cNvSpPr/>
          <p:nvPr/>
        </p:nvSpPr>
        <p:spPr>
          <a:xfrm>
            <a:off x="8967503" y="1657466"/>
            <a:ext cx="288032" cy="431774"/>
          </a:xfrm>
          <a:prstGeom prst="rightArrow">
            <a:avLst/>
          </a:prstGeom>
          <a:noFill/>
          <a:ln w="317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423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5F2A1-5DCD-E90D-46A3-081841886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709738"/>
            <a:ext cx="11376026" cy="2852737"/>
          </a:xfrm>
        </p:spPr>
        <p:txBody>
          <a:bodyPr/>
          <a:lstStyle/>
          <a:p>
            <a:r>
              <a:rPr lang="en-GB" sz="4800" cap="all" dirty="0"/>
              <a:t>Cooling and Refrigerant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BC78C-5021-158E-2383-1EA27C2E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2774" y="4589463"/>
            <a:ext cx="11376026" cy="1500187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AA1A2-99BA-3CFE-BE1C-AC9C0E7B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C99FC6-5E51-2F63-E793-AB4A61B7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</a:t>
            </a:r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	 |	 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2312446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ATLAS/</a:t>
            </a:r>
            <a:r>
              <a:rPr lang="en-GB" dirty="0"/>
              <a:t>CMS - Si detector cooling chain</a:t>
            </a:r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1618FAD-1DDE-4FCB-B4AD-E22DD2A9E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</a:t>
            </a:r>
            <a:r>
              <a:rPr lang="en-US" sz="1600" dirty="0"/>
              <a:t>2. Cooling/Refrigerant</a:t>
            </a:r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	 | 	3. FCC principle</a:t>
            </a: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FCC089-BD06-8163-D9A7-29146E6CC9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02" t="40566" r="18144" b="14452"/>
          <a:stretch/>
        </p:blipFill>
        <p:spPr>
          <a:xfrm>
            <a:off x="4588330" y="3515237"/>
            <a:ext cx="1868673" cy="15004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9F3F4F-D81C-33DC-7ACB-E56C749AC189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21" b="-8131"/>
          <a:stretch/>
        </p:blipFill>
        <p:spPr bwMode="auto">
          <a:xfrm>
            <a:off x="6930893" y="3356660"/>
            <a:ext cx="4879088" cy="17201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arto="http://schemas.microsoft.com/office/word/2006/arto" xmlns:lc="http://schemas.openxmlformats.org/drawingml/2006/lockedCanvas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93A380-2793-B6F6-F50F-3BD1AA828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3011" y="3515237"/>
            <a:ext cx="1529851" cy="15020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5AC325-C851-3B7C-4DA5-3BE71AC02E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7" y="3523221"/>
            <a:ext cx="2015314" cy="14849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86A762-5571-0CC3-3E3F-C3CEAE3A56A5}"/>
              </a:ext>
            </a:extLst>
          </p:cNvPr>
          <p:cNvSpPr txBox="1"/>
          <p:nvPr/>
        </p:nvSpPr>
        <p:spPr>
          <a:xfrm>
            <a:off x="4579424" y="5008189"/>
            <a:ext cx="2016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4549C"/>
                </a:solidFill>
              </a:rPr>
              <a:t>detector cooling plant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BDE056-205B-DDEB-AFCA-FEDD20594D1F}"/>
              </a:ext>
            </a:extLst>
          </p:cNvPr>
          <p:cNvSpPr txBox="1"/>
          <p:nvPr/>
        </p:nvSpPr>
        <p:spPr>
          <a:xfrm>
            <a:off x="6987152" y="5024945"/>
            <a:ext cx="1266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4549C"/>
                </a:solidFill>
              </a:rPr>
              <a:t>transfer lines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E523B6-ACC5-AC0A-9618-DEC28A60293B}"/>
              </a:ext>
            </a:extLst>
          </p:cNvPr>
          <p:cNvSpPr txBox="1"/>
          <p:nvPr/>
        </p:nvSpPr>
        <p:spPr>
          <a:xfrm>
            <a:off x="8886428" y="5015724"/>
            <a:ext cx="1150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4549C"/>
                </a:solidFill>
              </a:rPr>
              <a:t>distribution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34AC96-F9FE-FE92-53CA-EE0470DBCF1B}"/>
              </a:ext>
            </a:extLst>
          </p:cNvPr>
          <p:cNvSpPr txBox="1"/>
          <p:nvPr/>
        </p:nvSpPr>
        <p:spPr>
          <a:xfrm>
            <a:off x="10494894" y="5037771"/>
            <a:ext cx="932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4549C"/>
                </a:solidFill>
              </a:rPr>
              <a:t>heat sink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05ADD9-7C7B-B559-A3D0-42BFF136FD7B}"/>
              </a:ext>
            </a:extLst>
          </p:cNvPr>
          <p:cNvSpPr txBox="1"/>
          <p:nvPr/>
        </p:nvSpPr>
        <p:spPr>
          <a:xfrm>
            <a:off x="2572671" y="5015724"/>
            <a:ext cx="1865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4549C"/>
                </a:solidFill>
              </a:rPr>
              <a:t>primary chiller plant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4F325D-39F2-A061-0F25-9D7F6873DD1C}"/>
              </a:ext>
            </a:extLst>
          </p:cNvPr>
          <p:cNvSpPr txBox="1"/>
          <p:nvPr/>
        </p:nvSpPr>
        <p:spPr>
          <a:xfrm>
            <a:off x="615211" y="5015724"/>
            <a:ext cx="1402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24549C"/>
                </a:solidFill>
              </a:rPr>
              <a:t>c</a:t>
            </a:r>
            <a:r>
              <a:rPr lang="en-GB" sz="1600" dirty="0" err="1">
                <a:solidFill>
                  <a:srgbClr val="24549C"/>
                </a:solidFill>
              </a:rPr>
              <a:t>ooling</a:t>
            </a:r>
            <a:r>
              <a:rPr lang="en-GB" sz="1600" dirty="0">
                <a:solidFill>
                  <a:srgbClr val="24549C"/>
                </a:solidFill>
              </a:rPr>
              <a:t> towers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22A242-550F-7E69-37EC-7DAB7A529645}"/>
              </a:ext>
            </a:extLst>
          </p:cNvPr>
          <p:cNvSpPr txBox="1"/>
          <p:nvPr/>
        </p:nvSpPr>
        <p:spPr>
          <a:xfrm>
            <a:off x="891145" y="5354278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>
                <a:solidFill>
                  <a:srgbClr val="FF9900"/>
                </a:solidFill>
              </a:rPr>
              <a:t>EN-CV</a:t>
            </a:r>
            <a:endParaRPr lang="en-GB" sz="2000" b="1" dirty="0">
              <a:solidFill>
                <a:srgbClr val="FF99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4E656F-066C-19A1-1EB2-39AC48C4A47F}"/>
              </a:ext>
            </a:extLst>
          </p:cNvPr>
          <p:cNvSpPr txBox="1"/>
          <p:nvPr/>
        </p:nvSpPr>
        <p:spPr>
          <a:xfrm>
            <a:off x="2565809" y="5363499"/>
            <a:ext cx="1879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>
                <a:solidFill>
                  <a:srgbClr val="FF9900"/>
                </a:solidFill>
              </a:rPr>
              <a:t>EN-CV</a:t>
            </a:r>
          </a:p>
          <a:p>
            <a:pPr algn="ctr"/>
            <a:r>
              <a:rPr lang="fr-CH" sz="2000" b="1" i="1" dirty="0">
                <a:solidFill>
                  <a:srgbClr val="FF0000"/>
                </a:solidFill>
              </a:rPr>
              <a:t>(NTNU </a:t>
            </a:r>
            <a:r>
              <a:rPr lang="fr-CH" sz="2000" b="1" i="1" dirty="0">
                <a:solidFill>
                  <a:srgbClr val="24549C"/>
                </a:solidFill>
              </a:rPr>
              <a:t>+ </a:t>
            </a:r>
            <a:r>
              <a:rPr lang="fr-CH" sz="20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EP-DT</a:t>
            </a:r>
            <a:r>
              <a:rPr lang="fr-CH" sz="2000" b="1" i="1" dirty="0">
                <a:solidFill>
                  <a:srgbClr val="24549C"/>
                </a:solidFill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6A0064-63A2-C76A-BEEE-3DF391928ED3}"/>
              </a:ext>
            </a:extLst>
          </p:cNvPr>
          <p:cNvSpPr txBox="1"/>
          <p:nvPr/>
        </p:nvSpPr>
        <p:spPr>
          <a:xfrm>
            <a:off x="5152850" y="5359823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EP-DT</a:t>
            </a: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15A4402-F71D-6D40-9D50-4E062DA44472}"/>
              </a:ext>
            </a:extLst>
          </p:cNvPr>
          <p:cNvSpPr txBox="1"/>
          <p:nvPr/>
        </p:nvSpPr>
        <p:spPr>
          <a:xfrm>
            <a:off x="7112956" y="5363499"/>
            <a:ext cx="10150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>
                <a:solidFill>
                  <a:srgbClr val="00B050"/>
                </a:solidFill>
              </a:rPr>
              <a:t>EXP-TC</a:t>
            </a:r>
          </a:p>
          <a:p>
            <a:pPr algn="ctr"/>
            <a:r>
              <a:rPr lang="fr-CH" sz="20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(EP-DT)</a:t>
            </a:r>
            <a:endParaRPr lang="en-GB" sz="200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B27C77-A19B-470A-3635-EFFB0F5CA5E0}"/>
              </a:ext>
            </a:extLst>
          </p:cNvPr>
          <p:cNvSpPr txBox="1"/>
          <p:nvPr/>
        </p:nvSpPr>
        <p:spPr>
          <a:xfrm>
            <a:off x="8695376" y="5354278"/>
            <a:ext cx="1580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 err="1">
                <a:solidFill>
                  <a:schemeClr val="tx2"/>
                </a:solidFill>
              </a:rPr>
              <a:t>Experiment</a:t>
            </a:r>
            <a:endParaRPr lang="fr-CH" sz="2000" b="1" dirty="0">
              <a:solidFill>
                <a:schemeClr val="tx2"/>
              </a:solidFill>
            </a:endParaRPr>
          </a:p>
          <a:p>
            <a:pPr algn="ctr"/>
            <a:r>
              <a:rPr lang="fr-CH" sz="20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(EP-DT)</a:t>
            </a:r>
            <a:endParaRPr lang="en-GB" sz="2000" b="1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3FDFCA8-5BB1-0F06-4A1B-23C6D289097B}"/>
              </a:ext>
            </a:extLst>
          </p:cNvPr>
          <p:cNvSpPr txBox="1"/>
          <p:nvPr/>
        </p:nvSpPr>
        <p:spPr>
          <a:xfrm>
            <a:off x="10187739" y="5354809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 err="1">
                <a:solidFill>
                  <a:schemeClr val="tx2"/>
                </a:solidFill>
              </a:rPr>
              <a:t>Experiment</a:t>
            </a:r>
            <a:endParaRPr lang="fr-CH" sz="2000" b="1" dirty="0">
              <a:solidFill>
                <a:schemeClr val="tx2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3E05269-1871-883B-0592-ED03AA7FCCAE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76" y="908021"/>
            <a:ext cx="10465564" cy="2553730"/>
          </a:xfrm>
          <a:prstGeom prst="rect">
            <a:avLst/>
          </a:prstGeom>
          <a:noFill/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83E5B57A-EB2A-C81F-CF2A-6B067E173B22}"/>
              </a:ext>
            </a:extLst>
          </p:cNvPr>
          <p:cNvSpPr/>
          <p:nvPr/>
        </p:nvSpPr>
        <p:spPr>
          <a:xfrm>
            <a:off x="2293837" y="2489173"/>
            <a:ext cx="2259093" cy="2874326"/>
          </a:xfrm>
          <a:custGeom>
            <a:avLst/>
            <a:gdLst>
              <a:gd name="connsiteX0" fmla="*/ 0 w 2259093"/>
              <a:gd name="connsiteY0" fmla="*/ 0 h 2874326"/>
              <a:gd name="connsiteX1" fmla="*/ 519591 w 2259093"/>
              <a:gd name="connsiteY1" fmla="*/ 0 h 2874326"/>
              <a:gd name="connsiteX2" fmla="*/ 1084365 w 2259093"/>
              <a:gd name="connsiteY2" fmla="*/ 0 h 2874326"/>
              <a:gd name="connsiteX3" fmla="*/ 1626547 w 2259093"/>
              <a:gd name="connsiteY3" fmla="*/ 0 h 2874326"/>
              <a:gd name="connsiteX4" fmla="*/ 2259093 w 2259093"/>
              <a:gd name="connsiteY4" fmla="*/ 0 h 2874326"/>
              <a:gd name="connsiteX5" fmla="*/ 2259093 w 2259093"/>
              <a:gd name="connsiteY5" fmla="*/ 603608 h 2874326"/>
              <a:gd name="connsiteX6" fmla="*/ 2259093 w 2259093"/>
              <a:gd name="connsiteY6" fmla="*/ 1178474 h 2874326"/>
              <a:gd name="connsiteX7" fmla="*/ 2259093 w 2259093"/>
              <a:gd name="connsiteY7" fmla="*/ 1667109 h 2874326"/>
              <a:gd name="connsiteX8" fmla="*/ 2259093 w 2259093"/>
              <a:gd name="connsiteY8" fmla="*/ 2184488 h 2874326"/>
              <a:gd name="connsiteX9" fmla="*/ 2259093 w 2259093"/>
              <a:gd name="connsiteY9" fmla="*/ 2874326 h 2874326"/>
              <a:gd name="connsiteX10" fmla="*/ 1694320 w 2259093"/>
              <a:gd name="connsiteY10" fmla="*/ 2874326 h 2874326"/>
              <a:gd name="connsiteX11" fmla="*/ 1197319 w 2259093"/>
              <a:gd name="connsiteY11" fmla="*/ 2874326 h 2874326"/>
              <a:gd name="connsiteX12" fmla="*/ 587364 w 2259093"/>
              <a:gd name="connsiteY12" fmla="*/ 2874326 h 2874326"/>
              <a:gd name="connsiteX13" fmla="*/ 0 w 2259093"/>
              <a:gd name="connsiteY13" fmla="*/ 2874326 h 2874326"/>
              <a:gd name="connsiteX14" fmla="*/ 0 w 2259093"/>
              <a:gd name="connsiteY14" fmla="*/ 2241974 h 2874326"/>
              <a:gd name="connsiteX15" fmla="*/ 0 w 2259093"/>
              <a:gd name="connsiteY15" fmla="*/ 1724596 h 2874326"/>
              <a:gd name="connsiteX16" fmla="*/ 0 w 2259093"/>
              <a:gd name="connsiteY16" fmla="*/ 1149730 h 2874326"/>
              <a:gd name="connsiteX17" fmla="*/ 0 w 2259093"/>
              <a:gd name="connsiteY17" fmla="*/ 517379 h 2874326"/>
              <a:gd name="connsiteX18" fmla="*/ 0 w 2259093"/>
              <a:gd name="connsiteY18" fmla="*/ 0 h 287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9093" h="2874326" fill="none" extrusionOk="0">
                <a:moveTo>
                  <a:pt x="0" y="0"/>
                </a:moveTo>
                <a:cubicBezTo>
                  <a:pt x="161939" y="19557"/>
                  <a:pt x="400634" y="-18574"/>
                  <a:pt x="519591" y="0"/>
                </a:cubicBezTo>
                <a:cubicBezTo>
                  <a:pt x="638548" y="18574"/>
                  <a:pt x="849959" y="-14894"/>
                  <a:pt x="1084365" y="0"/>
                </a:cubicBezTo>
                <a:cubicBezTo>
                  <a:pt x="1318771" y="14894"/>
                  <a:pt x="1408637" y="-23469"/>
                  <a:pt x="1626547" y="0"/>
                </a:cubicBezTo>
                <a:cubicBezTo>
                  <a:pt x="1844457" y="23469"/>
                  <a:pt x="1969054" y="-26276"/>
                  <a:pt x="2259093" y="0"/>
                </a:cubicBezTo>
                <a:cubicBezTo>
                  <a:pt x="2247407" y="198141"/>
                  <a:pt x="2282282" y="327891"/>
                  <a:pt x="2259093" y="603608"/>
                </a:cubicBezTo>
                <a:cubicBezTo>
                  <a:pt x="2235904" y="879325"/>
                  <a:pt x="2237188" y="960910"/>
                  <a:pt x="2259093" y="1178474"/>
                </a:cubicBezTo>
                <a:cubicBezTo>
                  <a:pt x="2280998" y="1396038"/>
                  <a:pt x="2260963" y="1499974"/>
                  <a:pt x="2259093" y="1667109"/>
                </a:cubicBezTo>
                <a:cubicBezTo>
                  <a:pt x="2257223" y="1834244"/>
                  <a:pt x="2276808" y="2025395"/>
                  <a:pt x="2259093" y="2184488"/>
                </a:cubicBezTo>
                <a:cubicBezTo>
                  <a:pt x="2241378" y="2343581"/>
                  <a:pt x="2267180" y="2715891"/>
                  <a:pt x="2259093" y="2874326"/>
                </a:cubicBezTo>
                <a:cubicBezTo>
                  <a:pt x="1993328" y="2889968"/>
                  <a:pt x="1936058" y="2871240"/>
                  <a:pt x="1694320" y="2874326"/>
                </a:cubicBezTo>
                <a:cubicBezTo>
                  <a:pt x="1452582" y="2877412"/>
                  <a:pt x="1383813" y="2890236"/>
                  <a:pt x="1197319" y="2874326"/>
                </a:cubicBezTo>
                <a:cubicBezTo>
                  <a:pt x="1010825" y="2858416"/>
                  <a:pt x="780624" y="2896929"/>
                  <a:pt x="587364" y="2874326"/>
                </a:cubicBezTo>
                <a:cubicBezTo>
                  <a:pt x="394104" y="2851723"/>
                  <a:pt x="261251" y="2882105"/>
                  <a:pt x="0" y="2874326"/>
                </a:cubicBezTo>
                <a:cubicBezTo>
                  <a:pt x="-29062" y="2635474"/>
                  <a:pt x="-23526" y="2529981"/>
                  <a:pt x="0" y="2241974"/>
                </a:cubicBezTo>
                <a:cubicBezTo>
                  <a:pt x="23526" y="1953967"/>
                  <a:pt x="-9090" y="1871786"/>
                  <a:pt x="0" y="1724596"/>
                </a:cubicBezTo>
                <a:cubicBezTo>
                  <a:pt x="9090" y="1577406"/>
                  <a:pt x="-14144" y="1425540"/>
                  <a:pt x="0" y="1149730"/>
                </a:cubicBezTo>
                <a:cubicBezTo>
                  <a:pt x="14144" y="873920"/>
                  <a:pt x="-27380" y="824143"/>
                  <a:pt x="0" y="517379"/>
                </a:cubicBezTo>
                <a:cubicBezTo>
                  <a:pt x="27380" y="210615"/>
                  <a:pt x="-10321" y="188222"/>
                  <a:pt x="0" y="0"/>
                </a:cubicBezTo>
                <a:close/>
              </a:path>
              <a:path w="2259093" h="2874326" stroke="0" extrusionOk="0">
                <a:moveTo>
                  <a:pt x="0" y="0"/>
                </a:moveTo>
                <a:cubicBezTo>
                  <a:pt x="182104" y="23949"/>
                  <a:pt x="404207" y="-8616"/>
                  <a:pt x="519591" y="0"/>
                </a:cubicBezTo>
                <a:cubicBezTo>
                  <a:pt x="634975" y="8616"/>
                  <a:pt x="888575" y="19920"/>
                  <a:pt x="1039183" y="0"/>
                </a:cubicBezTo>
                <a:cubicBezTo>
                  <a:pt x="1189791" y="-19920"/>
                  <a:pt x="1416221" y="4790"/>
                  <a:pt x="1603956" y="0"/>
                </a:cubicBezTo>
                <a:cubicBezTo>
                  <a:pt x="1791691" y="-4790"/>
                  <a:pt x="1955847" y="-963"/>
                  <a:pt x="2259093" y="0"/>
                </a:cubicBezTo>
                <a:cubicBezTo>
                  <a:pt x="2274758" y="157047"/>
                  <a:pt x="2256782" y="317807"/>
                  <a:pt x="2259093" y="546122"/>
                </a:cubicBezTo>
                <a:cubicBezTo>
                  <a:pt x="2261404" y="774437"/>
                  <a:pt x="2257725" y="952518"/>
                  <a:pt x="2259093" y="1063501"/>
                </a:cubicBezTo>
                <a:cubicBezTo>
                  <a:pt x="2260461" y="1174484"/>
                  <a:pt x="2288705" y="1436828"/>
                  <a:pt x="2259093" y="1667109"/>
                </a:cubicBezTo>
                <a:cubicBezTo>
                  <a:pt x="2229481" y="1897390"/>
                  <a:pt x="2249851" y="1994270"/>
                  <a:pt x="2259093" y="2155745"/>
                </a:cubicBezTo>
                <a:cubicBezTo>
                  <a:pt x="2268335" y="2317220"/>
                  <a:pt x="2243366" y="2656674"/>
                  <a:pt x="2259093" y="2874326"/>
                </a:cubicBezTo>
                <a:cubicBezTo>
                  <a:pt x="2021002" y="2857771"/>
                  <a:pt x="1861247" y="2855915"/>
                  <a:pt x="1739502" y="2874326"/>
                </a:cubicBezTo>
                <a:cubicBezTo>
                  <a:pt x="1617757" y="2892737"/>
                  <a:pt x="1257127" y="2892445"/>
                  <a:pt x="1129547" y="2874326"/>
                </a:cubicBezTo>
                <a:cubicBezTo>
                  <a:pt x="1001967" y="2856207"/>
                  <a:pt x="833054" y="2860805"/>
                  <a:pt x="542182" y="2874326"/>
                </a:cubicBezTo>
                <a:cubicBezTo>
                  <a:pt x="251310" y="2887847"/>
                  <a:pt x="127182" y="2873225"/>
                  <a:pt x="0" y="2874326"/>
                </a:cubicBezTo>
                <a:cubicBezTo>
                  <a:pt x="18448" y="2627396"/>
                  <a:pt x="-9013" y="2592184"/>
                  <a:pt x="0" y="2356947"/>
                </a:cubicBezTo>
                <a:cubicBezTo>
                  <a:pt x="9013" y="2121710"/>
                  <a:pt x="-16639" y="1987692"/>
                  <a:pt x="0" y="1782082"/>
                </a:cubicBezTo>
                <a:cubicBezTo>
                  <a:pt x="16639" y="1576472"/>
                  <a:pt x="-742" y="1414954"/>
                  <a:pt x="0" y="1264703"/>
                </a:cubicBezTo>
                <a:cubicBezTo>
                  <a:pt x="742" y="1114452"/>
                  <a:pt x="-21299" y="891700"/>
                  <a:pt x="0" y="776068"/>
                </a:cubicBezTo>
                <a:cubicBezTo>
                  <a:pt x="21299" y="660437"/>
                  <a:pt x="21488" y="243482"/>
                  <a:pt x="0" y="0"/>
                </a:cubicBezTo>
                <a:close/>
              </a:path>
            </a:pathLst>
          </a:custGeom>
          <a:solidFill>
            <a:srgbClr val="FFFF00">
              <a:alpha val="20000"/>
            </a:srgbClr>
          </a:solidFill>
          <a:ln w="28575">
            <a:solidFill>
              <a:srgbClr val="FF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356878068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B1A18E-3FFD-F452-87FA-8C9813389E03}"/>
              </a:ext>
            </a:extLst>
          </p:cNvPr>
          <p:cNvSpPr txBox="1"/>
          <p:nvPr/>
        </p:nvSpPr>
        <p:spPr>
          <a:xfrm>
            <a:off x="388244" y="6038340"/>
            <a:ext cx="27941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Courtesy P. Hanf</a:t>
            </a:r>
          </a:p>
        </p:txBody>
      </p:sp>
    </p:spTree>
    <p:extLst>
      <p:ext uri="{BB962C8B-B14F-4D97-AF65-F5344CB8AC3E}">
        <p14:creationId xmlns:p14="http://schemas.microsoft.com/office/powerpoint/2010/main" val="286244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ATLAS/</a:t>
            </a:r>
            <a:r>
              <a:rPr lang="en-GB" dirty="0"/>
              <a:t>CMS - R744 Cooling Systems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1618FAD-1DDE-4FCB-B4AD-E22DD2A9E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</a:t>
            </a:r>
            <a:r>
              <a:rPr lang="en-US" sz="1600" dirty="0"/>
              <a:t>2. Cooling/Refrigerant</a:t>
            </a:r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	 | 	3. FCC principle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F70A3F-E1D5-9E25-7FF8-59A01F99EA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13"/>
          <a:stretch/>
        </p:blipFill>
        <p:spPr>
          <a:xfrm>
            <a:off x="1720260" y="996585"/>
            <a:ext cx="8330836" cy="42793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7CBBCC-27CA-0630-E772-5B98E1A3C21D}"/>
              </a:ext>
            </a:extLst>
          </p:cNvPr>
          <p:cNvSpPr txBox="1"/>
          <p:nvPr/>
        </p:nvSpPr>
        <p:spPr>
          <a:xfrm>
            <a:off x="1993427" y="5157896"/>
            <a:ext cx="778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and CMS cooling:  same concept, same hardware &amp; different distribution</a:t>
            </a:r>
          </a:p>
        </p:txBody>
      </p:sp>
      <p:sp>
        <p:nvSpPr>
          <p:cNvPr id="8" name="Right Arrow 15">
            <a:extLst>
              <a:ext uri="{FF2B5EF4-FFF2-40B4-BE49-F238E27FC236}">
                <a16:creationId xmlns:a16="http://schemas.microsoft.com/office/drawing/2014/main" id="{32FA007F-0454-419B-AF96-4F0F5F3C628D}"/>
              </a:ext>
            </a:extLst>
          </p:cNvPr>
          <p:cNvSpPr/>
          <p:nvPr/>
        </p:nvSpPr>
        <p:spPr>
          <a:xfrm>
            <a:off x="1873448" y="5665599"/>
            <a:ext cx="583456" cy="397869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AED0C2-AE87-14C5-906E-7152C2C546E8}"/>
              </a:ext>
            </a:extLst>
          </p:cNvPr>
          <p:cNvSpPr txBox="1"/>
          <p:nvPr/>
        </p:nvSpPr>
        <p:spPr>
          <a:xfrm>
            <a:off x="2611068" y="5538249"/>
            <a:ext cx="764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>
                <a:latin typeface="Corbel" panose="020B0503020204020204" pitchFamily="34" charset="0"/>
              </a:rPr>
              <a:t>A Primary lubricated loop (</a:t>
            </a:r>
            <a:r>
              <a:rPr lang="en-GB" dirty="0">
                <a:solidFill>
                  <a:srgbClr val="7030A0"/>
                </a:solidFill>
                <a:latin typeface="Corbel" panose="020B0503020204020204" pitchFamily="34" charset="0"/>
              </a:rPr>
              <a:t>purple lines</a:t>
            </a:r>
            <a:r>
              <a:rPr lang="en-GB" dirty="0">
                <a:latin typeface="Corbel" panose="020B0503020204020204" pitchFamily="34" charset="0"/>
              </a:rPr>
              <a:t>) 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Corbel" panose="020B0503020204020204" pitchFamily="34" charset="0"/>
              </a:rPr>
              <a:t>A Secondary Oil free distribution loop (</a:t>
            </a:r>
            <a:r>
              <a:rPr lang="en-GB" dirty="0">
                <a:solidFill>
                  <a:srgbClr val="FF0000"/>
                </a:solidFill>
                <a:latin typeface="Corbel" panose="020B0503020204020204" pitchFamily="34" charset="0"/>
              </a:rPr>
              <a:t>red lines</a:t>
            </a:r>
            <a:r>
              <a:rPr lang="en-GB" dirty="0">
                <a:latin typeface="Corbel" panose="020B0503020204020204" pitchFamily="34" charset="0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8F64AD-1542-43A7-58CF-1AFE94BB2025}"/>
              </a:ext>
            </a:extLst>
          </p:cNvPr>
          <p:cNvSpPr txBox="1"/>
          <p:nvPr/>
        </p:nvSpPr>
        <p:spPr>
          <a:xfrm>
            <a:off x="476396" y="6022145"/>
            <a:ext cx="27941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Courtesy P. Hanf</a:t>
            </a:r>
          </a:p>
        </p:txBody>
      </p:sp>
    </p:spTree>
    <p:extLst>
      <p:ext uri="{BB962C8B-B14F-4D97-AF65-F5344CB8AC3E}">
        <p14:creationId xmlns:p14="http://schemas.microsoft.com/office/powerpoint/2010/main" val="6596778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ATLAS/CMS – Detector cooling timeline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1618FAD-1DDE-4FCB-B4AD-E22DD2A9E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</a:t>
            </a:r>
            <a:r>
              <a:rPr lang="en-US" sz="1600" dirty="0"/>
              <a:t>2. Cooling/Refrigerant</a:t>
            </a:r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	 | 	3. FCC principle</a:t>
            </a:r>
            <a:endParaRPr lang="en-US" sz="1600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48579CA-05D4-181F-E92E-36C52E7A3A86}"/>
              </a:ext>
            </a:extLst>
          </p:cNvPr>
          <p:cNvGrpSpPr/>
          <p:nvPr/>
        </p:nvGrpSpPr>
        <p:grpSpPr>
          <a:xfrm>
            <a:off x="306805" y="906464"/>
            <a:ext cx="11768110" cy="5169524"/>
            <a:chOff x="0" y="820106"/>
            <a:chExt cx="12176097" cy="5348746"/>
          </a:xfrm>
        </p:grpSpPr>
        <p:sp>
          <p:nvSpPr>
            <p:cNvPr id="38" name="Arrow: Right 37">
              <a:extLst>
                <a:ext uri="{FF2B5EF4-FFF2-40B4-BE49-F238E27FC236}">
                  <a16:creationId xmlns:a16="http://schemas.microsoft.com/office/drawing/2014/main" id="{996B99AB-4BF3-E1E6-4C3F-B19F770D7768}"/>
                </a:ext>
              </a:extLst>
            </p:cNvPr>
            <p:cNvSpPr/>
            <p:nvPr/>
          </p:nvSpPr>
          <p:spPr>
            <a:xfrm>
              <a:off x="9041438" y="3269016"/>
              <a:ext cx="2215053" cy="1209040"/>
            </a:xfrm>
            <a:prstGeom prst="rightArrow">
              <a:avLst/>
            </a:prstGeom>
            <a:gradFill flip="none" rotWithShape="1">
              <a:gsLst>
                <a:gs pos="0">
                  <a:srgbClr val="0033A0">
                    <a:tint val="66000"/>
                    <a:satMod val="160000"/>
                  </a:srgbClr>
                </a:gs>
                <a:gs pos="50000">
                  <a:srgbClr val="0033A0">
                    <a:tint val="44500"/>
                    <a:satMod val="160000"/>
                  </a:srgbClr>
                </a:gs>
                <a:gs pos="100000">
                  <a:srgbClr val="0033A0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0033A0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Sans Pro"/>
                  <a:cs typeface="Arial"/>
                </a:rPr>
                <a:t>RUN 4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39" name="Arrow: Right 38">
              <a:extLst>
                <a:ext uri="{FF2B5EF4-FFF2-40B4-BE49-F238E27FC236}">
                  <a16:creationId xmlns:a16="http://schemas.microsoft.com/office/drawing/2014/main" id="{2F53A8A5-CED8-7D5A-D34A-DD073A880874}"/>
                </a:ext>
              </a:extLst>
            </p:cNvPr>
            <p:cNvSpPr/>
            <p:nvPr/>
          </p:nvSpPr>
          <p:spPr>
            <a:xfrm>
              <a:off x="6414617" y="3264545"/>
              <a:ext cx="2215053" cy="1209040"/>
            </a:xfrm>
            <a:prstGeom prst="rightArrow">
              <a:avLst/>
            </a:prstGeom>
            <a:gradFill flip="none" rotWithShape="1">
              <a:gsLst>
                <a:gs pos="28000">
                  <a:srgbClr val="0033A0"/>
                </a:gs>
                <a:gs pos="100000">
                  <a:srgbClr val="0033A0">
                    <a:tint val="23500"/>
                    <a:satMod val="160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solidFill>
                <a:srgbClr val="0033A0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Sans Pro"/>
                  <a:cs typeface="Arial"/>
                </a:rPr>
                <a:t>RUN 3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40" name="Left Brace 39">
              <a:extLst>
                <a:ext uri="{FF2B5EF4-FFF2-40B4-BE49-F238E27FC236}">
                  <a16:creationId xmlns:a16="http://schemas.microsoft.com/office/drawing/2014/main" id="{576D28C5-CAF6-E95E-36CD-1F673FE81520}"/>
                </a:ext>
              </a:extLst>
            </p:cNvPr>
            <p:cNvSpPr/>
            <p:nvPr/>
          </p:nvSpPr>
          <p:spPr>
            <a:xfrm rot="16200000">
              <a:off x="9996104" y="3256776"/>
              <a:ext cx="254748" cy="2476399"/>
            </a:xfrm>
            <a:prstGeom prst="leftBrace">
              <a:avLst/>
            </a:prstGeom>
            <a:noFill/>
            <a:ln w="22225" cap="flat" cmpd="sng" algn="ctr">
              <a:solidFill>
                <a:srgbClr val="F8F8F8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858918E-A5EF-A838-6A15-1DB35DFE22D3}"/>
                </a:ext>
              </a:extLst>
            </p:cNvPr>
            <p:cNvSpPr txBox="1"/>
            <p:nvPr/>
          </p:nvSpPr>
          <p:spPr bwMode="auto">
            <a:xfrm>
              <a:off x="9762483" y="4830996"/>
              <a:ext cx="112347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00B05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R744 (CO2)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276E0DB-E8F1-D456-C05E-F8F25CC82885}"/>
                </a:ext>
              </a:extLst>
            </p:cNvPr>
            <p:cNvSpPr txBox="1"/>
            <p:nvPr/>
          </p:nvSpPr>
          <p:spPr bwMode="auto">
            <a:xfrm>
              <a:off x="350664" y="981535"/>
              <a:ext cx="1909762" cy="85980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ource Sans Pro"/>
                  <a:cs typeface="Arial"/>
                </a:rPr>
                <a:t>Secondary circuit "coolant” technologies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89E3BCA-87C1-2B45-1164-33B3F6DAEC20}"/>
                </a:ext>
              </a:extLst>
            </p:cNvPr>
            <p:cNvSpPr txBox="1"/>
            <p:nvPr/>
          </p:nvSpPr>
          <p:spPr bwMode="auto">
            <a:xfrm>
              <a:off x="480930" y="4641235"/>
              <a:ext cx="1779496" cy="92333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Source Sans Pro"/>
                  <a:cs typeface="Arial"/>
                </a:rPr>
                <a:t>Primary circuit “Refrigerant” technologies 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5BFD8E2-6EF5-6560-8F2D-C526C16C54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53507" y="1631310"/>
              <a:ext cx="25817" cy="4100942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ysDot"/>
              <a:miter lim="800000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EF3BD6F-7896-CDFD-4AD7-3E8B2928B864}"/>
                </a:ext>
              </a:extLst>
            </p:cNvPr>
            <p:cNvSpPr txBox="1"/>
            <p:nvPr/>
          </p:nvSpPr>
          <p:spPr bwMode="auto">
            <a:xfrm>
              <a:off x="6116021" y="1142336"/>
              <a:ext cx="115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ource Sans Pro"/>
                  <a:cs typeface="Arial"/>
                </a:rPr>
                <a:t>Today</a:t>
              </a:r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8AFB18E0-0C04-AFF8-EC26-AA8F9447182B}"/>
                </a:ext>
              </a:extLst>
            </p:cNvPr>
            <p:cNvSpPr/>
            <p:nvPr/>
          </p:nvSpPr>
          <p:spPr>
            <a:xfrm>
              <a:off x="3575577" y="3243914"/>
              <a:ext cx="2215053" cy="1209040"/>
            </a:xfrm>
            <a:prstGeom prst="rightArrow">
              <a:avLst/>
            </a:prstGeom>
            <a:solidFill>
              <a:srgbClr val="0033A0"/>
            </a:solidFill>
            <a:ln w="12700" cap="flat" cmpd="sng" algn="ctr">
              <a:solidFill>
                <a:srgbClr val="0033A0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Sans Pro"/>
                  <a:cs typeface="Arial"/>
                </a:rPr>
                <a:t>RUN 2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47" name="Arrow: Right 46">
              <a:extLst>
                <a:ext uri="{FF2B5EF4-FFF2-40B4-BE49-F238E27FC236}">
                  <a16:creationId xmlns:a16="http://schemas.microsoft.com/office/drawing/2014/main" id="{82AB1828-E348-79AF-DC3F-6DF0C208ABFB}"/>
                </a:ext>
              </a:extLst>
            </p:cNvPr>
            <p:cNvSpPr/>
            <p:nvPr/>
          </p:nvSpPr>
          <p:spPr>
            <a:xfrm>
              <a:off x="945089" y="3232283"/>
              <a:ext cx="2215053" cy="1209040"/>
            </a:xfrm>
            <a:prstGeom prst="rightArrow">
              <a:avLst/>
            </a:prstGeom>
            <a:solidFill>
              <a:srgbClr val="0033A0"/>
            </a:solidFill>
            <a:ln w="12700" cap="flat" cmpd="sng" algn="ctr">
              <a:solidFill>
                <a:srgbClr val="0033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ource Sans Pro"/>
                  <a:cs typeface="Arial"/>
                </a:rPr>
                <a:t>RUN 1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AC261C0-41F6-2B61-86BC-52C1AF758CF0}"/>
                </a:ext>
              </a:extLst>
            </p:cNvPr>
            <p:cNvSpPr txBox="1"/>
            <p:nvPr/>
          </p:nvSpPr>
          <p:spPr bwMode="auto">
            <a:xfrm>
              <a:off x="0" y="3646725"/>
              <a:ext cx="9240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rgbClr val="0033A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2008</a:t>
              </a:r>
              <a:endParaRPr lang="en-US" dirty="0">
                <a:solidFill>
                  <a:srgbClr val="0033A0"/>
                </a:solidFill>
                <a:latin typeface="Source Sans Pro"/>
                <a:cs typeface="Arial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E5CFDB1-1603-CBE3-11A3-7CE389657ECA}"/>
                </a:ext>
              </a:extLst>
            </p:cNvPr>
            <p:cNvSpPr txBox="1"/>
            <p:nvPr/>
          </p:nvSpPr>
          <p:spPr bwMode="auto">
            <a:xfrm>
              <a:off x="11252072" y="3646725"/>
              <a:ext cx="9240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>
                  <a:solidFill>
                    <a:srgbClr val="0033A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2029</a:t>
              </a:r>
              <a:endParaRPr lang="en-US" dirty="0">
                <a:solidFill>
                  <a:srgbClr val="0033A0"/>
                </a:solidFill>
                <a:latin typeface="Source Sans Pro"/>
                <a:cs typeface="Arial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49E2DF5-7C05-33D9-C49A-B3921D850DF3}"/>
                </a:ext>
              </a:extLst>
            </p:cNvPr>
            <p:cNvSpPr txBox="1"/>
            <p:nvPr/>
          </p:nvSpPr>
          <p:spPr bwMode="auto">
            <a:xfrm>
              <a:off x="350664" y="2021299"/>
              <a:ext cx="2865169" cy="52322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CO2 -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2PACL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technology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1kW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@-30°C,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2Plants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4624D5D-4327-418C-9430-3EAAAF84C639}"/>
                </a:ext>
              </a:extLst>
            </p:cNvPr>
            <p:cNvSpPr txBox="1"/>
            <p:nvPr/>
          </p:nvSpPr>
          <p:spPr bwMode="auto">
            <a:xfrm>
              <a:off x="350664" y="2599261"/>
              <a:ext cx="4153955" cy="523220"/>
            </a:xfrm>
            <a:prstGeom prst="rect">
              <a:avLst/>
            </a:prstGeom>
            <a:noFill/>
            <a:ln w="19050">
              <a:solidFill>
                <a:srgbClr val="FFFFFF">
                  <a:lumMod val="65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*C3F8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62 kW@-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25°C, 1 Plant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*C6F14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101 kW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below -20°C, 5 Plants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AE4AE5A-C0D4-1303-AE9C-756C01BDB196}"/>
                </a:ext>
              </a:extLst>
            </p:cNvPr>
            <p:cNvSpPr txBox="1"/>
            <p:nvPr/>
          </p:nvSpPr>
          <p:spPr bwMode="auto">
            <a:xfrm>
              <a:off x="3296393" y="2025070"/>
              <a:ext cx="2825693" cy="52322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CO2 -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2PACL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technology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17.5 kW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below -25°C,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6Plants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35E1D83-2985-8771-829E-59D7DE4F2689}"/>
                </a:ext>
              </a:extLst>
            </p:cNvPr>
            <p:cNvSpPr txBox="1"/>
            <p:nvPr/>
          </p:nvSpPr>
          <p:spPr bwMode="auto">
            <a:xfrm>
              <a:off x="4581590" y="2606607"/>
              <a:ext cx="4153955" cy="523220"/>
            </a:xfrm>
            <a:prstGeom prst="rect">
              <a:avLst/>
            </a:prstGeom>
            <a:noFill/>
            <a:ln w="19050">
              <a:solidFill>
                <a:srgbClr val="FFFFFF">
                  <a:lumMod val="65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*C3F8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62kW@-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25°C, 1 Plant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*C6F14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91 kW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below -20°C, 4 Plants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27DBDCD-B25A-FC8B-184A-63DB571A7466}"/>
                </a:ext>
              </a:extLst>
            </p:cNvPr>
            <p:cNvSpPr txBox="1"/>
            <p:nvPr/>
          </p:nvSpPr>
          <p:spPr bwMode="auto">
            <a:xfrm>
              <a:off x="6215172" y="2021299"/>
              <a:ext cx="2520374" cy="52322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CO2 -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2PACL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technology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23.5 kW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below -30°C,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6Plants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34ED739-10EF-E4D6-B86C-3E95D47B9E19}"/>
                </a:ext>
              </a:extLst>
            </p:cNvPr>
            <p:cNvSpPr txBox="1"/>
            <p:nvPr/>
          </p:nvSpPr>
          <p:spPr bwMode="auto">
            <a:xfrm>
              <a:off x="8837572" y="2029866"/>
              <a:ext cx="2973295" cy="523220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CO2 -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2PACL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technology </a:t>
              </a:r>
              <a:r>
                <a:rPr lang="en-GB" sz="1400" b="1" u="sng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1 130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kW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@ -53°C, </a:t>
              </a:r>
              <a:r>
                <a:rPr lang="en-GB" sz="14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2Plants</a:t>
              </a:r>
              <a:r>
                <a:rPr lang="en-GB" sz="1400" b="1" dirty="0">
                  <a:solidFill>
                    <a:srgbClr val="00B050"/>
                  </a:solidFill>
                  <a:latin typeface="Corbel" panose="020B0503020204020204" pitchFamily="34" charset="0"/>
                  <a:cs typeface="Arial"/>
                  <a:sym typeface="Wingdings" panose="05000000000000000000" pitchFamily="2" charset="2"/>
                </a:rPr>
                <a:t> </a:t>
              </a:r>
            </a:p>
          </p:txBody>
        </p:sp>
        <p:sp>
          <p:nvSpPr>
            <p:cNvPr id="56" name="Left Brace 55">
              <a:extLst>
                <a:ext uri="{FF2B5EF4-FFF2-40B4-BE49-F238E27FC236}">
                  <a16:creationId xmlns:a16="http://schemas.microsoft.com/office/drawing/2014/main" id="{E3319C80-0222-4848-AC25-380E82429EF3}"/>
                </a:ext>
              </a:extLst>
            </p:cNvPr>
            <p:cNvSpPr/>
            <p:nvPr/>
          </p:nvSpPr>
          <p:spPr>
            <a:xfrm rot="16200000">
              <a:off x="3063313" y="1778356"/>
              <a:ext cx="261610" cy="5426375"/>
            </a:xfrm>
            <a:prstGeom prst="leftBrace">
              <a:avLst>
                <a:gd name="adj1" fmla="val 8333"/>
                <a:gd name="adj2" fmla="val 47580"/>
              </a:avLst>
            </a:prstGeom>
            <a:noFill/>
            <a:ln w="22225" cap="flat" cmpd="sng" algn="ctr">
              <a:solidFill>
                <a:srgbClr val="F8F8F8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57" name="Left Brace 56">
              <a:extLst>
                <a:ext uri="{FF2B5EF4-FFF2-40B4-BE49-F238E27FC236}">
                  <a16:creationId xmlns:a16="http://schemas.microsoft.com/office/drawing/2014/main" id="{196274B2-B57F-9514-9D3A-3709520AE6FA}"/>
                </a:ext>
              </a:extLst>
            </p:cNvPr>
            <p:cNvSpPr/>
            <p:nvPr/>
          </p:nvSpPr>
          <p:spPr>
            <a:xfrm rot="16200000">
              <a:off x="7289283" y="3192217"/>
              <a:ext cx="261611" cy="2630917"/>
            </a:xfrm>
            <a:prstGeom prst="leftBrace">
              <a:avLst/>
            </a:prstGeom>
            <a:noFill/>
            <a:ln w="22225" cap="flat" cmpd="sng" algn="ctr">
              <a:solidFill>
                <a:srgbClr val="F8F8F8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BD0CE0E-E391-C598-1E2F-08CC48A38325}"/>
                </a:ext>
              </a:extLst>
            </p:cNvPr>
            <p:cNvSpPr txBox="1"/>
            <p:nvPr/>
          </p:nvSpPr>
          <p:spPr bwMode="auto">
            <a:xfrm>
              <a:off x="6504520" y="4830996"/>
              <a:ext cx="212515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*R404a/R507a &amp; R448a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A00CC36-67BF-C3EC-AEFF-56B7E83C837C}"/>
                </a:ext>
              </a:extLst>
            </p:cNvPr>
            <p:cNvSpPr txBox="1"/>
            <p:nvPr/>
          </p:nvSpPr>
          <p:spPr bwMode="auto">
            <a:xfrm>
              <a:off x="2530672" y="4821346"/>
              <a:ext cx="164079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*R404a/R507a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2732C2D-0BFA-15E1-DE69-EBF75E6EB593}"/>
                </a:ext>
              </a:extLst>
            </p:cNvPr>
            <p:cNvSpPr txBox="1"/>
            <p:nvPr/>
          </p:nvSpPr>
          <p:spPr bwMode="auto">
            <a:xfrm>
              <a:off x="286249" y="5645632"/>
              <a:ext cx="45679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ource Sans Pro"/>
                  <a:cs typeface="Arial"/>
                </a:rPr>
                <a:t>*Chemical products damaging environment and contributing to the Global warming </a:t>
              </a:r>
            </a:p>
          </p:txBody>
        </p:sp>
        <p:sp>
          <p:nvSpPr>
            <p:cNvPr id="61" name="TextBox 1">
              <a:extLst>
                <a:ext uri="{FF2B5EF4-FFF2-40B4-BE49-F238E27FC236}">
                  <a16:creationId xmlns:a16="http://schemas.microsoft.com/office/drawing/2014/main" id="{7B57D5C3-1243-BC3E-86F9-24F37473F3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9673" y="5243618"/>
              <a:ext cx="4567965" cy="923330"/>
            </a:xfrm>
            <a:prstGeom prst="rect">
              <a:avLst/>
            </a:prstGeom>
            <a:noFill/>
            <a:ln w="41275">
              <a:solidFill>
                <a:srgbClr val="FF0000"/>
              </a:solidFill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r>
                <a:rPr lang="en-US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/>
                </a:rPr>
                <a:t>June 2023 - Update the F-gas regulation (EU</a:t>
              </a:r>
              <a:r>
                <a: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nter"/>
                  <a:cs typeface="Arial"/>
                </a:rPr>
                <a:t> 517/2014) prohibiting or controlling the use of chemical refrigerant</a:t>
              </a:r>
              <a:endPara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endParaRPr>
            </a:p>
          </p:txBody>
        </p:sp>
        <p:sp>
          <p:nvSpPr>
            <p:cNvPr id="62" name="Nedadgående pil 65">
              <a:extLst>
                <a:ext uri="{FF2B5EF4-FFF2-40B4-BE49-F238E27FC236}">
                  <a16:creationId xmlns:a16="http://schemas.microsoft.com/office/drawing/2014/main" id="{9FE243A7-7C73-F104-1ACF-D0CF0E8691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32322">
              <a:off x="6937437" y="5075169"/>
              <a:ext cx="258827" cy="806748"/>
            </a:xfrm>
            <a:prstGeom prst="downArrow">
              <a:avLst>
                <a:gd name="adj1" fmla="val 50000"/>
                <a:gd name="adj2" fmla="val 50004"/>
              </a:avLst>
            </a:prstGeom>
            <a:solidFill>
              <a:srgbClr val="FF0000"/>
            </a:solidFill>
            <a:ln w="9525">
              <a:solidFill>
                <a:srgbClr val="FC7E00"/>
              </a:solidFill>
              <a:miter lim="800000"/>
              <a:headEnd/>
              <a:tailEnd/>
            </a:ln>
            <a:effectLst>
              <a:outerShdw blurRad="63500"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indent="-342900" algn="ctr">
                <a:buFont typeface="Calibri" pitchFamily="-111" charset="0"/>
                <a:buAutoNum type="arabicPeriod"/>
                <a:defRPr/>
              </a:pPr>
              <a:endParaRPr lang="en-US">
                <a:solidFill>
                  <a:srgbClr val="FFFFFF"/>
                </a:solidFill>
                <a:latin typeface="Calibri" pitchFamily="-111" charset="0"/>
                <a:cs typeface="Arial"/>
              </a:endParaRP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51BF9A99-56F8-7447-FD66-C5F6B1769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56495" y="820106"/>
              <a:ext cx="5014912" cy="932223"/>
            </a:xfrm>
            <a:prstGeom prst="rect">
              <a:avLst/>
            </a:prstGeom>
          </p:spPr>
        </p:pic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70932432-D821-8176-3728-B70F7AB0481F}"/>
              </a:ext>
            </a:extLst>
          </p:cNvPr>
          <p:cNvSpPr txBox="1"/>
          <p:nvPr/>
        </p:nvSpPr>
        <p:spPr>
          <a:xfrm>
            <a:off x="407988" y="6074148"/>
            <a:ext cx="27941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Courtesy P. Hanf</a:t>
            </a:r>
          </a:p>
        </p:txBody>
      </p:sp>
    </p:spTree>
    <p:extLst>
      <p:ext uri="{BB962C8B-B14F-4D97-AF65-F5344CB8AC3E}">
        <p14:creationId xmlns:p14="http://schemas.microsoft.com/office/powerpoint/2010/main" val="876136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5F2A1-5DCD-E90D-46A3-081841886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709738"/>
            <a:ext cx="11376026" cy="2852737"/>
          </a:xfrm>
        </p:spPr>
        <p:txBody>
          <a:bodyPr/>
          <a:lstStyle/>
          <a:p>
            <a:r>
              <a:rPr lang="en-GB" sz="4800" cap="all" dirty="0"/>
              <a:t>Cooling &amp; Ventilation (CV) Installations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BC78C-5021-158E-2383-1EA27C2E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2774" y="4589463"/>
            <a:ext cx="11376026" cy="1500187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AA1A2-99BA-3CFE-BE1C-AC9C0E7B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C99FC6-5E51-2F63-E793-AB4A61B7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</a:t>
            </a:r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	 |	 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2228972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1">
            <a:extLst>
              <a:ext uri="{FF2B5EF4-FFF2-40B4-BE49-F238E27FC236}">
                <a16:creationId xmlns:a16="http://schemas.microsoft.com/office/drawing/2014/main" id="{8A11DEF2-CC93-2C6E-DBA6-87869BF63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ATLAS/</a:t>
            </a:r>
            <a:r>
              <a:rPr lang="en-GB" dirty="0"/>
              <a:t>CMS - R744 Cooling Systems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D20CBD-23F3-647D-D56E-4D056AD2D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04B95D1-D5F6-6033-718E-D8BCABD60D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7802" y="3526207"/>
            <a:ext cx="5184671" cy="290976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2387C14-5B76-7775-9EA4-A9B8A4CA0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04" y="996329"/>
            <a:ext cx="4397136" cy="245722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3E9B022-20EF-4CF3-760D-11A5F7827FFA}"/>
              </a:ext>
            </a:extLst>
          </p:cNvPr>
          <p:cNvSpPr txBox="1"/>
          <p:nvPr/>
        </p:nvSpPr>
        <p:spPr bwMode="auto">
          <a:xfrm>
            <a:off x="591881" y="3373067"/>
            <a:ext cx="38853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R744</a:t>
            </a:r>
            <a:r>
              <a:rPr kumimoji="0" lang="en-GB" sz="24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Cooling Slice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4D310AB-6249-D8E3-C166-0DD27691AB96}"/>
              </a:ext>
            </a:extLst>
          </p:cNvPr>
          <p:cNvSpPr/>
          <p:nvPr/>
        </p:nvSpPr>
        <p:spPr>
          <a:xfrm>
            <a:off x="1855120" y="2007047"/>
            <a:ext cx="1319927" cy="847475"/>
          </a:xfrm>
          <a:prstGeom prst="rect">
            <a:avLst/>
          </a:prstGeom>
          <a:solidFill>
            <a:srgbClr val="00B050">
              <a:alpha val="40000"/>
            </a:srgbClr>
          </a:solidFill>
          <a:ln w="444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Production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 module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23ABE62-5938-33F0-86F3-4DB7787DE688}"/>
              </a:ext>
            </a:extLst>
          </p:cNvPr>
          <p:cNvSpPr/>
          <p:nvPr/>
        </p:nvSpPr>
        <p:spPr>
          <a:xfrm>
            <a:off x="1792615" y="4596110"/>
            <a:ext cx="1411980" cy="769958"/>
          </a:xfrm>
          <a:prstGeom prst="rect">
            <a:avLst/>
          </a:prstGeom>
          <a:solidFill>
            <a:srgbClr val="00B050">
              <a:alpha val="40000"/>
            </a:srgbClr>
          </a:solidFill>
          <a:ln w="4445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Production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module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24BBAA-AF8E-07D9-2337-E8F6A8091B6D}"/>
              </a:ext>
            </a:extLst>
          </p:cNvPr>
          <p:cNvSpPr/>
          <p:nvPr/>
        </p:nvSpPr>
        <p:spPr>
          <a:xfrm>
            <a:off x="1010967" y="2007047"/>
            <a:ext cx="818941" cy="847475"/>
          </a:xfrm>
          <a:prstGeom prst="rect">
            <a:avLst/>
          </a:prstGeom>
          <a:solidFill>
            <a:srgbClr val="0070C0">
              <a:alpha val="40000"/>
            </a:srgbClr>
          </a:solidFill>
          <a:ln w="5080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Common module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3CAC7A1-3204-2BF8-E7A8-411F20356EC6}"/>
              </a:ext>
            </a:extLst>
          </p:cNvPr>
          <p:cNvSpPr/>
          <p:nvPr/>
        </p:nvSpPr>
        <p:spPr>
          <a:xfrm>
            <a:off x="787657" y="4605275"/>
            <a:ext cx="987268" cy="751625"/>
          </a:xfrm>
          <a:prstGeom prst="rect">
            <a:avLst/>
          </a:prstGeom>
          <a:solidFill>
            <a:srgbClr val="0070C0">
              <a:alpha val="40000"/>
            </a:srgbClr>
          </a:solidFill>
          <a:ln w="5080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Common module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C3DA8B5-0A7B-170E-0A9F-BA6DD341BB71}"/>
              </a:ext>
            </a:extLst>
          </p:cNvPr>
          <p:cNvSpPr/>
          <p:nvPr/>
        </p:nvSpPr>
        <p:spPr>
          <a:xfrm>
            <a:off x="3714171" y="3989008"/>
            <a:ext cx="607586" cy="1395392"/>
          </a:xfrm>
          <a:prstGeom prst="rect">
            <a:avLst/>
          </a:prstGeom>
          <a:solidFill>
            <a:srgbClr val="C00000">
              <a:alpha val="40000"/>
            </a:srgbClr>
          </a:solidFill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Control &amp; Power supply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0FCC63A-2D86-5421-ECC2-DAC3B2B8F64A}"/>
              </a:ext>
            </a:extLst>
          </p:cNvPr>
          <p:cNvSpPr/>
          <p:nvPr/>
        </p:nvSpPr>
        <p:spPr>
          <a:xfrm>
            <a:off x="3646850" y="1715987"/>
            <a:ext cx="463144" cy="1138535"/>
          </a:xfrm>
          <a:prstGeom prst="rect">
            <a:avLst/>
          </a:prstGeom>
          <a:solidFill>
            <a:srgbClr val="C00000">
              <a:alpha val="40000"/>
            </a:srgbClr>
          </a:solidFill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37C2C53-625C-5C89-8F64-790792B60998}"/>
              </a:ext>
            </a:extLst>
          </p:cNvPr>
          <p:cNvSpPr txBox="1"/>
          <p:nvPr/>
        </p:nvSpPr>
        <p:spPr bwMode="auto">
          <a:xfrm>
            <a:off x="3442452" y="2007047"/>
            <a:ext cx="917724" cy="758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cs typeface="Arial"/>
              </a:rPr>
              <a:t>Control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cs typeface="Arial"/>
              </a:rPr>
              <a:t>&amp;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Sans Pro"/>
                <a:cs typeface="Arial"/>
              </a:rPr>
              <a:t>Power supply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9E4FF93-3D13-D004-E9CC-415E34053CB3}"/>
              </a:ext>
            </a:extLst>
          </p:cNvPr>
          <p:cNvSpPr/>
          <p:nvPr/>
        </p:nvSpPr>
        <p:spPr>
          <a:xfrm>
            <a:off x="1085163" y="1211210"/>
            <a:ext cx="2529859" cy="777475"/>
          </a:xfrm>
          <a:prstGeom prst="rect">
            <a:avLst/>
          </a:prstGeom>
          <a:solidFill>
            <a:srgbClr val="FFFF00">
              <a:alpha val="40000"/>
            </a:srgbClr>
          </a:solidFill>
          <a:ln w="444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Aircoolers part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of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 the compressor slice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pic>
        <p:nvPicPr>
          <p:cNvPr id="59" name="Picture 58" descr="A large industrial machine in a factory&#10;&#10;Description automatically generated">
            <a:extLst>
              <a:ext uri="{FF2B5EF4-FFF2-40B4-BE49-F238E27FC236}">
                <a16:creationId xmlns:a16="http://schemas.microsoft.com/office/drawing/2014/main" id="{ACE161EC-21DC-DF97-CC88-14A7C67DA3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845" b="8493"/>
          <a:stretch/>
        </p:blipFill>
        <p:spPr>
          <a:xfrm>
            <a:off x="9343043" y="1115505"/>
            <a:ext cx="2511584" cy="2399788"/>
          </a:xfrm>
          <a:prstGeom prst="rect">
            <a:avLst/>
          </a:prstGeom>
        </p:spPr>
      </p:pic>
      <p:pic>
        <p:nvPicPr>
          <p:cNvPr id="61" name="Picture 60" descr="A machine with a ladder and a ladder&#10;&#10;Description automatically generated with medium confidence">
            <a:extLst>
              <a:ext uri="{FF2B5EF4-FFF2-40B4-BE49-F238E27FC236}">
                <a16:creationId xmlns:a16="http://schemas.microsoft.com/office/drawing/2014/main" id="{BDA4984B-AF82-8F82-4753-1423DC912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3399" y="1106560"/>
            <a:ext cx="3199718" cy="2399788"/>
          </a:xfrm>
          <a:prstGeom prst="rect">
            <a:avLst/>
          </a:prstGeom>
        </p:spPr>
      </p:pic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4B50A20D-F9B6-9714-5860-82EA2F546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</a:t>
            </a:r>
            <a:r>
              <a:rPr lang="en-US" sz="1600" dirty="0"/>
              <a:t>2. Cooling/Refrigerant</a:t>
            </a:r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	 | 	3. FCC principle</a:t>
            </a:r>
            <a:endParaRPr lang="en-US" sz="1600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BE5BAFAD-3F31-4337-CE17-9CA00C3C3D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8" t="24744" r="3484" b="5382"/>
          <a:stretch/>
        </p:blipFill>
        <p:spPr>
          <a:xfrm>
            <a:off x="7752184" y="3774270"/>
            <a:ext cx="3816424" cy="2589719"/>
          </a:xfrm>
          <a:prstGeom prst="rect">
            <a:avLst/>
          </a:prstGeom>
        </p:spPr>
      </p:pic>
      <p:sp>
        <p:nvSpPr>
          <p:cNvPr id="66" name="Arrow: Bent 65">
            <a:extLst>
              <a:ext uri="{FF2B5EF4-FFF2-40B4-BE49-F238E27FC236}">
                <a16:creationId xmlns:a16="http://schemas.microsoft.com/office/drawing/2014/main" id="{6CC59FF8-4097-7322-0BC2-DEFDF77220E2}"/>
              </a:ext>
            </a:extLst>
          </p:cNvPr>
          <p:cNvSpPr/>
          <p:nvPr/>
        </p:nvSpPr>
        <p:spPr>
          <a:xfrm flipV="1">
            <a:off x="6600056" y="3700222"/>
            <a:ext cx="1096634" cy="1271535"/>
          </a:xfrm>
          <a:prstGeom prst="bentArrow">
            <a:avLst>
              <a:gd name="adj1" fmla="val 11301"/>
              <a:gd name="adj2" fmla="val 25000"/>
              <a:gd name="adj3" fmla="val 18448"/>
              <a:gd name="adj4" fmla="val 4375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44F882A-C011-7388-387C-20D6BEBA39CC}"/>
              </a:ext>
            </a:extLst>
          </p:cNvPr>
          <p:cNvSpPr/>
          <p:nvPr/>
        </p:nvSpPr>
        <p:spPr>
          <a:xfrm>
            <a:off x="8543109" y="4258491"/>
            <a:ext cx="2214154" cy="1711235"/>
          </a:xfrm>
          <a:custGeom>
            <a:avLst/>
            <a:gdLst>
              <a:gd name="connsiteX0" fmla="*/ 0 w 2214154"/>
              <a:gd name="connsiteY0" fmla="*/ 104503 h 1711235"/>
              <a:gd name="connsiteX1" fmla="*/ 0 w 2214154"/>
              <a:gd name="connsiteY1" fmla="*/ 457200 h 1711235"/>
              <a:gd name="connsiteX2" fmla="*/ 1972491 w 2214154"/>
              <a:gd name="connsiteY2" fmla="*/ 1711235 h 1711235"/>
              <a:gd name="connsiteX3" fmla="*/ 2214154 w 2214154"/>
              <a:gd name="connsiteY3" fmla="*/ 1606732 h 1711235"/>
              <a:gd name="connsiteX4" fmla="*/ 2201091 w 2214154"/>
              <a:gd name="connsiteY4" fmla="*/ 1280160 h 1711235"/>
              <a:gd name="connsiteX5" fmla="*/ 267788 w 2214154"/>
              <a:gd name="connsiteY5" fmla="*/ 0 h 1711235"/>
              <a:gd name="connsiteX6" fmla="*/ 0 w 2214154"/>
              <a:gd name="connsiteY6" fmla="*/ 104503 h 1711235"/>
              <a:gd name="connsiteX0" fmla="*/ 0 w 2214154"/>
              <a:gd name="connsiteY0" fmla="*/ 104503 h 1711235"/>
              <a:gd name="connsiteX1" fmla="*/ 26125 w 2214154"/>
              <a:gd name="connsiteY1" fmla="*/ 391886 h 1711235"/>
              <a:gd name="connsiteX2" fmla="*/ 1972491 w 2214154"/>
              <a:gd name="connsiteY2" fmla="*/ 1711235 h 1711235"/>
              <a:gd name="connsiteX3" fmla="*/ 2214154 w 2214154"/>
              <a:gd name="connsiteY3" fmla="*/ 1606732 h 1711235"/>
              <a:gd name="connsiteX4" fmla="*/ 2201091 w 2214154"/>
              <a:gd name="connsiteY4" fmla="*/ 1280160 h 1711235"/>
              <a:gd name="connsiteX5" fmla="*/ 267788 w 2214154"/>
              <a:gd name="connsiteY5" fmla="*/ 0 h 1711235"/>
              <a:gd name="connsiteX6" fmla="*/ 0 w 2214154"/>
              <a:gd name="connsiteY6" fmla="*/ 104503 h 1711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14154" h="1711235">
                <a:moveTo>
                  <a:pt x="0" y="104503"/>
                </a:moveTo>
                <a:lnTo>
                  <a:pt x="26125" y="391886"/>
                </a:lnTo>
                <a:lnTo>
                  <a:pt x="1972491" y="1711235"/>
                </a:lnTo>
                <a:lnTo>
                  <a:pt x="2214154" y="1606732"/>
                </a:lnTo>
                <a:lnTo>
                  <a:pt x="2201091" y="1280160"/>
                </a:lnTo>
                <a:lnTo>
                  <a:pt x="267788" y="0"/>
                </a:lnTo>
                <a:lnTo>
                  <a:pt x="0" y="104503"/>
                </a:lnTo>
                <a:close/>
              </a:path>
            </a:pathLst>
          </a:custGeom>
          <a:noFill/>
          <a:ln w="4762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Content Placeholder 2">
            <a:extLst>
              <a:ext uri="{FF2B5EF4-FFF2-40B4-BE49-F238E27FC236}">
                <a16:creationId xmlns:a16="http://schemas.microsoft.com/office/drawing/2014/main" id="{DFCEC0EC-25B7-CD15-75F3-E7A26156867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17794" y="5370589"/>
            <a:ext cx="2737667" cy="553998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SXSN1 Building – Final system with 7 slices</a:t>
            </a:r>
            <a:endParaRPr lang="en-US" sz="2000" b="0" dirty="0">
              <a:solidFill>
                <a:srgbClr val="38B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610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5F2A1-5DCD-E90D-46A3-081841886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cap="all" dirty="0"/>
              <a:t>Future Circular Collider (FCC)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BC78C-5021-158E-2383-1EA27C2E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AA1A2-99BA-3CFE-BE1C-AC9C0E7B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C99FC6-5E51-2F63-E793-AB4A61B7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2. Cooling/Refrigerant	 | 	</a:t>
            </a:r>
            <a:r>
              <a:rPr lang="en-US" sz="1600" dirty="0"/>
              <a:t>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1844163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>
            <a:extLst>
              <a:ext uri="{FF2B5EF4-FFF2-40B4-BE49-F238E27FC236}">
                <a16:creationId xmlns:a16="http://schemas.microsoft.com/office/drawing/2014/main" id="{4C4C22C5-68BE-4FA7-BE15-1F3A78870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FCC layout</a:t>
            </a:r>
            <a:endParaRPr lang="en-US" dirty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8D6C380F-326D-3C40-9EE7-7FBAB0953422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EF76A241-CB86-4FE4-8327-677BCF075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2. Cooling/Refrigerant	 | 	</a:t>
            </a:r>
            <a:r>
              <a:rPr lang="en-US" sz="1600" dirty="0"/>
              <a:t>3. FCC principle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6E271A-FA15-A059-8684-42168FBC1176}"/>
              </a:ext>
            </a:extLst>
          </p:cNvPr>
          <p:cNvGrpSpPr/>
          <p:nvPr/>
        </p:nvGrpSpPr>
        <p:grpSpPr>
          <a:xfrm>
            <a:off x="479376" y="1781554"/>
            <a:ext cx="4962351" cy="4242240"/>
            <a:chOff x="463237" y="1623093"/>
            <a:chExt cx="5429952" cy="464198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E9F1CBD-5C8E-69A3-9089-AB85663AC615}"/>
                </a:ext>
              </a:extLst>
            </p:cNvPr>
            <p:cNvGrpSpPr/>
            <p:nvPr/>
          </p:nvGrpSpPr>
          <p:grpSpPr>
            <a:xfrm>
              <a:off x="613593" y="1623093"/>
              <a:ext cx="5279596" cy="4194413"/>
              <a:chOff x="613593" y="1623093"/>
              <a:chExt cx="5279596" cy="419441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3D26FF3-B986-7911-83F2-76F1CADD4E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3594" y="1623093"/>
                <a:ext cx="5279595" cy="4194412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FE7B3B3-C74B-E9A9-9297-855747087F69}"/>
                  </a:ext>
                </a:extLst>
              </p:cNvPr>
              <p:cNvSpPr/>
              <p:nvPr/>
            </p:nvSpPr>
            <p:spPr>
              <a:xfrm>
                <a:off x="5411579" y="1623093"/>
                <a:ext cx="481608" cy="2614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FE30826-F0AE-4122-573C-622132CCD011}"/>
                  </a:ext>
                </a:extLst>
              </p:cNvPr>
              <p:cNvSpPr/>
              <p:nvPr/>
            </p:nvSpPr>
            <p:spPr>
              <a:xfrm>
                <a:off x="613593" y="5412959"/>
                <a:ext cx="791062" cy="4045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B882DC-AD9D-37CA-D7E3-8A85C4921514}"/>
                </a:ext>
              </a:extLst>
            </p:cNvPr>
            <p:cNvSpPr txBox="1"/>
            <p:nvPr/>
          </p:nvSpPr>
          <p:spPr>
            <a:xfrm>
              <a:off x="463237" y="6063011"/>
              <a:ext cx="3057391" cy="2020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/>
                <a:t>Courtesy A. </a:t>
              </a:r>
              <a:r>
                <a:rPr lang="en-GB" sz="1200" dirty="0" err="1"/>
                <a:t>Navascues</a:t>
              </a:r>
              <a:r>
                <a:rPr lang="en-GB" sz="1200" dirty="0"/>
                <a:t> </a:t>
              </a:r>
              <a:r>
                <a:rPr lang="en-GB" sz="1200" dirty="0" err="1"/>
                <a:t>Cornago</a:t>
              </a:r>
              <a:endParaRPr lang="en-GB" sz="1200"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C67647A-C3F0-86C5-6D72-8D5607BD6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4124" y="2711296"/>
            <a:ext cx="5585281" cy="2935094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E9492E6-5BE4-5357-4515-F4920C913A08}"/>
              </a:ext>
            </a:extLst>
          </p:cNvPr>
          <p:cNvSpPr/>
          <p:nvPr/>
        </p:nvSpPr>
        <p:spPr>
          <a:xfrm>
            <a:off x="6383412" y="1107547"/>
            <a:ext cx="5670493" cy="49857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D540B-F092-4FF2-D4BE-9CCEC39753D1}"/>
              </a:ext>
            </a:extLst>
          </p:cNvPr>
          <p:cNvSpPr txBox="1">
            <a:spLocks/>
          </p:cNvSpPr>
          <p:nvPr/>
        </p:nvSpPr>
        <p:spPr>
          <a:xfrm>
            <a:off x="8976320" y="979822"/>
            <a:ext cx="2767713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FCC-</a:t>
            </a:r>
            <a:r>
              <a:rPr lang="en-US" sz="2000" b="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machine elements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975FC1-82A1-E710-99FC-B9EB4305FCA0}"/>
              </a:ext>
            </a:extLst>
          </p:cNvPr>
          <p:cNvSpPr/>
          <p:nvPr/>
        </p:nvSpPr>
        <p:spPr>
          <a:xfrm>
            <a:off x="6424125" y="2680960"/>
            <a:ext cx="3776332" cy="247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3F71AEC-D2BC-948C-10F4-D4C6E958B38C}"/>
              </a:ext>
            </a:extLst>
          </p:cNvPr>
          <p:cNvSpPr/>
          <p:nvPr/>
        </p:nvSpPr>
        <p:spPr>
          <a:xfrm>
            <a:off x="10200457" y="2711296"/>
            <a:ext cx="1728191" cy="278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DD8BA0A-30EC-1B26-A98D-B484F0177920}"/>
              </a:ext>
            </a:extLst>
          </p:cNvPr>
          <p:cNvSpPr/>
          <p:nvPr/>
        </p:nvSpPr>
        <p:spPr>
          <a:xfrm>
            <a:off x="6424125" y="5222405"/>
            <a:ext cx="1832115" cy="40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121">
            <a:extLst>
              <a:ext uri="{FF2B5EF4-FFF2-40B4-BE49-F238E27FC236}">
                <a16:creationId xmlns:a16="http://schemas.microsoft.com/office/drawing/2014/main" id="{71E92395-E68E-1336-72BD-F49A7F60A187}"/>
              </a:ext>
            </a:extLst>
          </p:cNvPr>
          <p:cNvSpPr/>
          <p:nvPr/>
        </p:nvSpPr>
        <p:spPr>
          <a:xfrm>
            <a:off x="9375528" y="2083355"/>
            <a:ext cx="2524284" cy="294508"/>
          </a:xfrm>
          <a:prstGeom prst="roundRect">
            <a:avLst/>
          </a:prstGeom>
          <a:solidFill>
            <a:srgbClr val="70E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 terminals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21">
            <a:extLst>
              <a:ext uri="{FF2B5EF4-FFF2-40B4-BE49-F238E27FC236}">
                <a16:creationId xmlns:a16="http://schemas.microsoft.com/office/drawing/2014/main" id="{F7C555CD-7833-7ACD-A5B1-1945E255041F}"/>
              </a:ext>
            </a:extLst>
          </p:cNvPr>
          <p:cNvSpPr/>
          <p:nvPr/>
        </p:nvSpPr>
        <p:spPr>
          <a:xfrm>
            <a:off x="9369652" y="2458469"/>
            <a:ext cx="2530160" cy="294508"/>
          </a:xfrm>
          <a:prstGeom prst="roundRect">
            <a:avLst/>
          </a:prstGeom>
          <a:solidFill>
            <a:srgbClr val="9EF01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Smoke/He extraction plenum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ounded Rectangle 121">
            <a:extLst>
              <a:ext uri="{FF2B5EF4-FFF2-40B4-BE49-F238E27FC236}">
                <a16:creationId xmlns:a16="http://schemas.microsoft.com/office/drawing/2014/main" id="{A550FFF5-11DF-3B5B-564E-00824C08B77C}"/>
              </a:ext>
            </a:extLst>
          </p:cNvPr>
          <p:cNvSpPr/>
          <p:nvPr/>
        </p:nvSpPr>
        <p:spPr>
          <a:xfrm>
            <a:off x="9375528" y="1474524"/>
            <a:ext cx="2524284" cy="546042"/>
          </a:xfrm>
          <a:prstGeom prst="roundRect">
            <a:avLst/>
          </a:prstGeom>
          <a:solidFill>
            <a:srgbClr val="38B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Fresh air passage</a:t>
            </a:r>
          </a:p>
          <a:p>
            <a:pPr algn="ctr"/>
            <a:r>
              <a:rPr lang="en-GB" sz="1600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return duct</a:t>
            </a:r>
            <a:endParaRPr lang="en-US" sz="1600" u="sng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8239E48-8E4E-1C07-3031-E71D3194B1A9}"/>
              </a:ext>
            </a:extLst>
          </p:cNvPr>
          <p:cNvGrpSpPr/>
          <p:nvPr/>
        </p:nvGrpSpPr>
        <p:grpSpPr>
          <a:xfrm>
            <a:off x="6521556" y="1495910"/>
            <a:ext cx="2382757" cy="1288694"/>
            <a:chOff x="6521556" y="1495910"/>
            <a:chExt cx="2382757" cy="128869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2D6F1EF-A0A1-BE6C-4838-BC18C7F8C7C0}"/>
                </a:ext>
              </a:extLst>
            </p:cNvPr>
            <p:cNvGrpSpPr/>
            <p:nvPr/>
          </p:nvGrpSpPr>
          <p:grpSpPr>
            <a:xfrm>
              <a:off x="6521556" y="1495910"/>
              <a:ext cx="2382757" cy="1288694"/>
              <a:chOff x="7283805" y="5178359"/>
              <a:chExt cx="2614568" cy="1414067"/>
            </a:xfrm>
          </p:grpSpPr>
          <p:sp>
            <p:nvSpPr>
              <p:cNvPr id="39" name="Rounded Rectangle 24">
                <a:extLst>
                  <a:ext uri="{FF2B5EF4-FFF2-40B4-BE49-F238E27FC236}">
                    <a16:creationId xmlns:a16="http://schemas.microsoft.com/office/drawing/2014/main" id="{4D6DC792-4091-0EB6-FDC4-27C491BF4BAC}"/>
                  </a:ext>
                </a:extLst>
              </p:cNvPr>
              <p:cNvSpPr/>
              <p:nvPr/>
            </p:nvSpPr>
            <p:spPr>
              <a:xfrm>
                <a:off x="7283805" y="5178359"/>
                <a:ext cx="2614568" cy="1414067"/>
              </a:xfrm>
              <a:prstGeom prst="round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Pipework</a:t>
                </a:r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4F6766B-513B-E9F3-CC92-3F5BEE68A60C}"/>
                  </a:ext>
                </a:extLst>
              </p:cNvPr>
              <p:cNvGrpSpPr/>
              <p:nvPr/>
            </p:nvGrpSpPr>
            <p:grpSpPr>
              <a:xfrm>
                <a:off x="7380782" y="5618686"/>
                <a:ext cx="1600634" cy="754591"/>
                <a:chOff x="5631543" y="5636128"/>
                <a:chExt cx="1024447" cy="482957"/>
              </a:xfrm>
            </p:grpSpPr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35828BD9-D2F4-722A-4055-CD0D501E4E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4495" y="5636128"/>
                  <a:ext cx="481495" cy="482957"/>
                </a:xfrm>
                <a:prstGeom prst="rect">
                  <a:avLst/>
                </a:prstGeom>
              </p:spPr>
            </p:pic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32669F8D-B9AD-D5C3-D596-C39724912F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1543" y="5636683"/>
                  <a:ext cx="483862" cy="4824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ABD121A-F7D4-1584-E74C-B6A115646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50667" y="1894839"/>
              <a:ext cx="671634" cy="687600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1CDC9F-CB48-037E-A412-4595B08A2CA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4759" y="75777"/>
            <a:ext cx="2135559" cy="7769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434945A-81F5-FC5F-7A2B-4225B61C8954}"/>
              </a:ext>
            </a:extLst>
          </p:cNvPr>
          <p:cNvSpPr/>
          <p:nvPr/>
        </p:nvSpPr>
        <p:spPr>
          <a:xfrm>
            <a:off x="353500" y="1107547"/>
            <a:ext cx="5455090" cy="4985749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82E27C3-DEA4-8F51-B621-D44AB42EFB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3392" y="966236"/>
            <a:ext cx="3312368" cy="276999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GB" sz="20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FCC-</a:t>
            </a:r>
            <a:r>
              <a:rPr lang="en-GB" sz="2000" b="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GB" sz="20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underground structure</a:t>
            </a:r>
            <a:endParaRPr lang="en-US" sz="2000" b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383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E0324F40-6104-296E-77B6-C8D5090A01B6}"/>
              </a:ext>
            </a:extLst>
          </p:cNvPr>
          <p:cNvSpPr/>
          <p:nvPr/>
        </p:nvSpPr>
        <p:spPr>
          <a:xfrm>
            <a:off x="6383412" y="1107547"/>
            <a:ext cx="5670493" cy="49857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C4C22C5-68BE-4FA7-BE15-1F3A78870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FCC Ventilation Principle</a:t>
            </a:r>
            <a:endParaRPr lang="en-US" dirty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8D6C380F-326D-3C40-9EE7-7FBAB0953422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EF76A241-CB86-4FE4-8327-677BCF075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83848"/>
            <a:ext cx="8277474" cy="365125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alpha val="40000"/>
                  </a:schemeClr>
                </a:solidFill>
              </a:rPr>
              <a:t>1. CV Installations	 |	 2. Cooling/Refrigerant	 | 	</a:t>
            </a:r>
            <a:r>
              <a:rPr lang="en-US" sz="1600" dirty="0"/>
              <a:t>3. FCC principle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02A9B6-4F33-2073-14FA-F28FB376F3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4759" y="75777"/>
            <a:ext cx="2135559" cy="77694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8A33401-FF9D-67DA-62E8-88430AB99C2E}"/>
              </a:ext>
            </a:extLst>
          </p:cNvPr>
          <p:cNvSpPr/>
          <p:nvPr/>
        </p:nvSpPr>
        <p:spPr>
          <a:xfrm>
            <a:off x="353500" y="1107547"/>
            <a:ext cx="5455090" cy="4985749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82E27C3-DEA4-8F51-B621-D44AB42EFB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7408" y="969047"/>
            <a:ext cx="2592288" cy="276999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GB" sz="20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 sector ventilation</a:t>
            </a:r>
            <a:endParaRPr lang="en-US" sz="2000" b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D540B-F092-4FF2-D4BE-9CCEC39753D1}"/>
              </a:ext>
            </a:extLst>
          </p:cNvPr>
          <p:cNvSpPr txBox="1">
            <a:spLocks/>
          </p:cNvSpPr>
          <p:nvPr/>
        </p:nvSpPr>
        <p:spPr>
          <a:xfrm>
            <a:off x="8431666" y="966055"/>
            <a:ext cx="3312368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aspects in FCC sector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DD8BA0A-30EC-1B26-A98D-B484F0177920}"/>
              </a:ext>
            </a:extLst>
          </p:cNvPr>
          <p:cNvSpPr/>
          <p:nvPr/>
        </p:nvSpPr>
        <p:spPr>
          <a:xfrm>
            <a:off x="6424125" y="5222405"/>
            <a:ext cx="1832115" cy="40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121">
            <a:extLst>
              <a:ext uri="{FF2B5EF4-FFF2-40B4-BE49-F238E27FC236}">
                <a16:creationId xmlns:a16="http://schemas.microsoft.com/office/drawing/2014/main" id="{71E92395-E68E-1336-72BD-F49A7F60A187}"/>
              </a:ext>
            </a:extLst>
          </p:cNvPr>
          <p:cNvSpPr/>
          <p:nvPr/>
        </p:nvSpPr>
        <p:spPr>
          <a:xfrm>
            <a:off x="9683087" y="-1091107"/>
            <a:ext cx="2524284" cy="294508"/>
          </a:xfrm>
          <a:prstGeom prst="roundRect">
            <a:avLst/>
          </a:prstGeom>
          <a:solidFill>
            <a:srgbClr val="70E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 terminals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121">
            <a:extLst>
              <a:ext uri="{FF2B5EF4-FFF2-40B4-BE49-F238E27FC236}">
                <a16:creationId xmlns:a16="http://schemas.microsoft.com/office/drawing/2014/main" id="{F7C555CD-7833-7ACD-A5B1-1945E255041F}"/>
              </a:ext>
            </a:extLst>
          </p:cNvPr>
          <p:cNvSpPr/>
          <p:nvPr/>
        </p:nvSpPr>
        <p:spPr>
          <a:xfrm>
            <a:off x="8699679" y="-1795570"/>
            <a:ext cx="2530160" cy="294508"/>
          </a:xfrm>
          <a:prstGeom prst="roundRect">
            <a:avLst/>
          </a:prstGeom>
          <a:solidFill>
            <a:srgbClr val="9EF01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Smoke/He extraction plenum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9712EE1D-74DF-899F-EFC0-A1F5800E8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564" y="2706649"/>
            <a:ext cx="5390911" cy="3321359"/>
          </a:xfrm>
          <a:prstGeom prst="rect">
            <a:avLst/>
          </a:prstGeom>
        </p:spPr>
      </p:pic>
      <p:pic>
        <p:nvPicPr>
          <p:cNvPr id="51" name="Normal">
            <a:extLst>
              <a:ext uri="{FF2B5EF4-FFF2-40B4-BE49-F238E27FC236}">
                <a16:creationId xmlns:a16="http://schemas.microsoft.com/office/drawing/2014/main" id="{1CBA2144-75D4-DC25-F882-EE38F9F8D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195" y="4231477"/>
            <a:ext cx="5124399" cy="1678778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A0F19126-6FA6-8054-C67B-9FBB3B9AFB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134" y="1341882"/>
            <a:ext cx="5305265" cy="2599044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F84A8618-2F31-3DB5-F6AB-9B03E4A003CD}"/>
              </a:ext>
            </a:extLst>
          </p:cNvPr>
          <p:cNvSpPr/>
          <p:nvPr/>
        </p:nvSpPr>
        <p:spPr>
          <a:xfrm>
            <a:off x="2423592" y="3356992"/>
            <a:ext cx="648072" cy="432048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D61F524-119B-3AAD-B403-6E04575653ED}"/>
              </a:ext>
            </a:extLst>
          </p:cNvPr>
          <p:cNvCxnSpPr>
            <a:stCxn id="53" idx="2"/>
            <a:endCxn id="51" idx="0"/>
          </p:cNvCxnSpPr>
          <p:nvPr/>
        </p:nvCxnSpPr>
        <p:spPr>
          <a:xfrm>
            <a:off x="2747628" y="3789040"/>
            <a:ext cx="320767" cy="442437"/>
          </a:xfrm>
          <a:prstGeom prst="straightConnector1">
            <a:avLst/>
          </a:prstGeom>
          <a:ln w="15875"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DBB168F-B8BF-1E59-A71A-481B3E9BCC89}"/>
              </a:ext>
            </a:extLst>
          </p:cNvPr>
          <p:cNvGrpSpPr/>
          <p:nvPr/>
        </p:nvGrpSpPr>
        <p:grpSpPr>
          <a:xfrm>
            <a:off x="6665513" y="1416445"/>
            <a:ext cx="2579984" cy="1176125"/>
            <a:chOff x="6934105" y="1481546"/>
            <a:chExt cx="2579984" cy="1176125"/>
          </a:xfrm>
        </p:grpSpPr>
        <p:sp>
          <p:nvSpPr>
            <p:cNvPr id="45" name="Rounded Rectangle 121">
              <a:extLst>
                <a:ext uri="{FF2B5EF4-FFF2-40B4-BE49-F238E27FC236}">
                  <a16:creationId xmlns:a16="http://schemas.microsoft.com/office/drawing/2014/main" id="{A550FFF5-11DF-3B5B-564E-00824C08B77C}"/>
                </a:ext>
              </a:extLst>
            </p:cNvPr>
            <p:cNvSpPr/>
            <p:nvPr/>
          </p:nvSpPr>
          <p:spPr>
            <a:xfrm>
              <a:off x="6934105" y="1591930"/>
              <a:ext cx="2579984" cy="1065741"/>
            </a:xfrm>
            <a:prstGeom prst="roundRect">
              <a:avLst/>
            </a:prstGeom>
            <a:noFill/>
            <a:ln>
              <a:solidFill>
                <a:srgbClr val="38B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8ACDFE1-B0DA-8ED4-751E-1D8E3342C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66291" y="1742733"/>
              <a:ext cx="2179898" cy="861111"/>
            </a:xfrm>
            <a:prstGeom prst="rect">
              <a:avLst/>
            </a:prstGeom>
          </p:spPr>
        </p:pic>
        <p:sp>
          <p:nvSpPr>
            <p:cNvPr id="60" name="Content Placeholder 2">
              <a:extLst>
                <a:ext uri="{FF2B5EF4-FFF2-40B4-BE49-F238E27FC236}">
                  <a16:creationId xmlns:a16="http://schemas.microsoft.com/office/drawing/2014/main" id="{04CB9A3A-4431-64F6-DED2-0B1774623AB4}"/>
                </a:ext>
              </a:extLst>
            </p:cNvPr>
            <p:cNvSpPr txBox="1">
              <a:spLocks/>
            </p:cNvSpPr>
            <p:nvPr/>
          </p:nvSpPr>
          <p:spPr>
            <a:xfrm>
              <a:off x="7166291" y="1481546"/>
              <a:ext cx="1538482" cy="22159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2400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0" dirty="0">
                  <a:solidFill>
                    <a:srgbClr val="38B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Operation modes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2A866ECF-48AA-5FFA-7F9F-B89766241626}"/>
              </a:ext>
            </a:extLst>
          </p:cNvPr>
          <p:cNvSpPr txBox="1"/>
          <p:nvPr/>
        </p:nvSpPr>
        <p:spPr>
          <a:xfrm>
            <a:off x="393577" y="6092484"/>
            <a:ext cx="279410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Courtesy G. Peon</a:t>
            </a:r>
          </a:p>
        </p:txBody>
      </p:sp>
    </p:spTree>
    <p:extLst>
      <p:ext uri="{BB962C8B-B14F-4D97-AF65-F5344CB8AC3E}">
        <p14:creationId xmlns:p14="http://schemas.microsoft.com/office/powerpoint/2010/main" val="1375698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D6610E-1308-4372-B798-6BCE11639F06}"/>
              </a:ext>
            </a:extLst>
          </p:cNvPr>
          <p:cNvSpPr txBox="1">
            <a:spLocks/>
          </p:cNvSpPr>
          <p:nvPr/>
        </p:nvSpPr>
        <p:spPr>
          <a:xfrm>
            <a:off x="1752600" y="4214815"/>
            <a:ext cx="8714318" cy="160972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dirty="0"/>
              <a:t>Q&amp;A?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01310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cs typeface="Calibri" panose="020F0502020204030204" pitchFamily="34" charset="0"/>
              </a:rPr>
              <a:t>CV Systems Overview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5D13620-F0D3-FD5C-8617-8DD38FA4E686}"/>
              </a:ext>
            </a:extLst>
          </p:cNvPr>
          <p:cNvGrpSpPr/>
          <p:nvPr/>
        </p:nvGrpSpPr>
        <p:grpSpPr>
          <a:xfrm>
            <a:off x="6194760" y="3689577"/>
            <a:ext cx="3312368" cy="2606779"/>
            <a:chOff x="6432106" y="3587245"/>
            <a:chExt cx="3312368" cy="2606779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BB44249D-F51D-C4E0-9A04-BC29A5194F2D}"/>
                </a:ext>
              </a:extLst>
            </p:cNvPr>
            <p:cNvSpPr/>
            <p:nvPr/>
          </p:nvSpPr>
          <p:spPr>
            <a:xfrm>
              <a:off x="6432106" y="3587245"/>
              <a:ext cx="3312368" cy="2591237"/>
            </a:xfrm>
            <a:prstGeom prst="roundRect">
              <a:avLst>
                <a:gd name="adj" fmla="val 44399"/>
              </a:avLst>
            </a:prstGeom>
            <a:solidFill>
              <a:srgbClr val="FFD87A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8517B01-35FE-E509-8090-24A0918E136A}"/>
                </a:ext>
              </a:extLst>
            </p:cNvPr>
            <p:cNvGrpSpPr/>
            <p:nvPr/>
          </p:nvGrpSpPr>
          <p:grpSpPr>
            <a:xfrm>
              <a:off x="6692747" y="3676670"/>
              <a:ext cx="2791087" cy="2517354"/>
              <a:chOff x="6692747" y="3676670"/>
              <a:chExt cx="2791087" cy="2517354"/>
            </a:xfrm>
          </p:grpSpPr>
          <p:sp>
            <p:nvSpPr>
              <p:cNvPr id="29" name="Content Placeholder 2">
                <a:extLst>
                  <a:ext uri="{FF2B5EF4-FFF2-40B4-BE49-F238E27FC236}">
                    <a16:creationId xmlns:a16="http://schemas.microsoft.com/office/drawing/2014/main" id="{B702580C-EECD-014B-A8FF-0D9FAAC8EF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93699" y="5599099"/>
                <a:ext cx="2189182" cy="594925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2" indent="0" algn="ctr">
                  <a:lnSpc>
                    <a:spcPct val="90000"/>
                  </a:lnSpc>
                  <a:spcBef>
                    <a:spcPts val="600"/>
                  </a:spcBef>
                  <a:buClr>
                    <a:schemeClr val="bg2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it-IT" altLang="en-US" sz="1600" dirty="0">
                    <a:solidFill>
                      <a:schemeClr val="tx1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Power and control cubicles for CV Systems</a:t>
                </a: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21A37DCD-EDA6-AB6E-EF3B-B13D5FCA2B51}"/>
                  </a:ext>
                </a:extLst>
              </p:cNvPr>
              <p:cNvSpPr/>
              <p:nvPr/>
            </p:nvSpPr>
            <p:spPr>
              <a:xfrm>
                <a:off x="6692747" y="3676670"/>
                <a:ext cx="2791087" cy="1973063"/>
              </a:xfrm>
              <a:prstGeom prst="ellipse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</p:grpSp>
      </p:grp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4BAF8C05-04CD-00E3-7E91-E2549DF0F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325D18-D1EE-EEE6-D9F1-0EAE69451D2D}"/>
              </a:ext>
            </a:extLst>
          </p:cNvPr>
          <p:cNvGrpSpPr/>
          <p:nvPr/>
        </p:nvGrpSpPr>
        <p:grpSpPr>
          <a:xfrm>
            <a:off x="417774" y="935091"/>
            <a:ext cx="3359872" cy="2825111"/>
            <a:chOff x="479376" y="935091"/>
            <a:chExt cx="3359872" cy="282511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66D7F86F-D3C2-0AC4-14EA-F122D447F7B8}"/>
                </a:ext>
              </a:extLst>
            </p:cNvPr>
            <p:cNvSpPr/>
            <p:nvPr/>
          </p:nvSpPr>
          <p:spPr>
            <a:xfrm>
              <a:off x="479376" y="997612"/>
              <a:ext cx="3359872" cy="2762590"/>
            </a:xfrm>
            <a:prstGeom prst="roundRect">
              <a:avLst>
                <a:gd name="adj" fmla="val 25731"/>
              </a:avLst>
            </a:prstGeom>
            <a:solidFill>
              <a:schemeClr val="tx1">
                <a:lumMod val="60000"/>
                <a:lumOff val="4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FB41A0B-303A-DC6D-3112-36382FA1F5E8}"/>
                </a:ext>
              </a:extLst>
            </p:cNvPr>
            <p:cNvSpPr/>
            <p:nvPr/>
          </p:nvSpPr>
          <p:spPr>
            <a:xfrm>
              <a:off x="780604" y="1727778"/>
              <a:ext cx="2791087" cy="1971482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24" name="Content Placeholder 2">
              <a:extLst>
                <a:ext uri="{FF2B5EF4-FFF2-40B4-BE49-F238E27FC236}">
                  <a16:creationId xmlns:a16="http://schemas.microsoft.com/office/drawing/2014/main" id="{5FB2CC60-9A38-6150-115D-93D4482B4942}"/>
                </a:ext>
              </a:extLst>
            </p:cNvPr>
            <p:cNvSpPr txBox="1">
              <a:spLocks/>
            </p:cNvSpPr>
            <p:nvPr/>
          </p:nvSpPr>
          <p:spPr>
            <a:xfrm>
              <a:off x="667825" y="935091"/>
              <a:ext cx="3016646" cy="909733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175" lvl="2" indent="0" algn="ctr">
                <a:lnSpc>
                  <a:spcPct val="90000"/>
                </a:lnSpc>
                <a:spcBef>
                  <a:spcPts val="6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None/>
              </a:pPr>
              <a:r>
                <a:rPr lang="it-IT" altLang="en-US" sz="15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Water cooling systems sump pumps and firefighting network for technical buildings and underground areas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E322304-B303-0F0C-6648-265ABBCB26AF}"/>
              </a:ext>
            </a:extLst>
          </p:cNvPr>
          <p:cNvGrpSpPr/>
          <p:nvPr/>
        </p:nvGrpSpPr>
        <p:grpSpPr>
          <a:xfrm>
            <a:off x="4447103" y="831476"/>
            <a:ext cx="3312368" cy="2713661"/>
            <a:chOff x="4130954" y="963648"/>
            <a:chExt cx="3312368" cy="2713661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5C4242CE-476A-E943-5008-A784D4B66718}"/>
                </a:ext>
              </a:extLst>
            </p:cNvPr>
            <p:cNvSpPr/>
            <p:nvPr/>
          </p:nvSpPr>
          <p:spPr>
            <a:xfrm>
              <a:off x="4130954" y="963648"/>
              <a:ext cx="3312368" cy="2713661"/>
            </a:xfrm>
            <a:prstGeom prst="roundRect">
              <a:avLst>
                <a:gd name="adj" fmla="val 46973"/>
              </a:avLst>
            </a:prstGeom>
            <a:solidFill>
              <a:srgbClr val="92D0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71DB039-6671-17A6-0446-9ECD16E3AC29}"/>
                </a:ext>
              </a:extLst>
            </p:cNvPr>
            <p:cNvSpPr/>
            <p:nvPr/>
          </p:nvSpPr>
          <p:spPr>
            <a:xfrm>
              <a:off x="4411235" y="1052736"/>
              <a:ext cx="2791087" cy="1971482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31" name="Content Placeholder 2">
              <a:extLst>
                <a:ext uri="{FF2B5EF4-FFF2-40B4-BE49-F238E27FC236}">
                  <a16:creationId xmlns:a16="http://schemas.microsoft.com/office/drawing/2014/main" id="{50F9D1FA-CC76-3FA9-0358-2D4DAE04951B}"/>
                </a:ext>
              </a:extLst>
            </p:cNvPr>
            <p:cNvSpPr txBox="1">
              <a:spLocks/>
            </p:cNvSpPr>
            <p:nvPr/>
          </p:nvSpPr>
          <p:spPr>
            <a:xfrm>
              <a:off x="4653459" y="3008746"/>
              <a:ext cx="2306638" cy="594925"/>
            </a:xfrm>
            <a:prstGeom prst="rect">
              <a:avLst/>
            </a:prstGeom>
          </p:spPr>
          <p:txBody>
            <a:bodyPr vert="horz" lIns="0" tIns="0" rIns="0" bIns="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175" lvl="2" indent="0" algn="ctr">
                <a:lnSpc>
                  <a:spcPct val="90000"/>
                </a:lnSpc>
                <a:spcBef>
                  <a:spcPts val="6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None/>
              </a:pPr>
              <a:r>
                <a:rPr lang="it-IT" altLang="en-US" sz="1600" dirty="0">
                  <a:solidFill>
                    <a:srgbClr val="0C377B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Compressed air production and distribution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A2BA8B3-7691-0EC4-CD39-902BEA2338A9}"/>
              </a:ext>
            </a:extLst>
          </p:cNvPr>
          <p:cNvGrpSpPr/>
          <p:nvPr/>
        </p:nvGrpSpPr>
        <p:grpSpPr>
          <a:xfrm>
            <a:off x="8428928" y="831476"/>
            <a:ext cx="3359872" cy="2928726"/>
            <a:chOff x="8536920" y="831476"/>
            <a:chExt cx="3359872" cy="2928726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CDAF024-E2FF-F713-1D73-8A620CD73579}"/>
                </a:ext>
              </a:extLst>
            </p:cNvPr>
            <p:cNvSpPr/>
            <p:nvPr/>
          </p:nvSpPr>
          <p:spPr>
            <a:xfrm>
              <a:off x="8536920" y="831476"/>
              <a:ext cx="3359872" cy="2928726"/>
            </a:xfrm>
            <a:prstGeom prst="roundRect">
              <a:avLst>
                <a:gd name="adj" fmla="val 31663"/>
              </a:avLst>
            </a:prstGeom>
            <a:solidFill>
              <a:srgbClr val="00B0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B9EEC8A-BD78-B0A9-0DD2-7D4016E05537}"/>
                </a:ext>
              </a:extLst>
            </p:cNvPr>
            <p:cNvSpPr/>
            <p:nvPr/>
          </p:nvSpPr>
          <p:spPr>
            <a:xfrm>
              <a:off x="8813446" y="1694680"/>
              <a:ext cx="2791087" cy="1971482"/>
            </a:xfrm>
            <a:prstGeom prst="ellipse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36" name="Content Placeholder 2">
              <a:extLst>
                <a:ext uri="{FF2B5EF4-FFF2-40B4-BE49-F238E27FC236}">
                  <a16:creationId xmlns:a16="http://schemas.microsoft.com/office/drawing/2014/main" id="{52C18BA0-3456-655F-03CB-97E9DE750125}"/>
                </a:ext>
              </a:extLst>
            </p:cNvPr>
            <p:cNvSpPr txBox="1">
              <a:spLocks/>
            </p:cNvSpPr>
            <p:nvPr/>
          </p:nvSpPr>
          <p:spPr>
            <a:xfrm>
              <a:off x="8889404" y="951272"/>
              <a:ext cx="2639172" cy="698696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175" lvl="2" indent="0" algn="ctr">
                <a:lnSpc>
                  <a:spcPct val="90000"/>
                </a:lnSpc>
                <a:spcBef>
                  <a:spcPts val="600"/>
                </a:spcBef>
                <a:buClr>
                  <a:schemeClr val="bg2"/>
                </a:buClr>
                <a:buSzPct val="100000"/>
                <a:buFont typeface="Arial" panose="020B0604020202020204" pitchFamily="34" charset="0"/>
                <a:buNone/>
              </a:pPr>
              <a:r>
                <a:rPr lang="it-IT" sz="1600" dirty="0">
                  <a:solidFill>
                    <a:srgbClr val="0C377B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Ventilation and air conditioning for technical buildings and underground areas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8C34470-ABA7-0AA7-D2E6-A93E41DAA771}"/>
              </a:ext>
            </a:extLst>
          </p:cNvPr>
          <p:cNvGrpSpPr/>
          <p:nvPr/>
        </p:nvGrpSpPr>
        <p:grpSpPr>
          <a:xfrm>
            <a:off x="2518808" y="3760202"/>
            <a:ext cx="3312368" cy="2463475"/>
            <a:chOff x="2859098" y="3760202"/>
            <a:chExt cx="3312368" cy="2463475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2374D948-2962-00F4-7EE6-0F19BC95F7DA}"/>
                </a:ext>
              </a:extLst>
            </p:cNvPr>
            <p:cNvSpPr/>
            <p:nvPr/>
          </p:nvSpPr>
          <p:spPr>
            <a:xfrm>
              <a:off x="2859098" y="3760202"/>
              <a:ext cx="3312368" cy="246347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52B3679-DC0D-C935-C564-CB03053EC6A2}"/>
                </a:ext>
              </a:extLst>
            </p:cNvPr>
            <p:cNvGrpSpPr/>
            <p:nvPr/>
          </p:nvGrpSpPr>
          <p:grpSpPr>
            <a:xfrm>
              <a:off x="3110494" y="3835467"/>
              <a:ext cx="2791087" cy="2388210"/>
              <a:chOff x="3110494" y="3679835"/>
              <a:chExt cx="2791087" cy="2388210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C962EF5-9507-DB00-673D-D880EBF1444B}"/>
                  </a:ext>
                </a:extLst>
              </p:cNvPr>
              <p:cNvSpPr/>
              <p:nvPr/>
            </p:nvSpPr>
            <p:spPr>
              <a:xfrm>
                <a:off x="3110494" y="3679835"/>
                <a:ext cx="2791087" cy="1973063"/>
              </a:xfrm>
              <a:prstGeom prst="ellipse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350"/>
              </a:p>
            </p:txBody>
          </p:sp>
          <p:sp>
            <p:nvSpPr>
              <p:cNvPr id="41" name="Content Placeholder 2">
                <a:extLst>
                  <a:ext uri="{FF2B5EF4-FFF2-40B4-BE49-F238E27FC236}">
                    <a16:creationId xmlns:a16="http://schemas.microsoft.com/office/drawing/2014/main" id="{8429CBB2-2A8A-6DB1-4979-FA47CA9B9D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60880" y="5702545"/>
                <a:ext cx="1490313" cy="365500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2" indent="0" algn="ctr">
                  <a:lnSpc>
                    <a:spcPct val="90000"/>
                  </a:lnSpc>
                  <a:spcBef>
                    <a:spcPts val="600"/>
                  </a:spcBef>
                  <a:buClr>
                    <a:schemeClr val="bg2"/>
                  </a:buClr>
                  <a:buSzPct val="100000"/>
                  <a:buFont typeface="Arial" panose="020B0604020202020204" pitchFamily="34" charset="0"/>
                  <a:buNone/>
                </a:pPr>
                <a:r>
                  <a:rPr lang="it-IT" altLang="en-US" sz="1600" dirty="0">
                    <a:solidFill>
                      <a:srgbClr val="0C377B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Detector cooling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9691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5C6CF928-F289-45BC-8DF5-2FD7E7502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>
            <a:normAutofit/>
          </a:bodyPr>
          <a:lstStyle/>
          <a:p>
            <a:r>
              <a:rPr lang="en-US">
                <a:cs typeface="Calibri" panose="020F0502020204030204" pitchFamily="34" charset="0"/>
              </a:rPr>
              <a:t>CV Systems – Cooling Plants</a:t>
            </a:r>
            <a:endParaRPr lang="en-US" dirty="0">
              <a:cs typeface="Calibri" panose="020F050202020403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4A75FCB-73B8-FC9D-F3B2-4E734EA03292}"/>
              </a:ext>
            </a:extLst>
          </p:cNvPr>
          <p:cNvGrpSpPr/>
          <p:nvPr/>
        </p:nvGrpSpPr>
        <p:grpSpPr>
          <a:xfrm>
            <a:off x="1628515" y="3068960"/>
            <a:ext cx="8934970" cy="3237554"/>
            <a:chOff x="937301" y="2072023"/>
            <a:chExt cx="7213384" cy="261374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B2BFC5B-8095-5FC1-D400-EAC90FE942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32"/>
            <a:stretch/>
          </p:blipFill>
          <p:spPr>
            <a:xfrm>
              <a:off x="6227824" y="3392050"/>
              <a:ext cx="1922861" cy="12852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047A243-C309-E26D-1012-CB9530E30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3063" y="3388977"/>
              <a:ext cx="1922861" cy="128597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B1642ED-DEF5-F8B8-4D95-530AD7704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301" y="3412138"/>
              <a:ext cx="2131058" cy="12736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E4E9FCB-043B-8E75-C0F9-E123191728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5"/>
            <a:stretch/>
          </p:blipFill>
          <p:spPr>
            <a:xfrm>
              <a:off x="937301" y="2072023"/>
              <a:ext cx="2131057" cy="12852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97341EE-A395-21B1-1F1B-8B7C08BBA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7824" y="2072023"/>
              <a:ext cx="1922861" cy="12883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CD216C3-ED05-6A81-C27E-FCD9630D6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3063" y="2077032"/>
              <a:ext cx="1922861" cy="12833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9AF3E21-945A-2666-41AB-28416EE1D72D}"/>
              </a:ext>
            </a:extLst>
          </p:cNvPr>
          <p:cNvSpPr/>
          <p:nvPr/>
        </p:nvSpPr>
        <p:spPr>
          <a:xfrm>
            <a:off x="332015" y="972621"/>
            <a:ext cx="2221995" cy="93342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 Cooling towers (Total: 470 MW)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C493FCE-D8AF-9DBB-313B-544E3A4884A9}"/>
              </a:ext>
            </a:extLst>
          </p:cNvPr>
          <p:cNvSpPr/>
          <p:nvPr/>
        </p:nvSpPr>
        <p:spPr>
          <a:xfrm>
            <a:off x="1886215" y="2038363"/>
            <a:ext cx="2124265" cy="9334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40+ Chilled Water Stations 6-12 °C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259571A-57EF-7498-2343-45C1B97CA087}"/>
              </a:ext>
            </a:extLst>
          </p:cNvPr>
          <p:cNvSpPr/>
          <p:nvPr/>
        </p:nvSpPr>
        <p:spPr>
          <a:xfrm>
            <a:off x="3359696" y="972621"/>
            <a:ext cx="3528392" cy="93342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160+ Cooling Stations: raw &amp; demi water, C</a:t>
            </a:r>
            <a:r>
              <a:rPr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</a:t>
            </a:r>
            <a:r>
              <a:rPr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</a:t>
            </a:r>
            <a:r>
              <a:rPr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</a:t>
            </a:r>
            <a:r>
              <a:rPr lang="en-GB" sz="20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8845199-8351-7EEB-EEF6-F260C2FE617C}"/>
              </a:ext>
            </a:extLst>
          </p:cNvPr>
          <p:cNvSpPr/>
          <p:nvPr/>
        </p:nvSpPr>
        <p:spPr>
          <a:xfrm>
            <a:off x="5926089" y="2038363"/>
            <a:ext cx="1923998" cy="9334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800+ km pipework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1271F5E-1742-7663-551D-3A494C5BF2DB}"/>
              </a:ext>
            </a:extLst>
          </p:cNvPr>
          <p:cNvSpPr/>
          <p:nvPr/>
        </p:nvSpPr>
        <p:spPr>
          <a:xfrm>
            <a:off x="7518385" y="972621"/>
            <a:ext cx="3708417" cy="93342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 water distribution network: 3 station @ 5,400 m3/h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09EE5CE-0763-21A0-769A-D05BC0C943DB}"/>
              </a:ext>
            </a:extLst>
          </p:cNvPr>
          <p:cNvSpPr/>
          <p:nvPr/>
        </p:nvSpPr>
        <p:spPr>
          <a:xfrm>
            <a:off x="9687763" y="2038363"/>
            <a:ext cx="2381782" cy="9334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1,260 m3/h peak water consumption</a:t>
            </a: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2932AEC0-DFBC-28F5-6794-5EFBE7738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1074139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5C6CF928-F289-45BC-8DF5-2FD7E7502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>
            <a:normAutofit/>
          </a:bodyPr>
          <a:lstStyle/>
          <a:p>
            <a:r>
              <a:rPr lang="en-US" dirty="0">
                <a:cs typeface="Calibri" panose="020F0502020204030204" pitchFamily="34" charset="0"/>
              </a:rPr>
              <a:t>CV Systems – Ventilation and networks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9AF3E21-945A-2666-41AB-28416EE1D72D}"/>
              </a:ext>
            </a:extLst>
          </p:cNvPr>
          <p:cNvSpPr/>
          <p:nvPr/>
        </p:nvSpPr>
        <p:spPr>
          <a:xfrm>
            <a:off x="332014" y="972621"/>
            <a:ext cx="3099689" cy="9334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1,500 + Air Handling Units</a:t>
            </a:r>
          </a:p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2,000 to 120,000 m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/h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C493FCE-D8AF-9DBB-313B-544E3A4884A9}"/>
              </a:ext>
            </a:extLst>
          </p:cNvPr>
          <p:cNvSpPr/>
          <p:nvPr/>
        </p:nvSpPr>
        <p:spPr>
          <a:xfrm>
            <a:off x="3215129" y="2038363"/>
            <a:ext cx="2381782" cy="933428"/>
          </a:xfrm>
          <a:prstGeom prst="roundRect">
            <a:avLst/>
          </a:prstGeom>
          <a:solidFill>
            <a:srgbClr val="00A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800+ firefighting hydrants/valves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259571A-57EF-7498-2343-45C1B97CA087}"/>
              </a:ext>
            </a:extLst>
          </p:cNvPr>
          <p:cNvSpPr/>
          <p:nvPr/>
        </p:nvSpPr>
        <p:spPr>
          <a:xfrm>
            <a:off x="5665665" y="972621"/>
            <a:ext cx="3528392" cy="9334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14 compressed air stations 200+ km distribution network</a:t>
            </a: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09EE5CE-0763-21A0-769A-D05BC0C943DB}"/>
              </a:ext>
            </a:extLst>
          </p:cNvPr>
          <p:cNvSpPr/>
          <p:nvPr/>
        </p:nvSpPr>
        <p:spPr>
          <a:xfrm>
            <a:off x="8496872" y="2038363"/>
            <a:ext cx="2855712" cy="933428"/>
          </a:xfrm>
          <a:prstGeom prst="roundRect">
            <a:avLst/>
          </a:prstGeom>
          <a:solidFill>
            <a:srgbClr val="00A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Demineralised water production: 20 m</a:t>
            </a:r>
            <a:r>
              <a:rPr lang="en-GB" sz="2000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/h at 0.1 </a:t>
            </a:r>
            <a:r>
              <a:rPr lang="en-GB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</a:t>
            </a: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F10C57-2E59-C6EE-DEDC-919D4AD1C9B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332" y="2976417"/>
            <a:ext cx="2243336" cy="1682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03189C-B907-0689-0F9A-C76E078451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277" y="2995318"/>
            <a:ext cx="1975313" cy="1682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4E9024-4A18-39EB-2682-B2D80DEF9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38" y="3067047"/>
            <a:ext cx="2263475" cy="1682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14637F-0FA1-2FC8-A640-BA28C6E948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754" y="4627215"/>
            <a:ext cx="2671016" cy="167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66351D-0088-4975-91E1-7674B7F9995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139" y="4701346"/>
            <a:ext cx="2464454" cy="1644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70DA2D7-41A9-3FE9-F0BC-E1DF6E38D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1962829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0EB1A-488E-48C6-95BD-64AB503FB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Computational Fluid Dynamics (CFD)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E65F6-0C75-4F1B-978E-ACB0C7BF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6" descr="CFD_col_big.jpg">
            <a:extLst>
              <a:ext uri="{FF2B5EF4-FFF2-40B4-BE49-F238E27FC236}">
                <a16:creationId xmlns:a16="http://schemas.microsoft.com/office/drawing/2014/main" id="{2EB38058-D82E-4E28-956D-F41995EEA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756" y="2768047"/>
            <a:ext cx="3109488" cy="121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6CAA4D-FBFD-6611-48DD-6B7F1CBA5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2586" y="740789"/>
            <a:ext cx="4061425" cy="27977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FFD75F-4849-049B-85B3-8D4FEA23E9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177" y="958855"/>
            <a:ext cx="4169829" cy="22980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BABEE0-7AD3-27E8-24D8-6DFD6B4014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2514" y="3618216"/>
            <a:ext cx="4061424" cy="2653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132E16-99C7-23F0-1288-56CFEB7E30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062" y="3698829"/>
            <a:ext cx="4169829" cy="2572515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7967F3D-E7F8-7BC3-AEF8-86B6AC162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239584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6C00B-2478-A532-A72F-7D1538A22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Underground Ventilation - Sizing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A1606A-E45D-B04E-2CDE-10C07AEC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ounded Rectangle 121">
            <a:extLst>
              <a:ext uri="{FF2B5EF4-FFF2-40B4-BE49-F238E27FC236}">
                <a16:creationId xmlns:a16="http://schemas.microsoft.com/office/drawing/2014/main" id="{A0957CA9-F316-971E-8878-A54DBA72A2D3}"/>
              </a:ext>
            </a:extLst>
          </p:cNvPr>
          <p:cNvSpPr/>
          <p:nvPr/>
        </p:nvSpPr>
        <p:spPr>
          <a:xfrm>
            <a:off x="537836" y="1954761"/>
            <a:ext cx="2763400" cy="390481"/>
          </a:xfrm>
          <a:prstGeom prst="roundRect">
            <a:avLst/>
          </a:prstGeom>
          <a:solidFill>
            <a:srgbClr val="38B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modes</a:t>
            </a:r>
          </a:p>
        </p:txBody>
      </p:sp>
      <p:sp>
        <p:nvSpPr>
          <p:cNvPr id="8" name="Rounded Rectangle 121">
            <a:extLst>
              <a:ext uri="{FF2B5EF4-FFF2-40B4-BE49-F238E27FC236}">
                <a16:creationId xmlns:a16="http://schemas.microsoft.com/office/drawing/2014/main" id="{1C496BF4-18F4-D742-9644-458AE1EF2C5A}"/>
              </a:ext>
            </a:extLst>
          </p:cNvPr>
          <p:cNvSpPr/>
          <p:nvPr/>
        </p:nvSpPr>
        <p:spPr>
          <a:xfrm>
            <a:off x="529112" y="2464269"/>
            <a:ext cx="2763400" cy="390481"/>
          </a:xfrm>
          <a:prstGeom prst="roundRect">
            <a:avLst/>
          </a:prstGeom>
          <a:solidFill>
            <a:srgbClr val="70E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loads/</a:t>
            </a:r>
            <a:r>
              <a:rPr lang="en-GB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humidity control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ounded Rectangle 121">
            <a:extLst>
              <a:ext uri="{FF2B5EF4-FFF2-40B4-BE49-F238E27FC236}">
                <a16:creationId xmlns:a16="http://schemas.microsoft.com/office/drawing/2014/main" id="{84904C66-10B0-FEAF-DF91-D292C4C70AF8}"/>
              </a:ext>
            </a:extLst>
          </p:cNvPr>
          <p:cNvSpPr/>
          <p:nvPr/>
        </p:nvSpPr>
        <p:spPr>
          <a:xfrm>
            <a:off x="537836" y="1439335"/>
            <a:ext cx="2763400" cy="397015"/>
          </a:xfrm>
          <a:prstGeom prst="roundRect">
            <a:avLst/>
          </a:prstGeom>
          <a:solidFill>
            <a:srgbClr val="1B58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Minimum flow</a:t>
            </a:r>
          </a:p>
        </p:txBody>
      </p:sp>
      <p:sp>
        <p:nvSpPr>
          <p:cNvPr id="12" name="Rounded Rectangle 121">
            <a:extLst>
              <a:ext uri="{FF2B5EF4-FFF2-40B4-BE49-F238E27FC236}">
                <a16:creationId xmlns:a16="http://schemas.microsoft.com/office/drawing/2014/main" id="{1A9437D5-9263-96ED-446F-46D5392FCDF6}"/>
              </a:ext>
            </a:extLst>
          </p:cNvPr>
          <p:cNvSpPr/>
          <p:nvPr/>
        </p:nvSpPr>
        <p:spPr>
          <a:xfrm>
            <a:off x="529404" y="2973162"/>
            <a:ext cx="2758284" cy="390480"/>
          </a:xfrm>
          <a:prstGeom prst="roundRect">
            <a:avLst/>
          </a:prstGeom>
          <a:solidFill>
            <a:srgbClr val="9EF01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rgbClr val="1B58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 speed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BA2867-7CDE-E3A7-9FFE-41DB45C7C364}"/>
              </a:ext>
            </a:extLst>
          </p:cNvPr>
          <p:cNvSpPr/>
          <p:nvPr/>
        </p:nvSpPr>
        <p:spPr>
          <a:xfrm>
            <a:off x="353500" y="1051541"/>
            <a:ext cx="3150212" cy="267130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BAC347-13A0-10BA-8F98-F93B6BFB8FAD}"/>
              </a:ext>
            </a:extLst>
          </p:cNvPr>
          <p:cNvSpPr txBox="1">
            <a:spLocks/>
          </p:cNvSpPr>
          <p:nvPr/>
        </p:nvSpPr>
        <p:spPr>
          <a:xfrm>
            <a:off x="551384" y="906329"/>
            <a:ext cx="2241632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0" dirty="0">
                <a:solidFill>
                  <a:srgbClr val="38B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Dimensioning Criteria</a:t>
            </a:r>
            <a:endParaRPr lang="en-US" sz="2000" b="0" dirty="0">
              <a:solidFill>
                <a:srgbClr val="38B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0E33A73-EDFC-4A64-A5FE-5334BEFCCE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5515" y="1055970"/>
            <a:ext cx="7528541" cy="2597985"/>
          </a:xfrm>
          <a:prstGeom prst="rect">
            <a:avLst/>
          </a:prstGeom>
        </p:spPr>
      </p:pic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19BD3C9-78E9-C034-1489-40E40E50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91A75F-62C4-E792-D90E-036FB80793AE}"/>
              </a:ext>
            </a:extLst>
          </p:cNvPr>
          <p:cNvSpPr/>
          <p:nvPr/>
        </p:nvSpPr>
        <p:spPr>
          <a:xfrm>
            <a:off x="3824314" y="1051541"/>
            <a:ext cx="7829849" cy="2671302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EDF8242-BCE6-77C3-8E6B-5B947C6906D4}"/>
              </a:ext>
            </a:extLst>
          </p:cNvPr>
          <p:cNvSpPr txBox="1">
            <a:spLocks/>
          </p:cNvSpPr>
          <p:nvPr/>
        </p:nvSpPr>
        <p:spPr>
          <a:xfrm>
            <a:off x="7320138" y="906329"/>
            <a:ext cx="2736304" cy="27699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ventilation scheme</a:t>
            </a:r>
            <a:endParaRPr lang="en-US" sz="2000" b="0" dirty="0">
              <a:solidFill>
                <a:schemeClr val="tx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2C11BB19-82E6-0FE9-306A-DD2800DF5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488941"/>
              </p:ext>
            </p:extLst>
          </p:nvPr>
        </p:nvGraphicFramePr>
        <p:xfrm>
          <a:off x="767408" y="3954687"/>
          <a:ext cx="10908928" cy="210312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556000">
                  <a:extLst>
                    <a:ext uri="{9D8B030D-6E8A-4147-A177-3AD203B41FA5}">
                      <a16:colId xmlns:a16="http://schemas.microsoft.com/office/drawing/2014/main" val="3254179018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1102925884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1713263820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590514311"/>
                    </a:ext>
                  </a:extLst>
                </a:gridCol>
              </a:tblGrid>
              <a:tr h="47170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Operating mode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Design flow rate [m</a:t>
                      </a:r>
                      <a:r>
                        <a:rPr lang="en-GB" baseline="30000" dirty="0"/>
                        <a:t>3</a:t>
                      </a:r>
                      <a:r>
                        <a:rPr lang="en-GB" dirty="0"/>
                        <a:t>/h]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Current supply flow rate [m</a:t>
                      </a:r>
                      <a:r>
                        <a:rPr lang="en-GB" baseline="30000" dirty="0"/>
                        <a:t>3</a:t>
                      </a:r>
                      <a:r>
                        <a:rPr lang="en-GB" dirty="0"/>
                        <a:t>/h]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Current return flow rate [m</a:t>
                      </a:r>
                      <a:r>
                        <a:rPr lang="en-GB" baseline="30000" dirty="0"/>
                        <a:t>3</a:t>
                      </a:r>
                      <a:r>
                        <a:rPr lang="en-GB" dirty="0"/>
                        <a:t>/h]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463089904"/>
                  </a:ext>
                </a:extLst>
              </a:tr>
              <a:tr h="273287">
                <a:tc>
                  <a:txBody>
                    <a:bodyPr/>
                    <a:lstStyle/>
                    <a:p>
                      <a:r>
                        <a:rPr lang="en-GB" dirty="0"/>
                        <a:t>Tunnel Accessible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5655967"/>
                  </a:ext>
                </a:extLst>
              </a:tr>
              <a:tr h="273287">
                <a:tc>
                  <a:txBody>
                    <a:bodyPr/>
                    <a:lstStyle/>
                    <a:p>
                      <a:r>
                        <a:rPr lang="en-GB" dirty="0"/>
                        <a:t>Tunnel not accessible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627255"/>
                  </a:ext>
                </a:extLst>
              </a:tr>
              <a:tr h="273287">
                <a:tc>
                  <a:txBody>
                    <a:bodyPr/>
                    <a:lstStyle/>
                    <a:p>
                      <a:r>
                        <a:rPr lang="en-GB" dirty="0"/>
                        <a:t>Emergency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8827978"/>
                  </a:ext>
                </a:extLst>
              </a:tr>
              <a:tr h="273287">
                <a:tc>
                  <a:txBody>
                    <a:bodyPr/>
                    <a:lstStyle/>
                    <a:p>
                      <a:r>
                        <a:rPr lang="en-GB" dirty="0"/>
                        <a:t>Reduced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10,000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327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450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6692" y="18600"/>
            <a:ext cx="1141647" cy="1144800"/>
          </a:xfrm>
          <a:prstGeom prst="rect">
            <a:avLst/>
          </a:prstGeom>
        </p:spPr>
      </p:pic>
      <p:sp>
        <p:nvSpPr>
          <p:cNvPr id="220" name="Rounded Rectangle 219"/>
          <p:cNvSpPr/>
          <p:nvPr/>
        </p:nvSpPr>
        <p:spPr>
          <a:xfrm>
            <a:off x="7392239" y="1163400"/>
            <a:ext cx="3935861" cy="325222"/>
          </a:xfrm>
          <a:prstGeom prst="roundRect">
            <a:avLst/>
          </a:prstGeom>
          <a:solidFill>
            <a:srgbClr val="92D050"/>
          </a:solidFill>
          <a:ln>
            <a:solidFill>
              <a:srgbClr val="00A79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 Possible Solutions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380770" y="1663832"/>
            <a:ext cx="1988721" cy="2773279"/>
            <a:chOff x="5485526" y="2785875"/>
            <a:chExt cx="1988721" cy="2773279"/>
          </a:xfrm>
        </p:grpSpPr>
        <p:sp>
          <p:nvSpPr>
            <p:cNvPr id="218" name="Rounded Rectangle 217"/>
            <p:cNvSpPr/>
            <p:nvPr/>
          </p:nvSpPr>
          <p:spPr>
            <a:xfrm>
              <a:off x="5485526" y="3410923"/>
              <a:ext cx="1988721" cy="214823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Cold beams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25" name="Picture 224"/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60727" y="3785584"/>
              <a:ext cx="1842099" cy="1570104"/>
            </a:xfrm>
            <a:prstGeom prst="rect">
              <a:avLst/>
            </a:prstGeom>
            <a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a:blipFill>
          </p:spPr>
        </p:pic>
        <p:sp>
          <p:nvSpPr>
            <p:cNvPr id="120" name="Rounded Rectangle 119"/>
            <p:cNvSpPr/>
            <p:nvPr/>
          </p:nvSpPr>
          <p:spPr>
            <a:xfrm>
              <a:off x="5496996" y="2785875"/>
              <a:ext cx="1902750" cy="592508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1 - Natural convective cooling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03829" y="2729253"/>
            <a:ext cx="3871670" cy="3093594"/>
            <a:chOff x="422410" y="2729253"/>
            <a:chExt cx="3419850" cy="2732574"/>
          </a:xfrm>
        </p:grpSpPr>
        <p:grpSp>
          <p:nvGrpSpPr>
            <p:cNvPr id="2" name="Group 1"/>
            <p:cNvGrpSpPr/>
            <p:nvPr/>
          </p:nvGrpSpPr>
          <p:grpSpPr>
            <a:xfrm>
              <a:off x="422410" y="2729253"/>
              <a:ext cx="3419850" cy="2732574"/>
              <a:chOff x="4321701" y="3252925"/>
              <a:chExt cx="3419850" cy="273257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4439198" y="3252925"/>
                <a:ext cx="3193200" cy="2718000"/>
              </a:xfrm>
              <a:prstGeom prst="rect">
                <a:avLst/>
              </a:prstGeom>
              <a:blipFill dpi="0" rotWithShape="1">
                <a:blip r:embed="rId6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6" name="Picture 75"/>
              <p:cNvPicPr>
                <a:picLocks noChangeAspect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21701" y="3426474"/>
                <a:ext cx="3419850" cy="2559025"/>
              </a:xfrm>
              <a:prstGeom prst="rect">
                <a:avLst/>
              </a:prstGeom>
            </p:spPr>
          </p:pic>
        </p:grpSp>
        <p:grpSp>
          <p:nvGrpSpPr>
            <p:cNvPr id="372" name="Group 371"/>
            <p:cNvGrpSpPr/>
            <p:nvPr/>
          </p:nvGrpSpPr>
          <p:grpSpPr>
            <a:xfrm>
              <a:off x="888147" y="3954076"/>
              <a:ext cx="2157768" cy="1359626"/>
              <a:chOff x="1907488" y="4090370"/>
              <a:chExt cx="2697210" cy="1699531"/>
            </a:xfrm>
            <a:solidFill>
              <a:srgbClr val="00B050"/>
            </a:solidFill>
          </p:grpSpPr>
          <p:sp>
            <p:nvSpPr>
              <p:cNvPr id="391" name="Rectangle 390"/>
              <p:cNvSpPr/>
              <p:nvPr/>
            </p:nvSpPr>
            <p:spPr>
              <a:xfrm rot="20227297">
                <a:off x="3553180" y="5701080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Rectangle 391"/>
              <p:cNvSpPr/>
              <p:nvPr/>
            </p:nvSpPr>
            <p:spPr>
              <a:xfrm>
                <a:off x="3076575" y="5068337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Rectangle 392"/>
              <p:cNvSpPr/>
              <p:nvPr/>
            </p:nvSpPr>
            <p:spPr>
              <a:xfrm>
                <a:off x="2924175" y="5670020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Rectangle 393"/>
              <p:cNvSpPr/>
              <p:nvPr/>
            </p:nvSpPr>
            <p:spPr>
              <a:xfrm>
                <a:off x="3013269" y="5352384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Rectangle 394"/>
              <p:cNvSpPr/>
              <p:nvPr/>
            </p:nvSpPr>
            <p:spPr>
              <a:xfrm rot="20227297">
                <a:off x="3448657" y="5385566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Rectangle 395"/>
              <p:cNvSpPr/>
              <p:nvPr/>
            </p:nvSpPr>
            <p:spPr>
              <a:xfrm rot="-5400000">
                <a:off x="1650077" y="4388666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7" name="Rectangle 396"/>
              <p:cNvSpPr/>
              <p:nvPr/>
            </p:nvSpPr>
            <p:spPr>
              <a:xfrm rot="-5400000">
                <a:off x="2059144" y="4397459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8" name="Rectangle 397"/>
              <p:cNvSpPr/>
              <p:nvPr/>
            </p:nvSpPr>
            <p:spPr>
              <a:xfrm rot="-5400000">
                <a:off x="2406381" y="4393874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9" name="Rectangle 398"/>
              <p:cNvSpPr/>
              <p:nvPr/>
            </p:nvSpPr>
            <p:spPr>
              <a:xfrm rot="-5400000">
                <a:off x="4198880" y="4388666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0" name="Rectangle 399"/>
              <p:cNvSpPr/>
              <p:nvPr/>
            </p:nvSpPr>
            <p:spPr>
              <a:xfrm rot="-5400000">
                <a:off x="3972728" y="4397459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1" name="Rectangle 400"/>
              <p:cNvSpPr/>
              <p:nvPr/>
            </p:nvSpPr>
            <p:spPr>
              <a:xfrm rot="-5400000">
                <a:off x="3740968" y="4393874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2" name="Rectangle 401"/>
              <p:cNvSpPr/>
              <p:nvPr/>
            </p:nvSpPr>
            <p:spPr>
              <a:xfrm rot="1350635">
                <a:off x="2442330" y="5720090"/>
                <a:ext cx="501891" cy="6981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Rectangle 402"/>
              <p:cNvSpPr/>
              <p:nvPr/>
            </p:nvSpPr>
            <p:spPr>
              <a:xfrm rot="1350635">
                <a:off x="2621039" y="5386580"/>
                <a:ext cx="4284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4" name="Rectangle 403"/>
              <p:cNvSpPr/>
              <p:nvPr/>
            </p:nvSpPr>
            <p:spPr>
              <a:xfrm rot="-2700000">
                <a:off x="3824817" y="5301574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5" name="Rectangle 404"/>
              <p:cNvSpPr/>
              <p:nvPr/>
            </p:nvSpPr>
            <p:spPr>
              <a:xfrm rot="-2700000">
                <a:off x="3698124" y="5078510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6" name="Rectangle 405"/>
              <p:cNvSpPr/>
              <p:nvPr/>
            </p:nvSpPr>
            <p:spPr>
              <a:xfrm rot="-2700000">
                <a:off x="3700177" y="4862945"/>
                <a:ext cx="219504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7" name="Rectangle 406"/>
              <p:cNvSpPr/>
              <p:nvPr/>
            </p:nvSpPr>
            <p:spPr>
              <a:xfrm rot="17520000">
                <a:off x="4313914" y="4930282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8" name="Rectangle 407"/>
              <p:cNvSpPr/>
              <p:nvPr/>
            </p:nvSpPr>
            <p:spPr>
              <a:xfrm rot="17520000">
                <a:off x="4033751" y="4812608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9" name="Rectangle 408"/>
              <p:cNvSpPr/>
              <p:nvPr/>
            </p:nvSpPr>
            <p:spPr>
              <a:xfrm rot="4020000">
                <a:off x="1690782" y="4927669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0" name="Rectangle 409"/>
              <p:cNvSpPr/>
              <p:nvPr/>
            </p:nvSpPr>
            <p:spPr>
              <a:xfrm rot="4020000">
                <a:off x="2031239" y="4790541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1" name="Rectangle 410"/>
              <p:cNvSpPr/>
              <p:nvPr/>
            </p:nvSpPr>
            <p:spPr>
              <a:xfrm rot="2700000">
                <a:off x="2030192" y="5308808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2" name="Rectangle 411"/>
              <p:cNvSpPr/>
              <p:nvPr/>
            </p:nvSpPr>
            <p:spPr>
              <a:xfrm rot="2700000">
                <a:off x="2339796" y="5070103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3" name="Rectangle 412"/>
              <p:cNvSpPr/>
              <p:nvPr/>
            </p:nvSpPr>
            <p:spPr>
              <a:xfrm rot="2700000">
                <a:off x="2577423" y="4864498"/>
                <a:ext cx="219600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3" name="Group 372"/>
            <p:cNvGrpSpPr/>
            <p:nvPr/>
          </p:nvGrpSpPr>
          <p:grpSpPr>
            <a:xfrm>
              <a:off x="891223" y="3150503"/>
              <a:ext cx="2147577" cy="904088"/>
              <a:chOff x="1911333" y="3085905"/>
              <a:chExt cx="2684472" cy="1130109"/>
            </a:xfrm>
            <a:solidFill>
              <a:srgbClr val="FF0000"/>
            </a:solidFill>
          </p:grpSpPr>
          <p:sp>
            <p:nvSpPr>
              <p:cNvPr id="374" name="Rectangle 373"/>
              <p:cNvSpPr/>
              <p:nvPr/>
            </p:nvSpPr>
            <p:spPr>
              <a:xfrm>
                <a:off x="2924175" y="3118337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5" name="Rectangle 374"/>
              <p:cNvSpPr/>
              <p:nvPr/>
            </p:nvSpPr>
            <p:spPr>
              <a:xfrm>
                <a:off x="3013269" y="3435973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6" name="Rectangle 375"/>
              <p:cNvSpPr/>
              <p:nvPr/>
            </p:nvSpPr>
            <p:spPr>
              <a:xfrm>
                <a:off x="3076575" y="3737015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7" name="Rectangle 376"/>
              <p:cNvSpPr/>
              <p:nvPr/>
            </p:nvSpPr>
            <p:spPr>
              <a:xfrm rot="1350635">
                <a:off x="3537013" y="3092491"/>
                <a:ext cx="501891" cy="6981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8" name="Rectangle 377"/>
              <p:cNvSpPr/>
              <p:nvPr/>
            </p:nvSpPr>
            <p:spPr>
              <a:xfrm rot="1350635">
                <a:off x="3445478" y="3382262"/>
                <a:ext cx="4284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9" name="Rectangle 378"/>
              <p:cNvSpPr/>
              <p:nvPr/>
            </p:nvSpPr>
            <p:spPr>
              <a:xfrm rot="-2700000">
                <a:off x="2025913" y="3491784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0" name="Rectangle 379"/>
              <p:cNvSpPr/>
              <p:nvPr/>
            </p:nvSpPr>
            <p:spPr>
              <a:xfrm rot="2700000">
                <a:off x="3824816" y="3497778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1" name="Rectangle 380"/>
              <p:cNvSpPr/>
              <p:nvPr/>
            </p:nvSpPr>
            <p:spPr>
              <a:xfrm rot="-2700000">
                <a:off x="2339797" y="3723578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2" name="Rectangle 381"/>
              <p:cNvSpPr/>
              <p:nvPr/>
            </p:nvSpPr>
            <p:spPr>
              <a:xfrm rot="2700000">
                <a:off x="3690618" y="3712697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3" name="Rectangle 382"/>
              <p:cNvSpPr/>
              <p:nvPr/>
            </p:nvSpPr>
            <p:spPr>
              <a:xfrm rot="2700000">
                <a:off x="3544180" y="3933061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4" name="Rectangle 383"/>
              <p:cNvSpPr/>
              <p:nvPr/>
            </p:nvSpPr>
            <p:spPr>
              <a:xfrm rot="-2700000">
                <a:off x="2607196" y="3931233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5" name="Rectangle 384"/>
              <p:cNvSpPr/>
              <p:nvPr/>
            </p:nvSpPr>
            <p:spPr>
              <a:xfrm rot="17520000">
                <a:off x="1694627" y="3837580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6" name="Rectangle 385"/>
              <p:cNvSpPr/>
              <p:nvPr/>
            </p:nvSpPr>
            <p:spPr>
              <a:xfrm rot="17520000">
                <a:off x="2031240" y="3962614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7" name="Rectangle 386"/>
              <p:cNvSpPr/>
              <p:nvPr/>
            </p:nvSpPr>
            <p:spPr>
              <a:xfrm rot="4020000">
                <a:off x="4305021" y="3841586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8" name="Rectangle 387"/>
              <p:cNvSpPr/>
              <p:nvPr/>
            </p:nvSpPr>
            <p:spPr>
              <a:xfrm rot="4020000">
                <a:off x="4041518" y="3960275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9" name="Rectangle 388"/>
              <p:cNvSpPr/>
              <p:nvPr/>
            </p:nvSpPr>
            <p:spPr>
              <a:xfrm rot="20227297">
                <a:off x="2463843" y="3085905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Rectangle 389"/>
              <p:cNvSpPr/>
              <p:nvPr/>
            </p:nvSpPr>
            <p:spPr>
              <a:xfrm rot="20227297">
                <a:off x="2617409" y="3381062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17" name="Group 416"/>
          <p:cNvGrpSpPr>
            <a:grpSpLocks noChangeAspect="1"/>
          </p:cNvGrpSpPr>
          <p:nvPr/>
        </p:nvGrpSpPr>
        <p:grpSpPr>
          <a:xfrm>
            <a:off x="5029690" y="2643387"/>
            <a:ext cx="634083" cy="3232578"/>
            <a:chOff x="817514" y="2318006"/>
            <a:chExt cx="684044" cy="3487282"/>
          </a:xfrm>
        </p:grpSpPr>
        <p:pic>
          <p:nvPicPr>
            <p:cNvPr id="418" name="Picture 41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7514" y="2409465"/>
              <a:ext cx="684044" cy="3329010"/>
            </a:xfrm>
            <a:prstGeom prst="rect">
              <a:avLst/>
            </a:prstGeom>
          </p:spPr>
        </p:pic>
        <p:sp>
          <p:nvSpPr>
            <p:cNvPr id="419" name="Rectangle 418"/>
            <p:cNvSpPr/>
            <p:nvPr/>
          </p:nvSpPr>
          <p:spPr>
            <a:xfrm>
              <a:off x="928673" y="5382095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17</a:t>
              </a:r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928673" y="4668368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GB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21</a:t>
              </a:r>
              <a:endPara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1" name="Rectangle 420"/>
            <p:cNvSpPr/>
            <p:nvPr/>
          </p:nvSpPr>
          <p:spPr>
            <a:xfrm>
              <a:off x="928673" y="3887889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25</a:t>
              </a:r>
            </a:p>
          </p:txBody>
        </p:sp>
        <p:sp>
          <p:nvSpPr>
            <p:cNvPr id="422" name="Rectangle 421"/>
            <p:cNvSpPr/>
            <p:nvPr/>
          </p:nvSpPr>
          <p:spPr>
            <a:xfrm>
              <a:off x="928673" y="3101221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29</a:t>
              </a:r>
            </a:p>
          </p:txBody>
        </p:sp>
        <p:sp>
          <p:nvSpPr>
            <p:cNvPr id="423" name="Rectangle 422"/>
            <p:cNvSpPr/>
            <p:nvPr/>
          </p:nvSpPr>
          <p:spPr>
            <a:xfrm>
              <a:off x="928673" y="2318006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33</a:t>
              </a:r>
            </a:p>
          </p:txBody>
        </p:sp>
      </p:grpSp>
      <p:sp>
        <p:nvSpPr>
          <p:cNvPr id="424" name="Rounded Rectangle 423"/>
          <p:cNvSpPr/>
          <p:nvPr/>
        </p:nvSpPr>
        <p:spPr>
          <a:xfrm>
            <a:off x="863899" y="1007683"/>
            <a:ext cx="3812450" cy="830997"/>
          </a:xfrm>
          <a:prstGeom prst="roundRect">
            <a:avLst/>
          </a:prstGeom>
          <a:solidFill>
            <a:srgbClr val="BBD3F8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Muon chambers </a:t>
            </a: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temperature range: 18-25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5" name="Rectangle 424"/>
          <p:cNvSpPr/>
          <p:nvPr/>
        </p:nvSpPr>
        <p:spPr>
          <a:xfrm>
            <a:off x="1323360" y="1900980"/>
            <a:ext cx="300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UX15 Cavern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 Temperature [°C]</a:t>
            </a:r>
          </a:p>
        </p:txBody>
      </p:sp>
      <p:sp>
        <p:nvSpPr>
          <p:cNvPr id="7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7" name="Right Arrow 76"/>
          <p:cNvSpPr/>
          <p:nvPr/>
        </p:nvSpPr>
        <p:spPr>
          <a:xfrm>
            <a:off x="6139836" y="2758966"/>
            <a:ext cx="738599" cy="1005886"/>
          </a:xfrm>
          <a:prstGeom prst="rightArrow">
            <a:avLst/>
          </a:prstGeom>
          <a:ln w="47625">
            <a:solidFill>
              <a:srgbClr val="9FC5E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895D7BE3-A2E0-42D7-9477-CA1A31775E7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II. ATLAS UX15 Cavern - Destratification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F9D8CDB-70E8-41E7-B31C-FA5541EECEE5}"/>
              </a:ext>
            </a:extLst>
          </p:cNvPr>
          <p:cNvGrpSpPr/>
          <p:nvPr/>
        </p:nvGrpSpPr>
        <p:grpSpPr>
          <a:xfrm>
            <a:off x="9742253" y="1663832"/>
            <a:ext cx="1988720" cy="3798781"/>
            <a:chOff x="9742253" y="1663832"/>
            <a:chExt cx="1988720" cy="379878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7103B67-DB1C-45AD-B5D3-3B5724DEAEAD}"/>
                </a:ext>
              </a:extLst>
            </p:cNvPr>
            <p:cNvGrpSpPr/>
            <p:nvPr/>
          </p:nvGrpSpPr>
          <p:grpSpPr>
            <a:xfrm>
              <a:off x="9742253" y="1663832"/>
              <a:ext cx="1988720" cy="3798781"/>
              <a:chOff x="9742253" y="1663832"/>
              <a:chExt cx="1988720" cy="3798781"/>
            </a:xfrm>
          </p:grpSpPr>
          <p:sp>
            <p:nvSpPr>
              <p:cNvPr id="88" name="Rounded Rectangle 160">
                <a:extLst>
                  <a:ext uri="{FF2B5EF4-FFF2-40B4-BE49-F238E27FC236}">
                    <a16:creationId xmlns:a16="http://schemas.microsoft.com/office/drawing/2014/main" id="{AF5531F7-C145-4D0E-BE01-32904AA99291}"/>
                  </a:ext>
                </a:extLst>
              </p:cNvPr>
              <p:cNvSpPr/>
              <p:nvPr/>
            </p:nvSpPr>
            <p:spPr>
              <a:xfrm>
                <a:off x="9742253" y="1663832"/>
                <a:ext cx="1902750" cy="592508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2 - Active</a:t>
                </a:r>
              </a:p>
              <a:p>
                <a:pPr algn="ctr"/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mechanical cooling</a:t>
                </a: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F95EC003-F536-4608-9F29-5BE0C5BECA7A}"/>
                  </a:ext>
                </a:extLst>
              </p:cNvPr>
              <p:cNvGrpSpPr/>
              <p:nvPr/>
            </p:nvGrpSpPr>
            <p:grpSpPr>
              <a:xfrm>
                <a:off x="9742253" y="2288880"/>
                <a:ext cx="1988720" cy="3173733"/>
                <a:chOff x="7504469" y="2647118"/>
                <a:chExt cx="1764000" cy="2815110"/>
              </a:xfrm>
            </p:grpSpPr>
            <p:sp>
              <p:nvSpPr>
                <p:cNvPr id="91" name="Rounded Rectangle 163">
                  <a:extLst>
                    <a:ext uri="{FF2B5EF4-FFF2-40B4-BE49-F238E27FC236}">
                      <a16:creationId xmlns:a16="http://schemas.microsoft.com/office/drawing/2014/main" id="{79D223F5-B762-444E-8C9A-FF33B153394C}"/>
                    </a:ext>
                  </a:extLst>
                </p:cNvPr>
                <p:cNvSpPr/>
                <p:nvPr/>
              </p:nvSpPr>
              <p:spPr>
                <a:xfrm>
                  <a:off x="7504469" y="2647118"/>
                  <a:ext cx="1764000" cy="2815110"/>
                </a:xfrm>
                <a:prstGeom prst="roundRect">
                  <a:avLst/>
                </a:prstGeom>
                <a:noFill/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en-GB" sz="16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8 Air Handlers</a:t>
                  </a:r>
                  <a:endParaRPr lang="en-US" sz="16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pic>
              <p:nvPicPr>
                <p:cNvPr id="92" name="Picture 91">
                  <a:extLst>
                    <a:ext uri="{FF2B5EF4-FFF2-40B4-BE49-F238E27FC236}">
                      <a16:creationId xmlns:a16="http://schemas.microsoft.com/office/drawing/2014/main" id="{DD5B4779-CEAD-4582-8F28-D7AFEACF0B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64807" y="3299814"/>
                  <a:ext cx="856997" cy="2003340"/>
                </a:xfrm>
                <a:prstGeom prst="rect">
                  <a:avLst/>
                </a:prstGeom>
              </p:spPr>
            </p:pic>
            <p:sp>
              <p:nvSpPr>
                <p:cNvPr id="93" name="Right Arrow 165">
                  <a:extLst>
                    <a:ext uri="{FF2B5EF4-FFF2-40B4-BE49-F238E27FC236}">
                      <a16:creationId xmlns:a16="http://schemas.microsoft.com/office/drawing/2014/main" id="{091D0D5C-870F-4BAC-9722-88ABF25160AA}"/>
                    </a:ext>
                  </a:extLst>
                </p:cNvPr>
                <p:cNvSpPr/>
                <p:nvPr/>
              </p:nvSpPr>
              <p:spPr>
                <a:xfrm rot="5400000">
                  <a:off x="8184611" y="3018091"/>
                  <a:ext cx="427890" cy="303355"/>
                </a:xfrm>
                <a:prstGeom prst="rightArrow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0" name="Right Arrow 162">
              <a:extLst>
                <a:ext uri="{FF2B5EF4-FFF2-40B4-BE49-F238E27FC236}">
                  <a16:creationId xmlns:a16="http://schemas.microsoft.com/office/drawing/2014/main" id="{B5FA6A0A-9F52-40BA-AFBB-977D550D6491}"/>
                </a:ext>
              </a:extLst>
            </p:cNvPr>
            <p:cNvSpPr/>
            <p:nvPr/>
          </p:nvSpPr>
          <p:spPr>
            <a:xfrm rot="5400000">
              <a:off x="10502986" y="4993674"/>
              <a:ext cx="482668" cy="340684"/>
            </a:xfrm>
            <a:prstGeom prst="rightArrow">
              <a:avLst/>
            </a:prstGeom>
            <a:solidFill>
              <a:schemeClr val="tx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7B356B7-B9AD-FE12-BDA6-406B74F5D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1252330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iller&#10;&#10;Description automatically generated">
            <a:extLst>
              <a:ext uri="{FF2B5EF4-FFF2-40B4-BE49-F238E27FC236}">
                <a16:creationId xmlns:a16="http://schemas.microsoft.com/office/drawing/2014/main" id="{AB1CE435-59F8-4EA3-8DCB-F78D3DF3F50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2839" y="2764165"/>
            <a:ext cx="1860789" cy="2487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C4CFDF21-B88F-4D2E-BDF0-7C3491D06600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II. ATLAS UX15 Cavern - Destratification</a:t>
            </a:r>
            <a:endParaRPr lang="en-US" dirty="0"/>
          </a:p>
        </p:txBody>
      </p:sp>
      <p:sp>
        <p:nvSpPr>
          <p:cNvPr id="3" name="Rectangle 2"/>
          <p:cNvSpPr>
            <a:spLocks noChangeAspect="1"/>
          </p:cNvSpPr>
          <p:nvPr/>
        </p:nvSpPr>
        <p:spPr>
          <a:xfrm>
            <a:off x="802800" y="2728800"/>
            <a:ext cx="3870593" cy="3092400"/>
          </a:xfrm>
          <a:prstGeom prst="rect">
            <a:avLst/>
          </a:prstGeom>
          <a:blipFill>
            <a:blip r:embed="rId4">
              <a:alphaModFix amt="2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8" name="Group 317"/>
          <p:cNvGrpSpPr>
            <a:grpSpLocks noChangeAspect="1"/>
          </p:cNvGrpSpPr>
          <p:nvPr/>
        </p:nvGrpSpPr>
        <p:grpSpPr>
          <a:xfrm>
            <a:off x="5810372" y="2677051"/>
            <a:ext cx="3839030" cy="3144149"/>
            <a:chOff x="5639681" y="2704306"/>
            <a:chExt cx="4274813" cy="3501052"/>
          </a:xfrm>
        </p:grpSpPr>
        <p:pic>
          <p:nvPicPr>
            <p:cNvPr id="319" name="Picture 318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69381" y="2768600"/>
              <a:ext cx="3996296" cy="3398838"/>
            </a:xfrm>
            <a:prstGeom prst="rect">
              <a:avLst/>
            </a:prstGeom>
          </p:spPr>
        </p:pic>
        <p:pic>
          <p:nvPicPr>
            <p:cNvPr id="320" name="Picture 319"/>
            <p:cNvPicPr>
              <a:picLocks noChangeAspect="1"/>
            </p:cNvPicPr>
            <p:nvPr/>
          </p:nvPicPr>
          <p:blipFill>
            <a:blip r:embed="rId6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39681" y="3006579"/>
              <a:ext cx="4274813" cy="3198779"/>
            </a:xfrm>
            <a:prstGeom prst="rect">
              <a:avLst/>
            </a:prstGeom>
          </p:spPr>
        </p:pic>
        <p:grpSp>
          <p:nvGrpSpPr>
            <p:cNvPr id="321" name="Group 320"/>
            <p:cNvGrpSpPr/>
            <p:nvPr/>
          </p:nvGrpSpPr>
          <p:grpSpPr>
            <a:xfrm>
              <a:off x="6189586" y="4309366"/>
              <a:ext cx="2697210" cy="1699531"/>
              <a:chOff x="1907488" y="4090370"/>
              <a:chExt cx="2697210" cy="1699531"/>
            </a:xfrm>
            <a:solidFill>
              <a:srgbClr val="00B050"/>
            </a:solidFill>
          </p:grpSpPr>
          <p:sp>
            <p:nvSpPr>
              <p:cNvPr id="346" name="Rectangle 345"/>
              <p:cNvSpPr/>
              <p:nvPr/>
            </p:nvSpPr>
            <p:spPr>
              <a:xfrm rot="20227297">
                <a:off x="3553180" y="5701080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Rectangle 346"/>
              <p:cNvSpPr/>
              <p:nvPr/>
            </p:nvSpPr>
            <p:spPr>
              <a:xfrm>
                <a:off x="3076575" y="5068337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Rectangle 347"/>
              <p:cNvSpPr/>
              <p:nvPr/>
            </p:nvSpPr>
            <p:spPr>
              <a:xfrm>
                <a:off x="2924175" y="5670020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Rectangle 348"/>
              <p:cNvSpPr/>
              <p:nvPr/>
            </p:nvSpPr>
            <p:spPr>
              <a:xfrm>
                <a:off x="3013269" y="5352384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Rectangle 349"/>
              <p:cNvSpPr/>
              <p:nvPr/>
            </p:nvSpPr>
            <p:spPr>
              <a:xfrm rot="20227297">
                <a:off x="3448657" y="5385566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Rectangle 350"/>
              <p:cNvSpPr/>
              <p:nvPr/>
            </p:nvSpPr>
            <p:spPr>
              <a:xfrm rot="-5400000">
                <a:off x="1650077" y="4388666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Rectangle 351"/>
              <p:cNvSpPr/>
              <p:nvPr/>
            </p:nvSpPr>
            <p:spPr>
              <a:xfrm rot="-5400000">
                <a:off x="2059144" y="4397459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3" name="Rectangle 352"/>
              <p:cNvSpPr/>
              <p:nvPr/>
            </p:nvSpPr>
            <p:spPr>
              <a:xfrm rot="-5400000">
                <a:off x="2406381" y="4393874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Rectangle 353"/>
              <p:cNvSpPr/>
              <p:nvPr/>
            </p:nvSpPr>
            <p:spPr>
              <a:xfrm rot="-5400000">
                <a:off x="4198880" y="4388666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Rectangle 354"/>
              <p:cNvSpPr/>
              <p:nvPr/>
            </p:nvSpPr>
            <p:spPr>
              <a:xfrm rot="-5400000">
                <a:off x="3972728" y="4397459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Rectangle 355"/>
              <p:cNvSpPr/>
              <p:nvPr/>
            </p:nvSpPr>
            <p:spPr>
              <a:xfrm rot="-5400000">
                <a:off x="3740968" y="4393874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" name="Rectangle 356"/>
              <p:cNvSpPr/>
              <p:nvPr/>
            </p:nvSpPr>
            <p:spPr>
              <a:xfrm rot="1350635">
                <a:off x="2442330" y="5720090"/>
                <a:ext cx="501891" cy="6981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8" name="Rectangle 357"/>
              <p:cNvSpPr/>
              <p:nvPr/>
            </p:nvSpPr>
            <p:spPr>
              <a:xfrm rot="1350635">
                <a:off x="2621039" y="5386580"/>
                <a:ext cx="4284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Rectangle 358"/>
              <p:cNvSpPr/>
              <p:nvPr/>
            </p:nvSpPr>
            <p:spPr>
              <a:xfrm rot="-2700000">
                <a:off x="3824817" y="5301574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Rectangle 359"/>
              <p:cNvSpPr/>
              <p:nvPr/>
            </p:nvSpPr>
            <p:spPr>
              <a:xfrm rot="-2700000">
                <a:off x="3698124" y="5078510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1" name="Rectangle 360"/>
              <p:cNvSpPr/>
              <p:nvPr/>
            </p:nvSpPr>
            <p:spPr>
              <a:xfrm rot="-2700000">
                <a:off x="3700177" y="4862945"/>
                <a:ext cx="219504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2" name="Rectangle 361"/>
              <p:cNvSpPr/>
              <p:nvPr/>
            </p:nvSpPr>
            <p:spPr>
              <a:xfrm rot="17520000">
                <a:off x="4313914" y="4930282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Rectangle 362"/>
              <p:cNvSpPr/>
              <p:nvPr/>
            </p:nvSpPr>
            <p:spPr>
              <a:xfrm rot="17520000">
                <a:off x="4033751" y="4812608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Rectangle 363"/>
              <p:cNvSpPr/>
              <p:nvPr/>
            </p:nvSpPr>
            <p:spPr>
              <a:xfrm rot="4020000">
                <a:off x="1690782" y="4927669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5" name="Rectangle 364"/>
              <p:cNvSpPr/>
              <p:nvPr/>
            </p:nvSpPr>
            <p:spPr>
              <a:xfrm rot="4020000">
                <a:off x="2031239" y="4790541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6" name="Rectangle 365"/>
              <p:cNvSpPr/>
              <p:nvPr/>
            </p:nvSpPr>
            <p:spPr>
              <a:xfrm rot="2700000">
                <a:off x="2030192" y="5308808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" name="Rectangle 366"/>
              <p:cNvSpPr/>
              <p:nvPr/>
            </p:nvSpPr>
            <p:spPr>
              <a:xfrm rot="2700000">
                <a:off x="2339796" y="5070103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" name="Rectangle 367"/>
              <p:cNvSpPr/>
              <p:nvPr/>
            </p:nvSpPr>
            <p:spPr>
              <a:xfrm rot="2700000">
                <a:off x="2577423" y="4864498"/>
                <a:ext cx="219600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2" name="Group 321"/>
            <p:cNvGrpSpPr/>
            <p:nvPr/>
          </p:nvGrpSpPr>
          <p:grpSpPr>
            <a:xfrm>
              <a:off x="6193431" y="3304901"/>
              <a:ext cx="2684472" cy="1130109"/>
              <a:chOff x="1911333" y="3085905"/>
              <a:chExt cx="2684472" cy="1130109"/>
            </a:xfrm>
            <a:solidFill>
              <a:srgbClr val="00B050"/>
            </a:solidFill>
          </p:grpSpPr>
          <p:sp>
            <p:nvSpPr>
              <p:cNvPr id="329" name="Rectangle 328"/>
              <p:cNvSpPr/>
              <p:nvPr/>
            </p:nvSpPr>
            <p:spPr>
              <a:xfrm>
                <a:off x="2924175" y="3118337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3013269" y="3435973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3076575" y="3737015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Rectangle 331"/>
              <p:cNvSpPr/>
              <p:nvPr/>
            </p:nvSpPr>
            <p:spPr>
              <a:xfrm rot="1350635">
                <a:off x="3537013" y="3092491"/>
                <a:ext cx="501891" cy="6981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Rectangle 332"/>
              <p:cNvSpPr/>
              <p:nvPr/>
            </p:nvSpPr>
            <p:spPr>
              <a:xfrm rot="1350635">
                <a:off x="3445478" y="3382262"/>
                <a:ext cx="4284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4" name="Rectangle 333"/>
              <p:cNvSpPr/>
              <p:nvPr/>
            </p:nvSpPr>
            <p:spPr>
              <a:xfrm rot="-2700000">
                <a:off x="2025913" y="3491784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Rectangle 334"/>
              <p:cNvSpPr/>
              <p:nvPr/>
            </p:nvSpPr>
            <p:spPr>
              <a:xfrm rot="2700000">
                <a:off x="3824816" y="3497778"/>
                <a:ext cx="654844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Rectangle 335"/>
              <p:cNvSpPr/>
              <p:nvPr/>
            </p:nvSpPr>
            <p:spPr>
              <a:xfrm rot="-2700000">
                <a:off x="2339797" y="3723578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Rectangle 336"/>
              <p:cNvSpPr/>
              <p:nvPr/>
            </p:nvSpPr>
            <p:spPr>
              <a:xfrm rot="2700000">
                <a:off x="3690618" y="3712697"/>
                <a:ext cx="469706" cy="58251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8" name="Rectangle 337"/>
              <p:cNvSpPr/>
              <p:nvPr/>
            </p:nvSpPr>
            <p:spPr>
              <a:xfrm rot="2700000">
                <a:off x="3544180" y="3933061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Rectangle 338"/>
              <p:cNvSpPr/>
              <p:nvPr/>
            </p:nvSpPr>
            <p:spPr>
              <a:xfrm rot="-2700000">
                <a:off x="2607196" y="3931233"/>
                <a:ext cx="352425" cy="45719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Rectangle 339"/>
              <p:cNvSpPr/>
              <p:nvPr/>
            </p:nvSpPr>
            <p:spPr>
              <a:xfrm rot="17520000">
                <a:off x="1694627" y="3837580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Rectangle 340"/>
              <p:cNvSpPr/>
              <p:nvPr/>
            </p:nvSpPr>
            <p:spPr>
              <a:xfrm rot="17520000">
                <a:off x="2031240" y="3962614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2" name="Rectangle 341"/>
              <p:cNvSpPr/>
              <p:nvPr/>
            </p:nvSpPr>
            <p:spPr>
              <a:xfrm rot="4020000">
                <a:off x="4305021" y="3841586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3" name="Rectangle 342"/>
              <p:cNvSpPr/>
              <p:nvPr/>
            </p:nvSpPr>
            <p:spPr>
              <a:xfrm rot="4020000">
                <a:off x="4041518" y="3960275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4" name="Rectangle 343"/>
              <p:cNvSpPr/>
              <p:nvPr/>
            </p:nvSpPr>
            <p:spPr>
              <a:xfrm rot="20227297">
                <a:off x="2463843" y="3085905"/>
                <a:ext cx="507490" cy="74078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5" name="Rectangle 344"/>
              <p:cNvSpPr/>
              <p:nvPr/>
            </p:nvSpPr>
            <p:spPr>
              <a:xfrm rot="20227297">
                <a:off x="2617409" y="3381062"/>
                <a:ext cx="427600" cy="79200"/>
              </a:xfrm>
              <a:prstGeom prst="rect">
                <a:avLst/>
              </a:prstGeom>
              <a:grpFill/>
              <a:ln w="12700">
                <a:prstDash val="soli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3" name="Rectangle 322"/>
            <p:cNvSpPr/>
            <p:nvPr/>
          </p:nvSpPr>
          <p:spPr>
            <a:xfrm>
              <a:off x="6594331" y="2801309"/>
              <a:ext cx="169395" cy="3949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8327925" y="2801309"/>
              <a:ext cx="169395" cy="3949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Right Arrow 324"/>
            <p:cNvSpPr/>
            <p:nvPr/>
          </p:nvSpPr>
          <p:spPr>
            <a:xfrm rot="16200000" flipH="1">
              <a:off x="6190090" y="2891459"/>
              <a:ext cx="565756" cy="191450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ight Arrow 155"/>
            <p:cNvSpPr/>
            <p:nvPr/>
          </p:nvSpPr>
          <p:spPr>
            <a:xfrm rot="16200000" flipH="1">
              <a:off x="7916400" y="2891459"/>
              <a:ext cx="565756" cy="191450"/>
            </a:xfrm>
            <a:prstGeom prst="rightArrow">
              <a:avLst/>
            </a:prstGeom>
            <a:gradFill>
              <a:gsLst>
                <a:gs pos="0">
                  <a:srgbClr val="FF0000"/>
                </a:gs>
                <a:gs pos="100000">
                  <a:schemeClr val="tx1">
                    <a:lumMod val="60000"/>
                    <a:lumOff val="4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Rectangle 147"/>
          <p:cNvSpPr/>
          <p:nvPr/>
        </p:nvSpPr>
        <p:spPr>
          <a:xfrm>
            <a:off x="5977186" y="1845069"/>
            <a:ext cx="300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UX15 Air Temperature 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Air Handlers [°C]</a:t>
            </a:r>
          </a:p>
        </p:txBody>
      </p:sp>
      <p:cxnSp>
        <p:nvCxnSpPr>
          <p:cNvPr id="8" name="Straight Connector 7"/>
          <p:cNvCxnSpPr>
            <a:cxnSpLocks/>
            <a:endCxn id="324" idx="3"/>
          </p:cNvCxnSpPr>
          <p:nvPr/>
        </p:nvCxnSpPr>
        <p:spPr>
          <a:xfrm flipH="1" flipV="1">
            <a:off x="8376698" y="2941517"/>
            <a:ext cx="1365555" cy="84498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86BA6228-419E-4A8A-B9BE-7214FD266C1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56692" y="18600"/>
            <a:ext cx="1141647" cy="1144800"/>
          </a:xfrm>
          <a:prstGeom prst="rect">
            <a:avLst/>
          </a:prstGeom>
        </p:spPr>
      </p:pic>
      <p:sp>
        <p:nvSpPr>
          <p:cNvPr id="80" name="Rounded Rectangle 423">
            <a:extLst>
              <a:ext uri="{FF2B5EF4-FFF2-40B4-BE49-F238E27FC236}">
                <a16:creationId xmlns:a16="http://schemas.microsoft.com/office/drawing/2014/main" id="{9C530383-E954-453D-A4D3-D91049E421C1}"/>
              </a:ext>
            </a:extLst>
          </p:cNvPr>
          <p:cNvSpPr/>
          <p:nvPr/>
        </p:nvSpPr>
        <p:spPr>
          <a:xfrm>
            <a:off x="863899" y="1007683"/>
            <a:ext cx="3812450" cy="830997"/>
          </a:xfrm>
          <a:prstGeom prst="roundRect">
            <a:avLst/>
          </a:prstGeom>
          <a:solidFill>
            <a:srgbClr val="BBD3F8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Muon chambers </a:t>
            </a:r>
            <a:r>
              <a:rPr lang="en-US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temperature range: 18-25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1EE708A-BFF6-409C-AD97-640F2A592106}"/>
              </a:ext>
            </a:extLst>
          </p:cNvPr>
          <p:cNvSpPr/>
          <p:nvPr/>
        </p:nvSpPr>
        <p:spPr>
          <a:xfrm>
            <a:off x="1323360" y="1900980"/>
            <a:ext cx="300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00">
                    <a:alpha val="2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 UX15 Cavern</a:t>
            </a:r>
          </a:p>
          <a:p>
            <a:pPr algn="ctr"/>
            <a:r>
              <a:rPr lang="en-US" sz="2400" dirty="0">
                <a:solidFill>
                  <a:srgbClr val="000000">
                    <a:alpha val="2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Air Temperature [°C]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8AFF1A0-EC47-4260-8C99-CFE81CDE9460}"/>
              </a:ext>
            </a:extLst>
          </p:cNvPr>
          <p:cNvGrpSpPr>
            <a:grpSpLocks noChangeAspect="1"/>
          </p:cNvGrpSpPr>
          <p:nvPr/>
        </p:nvGrpSpPr>
        <p:grpSpPr>
          <a:xfrm>
            <a:off x="5029690" y="2643387"/>
            <a:ext cx="634083" cy="3232578"/>
            <a:chOff x="817514" y="2318006"/>
            <a:chExt cx="684044" cy="3487282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E0A28EFD-A1F8-45E5-A789-927376864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7514" y="2409465"/>
              <a:ext cx="684044" cy="3329010"/>
            </a:xfrm>
            <a:prstGeom prst="rect">
              <a:avLst/>
            </a:prstGeom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CA45C3A-B8D2-4DB3-A298-8EA934BC2410}"/>
                </a:ext>
              </a:extLst>
            </p:cNvPr>
            <p:cNvSpPr/>
            <p:nvPr/>
          </p:nvSpPr>
          <p:spPr>
            <a:xfrm>
              <a:off x="928673" y="5382095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17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B5444B9-355F-45FB-A8F9-A23979FAC213}"/>
                </a:ext>
              </a:extLst>
            </p:cNvPr>
            <p:cNvSpPr/>
            <p:nvPr/>
          </p:nvSpPr>
          <p:spPr>
            <a:xfrm>
              <a:off x="928673" y="4668368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GB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21</a:t>
              </a:r>
              <a:endPara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D03831CD-2A6E-4692-9BF7-7168982FCE33}"/>
                </a:ext>
              </a:extLst>
            </p:cNvPr>
            <p:cNvSpPr/>
            <p:nvPr/>
          </p:nvSpPr>
          <p:spPr>
            <a:xfrm>
              <a:off x="928673" y="3887889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25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6EAC301-FB49-4193-A421-8FFE0FD85F78}"/>
                </a:ext>
              </a:extLst>
            </p:cNvPr>
            <p:cNvSpPr/>
            <p:nvPr/>
          </p:nvSpPr>
          <p:spPr>
            <a:xfrm>
              <a:off x="928673" y="3101221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29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517B035-FEED-4853-944E-7AA7DD83F1C9}"/>
                </a:ext>
              </a:extLst>
            </p:cNvPr>
            <p:cNvSpPr/>
            <p:nvPr/>
          </p:nvSpPr>
          <p:spPr>
            <a:xfrm>
              <a:off x="928673" y="2318006"/>
              <a:ext cx="461726" cy="4231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33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8909C752-FEDE-4258-9692-CD7A6D72A8A3}"/>
              </a:ext>
            </a:extLst>
          </p:cNvPr>
          <p:cNvGrpSpPr/>
          <p:nvPr/>
        </p:nvGrpSpPr>
        <p:grpSpPr>
          <a:xfrm>
            <a:off x="9742253" y="1663832"/>
            <a:ext cx="1988720" cy="3798781"/>
            <a:chOff x="9742253" y="1663832"/>
            <a:chExt cx="1988720" cy="3798781"/>
          </a:xfrm>
        </p:grpSpPr>
        <p:sp>
          <p:nvSpPr>
            <p:cNvPr id="101" name="Rounded Rectangle 160">
              <a:extLst>
                <a:ext uri="{FF2B5EF4-FFF2-40B4-BE49-F238E27FC236}">
                  <a16:creationId xmlns:a16="http://schemas.microsoft.com/office/drawing/2014/main" id="{F6912799-69C6-4FEB-A0AD-EAB31322E565}"/>
                </a:ext>
              </a:extLst>
            </p:cNvPr>
            <p:cNvSpPr/>
            <p:nvPr/>
          </p:nvSpPr>
          <p:spPr>
            <a:xfrm>
              <a:off x="9742253" y="1663832"/>
              <a:ext cx="1902750" cy="592508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2 - Active</a:t>
              </a:r>
            </a:p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mechanical cooling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3" name="Rounded Rectangle 163">
              <a:extLst>
                <a:ext uri="{FF2B5EF4-FFF2-40B4-BE49-F238E27FC236}">
                  <a16:creationId xmlns:a16="http://schemas.microsoft.com/office/drawing/2014/main" id="{849E6DB2-1664-4CB5-8172-50E63CB3ED21}"/>
                </a:ext>
              </a:extLst>
            </p:cNvPr>
            <p:cNvSpPr/>
            <p:nvPr/>
          </p:nvSpPr>
          <p:spPr>
            <a:xfrm>
              <a:off x="9742253" y="2288880"/>
              <a:ext cx="1988720" cy="3173733"/>
            </a:xfrm>
            <a:prstGeom prst="roundRect">
              <a:avLst/>
            </a:prstGeom>
            <a:noFill/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8 Air Handlers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6" name="Right Arrow 165">
            <a:extLst>
              <a:ext uri="{FF2B5EF4-FFF2-40B4-BE49-F238E27FC236}">
                <a16:creationId xmlns:a16="http://schemas.microsoft.com/office/drawing/2014/main" id="{1F9BD2AF-4BD8-4F7B-AA49-F1A5FEE0D272}"/>
              </a:ext>
            </a:extLst>
          </p:cNvPr>
          <p:cNvSpPr/>
          <p:nvPr/>
        </p:nvSpPr>
        <p:spPr>
          <a:xfrm rot="5400000">
            <a:off x="10509040" y="2707112"/>
            <a:ext cx="482400" cy="342000"/>
          </a:xfrm>
          <a:prstGeom prst="rightArrow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ight Arrow 162">
            <a:extLst>
              <a:ext uri="{FF2B5EF4-FFF2-40B4-BE49-F238E27FC236}">
                <a16:creationId xmlns:a16="http://schemas.microsoft.com/office/drawing/2014/main" id="{B01F48AC-2740-4226-BDDD-AF70B81BD02F}"/>
              </a:ext>
            </a:extLst>
          </p:cNvPr>
          <p:cNvSpPr/>
          <p:nvPr/>
        </p:nvSpPr>
        <p:spPr>
          <a:xfrm rot="5400000">
            <a:off x="10502986" y="4993674"/>
            <a:ext cx="482668" cy="340684"/>
          </a:xfrm>
          <a:prstGeom prst="rightArrow">
            <a:avLst/>
          </a:prstGeom>
          <a:solidFill>
            <a:schemeClr val="tx1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9C767C7-C010-30D7-281E-95BB1CD64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4010" y="6373687"/>
            <a:ext cx="8277474" cy="365125"/>
          </a:xfrm>
        </p:spPr>
        <p:txBody>
          <a:bodyPr/>
          <a:lstStyle/>
          <a:p>
            <a:r>
              <a:rPr lang="en-US" sz="1600" dirty="0"/>
              <a:t>1. CV Installations	 |	 </a:t>
            </a:r>
            <a:r>
              <a:rPr lang="en-US" sz="1600" dirty="0">
                <a:solidFill>
                  <a:schemeClr val="tx1">
                    <a:alpha val="20000"/>
                  </a:schemeClr>
                </a:solidFill>
              </a:rPr>
              <a:t>2. Cooling/Refrigerant	 | 	3. FCC principle</a:t>
            </a:r>
          </a:p>
        </p:txBody>
      </p:sp>
    </p:spTree>
    <p:extLst>
      <p:ext uri="{BB962C8B-B14F-4D97-AF65-F5344CB8AC3E}">
        <p14:creationId xmlns:p14="http://schemas.microsoft.com/office/powerpoint/2010/main" val="1011794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21582</TotalTime>
  <Words>1413</Words>
  <Application>Microsoft Office PowerPoint</Application>
  <PresentationFormat>Widescreen</PresentationFormat>
  <Paragraphs>278</Paragraphs>
  <Slides>24</Slides>
  <Notes>19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Corbel</vt:lpstr>
      <vt:lpstr>Inter</vt:lpstr>
      <vt:lpstr>Source Sans Pro</vt:lpstr>
      <vt:lpstr>Office Theme</vt:lpstr>
      <vt:lpstr>EN/CV – Cooling and Ventilation of Large-scale Projects &amp; Sustainability</vt:lpstr>
      <vt:lpstr>Cooling &amp; Ventilation (CV) Installations</vt:lpstr>
      <vt:lpstr>CV Systems Overview</vt:lpstr>
      <vt:lpstr>CV Systems – Cooling Plants</vt:lpstr>
      <vt:lpstr>CV Systems – Ventilation and networks</vt:lpstr>
      <vt:lpstr>Computational Fluid Dynamics (CFD) Team</vt:lpstr>
      <vt:lpstr>I. Underground Ventilation - Sizing</vt:lpstr>
      <vt:lpstr>PowerPoint Presentation</vt:lpstr>
      <vt:lpstr>PowerPoint Presentation</vt:lpstr>
      <vt:lpstr>PowerPoint Presentation</vt:lpstr>
      <vt:lpstr>III. CEDAR Detector – Temperature stability</vt:lpstr>
      <vt:lpstr>III. CEDAR Detector - Ventilation System</vt:lpstr>
      <vt:lpstr>IV. Gas management in underground</vt:lpstr>
      <vt:lpstr>IV. Gas management in underground</vt:lpstr>
      <vt:lpstr>V. Water rising systems</vt:lpstr>
      <vt:lpstr>Cooling and Refrigerant</vt:lpstr>
      <vt:lpstr>ATLAS/CMS - Si detector cooling chain </vt:lpstr>
      <vt:lpstr>ATLAS/CMS - R744 Cooling Systems</vt:lpstr>
      <vt:lpstr>ATLAS/CMS – Detector cooling timeline</vt:lpstr>
      <vt:lpstr>ATLAS/CMS - R744 Cooling Systems</vt:lpstr>
      <vt:lpstr>Future Circular Collider (FCC)</vt:lpstr>
      <vt:lpstr>FCC layout</vt:lpstr>
      <vt:lpstr>FCC Ventilation Principle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Francesco Dragoni</dc:title>
  <dc:creator>Francesco Dragoni</dc:creator>
  <cp:lastModifiedBy>Francesco Dragoni</cp:lastModifiedBy>
  <cp:revision>155</cp:revision>
  <cp:lastPrinted>2020-01-30T13:49:18Z</cp:lastPrinted>
  <dcterms:created xsi:type="dcterms:W3CDTF">2021-08-31T20:45:26Z</dcterms:created>
  <dcterms:modified xsi:type="dcterms:W3CDTF">2023-10-18T07:15:18Z</dcterms:modified>
</cp:coreProperties>
</file>