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36" r:id="rId2"/>
    <p:sldId id="341" r:id="rId3"/>
    <p:sldId id="344" r:id="rId4"/>
    <p:sldId id="342" r:id="rId5"/>
    <p:sldId id="346" r:id="rId6"/>
    <p:sldId id="347" r:id="rId7"/>
    <p:sldId id="343" r:id="rId8"/>
    <p:sldId id="34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6" autoAdjust="0"/>
    <p:restoredTop sz="94686"/>
  </p:normalViewPr>
  <p:slideViewPr>
    <p:cSldViewPr snapToGrid="0" snapToObjects="1">
      <p:cViewPr varScale="1">
        <p:scale>
          <a:sx n="86" d="100"/>
          <a:sy n="86" d="100"/>
        </p:scale>
        <p:origin x="331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F725F-4439-6359-51CD-A6DCE8EC6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61913" y="618614"/>
            <a:ext cx="12315825" cy="2387600"/>
          </a:xfrm>
        </p:spPr>
        <p:txBody>
          <a:bodyPr/>
          <a:lstStyle/>
          <a:p>
            <a:r>
              <a:rPr lang="en-US" sz="5400" dirty="0"/>
              <a:t>PU chemical compatibility test plan</a:t>
            </a:r>
            <a:endParaRPr lang="en-GB" sz="5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06C03-3AC1-0741-8A8B-0D58682CC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754E0389-9E0E-2122-5924-CCAC687F5D86}"/>
              </a:ext>
            </a:extLst>
          </p:cNvPr>
          <p:cNvSpPr txBox="1">
            <a:spLocks/>
          </p:cNvSpPr>
          <p:nvPr/>
        </p:nvSpPr>
        <p:spPr>
          <a:xfrm>
            <a:off x="334047" y="5002437"/>
            <a:ext cx="6079013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0" u="sng" dirty="0"/>
              <a:t>R. Piccin</a:t>
            </a:r>
            <a:r>
              <a:rPr lang="en-US" sz="2000" b="0" dirty="0"/>
              <a:t>, C. Scheuerlein, S. Clement, J.S. Rigaud</a:t>
            </a:r>
          </a:p>
          <a:p>
            <a:pPr algn="l"/>
            <a:r>
              <a:rPr lang="en-US" sz="2000" b="0" dirty="0"/>
              <a:t>Polymer Lab (TE-MSC-SMT)</a:t>
            </a:r>
            <a:endParaRPr lang="en-GB" sz="2000" b="0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023EEFC5-87E8-63CA-53D6-B8E15A56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27/09/2023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5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E81027-31EC-D8A5-B8C0-36F2F822A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449541"/>
            <a:ext cx="11376024" cy="4007830"/>
          </a:xfrm>
        </p:spPr>
        <p:txBody>
          <a:bodyPr/>
          <a:lstStyle/>
          <a:p>
            <a:r>
              <a:rPr lang="en-US" sz="2800" b="0" dirty="0"/>
              <a:t>Asses the compatibility of the different PU grades with Molykote BR2 and understand the failure mechanism</a:t>
            </a:r>
          </a:p>
          <a:p>
            <a:pPr marL="0" indent="0">
              <a:buNone/>
            </a:pPr>
            <a:endParaRPr lang="en-US" sz="2800" b="0" dirty="0"/>
          </a:p>
          <a:p>
            <a:r>
              <a:rPr lang="en-US" sz="2800" b="0" dirty="0"/>
              <a:t>Investigate and test compatibility of alternative lubricants</a:t>
            </a:r>
          </a:p>
          <a:p>
            <a:pPr marL="0" indent="0">
              <a:buNone/>
            </a:pPr>
            <a:endParaRPr lang="en-US" sz="2800" b="0" dirty="0"/>
          </a:p>
          <a:p>
            <a:r>
              <a:rPr lang="en-GB" sz="2800" b="0" dirty="0"/>
              <a:t>Support the identification and test of alternative materials for the pads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9245D5-85DE-F7E1-75AC-6723B1EF8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B9E356-45AE-EB7F-9F82-66938F58A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BB50FB4-8E43-4B82-E075-7D98C68953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27/09/2023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02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881629-7FE5-04D8-EF58-263B4CDE9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883" y="304726"/>
            <a:ext cx="11376025" cy="642407"/>
          </a:xfrm>
        </p:spPr>
        <p:txBody>
          <a:bodyPr/>
          <a:lstStyle/>
          <a:p>
            <a:r>
              <a:rPr lang="en-US" dirty="0"/>
              <a:t>Pads delivered at Polymer lab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7DE95B-E21B-5A17-977A-EADBA5393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3BC6FDC-4D72-19AF-F91A-80E6C8E18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223600"/>
              </p:ext>
            </p:extLst>
          </p:nvPr>
        </p:nvGraphicFramePr>
        <p:xfrm>
          <a:off x="1169710" y="977632"/>
          <a:ext cx="7066869" cy="3781332"/>
        </p:xfrm>
        <a:graphic>
          <a:graphicData uri="http://schemas.openxmlformats.org/drawingml/2006/table">
            <a:tbl>
              <a:tblPr/>
              <a:tblGrid>
                <a:gridCol w="3969210">
                  <a:extLst>
                    <a:ext uri="{9D8B030D-6E8A-4147-A177-3AD203B41FA5}">
                      <a16:colId xmlns:a16="http://schemas.microsoft.com/office/drawing/2014/main" val="4247694872"/>
                    </a:ext>
                  </a:extLst>
                </a:gridCol>
                <a:gridCol w="1509204">
                  <a:extLst>
                    <a:ext uri="{9D8B030D-6E8A-4147-A177-3AD203B41FA5}">
                      <a16:colId xmlns:a16="http://schemas.microsoft.com/office/drawing/2014/main" val="113500205"/>
                    </a:ext>
                  </a:extLst>
                </a:gridCol>
                <a:gridCol w="1588455">
                  <a:extLst>
                    <a:ext uri="{9D8B030D-6E8A-4147-A177-3AD203B41FA5}">
                      <a16:colId xmlns:a16="http://schemas.microsoft.com/office/drawing/2014/main" val="2937880191"/>
                    </a:ext>
                  </a:extLst>
                </a:gridCol>
              </a:tblGrid>
              <a:tr h="51785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Pads year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Hardness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(Shore A)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pads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8245113"/>
                  </a:ext>
                </a:extLst>
              </a:tr>
              <a:tr h="452884">
                <a:tc rowSpan="2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PU-E-EMD 135N DAI n°9835980)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4320" marR="274320" marT="137160" marB="137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724266"/>
                  </a:ext>
                </a:extLst>
              </a:tr>
              <a:tr h="4662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669622"/>
                  </a:ext>
                </a:extLst>
              </a:tr>
              <a:tr h="452884">
                <a:tc rowSpan="2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(PUE-53hc, DAI n°6853867)</a:t>
                      </a:r>
                    </a:p>
                  </a:txBody>
                  <a:tcPr marL="274320" marR="274320" marT="137160" marB="137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032525"/>
                  </a:ext>
                </a:extLst>
              </a:tr>
              <a:tr h="4662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540776"/>
                  </a:ext>
                </a:extLst>
              </a:tr>
              <a:tr h="452884">
                <a:tc rowSpan="2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/>
                        <a:t>(PUE-53hc, DAI n°1907270)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0" marR="274320" marT="137160" marB="137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575429"/>
                  </a:ext>
                </a:extLst>
              </a:tr>
              <a:tr h="4662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1385018"/>
                  </a:ext>
                </a:extLst>
              </a:tr>
            </a:tbl>
          </a:graphicData>
        </a:graphic>
      </p:graphicFrame>
      <p:pic>
        <p:nvPicPr>
          <p:cNvPr id="7" name="Picture 6" descr="A round object on a white surface&#10;&#10;Description automatically generated">
            <a:extLst>
              <a:ext uri="{FF2B5EF4-FFF2-40B4-BE49-F238E27FC236}">
                <a16:creationId xmlns:a16="http://schemas.microsoft.com/office/drawing/2014/main" id="{868CD7FC-ACC9-685D-DC8B-190F5153B9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24" t="29481" r="24179" b="23421"/>
          <a:stretch/>
        </p:blipFill>
        <p:spPr>
          <a:xfrm rot="5400000">
            <a:off x="9352604" y="325052"/>
            <a:ext cx="1990333" cy="1888684"/>
          </a:xfrm>
          <a:prstGeom prst="rect">
            <a:avLst/>
          </a:prstGeom>
        </p:spPr>
      </p:pic>
      <p:pic>
        <p:nvPicPr>
          <p:cNvPr id="8" name="Picture 7" descr="A rubber cup on a table&#10;&#10;Description automatically generated">
            <a:extLst>
              <a:ext uri="{FF2B5EF4-FFF2-40B4-BE49-F238E27FC236}">
                <a16:creationId xmlns:a16="http://schemas.microsoft.com/office/drawing/2014/main" id="{7071A92C-26DD-0883-66F0-BF65CC8697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528" t="30807" r="24875" b="16921"/>
          <a:stretch/>
        </p:blipFill>
        <p:spPr>
          <a:xfrm rot="5400000">
            <a:off x="9538301" y="2603459"/>
            <a:ext cx="1784427" cy="1723196"/>
          </a:xfrm>
          <a:prstGeom prst="rect">
            <a:avLst/>
          </a:prstGeom>
        </p:spPr>
      </p:pic>
      <p:pic>
        <p:nvPicPr>
          <p:cNvPr id="9" name="Picture 8" descr="A white candle on a wood surface&#10;&#10;Description automatically generated">
            <a:extLst>
              <a:ext uri="{FF2B5EF4-FFF2-40B4-BE49-F238E27FC236}">
                <a16:creationId xmlns:a16="http://schemas.microsoft.com/office/drawing/2014/main" id="{88B29339-946B-C4C9-ACD9-1B80C4855D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985" t="21786" r="36418" b="17850"/>
          <a:stretch/>
        </p:blipFill>
        <p:spPr>
          <a:xfrm rot="5400000">
            <a:off x="9641363" y="4509289"/>
            <a:ext cx="1578300" cy="1746603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A5475DE-5434-7A75-7D6F-A7606044B7C1}"/>
              </a:ext>
            </a:extLst>
          </p:cNvPr>
          <p:cNvSpPr txBox="1">
            <a:spLocks/>
          </p:cNvSpPr>
          <p:nvPr/>
        </p:nvSpPr>
        <p:spPr>
          <a:xfrm>
            <a:off x="493767" y="4861401"/>
            <a:ext cx="8418754" cy="15783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0" dirty="0"/>
              <a:t>Missing inputs, if known:</a:t>
            </a:r>
          </a:p>
          <a:p>
            <a:pPr>
              <a:buFontTx/>
              <a:buChar char="-"/>
            </a:pPr>
            <a:r>
              <a:rPr lang="en-US" sz="2000" b="0" dirty="0"/>
              <a:t>Composition of pads (ether, esther, etc.). TDS/MSDS available?</a:t>
            </a:r>
          </a:p>
          <a:p>
            <a:pPr>
              <a:buFontTx/>
              <a:buChar char="-"/>
            </a:pPr>
            <a:r>
              <a:rPr lang="en-US" sz="2000" b="0" dirty="0"/>
              <a:t>Which are exposed to Molykote BR2</a:t>
            </a:r>
          </a:p>
          <a:p>
            <a:endParaRPr lang="en-GB" sz="2000" b="0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F7400FFA-230D-9122-E1B4-868E67F171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27/09/2023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53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20DBAC-C4C7-3F65-300D-BA6466794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78647"/>
            <a:ext cx="11517489" cy="265840"/>
          </a:xfrm>
        </p:spPr>
        <p:txBody>
          <a:bodyPr/>
          <a:lstStyle/>
          <a:p>
            <a:pPr marL="0" indent="0">
              <a:buNone/>
            </a:pPr>
            <a:r>
              <a:rPr lang="en-US" sz="1800" b="0" dirty="0"/>
              <a:t>Test as per </a:t>
            </a:r>
            <a:r>
              <a:rPr lang="en-US" sz="1800" b="0" i="1" dirty="0"/>
              <a:t>ASTM D543 - Evaluation of resistance of plastics to chemical reagents. </a:t>
            </a:r>
            <a:r>
              <a:rPr lang="en-US" sz="1800" b="0" dirty="0"/>
              <a:t>Bent strip at constant strain.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7A3265-C827-0A70-CD6D-284BDAAF4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18360"/>
          </a:xfrm>
        </p:spPr>
        <p:txBody>
          <a:bodyPr/>
          <a:lstStyle/>
          <a:p>
            <a:r>
              <a:rPr lang="en-GB" dirty="0"/>
              <a:t>Chemical compatibility test (1)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8D3864-4EB3-AF2B-55E6-DB9D0DA81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AC9A1-4896-D67E-F089-8B44AE0E9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477" y="1969401"/>
            <a:ext cx="4953000" cy="29432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6C7256-3A45-E8D5-340F-785A33EFC34A}"/>
              </a:ext>
            </a:extLst>
          </p:cNvPr>
          <p:cNvSpPr txBox="1"/>
          <p:nvPr/>
        </p:nvSpPr>
        <p:spPr>
          <a:xfrm>
            <a:off x="294092" y="1446115"/>
            <a:ext cx="7146911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TEST CONDITIONS</a:t>
            </a:r>
          </a:p>
          <a:p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Temperature</a:t>
            </a: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Standard room temperature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60 ℃ (below the onset temperature of undetermined thermal phenomenon detected by DSC at chemical lab)</a:t>
            </a:r>
          </a:p>
          <a:p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Strain</a:t>
            </a: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1 – 5% depending on final design of test jig</a:t>
            </a:r>
          </a:p>
          <a:p>
            <a:r>
              <a:rPr lang="en-GB" sz="2100" b="1" dirty="0">
                <a:solidFill>
                  <a:schemeClr val="tx2">
                    <a:lumMod val="50000"/>
                  </a:schemeClr>
                </a:solidFill>
              </a:rPr>
              <a:t>Chemical</a:t>
            </a:r>
            <a:r>
              <a:rPr lang="en-GB" sz="2100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50000"/>
                  </a:schemeClr>
                </a:solidFill>
              </a:rPr>
              <a:t>Molykote BR2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50000"/>
                  </a:schemeClr>
                </a:solidFill>
              </a:rPr>
              <a:t>One from alternatives (see annex)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94EBB6-C601-53A4-6FC4-32ACA6AD7AE8}"/>
              </a:ext>
            </a:extLst>
          </p:cNvPr>
          <p:cNvSpPr/>
          <p:nvPr/>
        </p:nvSpPr>
        <p:spPr>
          <a:xfrm>
            <a:off x="8389398" y="2488812"/>
            <a:ext cx="1633491" cy="719092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10AF22-F2A2-FA26-8097-F80F88FADD62}"/>
              </a:ext>
            </a:extLst>
          </p:cNvPr>
          <p:cNvSpPr txBox="1"/>
          <p:nvPr/>
        </p:nvSpPr>
        <p:spPr>
          <a:xfrm>
            <a:off x="8131293" y="2172807"/>
            <a:ext cx="197214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Wet patch of  Molykote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113C87-2B4B-DC87-C59B-E2FB3AA0FCAF}"/>
              </a:ext>
            </a:extLst>
          </p:cNvPr>
          <p:cNvSpPr txBox="1"/>
          <p:nvPr/>
        </p:nvSpPr>
        <p:spPr>
          <a:xfrm>
            <a:off x="403200" y="5272534"/>
            <a:ext cx="1137602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Limitations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: test conditions may vary depending on the dimension and shape of the specimens that we extract from the pads. Not easy to cut proper specimens. </a:t>
            </a:r>
          </a:p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Possibly get more pads and a plate from </a:t>
            </a:r>
            <a:r>
              <a:rPr lang="fr-FR" sz="1800" dirty="0"/>
              <a:t>PUE-53hc, DAI n°1907270.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917A936-685F-B7C3-640B-C786DA2C5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27/09/2023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3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2F44C3-EC62-3ED9-C221-72F0ABD0A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2B83770-6493-077D-A7E4-86F1A6455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GB" dirty="0"/>
              <a:t>Chemical compatibility test (2)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5488F4-52AC-0B12-BE53-E7FA26E28845}"/>
              </a:ext>
            </a:extLst>
          </p:cNvPr>
          <p:cNvSpPr txBox="1"/>
          <p:nvPr/>
        </p:nvSpPr>
        <p:spPr>
          <a:xfrm>
            <a:off x="403200" y="1068069"/>
            <a:ext cx="11325718" cy="541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Properties change shall be measured on not-exposed and exposed specimens. Exposure time shall be minimum 120 h. 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Mechanical properties change: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Tensile test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Hardness  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2) Weight change  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Other possible measurements: 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Physicochemical changes with DSC and FTIR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To be discussed with chemical lab if meaningful results can be obtained from these measurements (see next presentation </a:t>
            </a:r>
            <a:r>
              <a:rPr lang="en-US" sz="2000" i="1" dirty="0">
                <a:solidFill>
                  <a:schemeClr val="tx2">
                    <a:lumMod val="50000"/>
                  </a:schemeClr>
                </a:solidFill>
              </a:rPr>
              <a:t>Chemical analysis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16E7D29-5AFD-7F23-05AB-084B0920A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27/09/2023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2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2288F1-D8BC-37C4-6AD0-715414918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944" y="1801714"/>
            <a:ext cx="7255082" cy="3312623"/>
          </a:xfrm>
        </p:spPr>
        <p:txBody>
          <a:bodyPr/>
          <a:lstStyle/>
          <a:p>
            <a:r>
              <a:rPr lang="en-US" sz="2400" b="0" dirty="0"/>
              <a:t>Under preparation plates with alternative PUs for mechanical and chemical compatibility test </a:t>
            </a:r>
          </a:p>
          <a:p>
            <a:r>
              <a:rPr lang="en-US" sz="2400" b="0" dirty="0"/>
              <a:t>We can target more precisely alternative materials upon definition of the detailed technical specifications of the pads. </a:t>
            </a:r>
          </a:p>
          <a:p>
            <a:r>
              <a:rPr lang="en-US" sz="2400" b="0" dirty="0"/>
              <a:t>Some of our suppliers can develop tailor formulations to costumer specifications </a:t>
            </a:r>
          </a:p>
          <a:p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8F9C82-DAC1-7A9B-A42D-1780A411C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PU in use at Polymer lab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C83580-2F89-6F49-5D9C-EC3155686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4751E72-84EE-EAFA-6945-71B230F1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27/09/2023</a:t>
            </a:r>
            <a:endParaRPr lang="en-US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7A172EBF-D92F-5AD6-9C3B-6A8CC60891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766457" cy="376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F86008-4F9F-4449-C0E2-F9E8E92C8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083" y="1198296"/>
            <a:ext cx="3947105" cy="46085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FF17C0-63F5-FB82-4F14-2998AFAB7E7D}"/>
              </a:ext>
            </a:extLst>
          </p:cNvPr>
          <p:cNvSpPr txBox="1"/>
          <p:nvPr/>
        </p:nvSpPr>
        <p:spPr>
          <a:xfrm>
            <a:off x="7600026" y="5905442"/>
            <a:ext cx="444855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chemeClr val="tx2"/>
                </a:solidFill>
              </a:rPr>
              <a:t>Plates of PU </a:t>
            </a:r>
            <a:r>
              <a:rPr lang="en-US" sz="1400" i="1" dirty="0" err="1">
                <a:solidFill>
                  <a:schemeClr val="tx2"/>
                </a:solidFill>
              </a:rPr>
              <a:t>SikaBiresin</a:t>
            </a:r>
            <a:r>
              <a:rPr lang="en-US" sz="1400" i="1" dirty="0">
                <a:solidFill>
                  <a:schemeClr val="tx2"/>
                </a:solidFill>
              </a:rPr>
              <a:t> and sample production report</a:t>
            </a:r>
            <a:endParaRPr lang="en-GB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4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0BE0EE-309B-975F-15F7-73DAC0796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11376024" cy="4608512"/>
          </a:xfrm>
        </p:spPr>
        <p:txBody>
          <a:bodyPr/>
          <a:lstStyle/>
          <a:p>
            <a:r>
              <a:rPr lang="en-US" sz="2800" b="0" dirty="0"/>
              <a:t>Extraction of specimens from pads and construction of the strain jig for compatibility test</a:t>
            </a:r>
          </a:p>
          <a:p>
            <a:endParaRPr lang="en-US" sz="2800" b="0" dirty="0"/>
          </a:p>
          <a:p>
            <a:r>
              <a:rPr lang="en-US" sz="2800" b="0" dirty="0"/>
              <a:t>Get DuPont feedback on compatibility of Molykote with PU and propose alternative lubricants</a:t>
            </a:r>
          </a:p>
          <a:p>
            <a:endParaRPr lang="en-US" sz="2800" b="0" dirty="0"/>
          </a:p>
          <a:p>
            <a:r>
              <a:rPr lang="en-US" sz="2800" b="0" dirty="0"/>
              <a:t>Screening of alternative PUs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14F8E4-66EF-0195-42DB-B770BCED3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217955" cy="627893"/>
          </a:xfrm>
        </p:spPr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8AAD3E-E3A1-9DFF-2213-A392CC51B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C674882-287C-1E13-AE01-3A934A0279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27/09/2023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68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4EEC6-6D47-6935-B0C6-AE2600FE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55938"/>
            <a:ext cx="11376025" cy="532871"/>
          </a:xfrm>
        </p:spPr>
        <p:txBody>
          <a:bodyPr/>
          <a:lstStyle/>
          <a:p>
            <a:r>
              <a:rPr lang="en-US" dirty="0"/>
              <a:t>Annex – plastic lubricants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B9E5E-18D8-15A4-641E-AFABF8B90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665DAD-0F1F-7918-32F2-F7A173B91C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980" y="930700"/>
            <a:ext cx="9458202" cy="528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57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17258</TotalTime>
  <Words>444</Words>
  <Application>Microsoft Office PowerPoint</Application>
  <PresentationFormat>Widescreen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Thème Office</vt:lpstr>
      <vt:lpstr>PU chemical compatibility test plan</vt:lpstr>
      <vt:lpstr>Scope</vt:lpstr>
      <vt:lpstr>Pads delivered at Polymer lab</vt:lpstr>
      <vt:lpstr>Chemical compatibility test (1)</vt:lpstr>
      <vt:lpstr>Chemical compatibility test (2)</vt:lpstr>
      <vt:lpstr>Alternative PU in use at Polymer lab</vt:lpstr>
      <vt:lpstr>Outlook</vt:lpstr>
      <vt:lpstr>Annex – plastic lubricants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Programm on Environmental Stress Cracking of ITER HV Wires – ESC1</dc:title>
  <dc:creator>Jean-Sebastien Rigaud</dc:creator>
  <cp:lastModifiedBy>Roland Piccin</cp:lastModifiedBy>
  <cp:revision>111</cp:revision>
  <dcterms:created xsi:type="dcterms:W3CDTF">2022-09-12T14:59:40Z</dcterms:created>
  <dcterms:modified xsi:type="dcterms:W3CDTF">2023-09-27T06:59:21Z</dcterms:modified>
</cp:coreProperties>
</file>