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1" r:id="rId2"/>
    <p:sldId id="298" r:id="rId3"/>
    <p:sldId id="309" r:id="rId4"/>
    <p:sldId id="310" r:id="rId5"/>
    <p:sldId id="299" r:id="rId6"/>
    <p:sldId id="308" r:id="rId7"/>
  </p:sldIdLst>
  <p:sldSz cx="9144000" cy="702151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B9"/>
    <a:srgbClr val="D71920"/>
    <a:srgbClr val="C0C0C0"/>
    <a:srgbClr val="808080"/>
    <a:srgbClr val="7D7D7D"/>
    <a:srgbClr val="CC0000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85" autoAdjust="0"/>
    <p:restoredTop sz="83905" autoAdjust="0"/>
  </p:normalViewPr>
  <p:slideViewPr>
    <p:cSldViewPr snapToObjects="1">
      <p:cViewPr varScale="1">
        <p:scale>
          <a:sx n="73" d="100"/>
          <a:sy n="73" d="100"/>
        </p:scale>
        <p:origin x="-792" y="-77"/>
      </p:cViewPr>
      <p:guideLst>
        <p:guide orient="horz" pos="726"/>
        <p:guide pos="7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5" d="100"/>
          <a:sy n="85" d="100"/>
        </p:scale>
        <p:origin x="-1728" y="-9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3A5C78-2F52-4DC0-AFFC-9F04C52F26C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29584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685800"/>
            <a:ext cx="4464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5B860C-25EB-4F4B-B320-7E63650257E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3655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sl-SI" noProof="0" dirty="0" smtClean="0"/>
              <a:t>for</a:t>
            </a:r>
            <a:r>
              <a:rPr lang="sl-SI" baseline="0" noProof="0" dirty="0" smtClean="0"/>
              <a:t> command interface </a:t>
            </a:r>
            <a:r>
              <a:rPr lang="sl-SI" baseline="0" noProof="0" dirty="0" smtClean="0"/>
              <a:t>with </a:t>
            </a:r>
            <a:r>
              <a:rPr lang="sl-SI" noProof="0" dirty="0" smtClean="0"/>
              <a:t>now </a:t>
            </a:r>
            <a:r>
              <a:rPr lang="sl-SI" baseline="0" noProof="0" dirty="0" smtClean="0"/>
              <a:t>less DPEs (</a:t>
            </a:r>
            <a:r>
              <a:rPr lang="sl-SI" baseline="0" noProof="0" dirty="0" smtClean="0"/>
              <a:t>array of values) </a:t>
            </a:r>
            <a:r>
              <a:rPr lang="sl-SI" baseline="0" noProof="0" dirty="0" smtClean="0"/>
              <a:t>instead of multiple DPEs</a:t>
            </a:r>
          </a:p>
          <a:p>
            <a:pPr>
              <a:buFontTx/>
              <a:buChar char="-"/>
            </a:pPr>
            <a:r>
              <a:rPr lang="sl-SI" baseline="0" noProof="0" dirty="0" smtClean="0"/>
              <a:t>there used to be only “transition”, now all transitions have leaving previous state/entering next state; leaving state tells you which command you received, which state you are leaving and which is the next state</a:t>
            </a:r>
          </a:p>
          <a:p>
            <a:pPr>
              <a:buFontTx/>
              <a:buChar char="-"/>
            </a:pPr>
            <a:r>
              <a:rPr lang="sl-SI" baseline="0" noProof="0" dirty="0" smtClean="0"/>
              <a:t>FECOS XML built from scratch, using external libraries for parsing text with regular expressions</a:t>
            </a:r>
          </a:p>
          <a:p>
            <a:pPr>
              <a:buFontTx/>
              <a:buChar char="-"/>
            </a:pPr>
            <a:r>
              <a:rPr lang="sl-SI" baseline="0" noProof="0" dirty="0" smtClean="0"/>
              <a:t>&gt;XML parser will have a set of helper functions to help with processing standard fml structures, e.g. for PCC</a:t>
            </a:r>
          </a:p>
          <a:p>
            <a:pPr>
              <a:buFontTx/>
              <a:buChar char="-"/>
            </a:pPr>
            <a:r>
              <a:rPr lang="sl-SI" baseline="0" noProof="0" dirty="0" smtClean="0"/>
              <a:t>define how to write real-time capable functions that are inline with FECOS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B860C-25EB-4F4B-B320-7E63650257E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5709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l-SI" noProof="0" dirty="0" smtClean="0"/>
              <a:t>-it’s not possible to send commands from PVSS (no command interface) – not even</a:t>
            </a:r>
            <a:r>
              <a:rPr lang="sl-SI" baseline="0" noProof="0" dirty="0" smtClean="0"/>
              <a:t> Reset, Reset can only be send internally or by another </a:t>
            </a:r>
            <a:r>
              <a:rPr lang="sl-SI" baseline="0" noProof="0" dirty="0" smtClean="0"/>
              <a:t>component</a:t>
            </a:r>
            <a:endParaRPr lang="sl-SI" noProof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l-SI" noProof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l-SI" noProof="0" dirty="0" smtClean="0"/>
              <a:t>„Basic device“ there was problem in the specification/design/approval process, so we have to reopen and fix (1MD)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B860C-25EB-4F4B-B320-7E63650257E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5709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noProof="0" dirty="0" smtClean="0"/>
              <a:t>-FECOS</a:t>
            </a:r>
            <a:r>
              <a:rPr lang="sl-SI" baseline="0" noProof="0" dirty="0" smtClean="0"/>
              <a:t> EA will include requirements...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B860C-25EB-4F4B-B320-7E63650257E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5709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None/>
            </a:pPr>
            <a:r>
              <a:rPr lang="sl-SI" baseline="0" noProof="0" dirty="0" smtClean="0"/>
              <a:t>-scratchpad will allow modifications of cycle dependent data; quite complex</a:t>
            </a:r>
          </a:p>
          <a:p>
            <a:pPr marL="171450" indent="-171450">
              <a:buFont typeface="Arial" pitchFamily="34" charset="0"/>
              <a:buNone/>
            </a:pPr>
            <a:r>
              <a:rPr lang="sl-SI" baseline="0" noProof="0" dirty="0" smtClean="0"/>
              <a:t>-implement remote logging; will use log4j formatting</a:t>
            </a:r>
          </a:p>
          <a:p>
            <a:pPr marL="171450" indent="-171450">
              <a:buFont typeface="Arial" pitchFamily="34" charset="0"/>
              <a:buNone/>
            </a:pPr>
            <a:r>
              <a:rPr lang="sl-SI" baseline="0" noProof="0" dirty="0" smtClean="0"/>
              <a:t>-&gt; FECOS will provide logging services to all FECOS components</a:t>
            </a:r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B860C-25EB-4F4B-B320-7E63650257E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95169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None/>
            </a:pPr>
            <a:r>
              <a:rPr lang="sl-SI" baseline="0" noProof="0" dirty="0" smtClean="0"/>
              <a:t>-create programming user manual for real-time programming</a:t>
            </a:r>
          </a:p>
          <a:p>
            <a:pPr marL="171450" indent="-171450">
              <a:buFont typeface="Arial" pitchFamily="34" charset="0"/>
              <a:buNone/>
            </a:pPr>
            <a:r>
              <a:rPr lang="sl-SI" baseline="0" noProof="0" dirty="0" smtClean="0"/>
              <a:t>-wizards will simplify for example implementation of getters and setters (simplify the use of data value references)</a:t>
            </a:r>
          </a:p>
          <a:p>
            <a:pPr marL="171450" indent="-171450">
              <a:buFont typeface="Arial" pitchFamily="34" charset="0"/>
              <a:buNone/>
            </a:pPr>
            <a:r>
              <a:rPr lang="sl-SI" baseline="0" noProof="0" dirty="0" smtClean="0"/>
              <a:t>-add FECOS palettes to user libraries (right click)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B860C-25EB-4F4B-B320-7E63650257E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95169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2400" cy="1504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0800" cy="1795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342866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2453632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279400"/>
            <a:ext cx="2244725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9400"/>
            <a:ext cx="6586538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876504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5327650" cy="5397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72050" y="971550"/>
            <a:ext cx="4011613" cy="2651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72050" y="3775075"/>
            <a:ext cx="4011613" cy="2652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013450" y="6729413"/>
            <a:ext cx="2987675" cy="230187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252717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415858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2400" cy="139541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240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3254229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71550"/>
            <a:ext cx="4011613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2089500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29600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2446066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1361677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2594394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175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3714829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6400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6400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133256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3450" y="6729413"/>
            <a:ext cx="2987675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solidFill>
                  <a:srgbClr val="7D7D7D"/>
                </a:solidFill>
              </a:defRPr>
            </a:lvl1pPr>
          </a:lstStyle>
          <a:p>
            <a:r>
              <a:rPr lang="sl-SI" smtClean="0"/>
              <a:t>Cosylab 2010</a:t>
            </a:r>
            <a:endParaRPr lang="sl-SI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 flipH="1">
            <a:off x="639763" y="520700"/>
            <a:ext cx="7950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1038" name="Picture 14" descr="logocosylabmin"/>
          <p:cNvPicPr>
            <a:picLocks noChangeAspect="1" noChangeArrowheads="1"/>
          </p:cNvPicPr>
          <p:nvPr userDrawn="1"/>
        </p:nvPicPr>
        <p:blipFill>
          <a:blip r:embed="rId14" cstate="print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9400"/>
            <a:ext cx="5327650" cy="539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style...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971550"/>
            <a:ext cx="8174038" cy="545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First</a:t>
            </a:r>
            <a:endParaRPr lang="en-US" smtClean="0"/>
          </a:p>
          <a:p>
            <a:pPr lvl="1"/>
            <a:r>
              <a:rPr lang="en-US" smtClean="0"/>
              <a:t> </a:t>
            </a:r>
            <a:r>
              <a:rPr lang="sl-SI" smtClean="0"/>
              <a:t>Second</a:t>
            </a:r>
          </a:p>
          <a:p>
            <a:pPr lvl="2"/>
            <a:endParaRPr lang="sl-SI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10000"/>
        </a:spcBef>
        <a:spcAft>
          <a:spcPct val="5000"/>
        </a:spcAft>
        <a:buClr>
          <a:srgbClr val="CC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10000"/>
        </a:spcBef>
        <a:spcAft>
          <a:spcPct val="5000"/>
        </a:spcAft>
        <a:buClr>
          <a:srgbClr val="CC0000"/>
        </a:buClr>
        <a:buSzPct val="6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2.emf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luka.sepetavc@cosylab.com" TargetMode="External"/><Relationship Id="rId5" Type="http://schemas.openxmlformats.org/officeDocument/2006/relationships/hyperlink" Target="mailto:miha.vitorovic@cosylab.com" TargetMode="External"/><Relationship Id="rId4" Type="http://schemas.openxmlformats.org/officeDocument/2006/relationships/hyperlink" Target="mailto:matej.sekoranja@cosylab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8750" y="2320925"/>
            <a:ext cx="5437188" cy="1585913"/>
          </a:xfrm>
          <a:noFill/>
        </p:spPr>
        <p:txBody>
          <a:bodyPr lIns="0" anchor="b"/>
          <a:lstStyle/>
          <a:p>
            <a:pPr eaLnBrk="1" hangingPunct="1">
              <a:lnSpc>
                <a:spcPct val="90000"/>
              </a:lnSpc>
            </a:pPr>
            <a:r>
              <a:rPr lang="sl-SI" sz="2800" dirty="0" smtClean="0"/>
              <a:t>FECOS</a:t>
            </a:r>
            <a:br>
              <a:rPr lang="sl-SI" sz="2800" dirty="0" smtClean="0"/>
            </a:br>
            <a:r>
              <a:rPr lang="sl-SI" sz="2800" dirty="0" smtClean="0"/>
              <a:t>Status </a:t>
            </a:r>
            <a:r>
              <a:rPr lang="en-US" sz="2800" dirty="0" smtClean="0"/>
              <a:t>overview</a:t>
            </a:r>
            <a:br>
              <a:rPr lang="en-US" sz="2800" dirty="0" smtClean="0"/>
            </a:br>
            <a:endParaRPr lang="en-US" sz="2800" dirty="0" smtClean="0"/>
          </a:p>
        </p:txBody>
      </p:sp>
      <p:pic>
        <p:nvPicPr>
          <p:cNvPr id="2051" name="Picture 32" descr="logocosylab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755650" y="19637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3"/>
          <p:cNvSpPr txBox="1">
            <a:spLocks noChangeArrowheads="1"/>
          </p:cNvSpPr>
          <p:nvPr/>
        </p:nvSpPr>
        <p:spPr bwMode="auto">
          <a:xfrm>
            <a:off x="4718818" y="3654772"/>
            <a:ext cx="395763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l-SI" sz="2000" i="1" dirty="0" smtClean="0">
                <a:hlinkClick r:id="rId4"/>
              </a:rPr>
              <a:t>matej.sekoranja</a:t>
            </a:r>
            <a:r>
              <a:rPr lang="en-US" sz="2000" i="1" dirty="0" smtClean="0">
                <a:hlinkClick r:id="rId4"/>
              </a:rPr>
              <a:t>@</a:t>
            </a:r>
            <a:r>
              <a:rPr lang="en-US" sz="2000" i="1" dirty="0" err="1" smtClean="0">
                <a:hlinkClick r:id="rId4"/>
              </a:rPr>
              <a:t>cosylab.com</a:t>
            </a:r>
            <a:endParaRPr lang="en-US" sz="2000" i="1" dirty="0" smtClean="0"/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l-SI" sz="2000" i="1" dirty="0" smtClean="0">
                <a:hlinkClick r:id="rId5"/>
              </a:rPr>
              <a:t>miha.vitorovic@cosylab.com</a:t>
            </a:r>
            <a:endParaRPr lang="sl-SI" sz="2000" i="1" dirty="0" smtClean="0"/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l-SI" sz="2000" i="1" dirty="0" smtClean="0">
                <a:hlinkClick r:id="rId6"/>
              </a:rPr>
              <a:t>luka.sepetavc@cosylab.com</a:t>
            </a:r>
            <a:endParaRPr lang="sl-SI" sz="2000" i="1" dirty="0" smtClean="0"/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650" y="809625"/>
            <a:ext cx="28384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2665413" y="4787900"/>
            <a:ext cx="3743325" cy="631825"/>
            <a:chOff x="1477" y="3184"/>
            <a:chExt cx="2358" cy="398"/>
          </a:xfrm>
        </p:grpSpPr>
        <p:pic>
          <p:nvPicPr>
            <p:cNvPr id="2055" name="Picture 42" descr="cikacaka"/>
            <p:cNvPicPr>
              <a:picLocks noChangeAspect="1" noChangeArrowheads="1"/>
            </p:cNvPicPr>
            <p:nvPr/>
          </p:nvPicPr>
          <p:blipFill>
            <a:blip r:embed="rId8" cstate="print">
              <a:lum contrast="-12000"/>
            </a:blip>
            <a:srcRect/>
            <a:stretch>
              <a:fillRect/>
            </a:stretch>
          </p:blipFill>
          <p:spPr bwMode="auto">
            <a:xfrm>
              <a:off x="1541" y="3184"/>
              <a:ext cx="217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3"/>
            <p:cNvSpPr>
              <a:spLocks noChangeArrowheads="1"/>
            </p:cNvSpPr>
            <p:nvPr/>
          </p:nvSpPr>
          <p:spPr bwMode="auto">
            <a:xfrm>
              <a:off x="1477" y="3388"/>
              <a:ext cx="235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400" spc="320" dirty="0"/>
                <a:t>the best people make </a:t>
              </a:r>
              <a:r>
                <a:rPr lang="en-US" sz="1400" spc="320" dirty="0" err="1"/>
                <a:t>cosylab</a:t>
              </a:r>
              <a:endParaRPr lang="en-US" sz="1400" spc="320" dirty="0"/>
            </a:p>
          </p:txBody>
        </p:sp>
      </p:grpSp>
      <p:sp>
        <p:nvSpPr>
          <p:cNvPr id="10" name="Text Box 33"/>
          <p:cNvSpPr txBox="1">
            <a:spLocks noChangeArrowheads="1"/>
          </p:cNvSpPr>
          <p:nvPr/>
        </p:nvSpPr>
        <p:spPr bwMode="auto">
          <a:xfrm>
            <a:off x="2735796" y="3662320"/>
            <a:ext cx="223703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l-SI" sz="2000" dirty="0" smtClean="0"/>
              <a:t>Matej Šekoranja</a:t>
            </a: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l-SI" sz="2000" dirty="0" smtClean="0"/>
              <a:t>Miha Vitorovič</a:t>
            </a: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l-SI" sz="2000" u="sng" dirty="0" smtClean="0"/>
              <a:t>Luka Šepetavc</a:t>
            </a:r>
            <a:endParaRPr lang="sl-SI" sz="2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4860032" cy="539750"/>
          </a:xfrm>
        </p:spPr>
        <p:txBody>
          <a:bodyPr/>
          <a:lstStyle/>
          <a:p>
            <a:r>
              <a:rPr lang="en-US" dirty="0" smtClean="0"/>
              <a:t>Task overview (completed)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3568" y="971550"/>
            <a:ext cx="7722815" cy="5456238"/>
          </a:xfrm>
        </p:spPr>
        <p:txBody>
          <a:bodyPr/>
          <a:lstStyle/>
          <a:p>
            <a:r>
              <a:rPr lang="en-US" dirty="0" smtClean="0"/>
              <a:t>New command interface to </a:t>
            </a:r>
            <a:r>
              <a:rPr lang="en-US" dirty="0" err="1" smtClean="0"/>
              <a:t>WinCC</a:t>
            </a:r>
            <a:r>
              <a:rPr lang="en-US" dirty="0" smtClean="0"/>
              <a:t> OA</a:t>
            </a:r>
          </a:p>
          <a:p>
            <a:pPr lvl="1"/>
            <a:r>
              <a:rPr lang="en-US" dirty="0" smtClean="0"/>
              <a:t>Reduced number of data points elements per Component</a:t>
            </a:r>
          </a:p>
          <a:p>
            <a:endParaRPr lang="en-US" dirty="0" smtClean="0"/>
          </a:p>
          <a:p>
            <a:r>
              <a:rPr lang="en-US" dirty="0" err="1" smtClean="0"/>
              <a:t>EnteringState</a:t>
            </a:r>
            <a:r>
              <a:rPr lang="en-US" dirty="0" smtClean="0"/>
              <a:t>/</a:t>
            </a:r>
            <a:r>
              <a:rPr lang="en-US" dirty="0" err="1" smtClean="0"/>
              <a:t>LeavingState</a:t>
            </a:r>
            <a:r>
              <a:rPr lang="en-US" dirty="0" smtClean="0"/>
              <a:t> callbacks</a:t>
            </a:r>
          </a:p>
          <a:p>
            <a:pPr lvl="1"/>
            <a:r>
              <a:rPr lang="en-US" dirty="0" smtClean="0"/>
              <a:t>Each state has two methods called before entering and after leaving it</a:t>
            </a:r>
          </a:p>
          <a:p>
            <a:pPr lvl="1"/>
            <a:r>
              <a:rPr lang="en-US" dirty="0" smtClean="0"/>
              <a:t>More in-line with the </a:t>
            </a:r>
            <a:r>
              <a:rPr lang="en-US" dirty="0" err="1" smtClean="0"/>
              <a:t>WinCC</a:t>
            </a:r>
            <a:r>
              <a:rPr lang="en-US" dirty="0" smtClean="0"/>
              <a:t> OA approach</a:t>
            </a:r>
          </a:p>
          <a:p>
            <a:endParaRPr lang="en-US" dirty="0" smtClean="0"/>
          </a:p>
          <a:p>
            <a:r>
              <a:rPr lang="en-US" dirty="0" smtClean="0"/>
              <a:t>FECOS XML parser</a:t>
            </a:r>
          </a:p>
          <a:p>
            <a:pPr lvl="1"/>
            <a:r>
              <a:rPr lang="sl-SI" dirty="0" smtClean="0"/>
              <a:t>Native LabVIEW </a:t>
            </a:r>
            <a:r>
              <a:rPr lang="en-US" dirty="0" smtClean="0"/>
              <a:t>XML parser </a:t>
            </a:r>
            <a:r>
              <a:rPr lang="sl-SI" dirty="0" smtClean="0"/>
              <a:t>not</a:t>
            </a:r>
            <a:r>
              <a:rPr lang="en-US" dirty="0" smtClean="0"/>
              <a:t> </a:t>
            </a:r>
            <a:r>
              <a:rPr lang="sl-SI" dirty="0" smtClean="0"/>
              <a:t>working on</a:t>
            </a:r>
            <a:r>
              <a:rPr lang="en-US" dirty="0" smtClean="0"/>
              <a:t> real-time targets</a:t>
            </a:r>
          </a:p>
          <a:p>
            <a:pPr lvl="1"/>
            <a:r>
              <a:rPr lang="en-US" dirty="0" smtClean="0"/>
              <a:t>Will enable FECOS to parse RMS generated configuration</a:t>
            </a:r>
          </a:p>
          <a:p>
            <a:endParaRPr lang="en-US" dirty="0" smtClean="0"/>
          </a:p>
          <a:p>
            <a:r>
              <a:rPr lang="en-US" dirty="0" smtClean="0"/>
              <a:t>Design FECOS real-time capabilities</a:t>
            </a:r>
          </a:p>
          <a:p>
            <a:pPr lvl="1"/>
            <a:r>
              <a:rPr lang="en-US" dirty="0" smtClean="0"/>
              <a:t>Based on discussion of real-time requirements with Anton </a:t>
            </a:r>
            <a:r>
              <a:rPr lang="en-US" dirty="0" err="1" smtClean="0"/>
              <a:t>Kerschbaum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Cosylab 2011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29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4860032" cy="539750"/>
          </a:xfrm>
        </p:spPr>
        <p:txBody>
          <a:bodyPr/>
          <a:lstStyle/>
          <a:p>
            <a:r>
              <a:rPr lang="en-US" smtClean="0"/>
              <a:t>Task overview (completed)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971550"/>
            <a:ext cx="7434783" cy="5456238"/>
          </a:xfrm>
        </p:spPr>
        <p:txBody>
          <a:bodyPr/>
          <a:lstStyle/>
          <a:p>
            <a:r>
              <a:rPr lang="en-US" dirty="0" smtClean="0"/>
              <a:t>Implementation of the Basic Device </a:t>
            </a:r>
          </a:p>
          <a:p>
            <a:pPr lvl="1"/>
            <a:r>
              <a:rPr lang="en-US" dirty="0" smtClean="0"/>
              <a:t>Simpler state machine</a:t>
            </a:r>
          </a:p>
          <a:p>
            <a:pPr lvl="1"/>
            <a:r>
              <a:rPr lang="en-US" dirty="0" smtClean="0"/>
              <a:t>No command interface to </a:t>
            </a:r>
            <a:r>
              <a:rPr lang="en-US" dirty="0" err="1" smtClean="0"/>
              <a:t>WinCC</a:t>
            </a:r>
            <a:r>
              <a:rPr lang="en-US" dirty="0" smtClean="0"/>
              <a:t> OA</a:t>
            </a:r>
          </a:p>
          <a:p>
            <a:pPr lvl="1"/>
            <a:r>
              <a:rPr lang="en-US" dirty="0" smtClean="0"/>
              <a:t>Controlled by some other Component (state driven device)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Cosylab 2011</a:t>
            </a:r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5218901"/>
              </p:ext>
            </p:extLst>
          </p:nvPr>
        </p:nvGraphicFramePr>
        <p:xfrm>
          <a:off x="1871700" y="2466640"/>
          <a:ext cx="5508612" cy="3989849"/>
        </p:xfrm>
        <a:graphic>
          <a:graphicData uri="http://schemas.openxmlformats.org/presentationml/2006/ole">
            <p:oleObj spid="_x0000_s1037" r:id="rId4" imgW="3534483" imgH="2561953" progId="Visio.Drawing.11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35609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5796136" cy="539750"/>
          </a:xfrm>
        </p:spPr>
        <p:txBody>
          <a:bodyPr/>
          <a:lstStyle/>
          <a:p>
            <a:r>
              <a:rPr lang="en-US" dirty="0" smtClean="0"/>
              <a:t>Task overview (work in progress)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971550"/>
            <a:ext cx="7434783" cy="5456238"/>
          </a:xfrm>
        </p:spPr>
        <p:txBody>
          <a:bodyPr/>
          <a:lstStyle/>
          <a:p>
            <a:r>
              <a:rPr lang="en-US" dirty="0" smtClean="0"/>
              <a:t>FECOS dynamic Component loading and instantiation</a:t>
            </a:r>
          </a:p>
          <a:p>
            <a:pPr lvl="1"/>
            <a:r>
              <a:rPr lang="en-US" dirty="0" smtClean="0"/>
              <a:t>No need to statically link Components into FECOS</a:t>
            </a:r>
          </a:p>
          <a:p>
            <a:pPr lvl="1"/>
            <a:r>
              <a:rPr lang="en-US" dirty="0" smtClean="0"/>
              <a:t>Single FECOS core image deployed on all PXIs</a:t>
            </a:r>
          </a:p>
          <a:p>
            <a:pPr lvl="1"/>
            <a:r>
              <a:rPr lang="en-US" dirty="0" smtClean="0"/>
              <a:t>All specific functionality (Components) deployed separately</a:t>
            </a:r>
          </a:p>
          <a:p>
            <a:pPr lvl="1"/>
            <a:r>
              <a:rPr lang="en-US" dirty="0" smtClean="0"/>
              <a:t>PXI functionality dictated by configuration</a:t>
            </a:r>
          </a:p>
          <a:p>
            <a:pPr lvl="1"/>
            <a:r>
              <a:rPr lang="en-US" dirty="0" smtClean="0"/>
              <a:t>FECOS only loads what is needed</a:t>
            </a:r>
          </a:p>
          <a:p>
            <a:endParaRPr lang="en-US" dirty="0" smtClean="0"/>
          </a:p>
          <a:p>
            <a:r>
              <a:rPr lang="en-US" dirty="0" smtClean="0"/>
              <a:t>Implement FECOS real-time capabilities</a:t>
            </a:r>
          </a:p>
          <a:p>
            <a:endParaRPr lang="en-US" dirty="0" smtClean="0"/>
          </a:p>
          <a:p>
            <a:r>
              <a:rPr lang="en-US" dirty="0" smtClean="0"/>
              <a:t>FECOS EA model</a:t>
            </a:r>
          </a:p>
          <a:p>
            <a:endParaRPr lang="en-US" dirty="0" smtClean="0"/>
          </a:p>
          <a:p>
            <a:r>
              <a:rPr lang="en-US" dirty="0" smtClean="0"/>
              <a:t>Define stability and performance test cases for FECOS XML parser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Cosylab 2011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16014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4463988" cy="539750"/>
          </a:xfrm>
        </p:spPr>
        <p:txBody>
          <a:bodyPr/>
          <a:lstStyle/>
          <a:p>
            <a:r>
              <a:rPr lang="en-US" smtClean="0"/>
              <a:t>Task overview (to do)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971550"/>
            <a:ext cx="7722815" cy="5456238"/>
          </a:xfrm>
        </p:spPr>
        <p:txBody>
          <a:bodyPr/>
          <a:lstStyle/>
          <a:p>
            <a:r>
              <a:rPr lang="en-US" dirty="0" smtClean="0"/>
              <a:t>Evaluate and document FECOS real-time performance</a:t>
            </a:r>
          </a:p>
          <a:p>
            <a:endParaRPr lang="en-US" dirty="0" smtClean="0"/>
          </a:p>
          <a:p>
            <a:r>
              <a:rPr lang="en-US" dirty="0" smtClean="0"/>
              <a:t>Perform stability and performance test cases for FECOS XML parser</a:t>
            </a:r>
          </a:p>
          <a:p>
            <a:endParaRPr lang="en-US" dirty="0" smtClean="0"/>
          </a:p>
          <a:p>
            <a:r>
              <a:rPr lang="en-US" dirty="0" smtClean="0"/>
              <a:t>Report stability and performance test cases for FECOS XML parser</a:t>
            </a:r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/>
              <a:t>Design and implementation of scratchpad</a:t>
            </a:r>
          </a:p>
          <a:p>
            <a:endParaRPr lang="en-US" dirty="0" smtClean="0"/>
          </a:p>
          <a:p>
            <a:r>
              <a:rPr lang="en-US" dirty="0" smtClean="0"/>
              <a:t>Remote logging (log4j)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Cosylab 2011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969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4463988" cy="539750"/>
          </a:xfrm>
        </p:spPr>
        <p:txBody>
          <a:bodyPr/>
          <a:lstStyle/>
          <a:p>
            <a:r>
              <a:rPr lang="en-US" smtClean="0"/>
              <a:t>Task overview (to do)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971550"/>
            <a:ext cx="7722815" cy="5456238"/>
          </a:xfrm>
        </p:spPr>
        <p:txBody>
          <a:bodyPr/>
          <a:lstStyle/>
          <a:p>
            <a:r>
              <a:rPr lang="en-US" dirty="0" smtClean="0"/>
              <a:t>Design and implementation of data retrieval (HTTP)</a:t>
            </a:r>
          </a:p>
          <a:p>
            <a:endParaRPr lang="en-US" dirty="0" smtClean="0"/>
          </a:p>
          <a:p>
            <a:r>
              <a:rPr lang="en-US" dirty="0" smtClean="0"/>
              <a:t>Addition of real-time capabilities to FECOS user manual</a:t>
            </a:r>
          </a:p>
          <a:p>
            <a:endParaRPr lang="en-US" dirty="0" smtClean="0"/>
          </a:p>
          <a:p>
            <a:r>
              <a:rPr lang="en-US" dirty="0" smtClean="0"/>
              <a:t>Add </a:t>
            </a:r>
            <a:r>
              <a:rPr lang="en-US" i="1" dirty="0" smtClean="0"/>
              <a:t>Basic Device</a:t>
            </a:r>
            <a:r>
              <a:rPr lang="en-US" dirty="0" smtClean="0"/>
              <a:t> to FECOS user manual</a:t>
            </a:r>
          </a:p>
          <a:p>
            <a:endParaRPr lang="en-US" dirty="0" smtClean="0"/>
          </a:p>
          <a:p>
            <a:r>
              <a:rPr lang="en-US" dirty="0" smtClean="0"/>
              <a:t>Adding wizards and FECOS palettes to LabVIEW</a:t>
            </a:r>
          </a:p>
          <a:p>
            <a:pPr lvl="1"/>
            <a:r>
              <a:rPr lang="en-US" dirty="0" smtClean="0"/>
              <a:t>Ease of development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Cosylab 2011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5282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2140</TotalTime>
  <Words>511</Words>
  <Application>Microsoft Office PowerPoint</Application>
  <PresentationFormat>Custom</PresentationFormat>
  <Paragraphs>84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Default Design</vt:lpstr>
      <vt:lpstr>Microsoft Visio Drawing</vt:lpstr>
      <vt:lpstr>FECOS Status overview </vt:lpstr>
      <vt:lpstr>Task overview (completed)</vt:lpstr>
      <vt:lpstr>Task overview (completed)</vt:lpstr>
      <vt:lpstr>Task overview (work in progress)</vt:lpstr>
      <vt:lpstr>Task overview (to do)</vt:lpstr>
      <vt:lpstr>Task overview (to do)</vt:lpstr>
    </vt:vector>
  </TitlesOfParts>
  <Company>COSYLAB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FECOS</dc:title>
  <dc:creator>Miha Vitorovič</dc:creator>
  <cp:lastModifiedBy>lsepetavc</cp:lastModifiedBy>
  <cp:revision>349</cp:revision>
  <dcterms:created xsi:type="dcterms:W3CDTF">2006-10-19T08:19:17Z</dcterms:created>
  <dcterms:modified xsi:type="dcterms:W3CDTF">2011-03-27T19:33:38Z</dcterms:modified>
</cp:coreProperties>
</file>