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5" r:id="rId3"/>
    <p:sldId id="284" r:id="rId4"/>
    <p:sldId id="289" r:id="rId5"/>
    <p:sldId id="290" r:id="rId6"/>
    <p:sldId id="302" r:id="rId7"/>
    <p:sldId id="303" r:id="rId8"/>
    <p:sldId id="280" r:id="rId9"/>
    <p:sldId id="291" r:id="rId10"/>
    <p:sldId id="292" r:id="rId11"/>
    <p:sldId id="293" r:id="rId12"/>
    <p:sldId id="294" r:id="rId13"/>
    <p:sldId id="295" r:id="rId14"/>
    <p:sldId id="297" r:id="rId15"/>
    <p:sldId id="298" r:id="rId16"/>
    <p:sldId id="300" r:id="rId17"/>
    <p:sldId id="287" r:id="rId18"/>
    <p:sldId id="266" r:id="rId1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3300"/>
    <a:srgbClr val="666699"/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002" autoAdjust="0"/>
    <p:restoredTop sz="94545" autoAdjust="0"/>
  </p:normalViewPr>
  <p:slideViewPr>
    <p:cSldViewPr>
      <p:cViewPr varScale="1">
        <p:scale>
          <a:sx n="122" d="100"/>
          <a:sy n="122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AD08E89-57B7-4BF4-8723-875F72BEF890}" type="datetime1">
              <a:rPr lang="en-US"/>
              <a:pPr>
                <a:defRPr/>
              </a:pPr>
              <a:t>3/29/2011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n-US"/>
              <a:t>PP-101007-a-TST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E4BFEB5-DAA1-43DD-B185-BEF0D7B5B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BEDB5C-3E92-4F40-8A1A-27E1C9DAEB16}" type="datetime1">
              <a:rPr lang="en-US"/>
              <a:pPr>
                <a:defRPr/>
              </a:pPr>
              <a:t>3/29/2011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AT"/>
              <a:t>PP-101007-a-TST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B07E26-0180-4560-9473-7DB38569962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PP-101007-a-TST</a:t>
            </a:r>
          </a:p>
        </p:txBody>
      </p:sp>
      <p:sp>
        <p:nvSpPr>
          <p:cNvPr id="1331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329B-838B-4B93-8845-CF518286C0D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3EFF-3B29-4F22-B8DC-472CACA8B50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C83E3-A5BA-4BF0-BEB9-C742C860FE5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181A-7FE4-4716-8319-2A53577A3CF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7558-CBD8-4770-8EC8-1EA000ABE9E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E47FF-4F4F-4977-B98B-D0B3377F69D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70F8-E579-4326-998F-BB1A8158A8F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113F5-20CB-4F67-B1DC-B5DDCB3F97B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A0897-B6CD-47BE-A050-8A621CD4205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BF68-91F1-427E-8929-61E1C59548A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10BA-1385-4457-ACEF-E7519BF6511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B89B-DC1B-480C-AF8A-BEBF77F5779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60813" y="6286500"/>
            <a:ext cx="51831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573838"/>
            <a:ext cx="3500437" cy="2841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PP-110329-a-TST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308725"/>
            <a:ext cx="2305050" cy="2873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Tobias Stadlbauer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6100" y="6381750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062A3A7D-FE4A-48FB-A35E-F9D44A8FD88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bevel">
            <a:avLst>
              <a:gd name="adj" fmla="val 125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0" y="476250"/>
            <a:ext cx="9144000" cy="504825"/>
          </a:xfrm>
          <a:prstGeom prst="bevel">
            <a:avLst>
              <a:gd name="adj" fmla="val 125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2058" name="Picture 9" descr="bul-pho-2007-046_01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4250" y="44450"/>
            <a:ext cx="40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513513" cy="21605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Tobias Stadlbauer</a:t>
            </a:r>
          </a:p>
          <a:p>
            <a:pPr eaLnBrk="1" hangingPunct="1">
              <a:defRPr/>
            </a:pPr>
            <a:endParaRPr lang="en-U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Special Magnets</a:t>
            </a:r>
          </a:p>
          <a:p>
            <a:pPr eaLnBrk="1" hangingPunct="1">
              <a:defRPr/>
            </a:pPr>
            <a:r>
              <a:rPr lang="en-US" sz="1600" dirty="0" err="1" smtClean="0">
                <a:solidFill>
                  <a:schemeClr val="tx1"/>
                </a:solidFill>
              </a:rPr>
              <a:t>MedAustron</a:t>
            </a: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 March 2011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84213" y="1412875"/>
            <a:ext cx="7632700" cy="1800225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Special Magnets Controls</a:t>
            </a:r>
          </a:p>
          <a:p>
            <a:pPr algn="ctr"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Status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10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Command STANDBY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STBY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?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?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11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195736" y="3212976"/>
            <a:ext cx="122413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Command Horizontal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STBY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?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871700" y="3320988"/>
            <a:ext cx="576064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9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1EC2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12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Horizontal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Download Set point: Current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STBY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2100A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619672" y="3068960"/>
            <a:ext cx="1080120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13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Horizontal</a:t>
            </a:r>
          </a:p>
          <a:p>
            <a:pPr marL="342900" indent="-342900">
              <a:buAutoNum type="arabicPeriod"/>
            </a:pPr>
            <a:r>
              <a:rPr lang="en-GB" dirty="0" smtClean="0"/>
              <a:t>Download Set point: Current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Command ON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2100A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619672" y="3068960"/>
            <a:ext cx="1080120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14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Horizontal</a:t>
            </a:r>
          </a:p>
          <a:p>
            <a:pPr marL="342900" indent="-342900">
              <a:buAutoNum type="arabicPeriod"/>
            </a:pPr>
            <a:r>
              <a:rPr lang="en-GB" dirty="0" smtClean="0"/>
              <a:t>Download Set point: Current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ON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Pre-Trigger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2100A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619672" y="3068960"/>
            <a:ext cx="1080120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ightning Bolt 37"/>
          <p:cNvSpPr/>
          <p:nvPr/>
        </p:nvSpPr>
        <p:spPr>
          <a:xfrm>
            <a:off x="1115616" y="5229200"/>
            <a:ext cx="360040" cy="720080"/>
          </a:xfrm>
          <a:prstGeom prst="lightningBol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rot="5400000" flipH="1" flipV="1">
            <a:off x="431540" y="5913276"/>
            <a:ext cx="792088" cy="0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27584" y="5517232"/>
            <a:ext cx="639688" cy="8384"/>
          </a:xfrm>
          <a:prstGeom prst="line">
            <a:avLst/>
          </a:prstGeom>
          <a:ln w="3810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59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60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1EC2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15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MTH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Horizontal</a:t>
            </a:r>
          </a:p>
          <a:p>
            <a:pPr marL="342900" indent="-342900">
              <a:buAutoNum type="arabicPeriod"/>
            </a:pPr>
            <a:r>
              <a:rPr lang="en-GB" dirty="0" smtClean="0"/>
              <a:t>Download Set point: Current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ON</a:t>
            </a:r>
          </a:p>
          <a:p>
            <a:pPr marL="342900" indent="-342900">
              <a:buAutoNum type="arabicPeriod"/>
            </a:pPr>
            <a:r>
              <a:rPr lang="en-GB" dirty="0" smtClean="0"/>
              <a:t>Pre-Trigger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Start-Trigger</a:t>
            </a: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2100A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619672" y="3068960"/>
            <a:ext cx="1080120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ightning Bolt 37"/>
          <p:cNvSpPr/>
          <p:nvPr/>
        </p:nvSpPr>
        <p:spPr>
          <a:xfrm>
            <a:off x="1691680" y="5373216"/>
            <a:ext cx="216024" cy="360040"/>
          </a:xfrm>
          <a:prstGeom prst="lightningBol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rot="5400000" flipH="1" flipV="1">
            <a:off x="5544108" y="5625244"/>
            <a:ext cx="1512168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516216" y="5085184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452320" y="5085184"/>
            <a:ext cx="576064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60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1EC2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16</a:t>
            </a:fld>
            <a:endParaRPr lang="de-AT" dirty="0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 MTH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268760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Command STANDBY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Horizontal</a:t>
            </a:r>
          </a:p>
          <a:p>
            <a:pPr marL="342900" indent="-342900">
              <a:buAutoNum type="arabicPeriod"/>
            </a:pPr>
            <a:r>
              <a:rPr lang="en-GB" dirty="0" smtClean="0"/>
              <a:t>Download Set point: Current</a:t>
            </a:r>
          </a:p>
          <a:p>
            <a:pPr marL="342900" indent="-342900">
              <a:buAutoNum type="arabicPeriod"/>
            </a:pPr>
            <a:r>
              <a:rPr lang="en-GB" dirty="0" smtClean="0"/>
              <a:t>Command ON</a:t>
            </a:r>
          </a:p>
          <a:p>
            <a:pPr marL="342900" indent="-342900">
              <a:buAutoNum type="arabicPeriod"/>
            </a:pPr>
            <a:r>
              <a:rPr lang="en-GB" dirty="0" smtClean="0"/>
              <a:t>Pre-Trigger</a:t>
            </a:r>
          </a:p>
          <a:p>
            <a:pPr marL="342900" indent="-342900">
              <a:buAutoNum type="arabicPeriod"/>
            </a:pPr>
            <a:r>
              <a:rPr lang="en-GB" dirty="0" smtClean="0"/>
              <a:t>Start-Trigger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Stop-Trigger</a:t>
            </a:r>
          </a:p>
          <a:p>
            <a:pPr marL="342900" indent="-342900"/>
            <a:endParaRPr lang="en-GB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2100A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Striped Right Arrow 36"/>
          <p:cNvSpPr/>
          <p:nvPr/>
        </p:nvSpPr>
        <p:spPr>
          <a:xfrm rot="5400000">
            <a:off x="1619672" y="3068960"/>
            <a:ext cx="1080120" cy="2160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ightning Bolt 37"/>
          <p:cNvSpPr/>
          <p:nvPr/>
        </p:nvSpPr>
        <p:spPr>
          <a:xfrm>
            <a:off x="179512" y="5373216"/>
            <a:ext cx="216024" cy="360040"/>
          </a:xfrm>
          <a:prstGeom prst="lightningBolt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rot="5400000" flipH="1" flipV="1">
            <a:off x="5544108" y="5625244"/>
            <a:ext cx="1512168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516216" y="5085184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452320" y="5085184"/>
            <a:ext cx="576064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6200000" flipV="1">
            <a:off x="7524328" y="5589240"/>
            <a:ext cx="1440160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4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1EC2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AFC1-5E72-4C94-ADA9-3F8D9C8BFE31}" type="slidenum">
              <a:rPr lang="de-AT"/>
              <a:pPr>
                <a:defRPr/>
              </a:pPr>
              <a:t>17</a:t>
            </a:fld>
            <a:endParaRPr lang="de-AT" dirty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Tendering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23528" y="1196752"/>
            <a:ext cx="8352928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  <a:tabLst>
                <a:tab pos="179388" algn="l"/>
              </a:tabLst>
            </a:pPr>
            <a:r>
              <a:rPr lang="en-GB" dirty="0" smtClean="0"/>
              <a:t> Tendering documents for Magnets and Power supplies will be released end March 2011</a:t>
            </a:r>
          </a:p>
          <a:p>
            <a:pPr>
              <a:spcBef>
                <a:spcPct val="50000"/>
              </a:spcBef>
              <a:buClr>
                <a:srgbClr val="333399"/>
              </a:buClr>
              <a:tabLst>
                <a:tab pos="179388" algn="l"/>
              </a:tabLst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  <a:tabLst>
                <a:tab pos="179388" algn="l"/>
              </a:tabLst>
            </a:pPr>
            <a:r>
              <a:rPr lang="en-GB" dirty="0" smtClean="0"/>
              <a:t> MKC power supply thereby also the MKC controls are excluded from this 	tender</a:t>
            </a:r>
          </a:p>
          <a:p>
            <a:pPr>
              <a:spcBef>
                <a:spcPct val="50000"/>
              </a:spcBef>
              <a:buClr>
                <a:srgbClr val="333399"/>
              </a:buClr>
              <a:tabLst>
                <a:tab pos="179388" algn="l"/>
              </a:tabLst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  <a:tabLst>
                <a:tab pos="179388" algn="l"/>
              </a:tabLst>
            </a:pPr>
            <a:r>
              <a:rPr lang="en-GB" dirty="0" smtClean="0"/>
              <a:t>Tendering for electrostatic septa power supplies second half of 2011</a:t>
            </a:r>
          </a:p>
          <a:p>
            <a:pPr defTabSz="703263">
              <a:spcBef>
                <a:spcPct val="50000"/>
              </a:spcBef>
              <a:buClr>
                <a:srgbClr val="333399"/>
              </a:buClr>
            </a:pPr>
            <a:r>
              <a:rPr lang="en-GB" dirty="0" smtClean="0"/>
              <a:t>	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GB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GB" dirty="0"/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AOB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47E29-FB56-4D55-B4D5-0AF09E93F4DF}" type="slidenum">
              <a:rPr lang="de-AT"/>
              <a:pPr>
                <a:defRPr/>
              </a:pPr>
              <a:t>18</a:t>
            </a:fld>
            <a:endParaRPr lang="de-AT" dirty="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References</a:t>
            </a: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4787900" y="4724400"/>
            <a:ext cx="2808288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Text Box 21"/>
          <p:cNvSpPr txBox="1">
            <a:spLocks noChangeArrowheads="1"/>
          </p:cNvSpPr>
          <p:nvPr/>
        </p:nvSpPr>
        <p:spPr bwMode="auto">
          <a:xfrm>
            <a:off x="611188" y="1484313"/>
            <a:ext cx="813752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31825">
              <a:tabLst>
                <a:tab pos="461963" algn="l"/>
              </a:tabLst>
            </a:pPr>
            <a:r>
              <a:rPr lang="en-GB" dirty="0"/>
              <a:t>[1]	J. Borburgh, M. Barnes, T. Fowler, M. Hourican, T. Kramer. T. 	</a:t>
            </a:r>
            <a:r>
              <a:rPr lang="en-GB" dirty="0" err="1"/>
              <a:t>Stadlbauer</a:t>
            </a:r>
            <a:r>
              <a:rPr lang="en-GB" dirty="0"/>
              <a:t>, Special Magnets - Final Design Report, CERN, 2010 	(unpublished).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[2]	J. Gutleber, R. Moser, </a:t>
            </a:r>
            <a:r>
              <a:rPr lang="en-GB" i="1" dirty="0" err="1"/>
              <a:t>MedAustron</a:t>
            </a:r>
            <a:r>
              <a:rPr lang="en-GB" i="1" dirty="0"/>
              <a:t> Control System Architecture and 	Design Document, </a:t>
            </a:r>
            <a:r>
              <a:rPr lang="en-GB" i="1" dirty="0" err="1"/>
              <a:t>MedAustron</a:t>
            </a:r>
            <a:r>
              <a:rPr lang="en-GB" i="1" dirty="0"/>
              <a:t>, ES-1000406-a-JGU.</a:t>
            </a:r>
            <a:endParaRPr lang="en-GB" dirty="0"/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[3]</a:t>
            </a:r>
            <a:r>
              <a:rPr lang="en-GB" dirty="0"/>
              <a:t>	J. Gutleber, R. Moser, Main Timing System and Signal Distribution 	Services, </a:t>
            </a:r>
            <a:r>
              <a:rPr lang="en-GB" dirty="0" err="1"/>
              <a:t>MedAustron</a:t>
            </a:r>
            <a:r>
              <a:rPr lang="en-GB" dirty="0"/>
              <a:t>, unpublished. </a:t>
            </a:r>
          </a:p>
          <a:p>
            <a:pPr defTabSz="631825">
              <a:tabLst>
                <a:tab pos="461963" algn="l"/>
              </a:tabLst>
            </a:pPr>
            <a:r>
              <a:rPr lang="en-US" dirty="0" smtClean="0"/>
              <a:t>[4]</a:t>
            </a:r>
            <a:r>
              <a:rPr lang="en-US" dirty="0"/>
              <a:t>	J. Borburgh, et al., “</a:t>
            </a:r>
            <a:r>
              <a:rPr lang="en-US" dirty="0" err="1"/>
              <a:t>MedAustron</a:t>
            </a:r>
            <a:r>
              <a:rPr lang="en-US" dirty="0"/>
              <a:t> Special Magnets - WP description”, 	CERN, Geneva, 2009</a:t>
            </a:r>
          </a:p>
          <a:p>
            <a:pPr defTabSz="631825">
              <a:tabLst>
                <a:tab pos="461963" algn="l"/>
              </a:tabLst>
            </a:pPr>
            <a:r>
              <a:rPr lang="en-US" dirty="0" smtClean="0"/>
              <a:t>[5]</a:t>
            </a:r>
            <a:r>
              <a:rPr lang="en-US" dirty="0"/>
              <a:t>	M. </a:t>
            </a:r>
            <a:r>
              <a:rPr lang="en-US" dirty="0" err="1"/>
              <a:t>Marchhart</a:t>
            </a:r>
            <a:r>
              <a:rPr lang="en-US" dirty="0"/>
              <a:t>, </a:t>
            </a:r>
            <a:r>
              <a:rPr lang="en-US" dirty="0" err="1"/>
              <a:t>T.Glatzl</a:t>
            </a:r>
            <a:r>
              <a:rPr lang="en-US" dirty="0"/>
              <a:t>  “Magnet Slow Control - Requirements”, 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	</a:t>
            </a:r>
            <a:r>
              <a:rPr lang="en-GB" dirty="0" err="1"/>
              <a:t>MedAustron</a:t>
            </a:r>
            <a:endParaRPr lang="en-GB" dirty="0"/>
          </a:p>
          <a:p>
            <a:pPr defTabSz="631825">
              <a:tabLst>
                <a:tab pos="461963" algn="l"/>
              </a:tabLst>
            </a:pPr>
            <a:r>
              <a:rPr lang="en-GB" dirty="0" smtClean="0"/>
              <a:t>[6]</a:t>
            </a:r>
            <a:r>
              <a:rPr lang="en-GB" dirty="0"/>
              <a:t>	T. Fowler, </a:t>
            </a:r>
            <a:r>
              <a:rPr lang="en-GB" dirty="0" err="1"/>
              <a:t>T.Stadlbauer</a:t>
            </a:r>
            <a:r>
              <a:rPr lang="en-GB" dirty="0"/>
              <a:t> “Special Magnets Controls Compendium”, </a:t>
            </a:r>
          </a:p>
          <a:p>
            <a:pPr defTabSz="631825">
              <a:tabLst>
                <a:tab pos="461963" algn="l"/>
              </a:tabLst>
            </a:pPr>
            <a:r>
              <a:rPr lang="en-GB" dirty="0"/>
              <a:t>	</a:t>
            </a:r>
            <a:r>
              <a:rPr lang="en-GB" dirty="0" smtClean="0"/>
              <a:t>ES-110114-a-TST-V0.91</a:t>
            </a:r>
            <a:endParaRPr lang="en-GB" dirty="0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AOB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611560" y="1772816"/>
            <a:ext cx="7668344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Our components which need to be controlled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What has been done since last MACS Week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What items need to be done until completion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Interesting Details</a:t>
            </a:r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endParaRPr lang="en-US" dirty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AOB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pic>
        <p:nvPicPr>
          <p:cNvPr id="7170" name="Picture 2" descr="C:\TOBIAS\CONTROLS\presentation\Scope-of-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5567">
            <a:off x="5190751" y="3523156"/>
            <a:ext cx="3274876" cy="1341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</a:t>
            </a:r>
            <a:endParaRPr lang="en-US" dirty="0" smtClean="0">
              <a:solidFill>
                <a:srgbClr val="666699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 l="24951" t="31260" r="30901" b="10781"/>
          <a:stretch>
            <a:fillRect/>
          </a:stretch>
        </p:blipFill>
        <p:spPr bwMode="auto">
          <a:xfrm>
            <a:off x="2771800" y="1268760"/>
            <a:ext cx="289607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dirty="0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Controlled Components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99792" y="3933056"/>
            <a:ext cx="273630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 Magnetic Septa and Chopper Dipole (10): 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water flow,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water leakage, </a:t>
            </a:r>
          </a:p>
          <a:p>
            <a:pPr marL="446088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coil temperature 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543600" y="3933056"/>
            <a:ext cx="3780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Electrostatic Septa (2):</a:t>
            </a:r>
          </a:p>
          <a:p>
            <a:pPr marL="446088" indent="-87313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remote displacement system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1520" y="3933056"/>
            <a:ext cx="23762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3"/>
              </a:buBlip>
            </a:pPr>
            <a:r>
              <a:rPr lang="en-US" dirty="0" smtClean="0"/>
              <a:t> Power supplies (9):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Set points,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trigger,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state control, </a:t>
            </a:r>
          </a:p>
          <a:p>
            <a:pPr marL="358775">
              <a:spcBef>
                <a:spcPct val="50000"/>
              </a:spcBef>
              <a:buClr>
                <a:srgbClr val="333399"/>
              </a:buClr>
              <a:buFont typeface="Arial" pitchFamily="34" charset="0"/>
              <a:buChar char="•"/>
            </a:pPr>
            <a:r>
              <a:rPr lang="en-US" dirty="0" smtClean="0"/>
              <a:t> timing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868144" y="1196752"/>
            <a:ext cx="3168352" cy="2448272"/>
            <a:chOff x="-95970" y="1052736"/>
            <a:chExt cx="4653872" cy="3456384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0669" t="11100" r="12001" b="8891"/>
            <a:stretch>
              <a:fillRect/>
            </a:stretch>
          </p:blipFill>
          <p:spPr bwMode="auto">
            <a:xfrm>
              <a:off x="-95970" y="1052736"/>
              <a:ext cx="4653872" cy="34563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 rot="219023">
              <a:off x="1050329" y="3839206"/>
              <a:ext cx="15841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CNAO model</a:t>
              </a:r>
              <a:endParaRPr lang="en-GB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 cstate="print"/>
          <a:srcRect b="38806"/>
          <a:stretch>
            <a:fillRect/>
          </a:stretch>
        </p:blipFill>
        <p:spPr bwMode="auto">
          <a:xfrm>
            <a:off x="179512" y="1196752"/>
            <a:ext cx="238026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Components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PP-110329-a-TST</a:t>
            </a:r>
            <a:endParaRPr lang="de-AT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has been done since last MACS Week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395536" y="1196752"/>
            <a:ext cx="856895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Common STATUS word between special magnet and normal power supplies 	and individual FAULT words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</a:t>
            </a:r>
            <a:r>
              <a:rPr lang="en-US" dirty="0" smtClean="0"/>
              <a:t>State diagram modified to incorporate new BIS interlock transition conditions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Decision for optical triggers to avoid EMI problems of electrical triggers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No PCO FED card tests from WP BTS: 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  <a:tabLst>
                <a:tab pos="898525" algn="l"/>
              </a:tabLst>
            </a:pPr>
            <a:r>
              <a:rPr lang="en-US" dirty="0" smtClean="0"/>
              <a:t>	use of direct trigger from MTS over optical fiber thus 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  <a:tabLst>
                <a:tab pos="898525" algn="l"/>
              </a:tabLst>
            </a:pPr>
            <a:r>
              <a:rPr lang="en-US" dirty="0" smtClean="0"/>
              <a:t>	no electrical PCO FED trigger used thus no reason for tests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BIS inputs and outputs for our systems are defined and fixed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Tune Kicker Controls defined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US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Updated Special Magnets Controls Compendium with latest information   	and comments</a:t>
            </a:r>
            <a:endParaRPr lang="en-US" dirty="0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Status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items need to be done until completion (rough)</a:t>
            </a: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683568" y="1556792"/>
            <a:ext cx="76683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MKC risk assessment – impact on controls interfaces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Displacement System for electrostatic Septa (PLC)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sz="800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GB" dirty="0" smtClean="0"/>
              <a:t>PLC-System for Water, Temperature Control/Interlock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dirty="0" smtClean="0"/>
          </a:p>
          <a:p>
            <a:pPr lvl="0"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GB" dirty="0" smtClean="0"/>
              <a:t> Fast Deflector power supply controls</a:t>
            </a:r>
            <a:endParaRPr lang="en-US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sz="800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Blip>
                <a:blip r:embed="rId2"/>
              </a:buBlip>
            </a:pPr>
            <a:r>
              <a:rPr lang="en-US" dirty="0" smtClean="0"/>
              <a:t> RS422 error detection implementation</a:t>
            </a:r>
          </a:p>
          <a:p>
            <a:pPr lvl="0">
              <a:spcBef>
                <a:spcPct val="50000"/>
              </a:spcBef>
              <a:buClr>
                <a:srgbClr val="333399"/>
              </a:buClr>
            </a:pPr>
            <a:endParaRPr lang="en-GB" dirty="0" smtClean="0"/>
          </a:p>
          <a:p>
            <a:pPr>
              <a:spcBef>
                <a:spcPct val="50000"/>
              </a:spcBef>
              <a:buClr>
                <a:srgbClr val="333399"/>
              </a:buClr>
              <a:buFontTx/>
              <a:buBlip>
                <a:blip r:embed="rId2"/>
              </a:buBlip>
            </a:pPr>
            <a:r>
              <a:rPr lang="en-US" dirty="0" smtClean="0"/>
              <a:t> Upcoming task during production like verification, validation, contract 	follow up</a:t>
            </a:r>
          </a:p>
          <a:p>
            <a:pPr>
              <a:spcBef>
                <a:spcPct val="50000"/>
              </a:spcBef>
              <a:buClr>
                <a:srgbClr val="333399"/>
              </a:buClr>
            </a:pPr>
            <a:endParaRPr lang="en-US" dirty="0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Status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PP-110329-a-TST</a:t>
            </a:r>
            <a:endParaRPr lang="de-AT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items need to be done until completion (detail)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Status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79512" y="956384"/>
            <a:ext cx="8964488" cy="59016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US" dirty="0" smtClean="0">
                <a:latin typeface="Calibri"/>
                <a:ea typeface="Calibri"/>
              </a:rPr>
              <a:t>Displacement System for electrostatic Septa (PLC) (0.5 FTE)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Priority: intermediate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Manpower: partly covered</a:t>
            </a:r>
          </a:p>
          <a:p>
            <a:pPr marL="742950" lvl="1" indent="-285750">
              <a:spcAft>
                <a:spcPts val="0"/>
              </a:spcAft>
              <a:tabLst>
                <a:tab pos="914400" algn="l"/>
              </a:tabLst>
            </a:pPr>
            <a:endParaRPr lang="en-GB" sz="500" dirty="0" smtClean="0">
              <a:latin typeface="Calibri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US" dirty="0" smtClean="0">
                <a:latin typeface="Calibri"/>
                <a:ea typeface="Calibri"/>
              </a:rPr>
              <a:t> </a:t>
            </a:r>
            <a:r>
              <a:rPr lang="en-GB" dirty="0" smtClean="0">
                <a:latin typeface="Calibri"/>
                <a:ea typeface="Calibri"/>
              </a:rPr>
              <a:t>PLC-System for Water, Temperature Control/Interlock </a:t>
            </a:r>
            <a:r>
              <a:rPr lang="en-US" dirty="0" smtClean="0">
                <a:latin typeface="Calibri"/>
                <a:ea typeface="Calibri"/>
              </a:rPr>
              <a:t> (0.25 FTE)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Manpower:  partly covered</a:t>
            </a:r>
          </a:p>
          <a:p>
            <a:pPr marL="742950" lvl="1" indent="-285750">
              <a:spcAft>
                <a:spcPts val="0"/>
              </a:spcAft>
              <a:tabLst>
                <a:tab pos="914400" algn="l"/>
              </a:tabLst>
            </a:pPr>
            <a:endParaRPr lang="en-GB" sz="500" dirty="0" smtClean="0">
              <a:latin typeface="Calibri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US" dirty="0" smtClean="0">
                <a:latin typeface="Calibri"/>
                <a:ea typeface="Calibri"/>
              </a:rPr>
              <a:t>Fast Deflector Power Supply Controls (0.8 FTE)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Priority: intermediate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Manpower: arranged but not  delivered yet</a:t>
            </a:r>
          </a:p>
          <a:p>
            <a:pPr marL="742950" lvl="1" indent="-285750">
              <a:spcAft>
                <a:spcPts val="0"/>
              </a:spcAft>
              <a:tabLst>
                <a:tab pos="914400" algn="l"/>
              </a:tabLst>
            </a:pPr>
            <a:endParaRPr lang="en-GB" sz="500" dirty="0" smtClean="0">
              <a:latin typeface="Calibri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US" dirty="0" smtClean="0">
                <a:latin typeface="Calibri"/>
                <a:ea typeface="Calibri"/>
              </a:rPr>
              <a:t>RS422 error detection implementation 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Requirements for  manufacturer only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Priority: high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Manpower: covered</a:t>
            </a:r>
          </a:p>
          <a:p>
            <a:pPr marL="742950" lvl="1" indent="-285750">
              <a:spcAft>
                <a:spcPts val="0"/>
              </a:spcAft>
              <a:tabLst>
                <a:tab pos="914400" algn="l"/>
              </a:tabLst>
            </a:pPr>
            <a:endParaRPr lang="en-GB" sz="500" dirty="0" smtClean="0">
              <a:latin typeface="Calibri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US" dirty="0" smtClean="0">
                <a:latin typeface="Calibri"/>
                <a:ea typeface="Calibri"/>
              </a:rPr>
              <a:t> Upcoming task during production like verification, validation, contract follow up (0.2 FTE)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Priority: currently low,  situation will change in summer 2011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050" dirty="0" smtClean="0">
                <a:latin typeface="Calibri"/>
                <a:ea typeface="Calibri"/>
              </a:rPr>
              <a:t>Manpower: partly available</a:t>
            </a:r>
          </a:p>
          <a:p>
            <a:pPr marL="742950" lvl="1" indent="-285750">
              <a:spcAft>
                <a:spcPts val="0"/>
              </a:spcAft>
              <a:tabLst>
                <a:tab pos="914400" algn="l"/>
              </a:tabLst>
            </a:pPr>
            <a:endParaRPr lang="en-GB" sz="500" dirty="0" smtClean="0">
              <a:latin typeface="Calibri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Blip>
                <a:blip r:embed="rId2"/>
              </a:buBlip>
              <a:tabLst>
                <a:tab pos="457200" algn="l"/>
              </a:tabLst>
            </a:pPr>
            <a:r>
              <a:rPr lang="en-GB" dirty="0" smtClean="0">
                <a:latin typeface="Calibri"/>
                <a:ea typeface="Calibri"/>
              </a:rPr>
              <a:t>MKC Systems (&gt; 0.5FTE):</a:t>
            </a: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200" dirty="0" smtClean="0">
                <a:latin typeface="Calibri"/>
                <a:ea typeface="Calibri"/>
              </a:rPr>
              <a:t>Definition if medical device  </a:t>
            </a:r>
            <a:endParaRPr lang="en-GB" sz="120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Priority: </a:t>
            </a:r>
            <a:r>
              <a:rPr lang="en-US" sz="1050" dirty="0" smtClean="0">
                <a:solidFill>
                  <a:srgbClr val="FF0000"/>
                </a:solidFill>
                <a:latin typeface="Calibri"/>
                <a:ea typeface="Calibri"/>
              </a:rPr>
              <a:t>Very high </a:t>
            </a:r>
            <a:endParaRPr lang="en-GB" sz="105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Manpower: not available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GB" sz="1200" dirty="0" smtClean="0">
                <a:latin typeface="Calibri"/>
                <a:ea typeface="Calibri"/>
              </a:rPr>
              <a:t>risk assessment – impact on controls interfaces</a:t>
            </a: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Priority: </a:t>
            </a:r>
            <a:r>
              <a:rPr lang="en-US" sz="1050" dirty="0" smtClean="0">
                <a:solidFill>
                  <a:srgbClr val="FF0000"/>
                </a:solidFill>
                <a:latin typeface="Calibri"/>
                <a:ea typeface="Calibri"/>
              </a:rPr>
              <a:t>Ultra high</a:t>
            </a:r>
            <a:endParaRPr lang="en-GB" sz="105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Manpower: not assigned</a:t>
            </a:r>
            <a:endParaRPr lang="en-GB" sz="1050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200" dirty="0" smtClean="0">
                <a:latin typeface="Calibri"/>
                <a:ea typeface="Calibri"/>
              </a:rPr>
              <a:t>Definition of Safety level status </a:t>
            </a:r>
            <a:endParaRPr lang="en-GB" sz="120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Priority: </a:t>
            </a:r>
            <a:r>
              <a:rPr lang="en-US" sz="1050" dirty="0" smtClean="0">
                <a:solidFill>
                  <a:srgbClr val="FF0000"/>
                </a:solidFill>
                <a:latin typeface="Calibri"/>
                <a:ea typeface="Calibri"/>
              </a:rPr>
              <a:t>High</a:t>
            </a:r>
            <a:endParaRPr lang="en-GB" sz="105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Manpower: only partly covered </a:t>
            </a:r>
            <a:r>
              <a:rPr lang="en-US" dirty="0" smtClean="0">
                <a:latin typeface="Calibri"/>
                <a:ea typeface="Calibri"/>
              </a:rPr>
              <a:t> </a:t>
            </a:r>
            <a:endParaRPr lang="en-GB" dirty="0" smtClean="0">
              <a:latin typeface="Calibri"/>
              <a:ea typeface="Calibri"/>
            </a:endParaRPr>
          </a:p>
          <a:p>
            <a:pPr marL="742950" lvl="1" indent="-285750">
              <a:spcAft>
                <a:spcPts val="0"/>
              </a:spcAft>
              <a:buFont typeface="Wingdings" pitchFamily="2" charset="2"/>
              <a:buChar char="§"/>
              <a:tabLst>
                <a:tab pos="914400" algn="l"/>
              </a:tabLst>
            </a:pPr>
            <a:r>
              <a:rPr lang="en-US" sz="1200" dirty="0" smtClean="0">
                <a:latin typeface="Calibri"/>
                <a:ea typeface="Calibri"/>
              </a:rPr>
              <a:t>Definition of BDS and MACS interface </a:t>
            </a:r>
            <a:endParaRPr lang="en-GB" sz="120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Priority: </a:t>
            </a:r>
            <a:r>
              <a:rPr lang="en-US" sz="1050" dirty="0" smtClean="0">
                <a:solidFill>
                  <a:srgbClr val="FF0000"/>
                </a:solidFill>
                <a:latin typeface="Calibri"/>
                <a:ea typeface="Calibri"/>
              </a:rPr>
              <a:t>High </a:t>
            </a:r>
            <a:endParaRPr lang="en-GB" sz="1050" dirty="0" smtClean="0">
              <a:latin typeface="Calibri"/>
              <a:ea typeface="Calibri"/>
            </a:endParaRPr>
          </a:p>
          <a:p>
            <a:pPr marL="914400">
              <a:spcAft>
                <a:spcPts val="0"/>
              </a:spcAft>
            </a:pPr>
            <a:r>
              <a:rPr lang="en-US" sz="1050" dirty="0" smtClean="0">
                <a:latin typeface="Calibri"/>
                <a:ea typeface="Calibri"/>
              </a:rPr>
              <a:t>Manpower: partly covered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PP-110329-a-TST</a:t>
            </a:r>
            <a:endParaRPr lang="de-AT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1A474-AD20-4C8E-9E31-1210197C48C4}" type="slidenum">
              <a:rPr lang="de-AT"/>
              <a:pPr>
                <a:defRPr/>
              </a:pPr>
              <a:t>7</a:t>
            </a:fld>
            <a:endParaRPr lang="de-AT" dirty="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items need to be done until completion (detail)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Details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Status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9512" y="1124744"/>
            <a:ext cx="8784976" cy="5112568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innerShdw blurRad="419100" dist="292100" dir="7080000">
              <a:prstClr val="black">
                <a:alpha val="49000"/>
              </a:prstClr>
            </a:inn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Already the listed tasks are not covered by manpower. Any Additional task has to be postponed or postpones scheduled tasks until further resources are committed. 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 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 </a:t>
            </a:r>
            <a:endParaRPr lang="en-GB" dirty="0" smtClean="0">
              <a:solidFill>
                <a:srgbClr val="333399"/>
              </a:solidFill>
            </a:endParaRPr>
          </a:p>
          <a:p>
            <a:pPr algn="ctr"/>
            <a:r>
              <a:rPr lang="en-US" u="sng" dirty="0" smtClean="0">
                <a:solidFill>
                  <a:srgbClr val="333399"/>
                </a:solidFill>
              </a:rPr>
              <a:t>Committed Resources available for Controls Issues 2011</a:t>
            </a:r>
            <a:r>
              <a:rPr lang="en-US" dirty="0" smtClean="0">
                <a:solidFill>
                  <a:srgbClr val="333399"/>
                </a:solidFill>
              </a:rPr>
              <a:t>: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 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Tony (CERN):  	0.2 FTE  (Consultancy, Planning, Management of CERN Resources) 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Christoph (CERN): 	0.2 FTE (Remote displacement systems only ) 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Tobias (MA): 	0.7 FTE (Development, Planning ) 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Thomas (MA): 	overhead</a:t>
            </a:r>
            <a:endParaRPr lang="en-GB" dirty="0" smtClean="0">
              <a:solidFill>
                <a:srgbClr val="333399"/>
              </a:solidFill>
            </a:endParaRPr>
          </a:p>
          <a:p>
            <a:r>
              <a:rPr lang="en-US" dirty="0" smtClean="0">
                <a:solidFill>
                  <a:srgbClr val="333399"/>
                </a:solidFill>
              </a:rPr>
              <a:t> </a:t>
            </a:r>
            <a:endParaRPr lang="en-GB" dirty="0" smtClean="0">
              <a:solidFill>
                <a:srgbClr val="333399"/>
              </a:solidFill>
            </a:endParaRPr>
          </a:p>
          <a:p>
            <a:pPr algn="ctr"/>
            <a:r>
              <a:rPr lang="en-US" u="sng" dirty="0" smtClean="0">
                <a:solidFill>
                  <a:srgbClr val="333399"/>
                </a:solidFill>
              </a:rPr>
              <a:t>Asked for (but not approved):</a:t>
            </a:r>
            <a:endParaRPr lang="en-GB" u="sng" dirty="0" smtClean="0">
              <a:solidFill>
                <a:srgbClr val="333399"/>
              </a:solidFill>
            </a:endParaRPr>
          </a:p>
          <a:p>
            <a:pPr algn="ctr"/>
            <a:r>
              <a:rPr lang="en-US" dirty="0" smtClean="0">
                <a:solidFill>
                  <a:srgbClr val="333399"/>
                </a:solidFill>
              </a:rPr>
              <a:t> </a:t>
            </a:r>
            <a:endParaRPr lang="en-GB" dirty="0" smtClean="0">
              <a:solidFill>
                <a:srgbClr val="333399"/>
              </a:solidFill>
            </a:endParaRPr>
          </a:p>
          <a:p>
            <a:pPr algn="ctr"/>
            <a:r>
              <a:rPr lang="en-US" dirty="0" smtClean="0">
                <a:solidFill>
                  <a:srgbClr val="333399"/>
                </a:solidFill>
              </a:rPr>
              <a:t>0.3 FTE Student</a:t>
            </a:r>
            <a:endParaRPr lang="en-GB" dirty="0" smtClean="0">
              <a:solidFill>
                <a:srgbClr val="333399"/>
              </a:solidFill>
            </a:endParaRPr>
          </a:p>
          <a:p>
            <a:pPr algn="ctr"/>
            <a:r>
              <a:rPr lang="en-US" dirty="0" smtClean="0">
                <a:solidFill>
                  <a:srgbClr val="333399"/>
                </a:solidFill>
              </a:rPr>
              <a:t>0.5 FTE MA Staff </a:t>
            </a:r>
            <a:endParaRPr lang="en-GB" dirty="0" smtClean="0">
              <a:solidFill>
                <a:srgbClr val="333399"/>
              </a:solidFill>
            </a:endParaRPr>
          </a:p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8</a:t>
            </a:fld>
            <a:endParaRPr lang="de-AT" dirty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Universal State Machine for Power Supplies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115616" y="2492896"/>
            <a:ext cx="1152128" cy="0"/>
          </a:xfrm>
          <a:prstGeom prst="line">
            <a:avLst/>
          </a:prstGeom>
          <a:ln w="38100">
            <a:solidFill>
              <a:srgbClr val="FF3300"/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83768" y="2420888"/>
            <a:ext cx="864096" cy="0"/>
          </a:xfrm>
          <a:prstGeom prst="line">
            <a:avLst/>
          </a:prstGeom>
          <a:ln w="38100">
            <a:solidFill>
              <a:srgbClr val="FF3300"/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07704" y="3284984"/>
            <a:ext cx="1080120" cy="0"/>
          </a:xfrm>
          <a:prstGeom prst="line">
            <a:avLst/>
          </a:prstGeom>
          <a:ln w="38100">
            <a:solidFill>
              <a:srgbClr val="FF3300"/>
            </a:solidFill>
            <a:prstDash val="sysDot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99992" y="134076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transition conditions for BIS inputs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043608" y="1196752"/>
          <a:ext cx="6115050" cy="4781550"/>
        </p:xfrm>
        <a:graphic>
          <a:graphicData uri="http://schemas.openxmlformats.org/presentationml/2006/ole">
            <p:oleObj spid="_x0000_s1028" name="Visio" r:id="rId3" imgW="9316885" imgH="729412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PP-110329-a-TST</a:t>
            </a:r>
            <a:endParaRPr lang="de-AT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AT" smtClean="0"/>
              <a:t>Tobias Stadlbauer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231F-168A-42B1-8F42-4D9F9A771432}" type="slidenum">
              <a:rPr lang="de-AT"/>
              <a:pPr>
                <a:defRPr/>
              </a:pPr>
              <a:t>9</a:t>
            </a:fld>
            <a:endParaRPr lang="de-AT" dirty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7950" y="476250"/>
            <a:ext cx="903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Tune Kicker Power Supply (PKT)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91680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Start-Trigger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843808" y="1772816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Stop-Trigger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0" name="AutoShape 6"/>
          <p:cNvCxnSpPr>
            <a:cxnSpLocks noChangeShapeType="1"/>
          </p:cNvCxnSpPr>
          <p:nvPr/>
        </p:nvCxnSpPr>
        <p:spPr bwMode="auto">
          <a:xfrm rot="5400000">
            <a:off x="252314" y="1988840"/>
            <a:ext cx="719286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51520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512" y="2348881"/>
            <a:ext cx="3128938" cy="151216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PKT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979712" y="1052737"/>
            <a:ext cx="1424020" cy="57606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RF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4" name="AutoShape 10"/>
          <p:cNvCxnSpPr>
            <a:cxnSpLocks noChangeShapeType="1"/>
          </p:cNvCxnSpPr>
          <p:nvPr/>
        </p:nvCxnSpPr>
        <p:spPr bwMode="auto">
          <a:xfrm rot="5400000">
            <a:off x="2483768" y="1988840"/>
            <a:ext cx="72008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0" y="1916832"/>
            <a:ext cx="589943" cy="4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Pre-Trigger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07504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MTV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691680" y="4005064"/>
            <a:ext cx="1044894" cy="360039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MTH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1259632" y="2636912"/>
            <a:ext cx="1798384" cy="1080120"/>
          </a:xfrm>
          <a:prstGeom prst="diamond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Selection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Horizontal, Vertical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39" name="AutoShape 15"/>
          <p:cNvCxnSpPr>
            <a:cxnSpLocks noChangeShapeType="1"/>
          </p:cNvCxnSpPr>
          <p:nvPr/>
        </p:nvCxnSpPr>
        <p:spPr bwMode="auto">
          <a:xfrm rot="5400000">
            <a:off x="2052514" y="3861048"/>
            <a:ext cx="287238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419872" y="2780928"/>
            <a:ext cx="792088" cy="1008111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(PCO FED)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641" name="AutoShape 17"/>
          <p:cNvCxnSpPr>
            <a:cxnSpLocks noChangeShapeType="1"/>
          </p:cNvCxnSpPr>
          <p:nvPr/>
        </p:nvCxnSpPr>
        <p:spPr bwMode="auto">
          <a:xfrm rot="5400000">
            <a:off x="1728478" y="2096852"/>
            <a:ext cx="935310" cy="7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6642" name="AutoShape 18"/>
          <p:cNvCxnSpPr>
            <a:cxnSpLocks noChangeShapeType="1"/>
            <a:endCxn id="26636" idx="0"/>
          </p:cNvCxnSpPr>
          <p:nvPr/>
        </p:nvCxnSpPr>
        <p:spPr bwMode="auto">
          <a:xfrm rot="5400000">
            <a:off x="565351" y="3277577"/>
            <a:ext cx="792088" cy="662887"/>
          </a:xfrm>
          <a:prstGeom prst="bentConnector3">
            <a:avLst>
              <a:gd name="adj1" fmla="val -320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19"/>
          <p:cNvCxnSpPr>
            <a:cxnSpLocks noChangeShapeType="1"/>
          </p:cNvCxnSpPr>
          <p:nvPr/>
        </p:nvCxnSpPr>
        <p:spPr bwMode="auto">
          <a:xfrm rot="10800000">
            <a:off x="2627784" y="3212976"/>
            <a:ext cx="79208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</p:cxnSp>
      <p:pic>
        <p:nvPicPr>
          <p:cNvPr id="35" name="Picture 34" descr="MedAustron_tune_16-Model.png"/>
          <p:cNvPicPr/>
          <p:nvPr/>
        </p:nvPicPr>
        <p:blipFill>
          <a:blip r:embed="rId2" cstate="print"/>
          <a:srcRect t="54732" r="7281"/>
          <a:stretch>
            <a:fillRect/>
          </a:stretch>
        </p:blipFill>
        <p:spPr bwMode="auto">
          <a:xfrm>
            <a:off x="107504" y="4509120"/>
            <a:ext cx="5652120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" name="Rectangle 54"/>
          <p:cNvSpPr/>
          <p:nvPr/>
        </p:nvSpPr>
        <p:spPr>
          <a:xfrm>
            <a:off x="5868144" y="4077072"/>
            <a:ext cx="3275856" cy="27809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/>
          <p:nvPr/>
        </p:nvCxnSpPr>
        <p:spPr>
          <a:xfrm rot="5400000" flipH="1" flipV="1">
            <a:off x="4860826" y="5517232"/>
            <a:ext cx="244747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012160" y="6597352"/>
            <a:ext cx="2808312" cy="917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156176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251520" y="2492896"/>
          <a:ext cx="1656183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384043"/>
                <a:gridCol w="720079"/>
              </a:tblGrid>
              <a:tr h="2318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OFF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?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?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1" name="Straight Arrow Connector 70"/>
          <p:cNvCxnSpPr/>
          <p:nvPr/>
        </p:nvCxnSpPr>
        <p:spPr>
          <a:xfrm rot="10800000" flipV="1">
            <a:off x="4283968" y="1484784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220072" y="1124744"/>
            <a:ext cx="3816424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Control architecture for the Tune Kicker Power Supply (PKT)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4860032" y="2348880"/>
            <a:ext cx="3816424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Simplified pulse generator circuit</a:t>
            </a:r>
            <a:endParaRPr lang="en-GB" dirty="0"/>
          </a:p>
        </p:txBody>
      </p:sp>
      <p:cxnSp>
        <p:nvCxnSpPr>
          <p:cNvPr id="78" name="Straight Arrow Connector 77"/>
          <p:cNvCxnSpPr/>
          <p:nvPr/>
        </p:nvCxnSpPr>
        <p:spPr>
          <a:xfrm rot="5400000">
            <a:off x="3995936" y="3212976"/>
            <a:ext cx="180020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/>
          <p:cNvSpPr/>
          <p:nvPr/>
        </p:nvSpPr>
        <p:spPr>
          <a:xfrm>
            <a:off x="107504" y="1052736"/>
            <a:ext cx="4283968" cy="3384376"/>
          </a:xfrm>
          <a:prstGeom prst="roundRect">
            <a:avLst>
              <a:gd name="adj" fmla="val 41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5868144" y="2996952"/>
            <a:ext cx="3096344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Current over Time for the Tune Kicker Magnet</a:t>
            </a:r>
            <a:endParaRPr lang="en-GB" dirty="0"/>
          </a:p>
        </p:txBody>
      </p:sp>
      <p:cxnSp>
        <p:nvCxnSpPr>
          <p:cNvPr id="84" name="Straight Arrow Connector 83"/>
          <p:cNvCxnSpPr/>
          <p:nvPr/>
        </p:nvCxnSpPr>
        <p:spPr>
          <a:xfrm rot="5400000">
            <a:off x="7484132" y="3757228"/>
            <a:ext cx="432048" cy="207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 Box 11"/>
          <p:cNvSpPr txBox="1">
            <a:spLocks noChangeArrowheads="1"/>
          </p:cNvSpPr>
          <p:nvPr/>
        </p:nvSpPr>
        <p:spPr bwMode="auto">
          <a:xfrm>
            <a:off x="107950" y="0"/>
            <a:ext cx="1441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Introduction</a:t>
            </a:r>
          </a:p>
        </p:txBody>
      </p:sp>
      <p:sp>
        <p:nvSpPr>
          <p:cNvPr id="94" name="Text Box 12"/>
          <p:cNvSpPr txBox="1">
            <a:spLocks noChangeArrowheads="1"/>
          </p:cNvSpPr>
          <p:nvPr/>
        </p:nvSpPr>
        <p:spPr bwMode="auto">
          <a:xfrm>
            <a:off x="5868144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" name="Text Box 14"/>
          <p:cNvSpPr txBox="1">
            <a:spLocks noChangeArrowheads="1"/>
          </p:cNvSpPr>
          <p:nvPr/>
        </p:nvSpPr>
        <p:spPr bwMode="auto">
          <a:xfrm>
            <a:off x="3923928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Status</a:t>
            </a:r>
            <a:endParaRPr lang="en-US" dirty="0">
              <a:solidFill>
                <a:srgbClr val="666699"/>
              </a:solidFill>
            </a:endParaRPr>
          </a:p>
        </p:txBody>
      </p:sp>
      <p:sp>
        <p:nvSpPr>
          <p:cNvPr id="96" name="Text Box 15"/>
          <p:cNvSpPr txBox="1">
            <a:spLocks noChangeArrowheads="1"/>
          </p:cNvSpPr>
          <p:nvPr/>
        </p:nvSpPr>
        <p:spPr bwMode="auto">
          <a:xfrm>
            <a:off x="7596336" y="0"/>
            <a:ext cx="90018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666699"/>
                </a:solidFill>
              </a:rPr>
              <a:t>AOB</a:t>
            </a:r>
          </a:p>
        </p:txBody>
      </p:sp>
      <p:sp>
        <p:nvSpPr>
          <p:cNvPr id="97" name="Text Box 12"/>
          <p:cNvSpPr txBox="1">
            <a:spLocks noChangeArrowheads="1"/>
          </p:cNvSpPr>
          <p:nvPr/>
        </p:nvSpPr>
        <p:spPr bwMode="auto">
          <a:xfrm>
            <a:off x="1835696" y="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666699"/>
                </a:solidFill>
              </a:rPr>
              <a:t>Components</a:t>
            </a:r>
            <a:endParaRPr lang="en-US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17707</TotalTime>
  <Words>766</Words>
  <Application>Microsoft Office PowerPoint</Application>
  <PresentationFormat>On-screen Show (4:3)</PresentationFormat>
  <Paragraphs>448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1_Office Theme</vt:lpstr>
      <vt:lpstr>Visio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cp:lastModifiedBy>tstadlba</cp:lastModifiedBy>
  <cp:revision>632</cp:revision>
  <dcterms:created xsi:type="dcterms:W3CDTF">2008-05-26T15:39:36Z</dcterms:created>
  <dcterms:modified xsi:type="dcterms:W3CDTF">2011-03-29T14:45:54Z</dcterms:modified>
</cp:coreProperties>
</file>