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1" r:id="rId4"/>
    <p:sldId id="267" r:id="rId5"/>
    <p:sldId id="260" r:id="rId6"/>
    <p:sldId id="269" r:id="rId7"/>
    <p:sldId id="293" r:id="rId8"/>
    <p:sldId id="289" r:id="rId9"/>
    <p:sldId id="277" r:id="rId10"/>
    <p:sldId id="291" r:id="rId11"/>
    <p:sldId id="279" r:id="rId12"/>
    <p:sldId id="290" r:id="rId13"/>
    <p:sldId id="283" r:id="rId14"/>
    <p:sldId id="284" r:id="rId15"/>
    <p:sldId id="285" r:id="rId16"/>
    <p:sldId id="288" r:id="rId17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3D7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6F98F-096A-4CC0-B582-D4FD25D27C1F}" type="datetimeFigureOut">
              <a:rPr lang="en-GB" smtClean="0"/>
              <a:pPr/>
              <a:t>30/03/2011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1B0446-1E19-4CC0-B786-C0699D71BD2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EA7EE67-E57B-488B-AB7D-8B819539F1FF}" type="datetimeFigureOut">
              <a:rPr lang="en-US"/>
              <a:pPr>
                <a:defRPr/>
              </a:pPr>
              <a:t>3/30/2011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64" y="4715406"/>
            <a:ext cx="5438748" cy="4467471"/>
          </a:xfrm>
          <a:prstGeom prst="rect">
            <a:avLst/>
          </a:prstGeom>
        </p:spPr>
        <p:txBody>
          <a:bodyPr vert="horz" lIns="95571" tIns="47786" rIns="95571" bIns="4778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294" y="9430813"/>
            <a:ext cx="2945862" cy="495872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5A1056CF-6C51-407C-909E-2BDD4354CE2C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A82A-C9D1-4931-9616-1089AC46398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C3377-D8CF-4536-A481-FA84EFBFFB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391A3-9D61-4959-94BC-4EB63F991AD6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C96BC-3870-44B2-9E96-B50D3781DBF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1F5D7-38BF-4DAB-925C-A75C20C0290F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531C4-F9CD-49B3-80E0-24A2A4CB015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4536-4C98-459B-86BB-B3168F9E032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BDDA1-D897-43C0-8FAA-D2B0771C96BC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D8DDB-3314-4A5D-B1FC-F3D37BEB1C5E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B809C-8AC7-4BB1-92C2-75EEDB5A930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FC283-E555-4052-8B13-3AB29027E59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C7F56CDE-C909-4C21-8BEE-FB457FD3C6EB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b="1" dirty="0" smtClean="0"/>
              <a:t>Injector RF and Synchrotron RF</a:t>
            </a:r>
            <a:endParaRPr b="1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Present Status, Activities, Plans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dirty="0" smtClean="0"/>
              <a:t>G. Kotzian</a:t>
            </a:r>
            <a:r>
              <a:rPr lang="sv-SE" dirty="0"/>
              <a:t>
</a:t>
            </a:r>
            <a:r>
              <a:rPr lang="sv-SE" dirty="0" smtClean="0"/>
              <a:t>WP RF - Present Status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9A30C-8827-4646-A349-43DA258A15A1}" type="slidenum">
              <a:rPr lang="de-AT"/>
              <a:pPr>
                <a:defRPr/>
              </a:pPr>
              <a:t>1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Injector RF – Actions </a:t>
            </a:r>
            <a:r>
              <a:rPr lang="en-GB" sz="2400" dirty="0" smtClean="0"/>
              <a:t>(since last MACS week)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39949"/>
            <a:ext cx="6491064" cy="4497363"/>
          </a:xfrm>
        </p:spPr>
        <p:txBody>
          <a:bodyPr/>
          <a:lstStyle/>
          <a:p>
            <a:r>
              <a:rPr lang="en-GB" sz="2000" dirty="0" smtClean="0">
                <a:solidFill>
                  <a:srgbClr val="00B050"/>
                </a:solidFill>
              </a:rPr>
              <a:t>Contract Signature with </a:t>
            </a:r>
            <a:r>
              <a:rPr lang="en-GB" sz="2000" dirty="0" smtClean="0">
                <a:solidFill>
                  <a:srgbClr val="00B050"/>
                </a:solidFill>
              </a:rPr>
              <a:t>Supplier Thomson</a:t>
            </a:r>
            <a:endParaRPr lang="en-GB" sz="2000" dirty="0" smtClean="0">
              <a:solidFill>
                <a:srgbClr val="00B050"/>
              </a:solidFill>
            </a:endParaRP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00B050"/>
                </a:solidFill>
              </a:rPr>
              <a:t>CS Requirements Document, WP CO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Ordering of Solid-State </a:t>
            </a:r>
            <a:r>
              <a:rPr lang="en-US" sz="2000" dirty="0" smtClean="0">
                <a:solidFill>
                  <a:srgbClr val="FF0000"/>
                </a:solidFill>
              </a:rPr>
              <a:t>amplifiers 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smtClean="0">
                <a:solidFill>
                  <a:srgbClr val="FF0000"/>
                </a:solidFill>
              </a:rPr>
              <a:t>2x10 </a:t>
            </a:r>
            <a:r>
              <a:rPr lang="en-US" sz="2000" dirty="0" smtClean="0">
                <a:solidFill>
                  <a:srgbClr val="FF0000"/>
                </a:solidFill>
              </a:rPr>
              <a:t>kW) with a dedicated </a:t>
            </a:r>
            <a:r>
              <a:rPr lang="en-US" sz="2000" dirty="0" smtClean="0">
                <a:solidFill>
                  <a:srgbClr val="FF0000"/>
                </a:solidFill>
              </a:rPr>
              <a:t>tendering </a:t>
            </a:r>
            <a:r>
              <a:rPr lang="en-US" sz="2000" dirty="0" smtClean="0">
                <a:solidFill>
                  <a:srgbClr val="FF0000"/>
                </a:solidFill>
              </a:rPr>
              <a:t>procedure: 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i="1" dirty="0" smtClean="0">
                <a:solidFill>
                  <a:srgbClr val="FF0000"/>
                </a:solidFill>
              </a:rPr>
              <a:t>Control System-Integration</a:t>
            </a:r>
            <a:endParaRPr lang="en-GB" sz="2000" i="1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C000"/>
                </a:solidFill>
              </a:rPr>
              <a:t>Define on-site tests </a:t>
            </a:r>
            <a:r>
              <a:rPr lang="en-GB" sz="2000" dirty="0" smtClean="0">
                <a:solidFill>
                  <a:srgbClr val="FFC000"/>
                </a:solidFill>
              </a:rPr>
              <a:t>(Proposals by CERN, supplier</a:t>
            </a:r>
            <a:r>
              <a:rPr lang="en-GB" sz="2000" dirty="0" smtClean="0">
                <a:solidFill>
                  <a:srgbClr val="FFC000"/>
                </a:solidFill>
              </a:rPr>
              <a:t>, WP-CO)</a:t>
            </a:r>
          </a:p>
          <a:p>
            <a:r>
              <a:rPr lang="en-GB" sz="2000" dirty="0" smtClean="0"/>
              <a:t>Prepare LLRF “CERN” </a:t>
            </a:r>
            <a:r>
              <a:rPr lang="en-GB" sz="2000" dirty="0" smtClean="0"/>
              <a:t>(37-R-023, </a:t>
            </a:r>
            <a:r>
              <a:rPr lang="en-GB" sz="2000" dirty="0" smtClean="0"/>
              <a:t>ITS)</a:t>
            </a:r>
          </a:p>
          <a:p>
            <a:r>
              <a:rPr lang="en-US" sz="2000" dirty="0" smtClean="0"/>
              <a:t>Prepare ITS (acceptance </a:t>
            </a:r>
            <a:r>
              <a:rPr lang="en-US" sz="2000" dirty="0" smtClean="0"/>
              <a:t>tests, terminated/resonant load, </a:t>
            </a:r>
            <a:r>
              <a:rPr lang="en-US" sz="2000" dirty="0" smtClean="0"/>
              <a:t>RF conditioning, operation with beam)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  <p:grpSp>
        <p:nvGrpSpPr>
          <p:cNvPr id="13" name="Group 16"/>
          <p:cNvGrpSpPr/>
          <p:nvPr/>
        </p:nvGrpSpPr>
        <p:grpSpPr>
          <a:xfrm>
            <a:off x="7164288" y="1556792"/>
            <a:ext cx="1800200" cy="3672408"/>
            <a:chOff x="7164288" y="1556792"/>
            <a:chExt cx="1800200" cy="3672408"/>
          </a:xfrm>
        </p:grpSpPr>
        <p:grpSp>
          <p:nvGrpSpPr>
            <p:cNvPr id="15" name="Group 14"/>
            <p:cNvGrpSpPr/>
            <p:nvPr/>
          </p:nvGrpSpPr>
          <p:grpSpPr>
            <a:xfrm>
              <a:off x="7164288" y="2492896"/>
              <a:ext cx="1800200" cy="2736304"/>
              <a:chOff x="-108520" y="1628800"/>
              <a:chExt cx="1800200" cy="2736304"/>
            </a:xfrm>
          </p:grpSpPr>
          <p:sp>
            <p:nvSpPr>
              <p:cNvPr id="7" name="Notched Right Arrow 6"/>
              <p:cNvSpPr/>
              <p:nvPr/>
            </p:nvSpPr>
            <p:spPr>
              <a:xfrm rot="5400000">
                <a:off x="-324544" y="1844824"/>
                <a:ext cx="864096" cy="432048"/>
              </a:xfrm>
              <a:prstGeom prst="notched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Notched Right Arrow 7"/>
              <p:cNvSpPr/>
              <p:nvPr/>
            </p:nvSpPr>
            <p:spPr>
              <a:xfrm rot="5400000">
                <a:off x="-324544" y="2780928"/>
                <a:ext cx="864096" cy="432048"/>
              </a:xfrm>
              <a:prstGeom prst="notched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Notched Right Arrow 8"/>
              <p:cNvSpPr/>
              <p:nvPr/>
            </p:nvSpPr>
            <p:spPr>
              <a:xfrm rot="5400000">
                <a:off x="-324544" y="3717032"/>
                <a:ext cx="864096" cy="432048"/>
              </a:xfrm>
              <a:prstGeom prst="notched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Content Placeholder 2"/>
              <p:cNvSpPr txBox="1">
                <a:spLocks/>
              </p:cNvSpPr>
              <p:nvPr/>
            </p:nvSpPr>
            <p:spPr bwMode="auto">
              <a:xfrm>
                <a:off x="251520" y="1844825"/>
                <a:ext cx="1440160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2060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Short term</a:t>
                </a:r>
              </a:p>
            </p:txBody>
          </p:sp>
          <p:sp>
            <p:nvSpPr>
              <p:cNvPr id="11" name="Content Placeholder 2"/>
              <p:cNvSpPr txBox="1">
                <a:spLocks/>
              </p:cNvSpPr>
              <p:nvPr/>
            </p:nvSpPr>
            <p:spPr bwMode="auto">
              <a:xfrm>
                <a:off x="251520" y="2780928"/>
                <a:ext cx="1440160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2060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Mid term</a:t>
                </a:r>
              </a:p>
            </p:txBody>
          </p:sp>
          <p:sp>
            <p:nvSpPr>
              <p:cNvPr id="12" name="Content Placeholder 2"/>
              <p:cNvSpPr txBox="1">
                <a:spLocks/>
              </p:cNvSpPr>
              <p:nvPr/>
            </p:nvSpPr>
            <p:spPr bwMode="auto">
              <a:xfrm>
                <a:off x="251520" y="3717032"/>
                <a:ext cx="1440160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2060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Long</a:t>
                </a:r>
                <a:r>
                  <a:rPr kumimoji="0" lang="en-GB" sz="1400" b="0" i="0" u="none" strike="noStrike" kern="1200" cap="none" spc="0" normalizeH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term</a:t>
                </a:r>
              </a:p>
            </p:txBody>
          </p:sp>
        </p:grpSp>
        <p:sp>
          <p:nvSpPr>
            <p:cNvPr id="14" name="Notched Right Arrow 13"/>
            <p:cNvSpPr/>
            <p:nvPr/>
          </p:nvSpPr>
          <p:spPr>
            <a:xfrm rot="5400000">
              <a:off x="6948264" y="1772816"/>
              <a:ext cx="864096" cy="432048"/>
            </a:xfrm>
            <a:prstGeom prst="notchedRightArrow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6" name="Content Placeholder 2"/>
            <p:cNvSpPr txBox="1">
              <a:spLocks/>
            </p:cNvSpPr>
            <p:nvPr/>
          </p:nvSpPr>
          <p:spPr bwMode="auto">
            <a:xfrm>
              <a:off x="7524328" y="1772817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DONE</a:t>
              </a: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611560" y="5805264"/>
            <a:ext cx="561662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Color Coding used:   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DONE,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PENDING,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URGENT/DELAYED,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Unknown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11</a:t>
            </a:fld>
            <a:endParaRPr lang="de-A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PSB-LLRF: System </a:t>
            </a:r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AB82F-1054-40F7-ADAE-E2E2D7791C76}" type="slidenum">
              <a:rPr lang="de-AT" smtClean="0"/>
              <a:pPr>
                <a:defRPr/>
              </a:pPr>
              <a:t>12</a:t>
            </a:fld>
            <a:endParaRPr lang="de-AT" dirty="0"/>
          </a:p>
        </p:txBody>
      </p:sp>
      <p:sp>
        <p:nvSpPr>
          <p:cNvPr id="2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0032" y="6215063"/>
            <a:ext cx="3822006" cy="506412"/>
          </a:xfrm>
        </p:spPr>
        <p:txBody>
          <a:bodyPr/>
          <a:lstStyle/>
          <a:p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29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8613549" cy="361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11560" y="5661248"/>
            <a:ext cx="612068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buClr>
                <a:srgbClr val="002060"/>
              </a:buClr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Taken from: Maria Elena Angoletta,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CERN’S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PS BOOSTER LLRF RENOVATION PLANS AND INITIAL BEAM </a:t>
            </a:r>
            <a:r>
              <a:rPr lang="en-US" sz="1200" b="1" dirty="0" smtClean="0">
                <a:solidFill>
                  <a:schemeClr val="bg1">
                    <a:lumMod val="50000"/>
                  </a:schemeClr>
                </a:solidFill>
              </a:rPr>
              <a:t>TESTS, 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CERN-ATS-2010-198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,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 – Present Status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Collaboration Agreement between CERN RF-group and </a:t>
            </a:r>
            <a:r>
              <a:rPr lang="en-GB" dirty="0" smtClean="0"/>
              <a:t>MedAustron </a:t>
            </a:r>
            <a:r>
              <a:rPr lang="en-GB" b="1" dirty="0" smtClean="0">
                <a:solidFill>
                  <a:srgbClr val="00B050"/>
                </a:solidFill>
              </a:rPr>
              <a:t>finalized</a:t>
            </a:r>
            <a:endParaRPr lang="en-GB" b="1" dirty="0" smtClean="0">
              <a:solidFill>
                <a:srgbClr val="00B050"/>
              </a:solidFill>
            </a:endParaRPr>
          </a:p>
          <a:p>
            <a:pPr lvl="1"/>
            <a:r>
              <a:rPr lang="en-GB" dirty="0" err="1" smtClean="0"/>
              <a:t>Sychrotron</a:t>
            </a:r>
            <a:r>
              <a:rPr lang="en-GB" dirty="0" smtClean="0"/>
              <a:t> LLRF (fully digital)</a:t>
            </a:r>
          </a:p>
          <a:p>
            <a:pPr lvl="1"/>
            <a:r>
              <a:rPr lang="en-GB" dirty="0" smtClean="0"/>
              <a:t>RF cavity (newly developed)</a:t>
            </a:r>
          </a:p>
          <a:p>
            <a:pPr lvl="1"/>
            <a:r>
              <a:rPr lang="en-GB" dirty="0" smtClean="0"/>
              <a:t>RF amplifier (1kW, existing design)</a:t>
            </a:r>
          </a:p>
          <a:p>
            <a:r>
              <a:rPr lang="en-GB" b="1" dirty="0" smtClean="0">
                <a:solidFill>
                  <a:srgbClr val="FFC000"/>
                </a:solidFill>
              </a:rPr>
              <a:t>Re-Evaluation </a:t>
            </a:r>
            <a:r>
              <a:rPr lang="en-GB" dirty="0" smtClean="0"/>
              <a:t>of schedule required:</a:t>
            </a:r>
          </a:p>
          <a:p>
            <a:pPr lvl="1"/>
            <a:r>
              <a:rPr lang="en-GB" dirty="0" smtClean="0"/>
              <a:t>HW development</a:t>
            </a:r>
          </a:p>
          <a:p>
            <a:pPr lvl="1"/>
            <a:r>
              <a:rPr lang="en-US" dirty="0" smtClean="0"/>
              <a:t>Firmware implementation</a:t>
            </a:r>
          </a:p>
          <a:p>
            <a:pPr lvl="1"/>
            <a:r>
              <a:rPr lang="en-US" dirty="0" smtClean="0"/>
              <a:t>LLRF tests with beam in the CERN PS-Booster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13</a:t>
            </a:fld>
            <a:endParaRPr lang="de-A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 – Plans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Requirements Document</a:t>
            </a:r>
          </a:p>
          <a:p>
            <a:pPr lvl="1"/>
            <a:r>
              <a:rPr lang="en-US" sz="1800" b="1" i="1" dirty="0" smtClean="0"/>
              <a:t>Fall </a:t>
            </a:r>
            <a:r>
              <a:rPr lang="en-US" sz="1800" b="1" i="1" dirty="0" smtClean="0"/>
              <a:t>2011</a:t>
            </a:r>
            <a:endParaRPr lang="en-GB" sz="1800" b="1" i="1" dirty="0" smtClean="0"/>
          </a:p>
          <a:p>
            <a:pPr lvl="1"/>
            <a:r>
              <a:rPr lang="en-GB" sz="1800" dirty="0" smtClean="0"/>
              <a:t>WP-RF (possibly with help of WP-CO?)</a:t>
            </a:r>
          </a:p>
          <a:p>
            <a:r>
              <a:rPr lang="en-GB" dirty="0" smtClean="0"/>
              <a:t>Develop LLRF prototype </a:t>
            </a:r>
          </a:p>
          <a:p>
            <a:pPr lvl="1"/>
            <a:r>
              <a:rPr lang="en-GB" sz="1800" dirty="0" smtClean="0"/>
              <a:t> </a:t>
            </a:r>
            <a:r>
              <a:rPr lang="en-GB" sz="1800" strike="sngStrike" dirty="0" smtClean="0"/>
              <a:t>Fall 2011</a:t>
            </a:r>
            <a:r>
              <a:rPr lang="en-GB" sz="1800" dirty="0" smtClean="0"/>
              <a:t> </a:t>
            </a:r>
            <a:r>
              <a:rPr lang="en-GB" sz="1800" b="1" dirty="0" smtClean="0"/>
              <a:t>Now: </a:t>
            </a:r>
            <a:r>
              <a:rPr lang="en-GB" sz="1800" b="1" i="1" dirty="0" smtClean="0"/>
              <a:t>End </a:t>
            </a:r>
            <a:r>
              <a:rPr lang="en-GB" sz="1800" b="1" i="1" dirty="0" smtClean="0"/>
              <a:t>2011</a:t>
            </a:r>
          </a:p>
          <a:p>
            <a:pPr lvl="1"/>
            <a:r>
              <a:rPr lang="en-GB" sz="1800" dirty="0" smtClean="0"/>
              <a:t>For beam tests @CERN using CERN infrastructure </a:t>
            </a:r>
            <a:r>
              <a:rPr lang="en-GB" sz="1800" i="1" dirty="0" smtClean="0"/>
              <a:t>Spring 2012</a:t>
            </a:r>
          </a:p>
          <a:p>
            <a:r>
              <a:rPr lang="en-GB" dirty="0" smtClean="0"/>
              <a:t>LLRF series production </a:t>
            </a:r>
          </a:p>
          <a:p>
            <a:pPr lvl="1"/>
            <a:r>
              <a:rPr lang="en-GB" dirty="0" smtClean="0"/>
              <a:t> </a:t>
            </a:r>
            <a:r>
              <a:rPr lang="en-GB" sz="1800" strike="sngStrike" dirty="0" smtClean="0"/>
              <a:t>Spring 2012</a:t>
            </a:r>
            <a:r>
              <a:rPr lang="en-GB" dirty="0" smtClean="0"/>
              <a:t> </a:t>
            </a:r>
            <a:r>
              <a:rPr lang="en-GB" b="1" dirty="0" smtClean="0"/>
              <a:t>Now: </a:t>
            </a:r>
            <a:r>
              <a:rPr lang="en-GB" sz="1800" b="1" i="1" dirty="0" smtClean="0"/>
              <a:t>Summer </a:t>
            </a:r>
            <a:r>
              <a:rPr lang="en-GB" sz="1800" b="1" i="1" dirty="0" smtClean="0"/>
              <a:t>2012</a:t>
            </a:r>
          </a:p>
          <a:p>
            <a:pPr lvl="1"/>
            <a:r>
              <a:rPr lang="en-GB" sz="1800" dirty="0" smtClean="0"/>
              <a:t>MACS integration – </a:t>
            </a:r>
            <a:r>
              <a:rPr lang="en-GB" sz="1800" dirty="0" smtClean="0"/>
              <a:t>2012 (TBD)</a:t>
            </a:r>
            <a:endParaRPr lang="en-GB" sz="1800" dirty="0" smtClean="0"/>
          </a:p>
          <a:p>
            <a:r>
              <a:rPr lang="en-GB" dirty="0" smtClean="0"/>
              <a:t>Overall system tests</a:t>
            </a:r>
          </a:p>
          <a:p>
            <a:pPr lvl="1"/>
            <a:r>
              <a:rPr lang="en-GB" sz="1800" dirty="0" err="1" smtClean="0"/>
              <a:t>LLRF+cavity+amplifer</a:t>
            </a:r>
            <a:r>
              <a:rPr lang="en-GB" sz="1800" dirty="0" smtClean="0"/>
              <a:t> – </a:t>
            </a:r>
            <a:r>
              <a:rPr lang="en-GB" sz="1800" b="1" i="1" dirty="0" smtClean="0"/>
              <a:t>Fall 2012</a:t>
            </a:r>
          </a:p>
          <a:p>
            <a:pPr lvl="1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14</a:t>
            </a:fld>
            <a:endParaRPr lang="de-A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Synchrotron RF – Actions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363272" cy="4497363"/>
          </a:xfrm>
        </p:spPr>
        <p:txBody>
          <a:bodyPr/>
          <a:lstStyle/>
          <a:p>
            <a:r>
              <a:rPr lang="en-GB" sz="2000" dirty="0" smtClean="0">
                <a:solidFill>
                  <a:srgbClr val="00B050"/>
                </a:solidFill>
              </a:rPr>
              <a:t>Finalize Collaboration Agreement (RF group)</a:t>
            </a:r>
          </a:p>
          <a:p>
            <a:endParaRPr lang="en-GB" sz="2000" dirty="0" smtClean="0"/>
          </a:p>
          <a:p>
            <a:r>
              <a:rPr lang="en-US" sz="2000" dirty="0" smtClean="0">
                <a:solidFill>
                  <a:srgbClr val="FF0000"/>
                </a:solidFill>
              </a:rPr>
              <a:t>Agree on schedule (with RF-group)</a:t>
            </a:r>
            <a:endParaRPr lang="en-GB" sz="2000" dirty="0" smtClean="0">
              <a:solidFill>
                <a:srgbClr val="FF0000"/>
              </a:solidFill>
            </a:endParaRPr>
          </a:p>
          <a:p>
            <a:endParaRPr lang="en-GB" sz="2000" dirty="0" smtClean="0"/>
          </a:p>
          <a:p>
            <a:r>
              <a:rPr lang="en-GB" sz="2000" dirty="0" smtClean="0">
                <a:solidFill>
                  <a:srgbClr val="FFC000"/>
                </a:solidFill>
              </a:rPr>
              <a:t>Requirements Document, WP CO</a:t>
            </a:r>
          </a:p>
          <a:p>
            <a:r>
              <a:rPr lang="en-GB" sz="2000" dirty="0" smtClean="0"/>
              <a:t>Prepare LLRF tests for spring 2012, CERN</a:t>
            </a:r>
          </a:p>
          <a:p>
            <a:endParaRPr lang="en-US" sz="2000" dirty="0" smtClean="0"/>
          </a:p>
          <a:p>
            <a:r>
              <a:rPr lang="en-US" sz="2000" dirty="0" smtClean="0"/>
              <a:t>System integration </a:t>
            </a:r>
            <a:r>
              <a:rPr lang="en-US" sz="2000" dirty="0" smtClean="0"/>
              <a:t>tests (LLRF)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15</a:t>
            </a:fld>
            <a:endParaRPr lang="de-AT" dirty="0"/>
          </a:p>
        </p:txBody>
      </p:sp>
      <p:grpSp>
        <p:nvGrpSpPr>
          <p:cNvPr id="24" name="Group 16"/>
          <p:cNvGrpSpPr/>
          <p:nvPr/>
        </p:nvGrpSpPr>
        <p:grpSpPr>
          <a:xfrm>
            <a:off x="7164288" y="1556792"/>
            <a:ext cx="1800200" cy="3672408"/>
            <a:chOff x="7164288" y="1556792"/>
            <a:chExt cx="1800200" cy="3672408"/>
          </a:xfrm>
        </p:grpSpPr>
        <p:grpSp>
          <p:nvGrpSpPr>
            <p:cNvPr id="25" name="Group 14"/>
            <p:cNvGrpSpPr/>
            <p:nvPr/>
          </p:nvGrpSpPr>
          <p:grpSpPr>
            <a:xfrm>
              <a:off x="7164288" y="2492896"/>
              <a:ext cx="1800200" cy="2736304"/>
              <a:chOff x="-108520" y="1628800"/>
              <a:chExt cx="1800200" cy="2736304"/>
            </a:xfrm>
          </p:grpSpPr>
          <p:sp>
            <p:nvSpPr>
              <p:cNvPr id="28" name="Notched Right Arrow 27"/>
              <p:cNvSpPr/>
              <p:nvPr/>
            </p:nvSpPr>
            <p:spPr>
              <a:xfrm rot="5400000">
                <a:off x="-324544" y="1844824"/>
                <a:ext cx="864096" cy="432048"/>
              </a:xfrm>
              <a:prstGeom prst="notched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Notched Right Arrow 28"/>
              <p:cNvSpPr/>
              <p:nvPr/>
            </p:nvSpPr>
            <p:spPr>
              <a:xfrm rot="5400000">
                <a:off x="-324544" y="2780928"/>
                <a:ext cx="864096" cy="432048"/>
              </a:xfrm>
              <a:prstGeom prst="notched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Notched Right Arrow 29"/>
              <p:cNvSpPr/>
              <p:nvPr/>
            </p:nvSpPr>
            <p:spPr>
              <a:xfrm rot="5400000">
                <a:off x="-324544" y="3717032"/>
                <a:ext cx="864096" cy="432048"/>
              </a:xfrm>
              <a:prstGeom prst="notchedRightArrow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Content Placeholder 2"/>
              <p:cNvSpPr txBox="1">
                <a:spLocks/>
              </p:cNvSpPr>
              <p:nvPr/>
            </p:nvSpPr>
            <p:spPr bwMode="auto">
              <a:xfrm>
                <a:off x="251520" y="1844825"/>
                <a:ext cx="1440160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2060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Short term</a:t>
                </a:r>
              </a:p>
            </p:txBody>
          </p:sp>
          <p:sp>
            <p:nvSpPr>
              <p:cNvPr id="32" name="Content Placeholder 2"/>
              <p:cNvSpPr txBox="1">
                <a:spLocks/>
              </p:cNvSpPr>
              <p:nvPr/>
            </p:nvSpPr>
            <p:spPr bwMode="auto">
              <a:xfrm>
                <a:off x="251520" y="2780928"/>
                <a:ext cx="1440160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2060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Mid term</a:t>
                </a:r>
              </a:p>
            </p:txBody>
          </p:sp>
          <p:sp>
            <p:nvSpPr>
              <p:cNvPr id="33" name="Content Placeholder 2"/>
              <p:cNvSpPr txBox="1">
                <a:spLocks/>
              </p:cNvSpPr>
              <p:nvPr/>
            </p:nvSpPr>
            <p:spPr bwMode="auto">
              <a:xfrm>
                <a:off x="251520" y="3717032"/>
                <a:ext cx="1440160" cy="5760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R="0" lvl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2060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Long</a:t>
                </a:r>
                <a:r>
                  <a:rPr kumimoji="0" lang="en-GB" sz="1400" b="0" i="0" u="none" strike="noStrike" kern="1200" cap="none" spc="0" normalizeH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term</a:t>
                </a:r>
              </a:p>
            </p:txBody>
          </p:sp>
        </p:grpSp>
        <p:sp>
          <p:nvSpPr>
            <p:cNvPr id="26" name="Notched Right Arrow 25"/>
            <p:cNvSpPr/>
            <p:nvPr/>
          </p:nvSpPr>
          <p:spPr>
            <a:xfrm rot="5400000">
              <a:off x="6948264" y="1772816"/>
              <a:ext cx="864096" cy="432048"/>
            </a:xfrm>
            <a:prstGeom prst="notchedRightArrow">
              <a:avLst/>
            </a:prstGeom>
            <a:noFill/>
            <a:ln w="1905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27" name="Content Placeholder 2"/>
            <p:cNvSpPr txBox="1">
              <a:spLocks/>
            </p:cNvSpPr>
            <p:nvPr/>
          </p:nvSpPr>
          <p:spPr bwMode="auto">
            <a:xfrm>
              <a:off x="7524328" y="1772817"/>
              <a:ext cx="1440160" cy="5760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R="0" lvl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2060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Verdana" pitchFamily="34" charset="0"/>
                  <a:ea typeface="Verdana" pitchFamily="34" charset="0"/>
                  <a:cs typeface="Verdana" pitchFamily="34" charset="0"/>
                </a:rPr>
                <a:t>DONE</a:t>
              </a: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611560" y="5805264"/>
            <a:ext cx="561662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2060"/>
              </a:buClr>
              <a:buSzTx/>
              <a:buFont typeface="Arial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Color Coding used:   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DONE,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PENDING,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URGENT/DELAYED,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itchFamily="34" charset="0"/>
                <a:ea typeface="Verdana" pitchFamily="34" charset="0"/>
                <a:cs typeface="Verdana" pitchFamily="34" charset="0"/>
              </a:rPr>
              <a:t>Unknown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THank</a:t>
            </a:r>
            <a:r>
              <a:rPr lang="en-US" dirty="0" smtClean="0"/>
              <a:t> you!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AB82F-1054-40F7-ADAE-E2E2D7791C76}" type="slidenum">
              <a:rPr lang="de-AT" smtClean="0"/>
              <a:pPr>
                <a:defRPr/>
              </a:pPr>
              <a:t>16</a:t>
            </a:fld>
            <a:endParaRPr lang="de-AT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60032" y="6215063"/>
            <a:ext cx="3822006" cy="506412"/>
          </a:xfrm>
        </p:spPr>
        <p:txBody>
          <a:bodyPr/>
          <a:lstStyle/>
          <a:p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28625" y="6215063"/>
            <a:ext cx="3500438" cy="500062"/>
          </a:xfrm>
        </p:spPr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dirty="0" smtClean="0"/>
              <a:t>Contents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827213"/>
            <a:ext cx="8001000" cy="4770437"/>
          </a:xfrm>
        </p:spPr>
        <p:txBody>
          <a:bodyPr/>
          <a:lstStyle/>
          <a:p>
            <a:pPr marL="514350" indent="-514350" eaLnBrk="1" hangingPunct="1">
              <a:buFont typeface="+mj-lt"/>
              <a:buAutoNum type="romanUcPeriod"/>
            </a:pPr>
            <a:r>
              <a:rPr lang="en-GB" dirty="0" smtClean="0"/>
              <a:t>Recap: RF </a:t>
            </a:r>
            <a:r>
              <a:rPr lang="en-GB" dirty="0" smtClean="0"/>
              <a:t>System </a:t>
            </a:r>
            <a:r>
              <a:rPr lang="en-GB" dirty="0" smtClean="0"/>
              <a:t>components</a:t>
            </a:r>
          </a:p>
          <a:p>
            <a:pPr marL="514350" indent="-514350" eaLnBrk="1" hangingPunct="1">
              <a:buFont typeface="+mj-lt"/>
              <a:buAutoNum type="romanUcPeriod"/>
            </a:pPr>
            <a:endParaRPr lang="en-GB" dirty="0" smtClean="0"/>
          </a:p>
          <a:p>
            <a:pPr marL="514350" indent="-514350" eaLnBrk="1" hangingPunct="1">
              <a:buFont typeface="+mj-lt"/>
              <a:buAutoNum type="romanUcPeriod"/>
            </a:pPr>
            <a:r>
              <a:rPr lang="en-GB" dirty="0" smtClean="0"/>
              <a:t>Injector RF System</a:t>
            </a:r>
          </a:p>
          <a:p>
            <a:pPr lvl="1" eaLnBrk="1" hangingPunct="1"/>
            <a:r>
              <a:rPr lang="de-CH" dirty="0" smtClean="0"/>
              <a:t>Status</a:t>
            </a:r>
            <a:r>
              <a:rPr lang="de-CH" dirty="0" smtClean="0"/>
              <a:t>, Plans, </a:t>
            </a:r>
            <a:r>
              <a:rPr lang="de-CH" dirty="0" smtClean="0"/>
              <a:t>Actions</a:t>
            </a:r>
          </a:p>
          <a:p>
            <a:pPr lvl="1" eaLnBrk="1" hangingPunct="1"/>
            <a:endParaRPr lang="en-GB" dirty="0" smtClean="0"/>
          </a:p>
          <a:p>
            <a:pPr marL="514350" indent="-514350" eaLnBrk="1" hangingPunct="1">
              <a:buFont typeface="+mj-lt"/>
              <a:buAutoNum type="romanUcPeriod"/>
            </a:pPr>
            <a:r>
              <a:rPr lang="en-GB" dirty="0" smtClean="0"/>
              <a:t>Synchrotron RF System</a:t>
            </a:r>
          </a:p>
          <a:p>
            <a:pPr lvl="1" eaLnBrk="1" hangingPunct="1"/>
            <a:r>
              <a:rPr lang="de-CH" dirty="0" smtClean="0"/>
              <a:t>Status</a:t>
            </a:r>
            <a:r>
              <a:rPr lang="de-CH" dirty="0" smtClean="0"/>
              <a:t>, Plans, Actions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AAEC9E-3CBB-4DD4-BD61-ADD1C6C00BCB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Recap: Main components of an RF System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Resonant structure = cavity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store energy (in form of EM-field)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apply E-field component in beam direction</a:t>
            </a:r>
          </a:p>
          <a:p>
            <a:r>
              <a:rPr lang="en-GB" dirty="0" smtClean="0"/>
              <a:t>RF amplifier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To build up EM-field, i.e. to power the cavity</a:t>
            </a:r>
          </a:p>
          <a:p>
            <a:r>
              <a:rPr lang="en-GB" dirty="0" smtClean="0"/>
              <a:t>RF signal generation = LLRF</a:t>
            </a:r>
          </a:p>
          <a:p>
            <a:pPr lvl="1">
              <a:buFont typeface="Wingdings" pitchFamily="2" charset="2"/>
              <a:buChar char="ü"/>
            </a:pPr>
            <a:r>
              <a:rPr lang="en-GB" sz="1800" dirty="0" smtClean="0"/>
              <a:t>Drives the RF amplifier</a:t>
            </a:r>
          </a:p>
          <a:p>
            <a:pPr lvl="1"/>
            <a:endParaRPr lang="en-GB" dirty="0" smtClean="0"/>
          </a:p>
          <a:p>
            <a:pPr>
              <a:buNone/>
            </a:pPr>
            <a:r>
              <a:rPr lang="en-GB" sz="2000" dirty="0" smtClean="0">
                <a:sym typeface="Wingdings" pitchFamily="2" charset="2"/>
              </a:rPr>
              <a:t> </a:t>
            </a:r>
            <a:r>
              <a:rPr lang="en-GB" sz="2000" dirty="0" smtClean="0"/>
              <a:t>LLRF </a:t>
            </a:r>
            <a:r>
              <a:rPr lang="en-GB" sz="1400" dirty="0" smtClean="0"/>
              <a:t>(Low Level RF; means: low signal level)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Consists of closed loop controls,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to ensure HW performance </a:t>
            </a:r>
          </a:p>
          <a:p>
            <a:pPr marL="717550">
              <a:buFont typeface="Arial" pitchFamily="34" charset="0"/>
              <a:buChar char="•"/>
            </a:pPr>
            <a:r>
              <a:rPr lang="en-GB" sz="1800" dirty="0" smtClean="0"/>
              <a:t>and beam stability/</a:t>
            </a:r>
            <a:r>
              <a:rPr lang="en-GB" sz="1800" dirty="0" err="1" smtClean="0"/>
              <a:t>reproduceability</a:t>
            </a:r>
            <a:endParaRPr lang="en-GB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380312" y="1484784"/>
            <a:ext cx="864096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cavity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7515687" y="2420888"/>
            <a:ext cx="584705" cy="504056"/>
          </a:xfrm>
          <a:prstGeom prst="triangl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380312" y="3284984"/>
            <a:ext cx="864096" cy="64807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LLRF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>
            <a:stCxn id="9" idx="0"/>
            <a:endCxn id="8" idx="3"/>
          </p:cNvCxnSpPr>
          <p:nvPr/>
        </p:nvCxnSpPr>
        <p:spPr>
          <a:xfrm rot="16200000" flipV="1">
            <a:off x="7630180" y="3102804"/>
            <a:ext cx="360040" cy="43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8" idx="0"/>
            <a:endCxn id="7" idx="2"/>
          </p:cNvCxnSpPr>
          <p:nvPr/>
        </p:nvCxnSpPr>
        <p:spPr>
          <a:xfrm rot="5400000" flipH="1" flipV="1">
            <a:off x="7666184" y="2274712"/>
            <a:ext cx="288032" cy="43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467544" y="1556792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1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467544" y="2695527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2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67544" y="3464169"/>
            <a:ext cx="288032" cy="2880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3</a:t>
            </a:r>
            <a:endParaRPr lang="en-GB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 package RF</a:t>
            </a:r>
            <a:endParaRPr lang="en-GB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97E59E-31E5-4517-AFA8-427F96E85462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sp>
        <p:nvSpPr>
          <p:cNvPr id="3076" name="TextBox 8"/>
          <p:cNvSpPr txBox="1">
            <a:spLocks noChangeArrowheads="1"/>
          </p:cNvSpPr>
          <p:nvPr/>
        </p:nvSpPr>
        <p:spPr bwMode="auto">
          <a:xfrm>
            <a:off x="323850" y="3068638"/>
            <a:ext cx="1727200" cy="720725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Accelerator</a:t>
            </a:r>
            <a:endParaRPr lang="en-GB"/>
          </a:p>
        </p:txBody>
      </p:sp>
      <p:sp>
        <p:nvSpPr>
          <p:cNvPr id="3077" name="TextBox 9"/>
          <p:cNvSpPr txBox="1">
            <a:spLocks noChangeArrowheads="1"/>
          </p:cNvSpPr>
          <p:nvPr/>
        </p:nvSpPr>
        <p:spPr bwMode="auto">
          <a:xfrm>
            <a:off x="2627313" y="2205038"/>
            <a:ext cx="1800225" cy="719137"/>
          </a:xfrm>
          <a:prstGeom prst="rect">
            <a:avLst/>
          </a:prstGeom>
          <a:solidFill>
            <a:srgbClr val="95B3D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Injector RF</a:t>
            </a:r>
            <a:endParaRPr lang="en-GB"/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5148263" y="1773238"/>
            <a:ext cx="1727200" cy="719137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Amplifier</a:t>
            </a:r>
            <a:endParaRPr lang="en-GB" dirty="0"/>
          </a:p>
        </p:txBody>
      </p:sp>
      <p:sp>
        <p:nvSpPr>
          <p:cNvPr id="3079" name="TextBox 11"/>
          <p:cNvSpPr txBox="1">
            <a:spLocks noChangeArrowheads="1"/>
          </p:cNvSpPr>
          <p:nvPr/>
        </p:nvSpPr>
        <p:spPr bwMode="auto">
          <a:xfrm>
            <a:off x="5148263" y="981075"/>
            <a:ext cx="1727200" cy="7191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Resonant Structures</a:t>
            </a:r>
            <a:endParaRPr lang="en-GB"/>
          </a:p>
        </p:txBody>
      </p:sp>
      <p:sp>
        <p:nvSpPr>
          <p:cNvPr id="3080" name="TextBox 12"/>
          <p:cNvSpPr txBox="1">
            <a:spLocks noChangeArrowheads="1"/>
          </p:cNvSpPr>
          <p:nvPr/>
        </p:nvSpPr>
        <p:spPr bwMode="auto">
          <a:xfrm>
            <a:off x="5148263" y="2565400"/>
            <a:ext cx="1727200" cy="719138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Feedback Loops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627313" y="4365625"/>
            <a:ext cx="1800225" cy="719138"/>
          </a:xfrm>
          <a:prstGeom prst="rect">
            <a:avLst/>
          </a:prstGeom>
          <a:solidFill>
            <a:srgbClr val="95B3D7"/>
          </a:solidFill>
          <a:ln w="19050">
            <a:solidFill>
              <a:schemeClr val="tx1"/>
            </a:solidFill>
          </a:ln>
        </p:spPr>
        <p:txBody>
          <a:bodyPr anchor="ctr"/>
          <a:lstStyle/>
          <a:p>
            <a:pPr algn="ctr">
              <a:defRPr/>
            </a:pPr>
            <a:r>
              <a:rPr lang="en-US" dirty="0"/>
              <a:t>Synchrotron RF</a:t>
            </a:r>
            <a:endParaRPr lang="en-GB" dirty="0"/>
          </a:p>
        </p:txBody>
      </p:sp>
      <p:sp>
        <p:nvSpPr>
          <p:cNvPr id="3082" name="TextBox 15"/>
          <p:cNvSpPr txBox="1">
            <a:spLocks noChangeArrowheads="1"/>
          </p:cNvSpPr>
          <p:nvPr/>
        </p:nvSpPr>
        <p:spPr bwMode="auto">
          <a:xfrm>
            <a:off x="5148263" y="4365625"/>
            <a:ext cx="1727200" cy="719138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Amplifier</a:t>
            </a:r>
            <a:endParaRPr lang="en-GB" dirty="0"/>
          </a:p>
        </p:txBody>
      </p:sp>
      <p:sp>
        <p:nvSpPr>
          <p:cNvPr id="3083" name="TextBox 16"/>
          <p:cNvSpPr txBox="1">
            <a:spLocks noChangeArrowheads="1"/>
          </p:cNvSpPr>
          <p:nvPr/>
        </p:nvSpPr>
        <p:spPr bwMode="auto">
          <a:xfrm>
            <a:off x="5148263" y="3573463"/>
            <a:ext cx="1727200" cy="7191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/>
              <a:t>Resonant Structures</a:t>
            </a:r>
            <a:endParaRPr lang="en-GB"/>
          </a:p>
        </p:txBody>
      </p:sp>
      <p:sp>
        <p:nvSpPr>
          <p:cNvPr id="3084" name="TextBox 17"/>
          <p:cNvSpPr txBox="1">
            <a:spLocks noChangeArrowheads="1"/>
          </p:cNvSpPr>
          <p:nvPr/>
        </p:nvSpPr>
        <p:spPr bwMode="auto">
          <a:xfrm>
            <a:off x="5148263" y="5157788"/>
            <a:ext cx="1727200" cy="719137"/>
          </a:xfrm>
          <a:prstGeom prst="rect">
            <a:avLst/>
          </a:prstGeom>
          <a:solidFill>
            <a:srgbClr val="FFFF66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dirty="0"/>
              <a:t>RF Feedback Loops</a:t>
            </a:r>
            <a:endParaRPr lang="en-GB" dirty="0"/>
          </a:p>
        </p:txBody>
      </p:sp>
      <p:cxnSp>
        <p:nvCxnSpPr>
          <p:cNvPr id="20" name="Elbow Connector 19"/>
          <p:cNvCxnSpPr>
            <a:stCxn id="3076" idx="3"/>
            <a:endCxn id="3077" idx="1"/>
          </p:cNvCxnSpPr>
          <p:nvPr/>
        </p:nvCxnSpPr>
        <p:spPr>
          <a:xfrm flipV="1">
            <a:off x="2051050" y="2565400"/>
            <a:ext cx="576263" cy="8636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3076" idx="3"/>
            <a:endCxn id="14" idx="1"/>
          </p:cNvCxnSpPr>
          <p:nvPr/>
        </p:nvCxnSpPr>
        <p:spPr>
          <a:xfrm>
            <a:off x="2051050" y="3429000"/>
            <a:ext cx="576263" cy="12954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077" idx="3"/>
            <a:endCxn id="3078" idx="1"/>
          </p:cNvCxnSpPr>
          <p:nvPr/>
        </p:nvCxnSpPr>
        <p:spPr>
          <a:xfrm flipV="1">
            <a:off x="4427538" y="2133600"/>
            <a:ext cx="720725" cy="4318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3077" idx="3"/>
            <a:endCxn id="3080" idx="1"/>
          </p:cNvCxnSpPr>
          <p:nvPr/>
        </p:nvCxnSpPr>
        <p:spPr>
          <a:xfrm>
            <a:off x="4427538" y="2565400"/>
            <a:ext cx="720725" cy="3587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14" idx="3"/>
            <a:endCxn id="3082" idx="1"/>
          </p:cNvCxnSpPr>
          <p:nvPr/>
        </p:nvCxnSpPr>
        <p:spPr>
          <a:xfrm>
            <a:off x="4427538" y="4724400"/>
            <a:ext cx="720725" cy="1588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4" idx="3"/>
            <a:endCxn id="3083" idx="1"/>
          </p:cNvCxnSpPr>
          <p:nvPr/>
        </p:nvCxnSpPr>
        <p:spPr>
          <a:xfrm flipV="1">
            <a:off x="4427538" y="3933825"/>
            <a:ext cx="720725" cy="790575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4" idx="3"/>
            <a:endCxn id="3084" idx="1"/>
          </p:cNvCxnSpPr>
          <p:nvPr/>
        </p:nvCxnSpPr>
        <p:spPr>
          <a:xfrm>
            <a:off x="4427538" y="4724400"/>
            <a:ext cx="720725" cy="79216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Left Arrow 32"/>
          <p:cNvSpPr/>
          <p:nvPr/>
        </p:nvSpPr>
        <p:spPr>
          <a:xfrm>
            <a:off x="7236296" y="2276872"/>
            <a:ext cx="1223963" cy="504825"/>
          </a:xfrm>
          <a:prstGeom prst="lef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</a:rPr>
              <a:t>MACS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339975" y="3429000"/>
            <a:ext cx="5761038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25" name="Right Brace 24"/>
          <p:cNvSpPr/>
          <p:nvPr/>
        </p:nvSpPr>
        <p:spPr>
          <a:xfrm>
            <a:off x="7019925" y="1773238"/>
            <a:ext cx="144463" cy="15113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59338" y="6215063"/>
            <a:ext cx="3822700" cy="506412"/>
          </a:xfrm>
        </p:spPr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27" name="Left Arrow 26"/>
          <p:cNvSpPr/>
          <p:nvPr/>
        </p:nvSpPr>
        <p:spPr>
          <a:xfrm>
            <a:off x="7236296" y="4868738"/>
            <a:ext cx="1223963" cy="504825"/>
          </a:xfrm>
          <a:prstGeom prst="lef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 smtClean="0">
                <a:solidFill>
                  <a:schemeClr val="tx1"/>
                </a:solidFill>
              </a:rPr>
              <a:t>MACS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ight Brace 28"/>
          <p:cNvSpPr/>
          <p:nvPr/>
        </p:nvSpPr>
        <p:spPr>
          <a:xfrm>
            <a:off x="7019925" y="4365104"/>
            <a:ext cx="144463" cy="151130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1500 kW RF amplifier (pulsed)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D1F5D7-38BF-4DAB-925C-A75C20C0290F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8507" y="1340768"/>
            <a:ext cx="6026985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 – Present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Two-stage negotiated tendering procedure </a:t>
            </a:r>
            <a:r>
              <a:rPr lang="en-GB" sz="2000" b="1" dirty="0" smtClean="0">
                <a:solidFill>
                  <a:srgbClr val="00B050"/>
                </a:solidFill>
              </a:rPr>
              <a:t>completed:</a:t>
            </a:r>
          </a:p>
          <a:p>
            <a:pPr lvl="1"/>
            <a:r>
              <a:rPr lang="en-US" sz="1800" dirty="0" smtClean="0"/>
              <a:t>Thomson Broadcast AG, </a:t>
            </a:r>
            <a:r>
              <a:rPr lang="en-US" sz="1800" dirty="0" err="1" smtClean="0"/>
              <a:t>Turgi</a:t>
            </a:r>
            <a:r>
              <a:rPr lang="en-US" sz="1800" dirty="0" smtClean="0"/>
              <a:t> (CH)</a:t>
            </a:r>
          </a:p>
          <a:p>
            <a:endParaRPr lang="en-US" sz="2000" dirty="0" smtClean="0"/>
          </a:p>
          <a:p>
            <a:r>
              <a:rPr lang="en-US" sz="2000" dirty="0" smtClean="0"/>
              <a:t>Thomson implementation </a:t>
            </a:r>
            <a:r>
              <a:rPr lang="en-US" sz="2000" dirty="0" smtClean="0"/>
              <a:t>of </a:t>
            </a:r>
            <a:r>
              <a:rPr lang="en-US" sz="2000" dirty="0" smtClean="0"/>
              <a:t>Tube amplifiers </a:t>
            </a:r>
            <a:r>
              <a:rPr lang="en-US" sz="2000" dirty="0" smtClean="0"/>
              <a:t>&amp; LLRF </a:t>
            </a:r>
            <a:r>
              <a:rPr lang="en-US" sz="2000" b="1" dirty="0" smtClean="0">
                <a:solidFill>
                  <a:srgbClr val="00B050"/>
                </a:solidFill>
              </a:rPr>
              <a:t>started:</a:t>
            </a:r>
          </a:p>
          <a:p>
            <a:pPr lvl="1"/>
            <a:r>
              <a:rPr lang="en-US" sz="1800" dirty="0" smtClean="0"/>
              <a:t>1500 kW pulsed </a:t>
            </a:r>
            <a:r>
              <a:rPr lang="en-US" sz="1800" dirty="0" smtClean="0"/>
              <a:t>RF, </a:t>
            </a:r>
            <a:r>
              <a:rPr lang="en-US" sz="1200" dirty="0" smtClean="0"/>
              <a:t>PLC </a:t>
            </a:r>
            <a:r>
              <a:rPr lang="en-US" sz="1200" dirty="0" err="1" smtClean="0"/>
              <a:t>Simatic</a:t>
            </a:r>
            <a:r>
              <a:rPr lang="en-US" sz="1200" dirty="0" smtClean="0"/>
              <a:t> S7-400 (IH)</a:t>
            </a:r>
          </a:p>
          <a:p>
            <a:pPr lvl="1"/>
            <a:r>
              <a:rPr lang="en-US" sz="1800" dirty="0" smtClean="0"/>
              <a:t>250 </a:t>
            </a:r>
            <a:r>
              <a:rPr lang="en-US" sz="1800" dirty="0" smtClean="0"/>
              <a:t>kW pulsed RF </a:t>
            </a:r>
            <a:r>
              <a:rPr lang="en-US" sz="1800" dirty="0" smtClean="0"/>
              <a:t>amplifier, </a:t>
            </a:r>
            <a:r>
              <a:rPr lang="en-US" sz="1200" dirty="0" smtClean="0"/>
              <a:t>PLC </a:t>
            </a:r>
            <a:r>
              <a:rPr lang="en-US" sz="1200" dirty="0" err="1" smtClean="0"/>
              <a:t>Simatic</a:t>
            </a:r>
            <a:r>
              <a:rPr lang="en-US" sz="1200" dirty="0" smtClean="0"/>
              <a:t> S7-400(RFQ)</a:t>
            </a:r>
          </a:p>
          <a:p>
            <a:pPr lvl="1"/>
            <a:r>
              <a:rPr lang="en-US" sz="1800" dirty="0" smtClean="0"/>
              <a:t>digital LLRF </a:t>
            </a:r>
            <a:r>
              <a:rPr lang="en-US" sz="1800" dirty="0" smtClean="0"/>
              <a:t>regulation sets consisting of</a:t>
            </a:r>
          </a:p>
          <a:p>
            <a:pPr lvl="2"/>
            <a:r>
              <a:rPr lang="en-US" sz="1600" dirty="0" smtClean="0"/>
              <a:t>single board computer (access via Tine Framework)</a:t>
            </a:r>
            <a:endParaRPr lang="en-GB" sz="1600" dirty="0" smtClean="0"/>
          </a:p>
          <a:p>
            <a:pPr lvl="2"/>
            <a:r>
              <a:rPr lang="en-US" sz="1600" dirty="0" smtClean="0"/>
              <a:t>RF </a:t>
            </a:r>
            <a:r>
              <a:rPr lang="en-US" sz="1600" dirty="0" smtClean="0"/>
              <a:t>front-end electronics</a:t>
            </a:r>
          </a:p>
          <a:p>
            <a:pPr lvl="2"/>
            <a:r>
              <a:rPr lang="en-US" sz="1600" dirty="0" smtClean="0"/>
              <a:t>digital signal processing (FPGA)</a:t>
            </a:r>
          </a:p>
          <a:p>
            <a:endParaRPr lang="en-GB" dirty="0" smtClean="0"/>
          </a:p>
          <a:p>
            <a:pPr lvl="1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Injector RF –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Complete requirements document (these days)</a:t>
            </a:r>
          </a:p>
          <a:p>
            <a:r>
              <a:rPr lang="en-GB" sz="2000" dirty="0" smtClean="0"/>
              <a:t>On-site tests </a:t>
            </a:r>
            <a:r>
              <a:rPr lang="en-GB" sz="2000" dirty="0" smtClean="0"/>
              <a:t>(~1-2 </a:t>
            </a:r>
            <a:r>
              <a:rPr lang="en-GB" sz="2000" dirty="0" smtClean="0"/>
              <a:t>weeks, close to Zürich)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Install and run</a:t>
            </a:r>
            <a:r>
              <a:rPr lang="en-GB" sz="2000" b="1" dirty="0" smtClean="0"/>
              <a:t> LLRF “CERN”</a:t>
            </a:r>
            <a:r>
              <a:rPr lang="en-GB" sz="2000" dirty="0" smtClean="0"/>
              <a:t> – Mid 2011</a:t>
            </a:r>
          </a:p>
          <a:p>
            <a:r>
              <a:rPr lang="en-GB" sz="2000" dirty="0" smtClean="0"/>
              <a:t>Delivery of </a:t>
            </a:r>
            <a:r>
              <a:rPr lang="en-GB" sz="2000" b="1" dirty="0" smtClean="0"/>
              <a:t>RFQ amplifier for ITS</a:t>
            </a:r>
            <a:r>
              <a:rPr lang="en-GB" sz="2000" dirty="0" smtClean="0"/>
              <a:t> – November 30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, 2011</a:t>
            </a:r>
          </a:p>
          <a:p>
            <a:pPr lvl="1"/>
            <a:r>
              <a:rPr lang="en-GB" sz="1600" dirty="0" smtClean="0"/>
              <a:t>Run ITS at CERN (LLRF “CERN”)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sz="2000" dirty="0" smtClean="0"/>
              <a:t>Delivery of </a:t>
            </a:r>
            <a:r>
              <a:rPr lang="en-GB" sz="2000" b="1" dirty="0" smtClean="0"/>
              <a:t>IH amplifier to Wiener Neustadt</a:t>
            </a:r>
            <a:r>
              <a:rPr lang="en-GB" sz="2000" dirty="0" smtClean="0"/>
              <a:t> – August 31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, 2012 (at the earliest)</a:t>
            </a:r>
          </a:p>
          <a:p>
            <a:pPr lvl="1"/>
            <a:r>
              <a:rPr lang="en-GB" sz="1600" dirty="0" smtClean="0"/>
              <a:t>RF conditioning of IH tank (LLRF “WN”)</a:t>
            </a:r>
          </a:p>
          <a:p>
            <a:pPr lvl="1"/>
            <a:endParaRPr lang="en-GB" sz="1600" dirty="0" smtClean="0"/>
          </a:p>
          <a:p>
            <a:r>
              <a:rPr lang="en-GB" sz="2000" dirty="0" smtClean="0"/>
              <a:t>Ship </a:t>
            </a:r>
            <a:r>
              <a:rPr lang="en-GB" sz="2000" b="1" dirty="0" smtClean="0"/>
              <a:t>CERN</a:t>
            </a:r>
            <a:r>
              <a:rPr lang="en-GB" sz="2000" dirty="0" smtClean="0"/>
              <a:t> </a:t>
            </a:r>
            <a:r>
              <a:rPr lang="en-GB" sz="2000" b="1" dirty="0" smtClean="0"/>
              <a:t>equipment to Wiener </a:t>
            </a:r>
            <a:r>
              <a:rPr lang="en-GB" sz="2000" b="1" dirty="0" err="1" smtClean="0"/>
              <a:t>Neustadt</a:t>
            </a:r>
            <a:r>
              <a:rPr lang="en-GB" sz="2000" dirty="0" smtClean="0"/>
              <a:t> - End 2012</a:t>
            </a:r>
          </a:p>
          <a:p>
            <a:pPr lvl="1"/>
            <a:r>
              <a:rPr lang="en-GB" sz="1600" dirty="0" smtClean="0"/>
              <a:t>Merge LLRF “CERN” and LLRF “WN”, </a:t>
            </a:r>
          </a:p>
          <a:p>
            <a:pPr lvl="1"/>
            <a:r>
              <a:rPr lang="en-GB" sz="1600" dirty="0" smtClean="0"/>
              <a:t>Run Injector for RF conditioning/commissioning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PP-110330-a-GKO_MACS_RfStatus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G. Kotzian
WP RF - Present Status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5C96BC-3870-44B2-9E96-B50D3781DBFE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3147</TotalTime>
  <Words>569</Words>
  <Application>Microsoft Office PowerPoint</Application>
  <PresentationFormat>On-screen Show (4:3)</PresentationFormat>
  <Paragraphs>166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1_Office Theme</vt:lpstr>
      <vt:lpstr>Injector RF and Synchrotron RF</vt:lpstr>
      <vt:lpstr>Contents</vt:lpstr>
      <vt:lpstr>Introduction</vt:lpstr>
      <vt:lpstr>Recap: Main components of an RF System</vt:lpstr>
      <vt:lpstr>Work package RF</vt:lpstr>
      <vt:lpstr>Injector RF</vt:lpstr>
      <vt:lpstr>1500 kW RF amplifier (pulsed)</vt:lpstr>
      <vt:lpstr>Injector RF – Present Status</vt:lpstr>
      <vt:lpstr>Injector RF – Plans</vt:lpstr>
      <vt:lpstr>Injector RF – Actions (since last MACS week)</vt:lpstr>
      <vt:lpstr>Synchrotron RF</vt:lpstr>
      <vt:lpstr>PSB-LLRF: System Overview</vt:lpstr>
      <vt:lpstr>Synchrotron RF – Present Status </vt:lpstr>
      <vt:lpstr>Synchrotron RF – Plans </vt:lpstr>
      <vt:lpstr>Synchrotron RF – Actions </vt:lpstr>
      <vt:lpstr>THank you!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Injector RF and Synchrotron RF</dc:title>
  <dc:subject>MACS week, Dec. 2012</dc:subject>
  <dc:creator>Gerd Kotzian</dc:creator>
  <cp:lastModifiedBy>G. Kotzian</cp:lastModifiedBy>
  <cp:revision>147</cp:revision>
  <dcterms:created xsi:type="dcterms:W3CDTF">2008-05-26T15:39:36Z</dcterms:created>
  <dcterms:modified xsi:type="dcterms:W3CDTF">2011-03-30T07:47:00Z</dcterms:modified>
</cp:coreProperties>
</file>