
<file path=[Content_Types].xml><?xml version="1.0" encoding="utf-8"?>
<Types xmlns="http://schemas.openxmlformats.org/package/2006/content-types">
  <Override PartName="/ppt/notesSlides/notesSlide4.xml" ContentType="application/vnd.openxmlformats-officedocument.presentationml.notesSlide+xml"/>
  <Override PartName="/ppt/slides/slide9.xml" ContentType="application/vnd.openxmlformats-officedocument.presentationml.slide+xml"/>
  <Override PartName="/ppt/slides/slide14.xml" ContentType="application/vnd.openxmlformats-officedocument.presentationml.slide+xml"/>
  <Override PartName="/ppt/slideLayouts/slideLayout9.xml" ContentType="application/vnd.openxmlformats-officedocument.presentationml.slideLayout+xml"/>
  <Override PartName="/ppt/notesSlides/notesSlide9.xml" ContentType="application/vnd.openxmlformats-officedocument.presentationml.notesSlide+xml"/>
  <Override PartName="/ppt/slides/slide5.xml" ContentType="application/vnd.openxmlformats-officedocument.presentationml.slide+xml"/>
  <Override PartName="/ppt/slideLayouts/slideLayout11.xml" ContentType="application/vnd.openxmlformats-officedocument.presentationml.slideLayout+xml"/>
  <Default Extension="rels" ContentType="application/vnd.openxmlformats-package.relationships+xml"/>
  <Default Extension="jpeg" ContentType="image/jpeg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handoutMasters/handoutMaster1.xml" ContentType="application/vnd.openxmlformats-officedocument.presentationml.handoutMaster+xml"/>
  <Override PartName="/ppt/slideLayouts/slideLayout5.xml" ContentType="application/vnd.openxmlformats-officedocument.presentationml.slideLayout+xml"/>
  <Override PartName="/ppt/notesSlides/notesSlide12.xml" ContentType="application/vnd.openxmlformats-officedocument.presentationml.notesSlide+xml"/>
  <Override PartName="/ppt/theme/theme2.xml" ContentType="application/vnd.openxmlformats-officedocument.them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Default Extension="xml" ContentType="application/xml"/>
  <Override PartName="/ppt/notesSlides/notesSlide5.xml" ContentType="application/vnd.openxmlformats-officedocument.presentationml.notesSlide+xml"/>
  <Override PartName="/ppt/tableStyles.xml" ContentType="application/vnd.openxmlformats-officedocument.presentationml.tableStyles+xml"/>
  <Override PartName="/ppt/notesSlides/notesSlide1.xml" ContentType="application/vnd.openxmlformats-officedocument.presentationml.notesSlide+xml"/>
  <Override PartName="/ppt/slides/slide6.xml" ContentType="application/vnd.openxmlformats-officedocument.presentationml.slide+xml"/>
  <Override PartName="/docProps/core.xml" ContentType="application/vnd.openxmlformats-package.core-properties+xml"/>
  <Override PartName="/ppt/slides/slide11.xml" ContentType="application/vnd.openxmlformats-officedocument.presentationml.slide+xml"/>
  <Override PartName="/ppt/slideLayouts/slideLayout6.xml" ContentType="application/vnd.openxmlformats-officedocument.presentationml.slideLayout+xml"/>
  <Override PartName="/ppt/notesSlides/notesSlide13.xml" ContentType="application/vnd.openxmlformats-officedocument.presentationml.notesSlide+xml"/>
  <Override PartName="/ppt/slides/slide2.xml" ContentType="application/vnd.openxmlformats-officedocument.presentationml.slide+xml"/>
  <Default Extension="png" ContentType="image/png"/>
  <Override PartName="/ppt/slideLayouts/slideLayout2.xml" ContentType="application/vnd.openxmlformats-officedocument.presentationml.slideLayout+xml"/>
  <Override PartName="/ppt/theme/theme3.xml" ContentType="application/vnd.openxmlformats-officedocument.theme+xml"/>
  <Default Extension="fntdata" ContentType="application/x-fontdata"/>
  <Override PartName="/ppt/notesSlides/notesSlide6.xml" ContentType="application/vnd.openxmlformats-officedocument.presentationml.notesSlide+xml"/>
  <Override PartName="/ppt/notesSlides/notesSlide2.xml" ContentType="application/vnd.openxmlformats-officedocument.presentationml.notesSlide+xml"/>
  <Override PartName="/ppt/slides/slide7.xml" ContentType="application/vnd.openxmlformats-officedocument.presentationml.slide+xml"/>
  <Override PartName="/ppt/presentation.xml" ContentType="application/vnd.openxmlformats-officedocument.presentationml.presentation.main+xml"/>
  <Override PartName="/ppt/slides/slide12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4.xml" ContentType="application/vnd.openxmlformats-officedocument.presentationml.notesSlide+xml"/>
  <Override PartName="/ppt/slides/slide3.xml" ContentType="application/vnd.openxmlformats-officedocument.presentationml.slide+xml"/>
  <Override PartName="/ppt/commentAuthors.xml" ContentType="application/vnd.openxmlformats-officedocument.presentationml.commentAuthors+xml"/>
  <Override PartName="/ppt/slideLayouts/slideLayout3.xml" ContentType="application/vnd.openxmlformats-officedocument.presentationml.slideLayout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slides/slide13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8.xml" ContentType="application/vnd.openxmlformats-officedocument.presentationml.notesSlide+xml"/>
  <Override PartName="/ppt/slideLayouts/slideLayout10.xml" ContentType="application/vnd.openxmlformats-officedocument.presentationml.slideLayout+xml"/>
  <Override PartName="/ppt/slides/slide4.xml" ContentType="application/vnd.openxmlformats-officedocument.presentationml.slide+xml"/>
  <Override PartName="/ppt/notesSlides/notesSlide11.xml" ContentType="application/vnd.openxmlformats-officedocument.presentationml.notesSlide+xml"/>
  <Override PartName="/ppt/slideLayouts/slideLayout4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viewProps.xml" ContentType="application/vnd.openxmlformats-officedocument.presentationml.viewProps+xml"/>
  <Default Extension="bin" ContentType="application/vnd.openxmlformats-officedocument.presentationml.printerSettings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embedTrueTypeFonts="1" saveSubsetFonts="1">
  <p:sldMasterIdLst>
    <p:sldMasterId id="2147483660" r:id="rId1"/>
  </p:sldMasterIdLst>
  <p:notesMasterIdLst>
    <p:notesMasterId r:id="rId16"/>
  </p:notesMasterIdLst>
  <p:handoutMasterIdLst>
    <p:handoutMasterId r:id="rId17"/>
  </p:handoutMasterIdLst>
  <p:sldIdLst>
    <p:sldId id="256" r:id="rId2"/>
    <p:sldId id="346" r:id="rId3"/>
    <p:sldId id="398" r:id="rId4"/>
    <p:sldId id="424" r:id="rId5"/>
    <p:sldId id="421" r:id="rId6"/>
    <p:sldId id="425" r:id="rId7"/>
    <p:sldId id="428" r:id="rId8"/>
    <p:sldId id="429" r:id="rId9"/>
    <p:sldId id="363" r:id="rId10"/>
    <p:sldId id="418" r:id="rId11"/>
    <p:sldId id="414" r:id="rId12"/>
    <p:sldId id="399" r:id="rId13"/>
    <p:sldId id="400" r:id="rId14"/>
    <p:sldId id="364" r:id="rId15"/>
  </p:sldIdLst>
  <p:sldSz cx="9144000" cy="6858000" type="screen4x3"/>
  <p:notesSz cx="6718300" cy="9855200"/>
  <p:embeddedFontLst>
    <p:embeddedFont>
      <p:font typeface="Calibri"/>
      <p:regular r:id="rId18"/>
      <p:bold r:id="rId19"/>
      <p:italic r:id="rId20"/>
      <p:boldItalic r:id="rId21"/>
    </p:embeddedFont>
    <p:embeddedFont>
      <p:font typeface="Verdana"/>
      <p:regular r:id="rId22"/>
      <p:bold r:id="rId23"/>
      <p:italic r:id="rId24"/>
      <p:boldItalic r:id="rId25"/>
    </p:embeddedFont>
    <p:embeddedFont>
      <p:font typeface="ＭＳ Ｐゴシック"/>
      <p:regular r:id="rId26"/>
    </p:embeddedFont>
  </p:embeddedFont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Arial" charset="0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Arial" charset="0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Arial" charset="0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Arial" charset="0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Arial" charset="0"/>
        <a:cs typeface="Arial" charset="0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Arial" charset="0"/>
        <a:ea typeface="Arial" charset="0"/>
        <a:cs typeface="Arial" charset="0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Arial" charset="0"/>
        <a:ea typeface="Arial" charset="0"/>
        <a:cs typeface="Arial" charset="0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Arial" charset="0"/>
        <a:ea typeface="Arial" charset="0"/>
        <a:cs typeface="Arial" charset="0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Arial" charset="0"/>
        <a:ea typeface="Arial" charset="0"/>
        <a:cs typeface="Arial" charset="0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mAuthor id="0" name="Adrian Fabich" initials="AFA" lastIdx="7" clrIdx="0"/>
</p:cmAuthorLst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prnPr prnWhat="handouts6" frameSlides="1"/>
  <p:clrMru>
    <a:srgbClr val="C8C800"/>
    <a:srgbClr val="FF9900"/>
    <a:srgbClr val="B4B000"/>
    <a:srgbClr val="B3B80F"/>
    <a:srgbClr val="F8FCC4"/>
    <a:srgbClr val="FDFFE7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131" autoAdjust="0"/>
    <p:restoredTop sz="77475" autoAdjust="0"/>
  </p:normalViewPr>
  <p:slideViewPr>
    <p:cSldViewPr showGuides="1">
      <p:cViewPr>
        <p:scale>
          <a:sx n="100" d="100"/>
          <a:sy n="100" d="100"/>
        </p:scale>
        <p:origin x="-608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93" d="100"/>
          <a:sy n="93" d="100"/>
        </p:scale>
        <p:origin x="-3798" y="-114"/>
      </p:cViewPr>
      <p:guideLst>
        <p:guide orient="horz" pos="3104"/>
        <p:guide pos="2116"/>
      </p:guideLst>
    </p:cSldViewPr>
  </p:notesViewPr>
  <p:gridSpacing cx="92171838" cy="9217183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font" Target="fonts/font3.fntdata"/><Relationship Id="rId21" Type="http://schemas.openxmlformats.org/officeDocument/2006/relationships/font" Target="fonts/font4.fntdata"/><Relationship Id="rId22" Type="http://schemas.openxmlformats.org/officeDocument/2006/relationships/font" Target="fonts/font5.fntdata"/><Relationship Id="rId23" Type="http://schemas.openxmlformats.org/officeDocument/2006/relationships/font" Target="fonts/font6.fntdata"/><Relationship Id="rId24" Type="http://schemas.openxmlformats.org/officeDocument/2006/relationships/font" Target="fonts/font7.fntdata"/><Relationship Id="rId25" Type="http://schemas.openxmlformats.org/officeDocument/2006/relationships/font" Target="fonts/font8.fntdata"/><Relationship Id="rId26" Type="http://schemas.openxmlformats.org/officeDocument/2006/relationships/font" Target="fonts/font9.fntdata"/><Relationship Id="rId27" Type="http://schemas.openxmlformats.org/officeDocument/2006/relationships/printerSettings" Target="printerSettings/printerSettings1.bin"/><Relationship Id="rId28" Type="http://schemas.openxmlformats.org/officeDocument/2006/relationships/commentAuthors" Target="commentAuthors.xml"/><Relationship Id="rId29" Type="http://schemas.openxmlformats.org/officeDocument/2006/relationships/presProps" Target="presProps.xml"/><Relationship Id="rId30" Type="http://schemas.openxmlformats.org/officeDocument/2006/relationships/viewProps" Target="viewProps.xml"/><Relationship Id="rId31" Type="http://schemas.openxmlformats.org/officeDocument/2006/relationships/theme" Target="theme/theme1.xml"/><Relationship Id="rId32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notesMaster" Target="notesMasters/notesMaster1.xml"/><Relationship Id="rId17" Type="http://schemas.openxmlformats.org/officeDocument/2006/relationships/handoutMaster" Target="handoutMasters/handoutMaster1.xml"/><Relationship Id="rId18" Type="http://schemas.openxmlformats.org/officeDocument/2006/relationships/font" Target="fonts/font1.fntdata"/><Relationship Id="rId19" Type="http://schemas.openxmlformats.org/officeDocument/2006/relationships/font" Target="fonts/font2.fntdata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11263" cy="492760"/>
          </a:xfrm>
          <a:prstGeom prst="rect">
            <a:avLst/>
          </a:prstGeom>
        </p:spPr>
        <p:txBody>
          <a:bodyPr vert="horz" lIns="94703" tIns="47351" rIns="94703" bIns="47351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05482" y="0"/>
            <a:ext cx="2911263" cy="492760"/>
          </a:xfrm>
          <a:prstGeom prst="rect">
            <a:avLst/>
          </a:prstGeom>
        </p:spPr>
        <p:txBody>
          <a:bodyPr vert="horz" lIns="94703" tIns="47351" rIns="94703" bIns="47351" rtlCol="0"/>
          <a:lstStyle>
            <a:lvl1pPr algn="r">
              <a:defRPr sz="1200"/>
            </a:lvl1pPr>
          </a:lstStyle>
          <a:p>
            <a:fld id="{7B595169-9ABE-C046-ACAE-8377F5E642F2}" type="datetimeFigureOut">
              <a:rPr lang="en-US" smtClean="0"/>
              <a:pPr/>
              <a:t>3/28/11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9360730"/>
            <a:ext cx="2911263" cy="492760"/>
          </a:xfrm>
          <a:prstGeom prst="rect">
            <a:avLst/>
          </a:prstGeom>
        </p:spPr>
        <p:txBody>
          <a:bodyPr vert="horz" lIns="94703" tIns="47351" rIns="94703" bIns="47351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05482" y="9360730"/>
            <a:ext cx="2911263" cy="492760"/>
          </a:xfrm>
          <a:prstGeom prst="rect">
            <a:avLst/>
          </a:prstGeom>
        </p:spPr>
        <p:txBody>
          <a:bodyPr vert="horz" lIns="94703" tIns="47351" rIns="94703" bIns="47351" rtlCol="0" anchor="b"/>
          <a:lstStyle>
            <a:lvl1pPr algn="r">
              <a:defRPr sz="1200"/>
            </a:lvl1pPr>
          </a:lstStyle>
          <a:p>
            <a:fld id="{F79748CB-B34D-9841-88B0-092CC0BD16B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11263" cy="492760"/>
          </a:xfrm>
          <a:prstGeom prst="rect">
            <a:avLst/>
          </a:prstGeom>
        </p:spPr>
        <p:txBody>
          <a:bodyPr vert="horz" wrap="square" lIns="94703" tIns="47351" rIns="94703" bIns="47351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charset="0"/>
              </a:defRPr>
            </a:lvl1pPr>
          </a:lstStyle>
          <a:p>
            <a:endParaRPr lang="de-AT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05482" y="0"/>
            <a:ext cx="2911263" cy="492760"/>
          </a:xfrm>
          <a:prstGeom prst="rect">
            <a:avLst/>
          </a:prstGeom>
        </p:spPr>
        <p:txBody>
          <a:bodyPr vert="horz" wrap="square" lIns="94703" tIns="47351" rIns="94703" bIns="47351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charset="0"/>
              </a:defRPr>
            </a:lvl1pPr>
          </a:lstStyle>
          <a:p>
            <a:fld id="{E5600289-AAC1-5F4E-8549-825309C98B47}" type="datetimeFigureOut">
              <a:rPr lang="en-US"/>
              <a:pPr/>
              <a:t>3/28/11</a:t>
            </a:fld>
            <a:endParaRPr lang="de-AT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895350" y="738188"/>
            <a:ext cx="4927600" cy="36957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703" tIns="47351" rIns="94703" bIns="47351" rtlCol="0" anchor="ctr"/>
          <a:lstStyle/>
          <a:p>
            <a:pPr lvl="0"/>
            <a:endParaRPr lang="de-AT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1830" y="4681220"/>
            <a:ext cx="5374640" cy="4434840"/>
          </a:xfrm>
          <a:prstGeom prst="rect">
            <a:avLst/>
          </a:prstGeom>
        </p:spPr>
        <p:txBody>
          <a:bodyPr vert="horz" wrap="square" lIns="94703" tIns="47351" rIns="94703" bIns="47351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A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9360730"/>
            <a:ext cx="2911263" cy="492760"/>
          </a:xfrm>
          <a:prstGeom prst="rect">
            <a:avLst/>
          </a:prstGeom>
        </p:spPr>
        <p:txBody>
          <a:bodyPr vert="horz" wrap="square" lIns="94703" tIns="47351" rIns="94703" bIns="47351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charset="0"/>
              </a:defRPr>
            </a:lvl1pPr>
          </a:lstStyle>
          <a:p>
            <a:endParaRPr lang="de-A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05482" y="9360730"/>
            <a:ext cx="2911263" cy="492760"/>
          </a:xfrm>
          <a:prstGeom prst="rect">
            <a:avLst/>
          </a:prstGeom>
        </p:spPr>
        <p:txBody>
          <a:bodyPr vert="horz" wrap="square" lIns="94703" tIns="47351" rIns="94703" bIns="47351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charset="0"/>
              </a:defRPr>
            </a:lvl1pPr>
          </a:lstStyle>
          <a:p>
            <a:fld id="{BEA14068-BE10-2A43-8831-707D85966634}" type="slidenum">
              <a:rPr lang="de-AT"/>
              <a:pPr/>
              <a:t>‹#›</a:t>
            </a:fld>
            <a:endParaRPr lang="de-A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CH" sz="1200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A14068-BE10-2A43-8831-707D85966634}" type="slidenum">
              <a:rPr lang="de-AT" smtClean="0"/>
              <a:pPr/>
              <a:t>1</a:t>
            </a:fld>
            <a:endParaRPr lang="de-AT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de-CH" dirty="0" smtClean="0">
                <a:solidFill>
                  <a:srgbClr val="00B050"/>
                </a:solidFill>
              </a:rPr>
              <a:t>Ahead of Time</a:t>
            </a:r>
          </a:p>
          <a:p>
            <a:r>
              <a:rPr lang="de-CH" dirty="0" smtClean="0">
                <a:solidFill>
                  <a:srgbClr val="00B050"/>
                </a:solidFill>
              </a:rPr>
              <a:t>-</a:t>
            </a:r>
            <a:r>
              <a:rPr lang="de-CH" baseline="0" dirty="0" smtClean="0">
                <a:solidFill>
                  <a:srgbClr val="00B050"/>
                </a:solidFill>
              </a:rPr>
              <a:t> </a:t>
            </a:r>
            <a:r>
              <a:rPr lang="de-CH" dirty="0" smtClean="0"/>
              <a:t>None</a:t>
            </a:r>
          </a:p>
          <a:p>
            <a:r>
              <a:rPr lang="de-CH" dirty="0" smtClean="0">
                <a:solidFill>
                  <a:srgbClr val="00B0F0"/>
                </a:solidFill>
              </a:rPr>
              <a:t>In-Time</a:t>
            </a:r>
          </a:p>
          <a:p>
            <a:r>
              <a:rPr lang="de-CH" dirty="0" smtClean="0">
                <a:solidFill>
                  <a:srgbClr val="00B0F0"/>
                </a:solidFill>
              </a:rPr>
              <a:t>-</a:t>
            </a:r>
            <a:r>
              <a:rPr lang="de-CH" baseline="0" dirty="0" smtClean="0">
                <a:solidFill>
                  <a:srgbClr val="00B0F0"/>
                </a:solidFill>
              </a:rPr>
              <a:t> </a:t>
            </a:r>
            <a:r>
              <a:rPr lang="de-CH" dirty="0" smtClean="0"/>
              <a:t>Requirements</a:t>
            </a:r>
          </a:p>
          <a:p>
            <a:r>
              <a:rPr lang="de-CH" dirty="0" smtClean="0">
                <a:solidFill>
                  <a:srgbClr val="FF0000"/>
                </a:solidFill>
              </a:rPr>
              <a:t>Behind schedule</a:t>
            </a:r>
          </a:p>
          <a:p>
            <a:pPr>
              <a:buFontTx/>
              <a:buChar char="-"/>
            </a:pPr>
            <a:r>
              <a:rPr lang="de-CH" dirty="0" smtClean="0"/>
              <a:t> Architecture and Design</a:t>
            </a:r>
          </a:p>
          <a:p>
            <a:pPr>
              <a:buFontTx/>
              <a:buChar char="-"/>
            </a:pPr>
            <a:r>
              <a:rPr lang="de-CH" dirty="0" smtClean="0"/>
              <a:t> Implementation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A14068-BE10-2A43-8831-707D85966634}" type="slidenum">
              <a:rPr lang="de-AT" smtClean="0"/>
              <a:pPr/>
              <a:t>10</a:t>
            </a:fld>
            <a:endParaRPr lang="de-AT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de-CH" dirty="0" smtClean="0"/>
              <a:t> Prototype of </a:t>
            </a:r>
            <a:r>
              <a:rPr lang="de-CH" dirty="0" err="1" smtClean="0"/>
              <a:t>Trigger</a:t>
            </a:r>
            <a:r>
              <a:rPr lang="de-CH" dirty="0" smtClean="0"/>
              <a:t> Adapter</a:t>
            </a:r>
          </a:p>
          <a:p>
            <a:pPr>
              <a:buFontTx/>
              <a:buChar char="-"/>
            </a:pPr>
            <a:r>
              <a:rPr lang="de-CH" smtClean="0"/>
              <a:t> LLRF </a:t>
            </a:r>
            <a:r>
              <a:rPr lang="de-CH" dirty="0" err="1" smtClean="0"/>
              <a:t>integration</a:t>
            </a:r>
            <a:r>
              <a:rPr lang="de-CH" dirty="0" smtClean="0"/>
              <a:t> </a:t>
            </a:r>
            <a:r>
              <a:rPr lang="de-CH" dirty="0" err="1" smtClean="0"/>
              <a:t>through</a:t>
            </a:r>
            <a:r>
              <a:rPr lang="de-CH" dirty="0" smtClean="0"/>
              <a:t> FECOS </a:t>
            </a:r>
            <a:r>
              <a:rPr lang="de-CH" dirty="0" err="1" smtClean="0"/>
              <a:t>component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A14068-BE10-2A43-8831-707D85966634}" type="slidenum">
              <a:rPr lang="de-AT" smtClean="0"/>
              <a:pPr/>
              <a:t>11</a:t>
            </a:fld>
            <a:endParaRPr lang="de-AT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CH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A14068-BE10-2A43-8831-707D85966634}" type="slidenum">
              <a:rPr lang="de-AT" smtClean="0"/>
              <a:pPr/>
              <a:t>12</a:t>
            </a:fld>
            <a:endParaRPr lang="de-AT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A14068-BE10-2A43-8831-707D85966634}" type="slidenum">
              <a:rPr lang="de-AT" smtClean="0"/>
              <a:pPr/>
              <a:t>13</a:t>
            </a:fld>
            <a:endParaRPr lang="de-AT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A14068-BE10-2A43-8831-707D85966634}" type="slidenum">
              <a:rPr lang="de-AT" smtClean="0"/>
              <a:pPr/>
              <a:t>14</a:t>
            </a:fld>
            <a:endParaRPr lang="de-AT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A14068-BE10-2A43-8831-707D85966634}" type="slidenum">
              <a:rPr lang="de-AT" smtClean="0"/>
              <a:pPr/>
              <a:t>2</a:t>
            </a:fld>
            <a:endParaRPr lang="de-AT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A14068-BE10-2A43-8831-707D85966634}" type="slidenum">
              <a:rPr lang="de-AT" smtClean="0"/>
              <a:pPr/>
              <a:t>3</a:t>
            </a:fld>
            <a:endParaRPr lang="de-AT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CH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A14068-BE10-2A43-8831-707D85966634}" type="slidenum">
              <a:rPr lang="de-AT" smtClean="0"/>
              <a:pPr/>
              <a:t>4</a:t>
            </a:fld>
            <a:endParaRPr lang="de-AT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CH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A14068-BE10-2A43-8831-707D85966634}" type="slidenum">
              <a:rPr lang="de-AT" smtClean="0"/>
              <a:pPr/>
              <a:t>5</a:t>
            </a:fld>
            <a:endParaRPr lang="de-AT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CH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A14068-BE10-2A43-8831-707D85966634}" type="slidenum">
              <a:rPr lang="de-AT" smtClean="0"/>
              <a:pPr/>
              <a:t>6</a:t>
            </a:fld>
            <a:endParaRPr lang="de-AT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CH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A14068-BE10-2A43-8831-707D85966634}" type="slidenum">
              <a:rPr lang="de-AT" smtClean="0"/>
              <a:pPr/>
              <a:t>7</a:t>
            </a:fld>
            <a:endParaRPr lang="de-AT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CH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A14068-BE10-2A43-8831-707D85966634}" type="slidenum">
              <a:rPr lang="de-AT" smtClean="0"/>
              <a:pPr/>
              <a:t>8</a:t>
            </a:fld>
            <a:endParaRPr lang="de-AT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A14068-BE10-2A43-8831-707D85966634}" type="slidenum">
              <a:rPr lang="de-AT" smtClean="0"/>
              <a:pPr/>
              <a:t>9</a:t>
            </a:fld>
            <a:endParaRPr lang="de-AT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>
                <a:latin typeface="DaxWide-Medium" pitchFamily="50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de-AT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  <a:latin typeface="DaxWide-Medium" pitchFamily="50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de-A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PR-110325-b-RMO, March 28th, 2011</a:t>
            </a:r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Roland Moser</a:t>
            </a:r>
            <a:endParaRPr lang="de-A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5E3CFF-827A-2348-AFC6-B42AAC21F430}" type="slidenum">
              <a:rPr lang="de-AT"/>
              <a:pPr/>
              <a:t>‹#›</a:t>
            </a:fld>
            <a:endParaRPr lang="de-A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A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A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US" smtClean="0"/>
              <a:t>PR-110325-b-RMO, March 28th, 2011</a:t>
            </a:r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Roland Moser</a:t>
            </a:r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637FDA-2D41-3546-A845-97B4ECFE73EC}" type="slidenum">
              <a:rPr lang="de-AT"/>
              <a:pPr/>
              <a:t>‹#›</a:t>
            </a:fld>
            <a:endParaRPr lang="de-A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de-A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A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US" smtClean="0"/>
              <a:t>PR-110325-b-RMO, March 28th, 2011</a:t>
            </a:r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Roland Moser</a:t>
            </a:r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FC3B493-5797-D244-966C-24F457207262}" type="slidenum">
              <a:rPr lang="de-AT"/>
              <a:pPr/>
              <a:t>‹#›</a:t>
            </a:fld>
            <a:endParaRPr lang="de-A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0944"/>
            <a:ext cx="8229600" cy="939800"/>
          </a:xfrm>
        </p:spPr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US" smtClean="0"/>
              <a:t>PR-110325-b-RMO, March 28th, 2011</a:t>
            </a:r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Roland Moser</a:t>
            </a:r>
            <a:endParaRPr lang="de-A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3698CBE-1794-1441-A42E-D13DB17F8847}" type="slidenum">
              <a:rPr lang="de-AT"/>
              <a:pPr/>
              <a:t>‹#›</a:t>
            </a:fld>
            <a:endParaRPr lang="de-A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de-A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US" smtClean="0"/>
              <a:t>PR-110325-b-RMO, March 28th, 2011</a:t>
            </a:r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Roland Moser</a:t>
            </a:r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133B8E6-4B85-1344-86AB-A5F68B2A5F96}" type="slidenum">
              <a:rPr lang="de-AT"/>
              <a:pPr/>
              <a:t>‹#›</a:t>
            </a:fld>
            <a:endParaRPr lang="de-A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AT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AT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AT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US" smtClean="0"/>
              <a:t>PR-110325-b-RMO, March 28th, 2011</a:t>
            </a:r>
            <a:endParaRPr lang="de-AT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Roland Moser</a:t>
            </a:r>
            <a:endParaRPr lang="de-AT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E9DCDDC-9CBB-7940-8E9E-0217040E4DE6}" type="slidenum">
              <a:rPr lang="de-AT"/>
              <a:pPr/>
              <a:t>‹#›</a:t>
            </a:fld>
            <a:endParaRPr lang="de-A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de-A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AT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AT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US" smtClean="0"/>
              <a:t>PR-110325-b-RMO, March 28th, 2011</a:t>
            </a:r>
            <a:endParaRPr lang="de-AT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Roland Moser</a:t>
            </a:r>
            <a:endParaRPr lang="de-AT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70B9A59-0928-E944-897D-546A2984D1EC}" type="slidenum">
              <a:rPr lang="de-AT"/>
              <a:pPr/>
              <a:t>‹#›</a:t>
            </a:fld>
            <a:endParaRPr lang="de-A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AT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US" smtClean="0"/>
              <a:t>PR-110325-b-RMO, March 28th, 2011</a:t>
            </a:r>
            <a:endParaRPr lang="de-AT" dirty="0" smtClean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Roland Moser</a:t>
            </a:r>
            <a:endParaRPr lang="de-AT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B0A7B46-598E-3941-8FFE-BF2DBE9C7F0A}" type="slidenum">
              <a:rPr lang="de-AT"/>
              <a:pPr/>
              <a:t>‹#›</a:t>
            </a:fld>
            <a:endParaRPr lang="de-A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US" smtClean="0"/>
              <a:t>PR-110325-b-RMO, March 28th, 2011</a:t>
            </a:r>
            <a:endParaRPr lang="de-AT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Roland Moser</a:t>
            </a:r>
            <a:endParaRPr lang="de-AT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FFE0821-5C5A-E040-9525-3D27A4D1E3A4}" type="slidenum">
              <a:rPr lang="de-AT"/>
              <a:pPr/>
              <a:t>‹#›</a:t>
            </a:fld>
            <a:endParaRPr lang="de-A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A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A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US" smtClean="0"/>
              <a:t>PR-110325-b-RMO, March 28th, 2011</a:t>
            </a:r>
            <a:endParaRPr lang="de-AT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Roland Moser</a:t>
            </a:r>
            <a:endParaRPr lang="de-AT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567B490-6150-8748-8AEE-7CF89C2C2F3C}" type="slidenum">
              <a:rPr lang="de-AT"/>
              <a:pPr/>
              <a:t>‹#›</a:t>
            </a:fld>
            <a:endParaRPr lang="de-A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AT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AT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US" smtClean="0"/>
              <a:t>PR-110325-b-RMO, March 28th, 2011</a:t>
            </a:r>
            <a:endParaRPr lang="de-AT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Roland Moser</a:t>
            </a:r>
            <a:endParaRPr lang="de-AT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C589704-27E4-E942-9B57-871AC3995AB4}" type="slidenum">
              <a:rPr lang="de-AT"/>
              <a:pPr/>
              <a:t>‹#›</a:t>
            </a:fld>
            <a:endParaRPr lang="de-A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4" Type="http://schemas.openxmlformats.org/officeDocument/2006/relationships/image" Target="../media/image2.png"/><Relationship Id="rId15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3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4500563" y="142875"/>
            <a:ext cx="4533900" cy="500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93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  <a:endParaRPr lang="de-AT"/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500188"/>
            <a:ext cx="8229600" cy="4625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28625" y="6215063"/>
            <a:ext cx="3500438" cy="500062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900">
                <a:solidFill>
                  <a:srgbClr val="898989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r>
              <a:rPr lang="en-US" smtClean="0"/>
              <a:t>PR-110325-b-RMO, March 28th, 2011</a:t>
            </a:r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929188" y="6215063"/>
            <a:ext cx="3752850" cy="506412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900">
                <a:solidFill>
                  <a:srgbClr val="898989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r>
              <a:rPr lang="en-US" dirty="0" smtClean="0"/>
              <a:t>Roland Moser</a:t>
            </a:r>
            <a:endParaRPr lang="de-A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214813" y="6429375"/>
            <a:ext cx="400050" cy="29210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900">
                <a:solidFill>
                  <a:srgbClr val="898989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fld id="{1CCF0AE8-371C-594E-8E08-5931F0FD524E}" type="slidenum">
              <a:rPr lang="de-AT"/>
              <a:pPr/>
              <a:t>‹#›</a:t>
            </a:fld>
            <a:endParaRPr lang="de-AT"/>
          </a:p>
        </p:txBody>
      </p:sp>
      <p:pic>
        <p:nvPicPr>
          <p:cNvPr id="1032" name="Picture 8" descr="linie1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428625" y="6118225"/>
            <a:ext cx="4229100" cy="23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3" name="Picture 9" descr="linie2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7429500" y="6118225"/>
            <a:ext cx="1008063" cy="2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lang="de-AT" sz="3200" kern="1200" dirty="0">
          <a:solidFill>
            <a:srgbClr val="B3B80F"/>
          </a:solidFill>
          <a:latin typeface="Verdana" pitchFamily="34" charset="0"/>
          <a:ea typeface="Verdana" pitchFamily="34" charset="0"/>
          <a:cs typeface="Verdana" pitchFamily="34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B3B80F"/>
          </a:solidFill>
          <a:latin typeface="Verdana" pitchFamily="34" charset="0"/>
          <a:ea typeface="Verdana" pitchFamily="34" charset="0"/>
          <a:cs typeface="Verdan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B3B80F"/>
          </a:solidFill>
          <a:latin typeface="Verdana" pitchFamily="34" charset="0"/>
          <a:ea typeface="Verdana" pitchFamily="34" charset="0"/>
          <a:cs typeface="Verdan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B3B80F"/>
          </a:solidFill>
          <a:latin typeface="Verdana" pitchFamily="34" charset="0"/>
          <a:ea typeface="Verdana" pitchFamily="34" charset="0"/>
          <a:cs typeface="Verdan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B3B80F"/>
          </a:solidFill>
          <a:latin typeface="Verdana" pitchFamily="34" charset="0"/>
          <a:ea typeface="Verdana" pitchFamily="34" charset="0"/>
          <a:cs typeface="Verdan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rgbClr val="B3B80F"/>
          </a:solidFill>
          <a:latin typeface="Verdana" pitchFamily="34" charset="0"/>
          <a:ea typeface="Verdana" pitchFamily="34" charset="0"/>
          <a:cs typeface="Verdan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rgbClr val="B3B80F"/>
          </a:solidFill>
          <a:latin typeface="Verdana" pitchFamily="34" charset="0"/>
          <a:ea typeface="Verdana" pitchFamily="34" charset="0"/>
          <a:cs typeface="Verdan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rgbClr val="B3B80F"/>
          </a:solidFill>
          <a:latin typeface="Verdana" pitchFamily="34" charset="0"/>
          <a:ea typeface="Verdana" pitchFamily="34" charset="0"/>
          <a:cs typeface="Verdan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rgbClr val="B3B80F"/>
          </a:solidFill>
          <a:latin typeface="Verdana" pitchFamily="34" charset="0"/>
          <a:ea typeface="Verdana" pitchFamily="34" charset="0"/>
          <a:cs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002060"/>
        </a:buClr>
        <a:buFont typeface="Arial" charset="0"/>
        <a:buChar char="•"/>
        <a:defRPr sz="2400"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2060"/>
        </a:buClr>
        <a:buFont typeface="Arial" charset="0"/>
        <a:buChar char="•"/>
        <a:defRPr sz="2000"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002060"/>
        </a:buClr>
        <a:buFont typeface="Arial" charset="0"/>
        <a:buChar char="•"/>
        <a:defRPr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002060"/>
        </a:buClr>
        <a:buFont typeface="Arial" charset="0"/>
        <a:buChar char="•"/>
        <a:defRPr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002060"/>
        </a:buClr>
        <a:buFont typeface="Arial" charset="0"/>
        <a:buChar char="•"/>
        <a:defRPr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11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new-1 png.png"/>
          <p:cNvPicPr>
            <a:picLocks noChangeAspect="1"/>
          </p:cNvPicPr>
          <p:nvPr/>
        </p:nvPicPr>
        <p:blipFill>
          <a:blip r:embed="rId3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54076" y="2857496"/>
            <a:ext cx="8947102" cy="2866468"/>
          </a:xfrm>
          <a:prstGeom prst="rect">
            <a:avLst/>
          </a:prstGeom>
        </p:spPr>
      </p:pic>
      <p:sp>
        <p:nvSpPr>
          <p:cNvPr id="2050" name="Title 1"/>
          <p:cNvSpPr>
            <a:spLocks noGrp="1"/>
          </p:cNvSpPr>
          <p:nvPr>
            <p:ph type="ctrTitle"/>
          </p:nvPr>
        </p:nvSpPr>
        <p:spPr>
          <a:xfrm>
            <a:off x="685800" y="990600"/>
            <a:ext cx="7772400" cy="1470025"/>
          </a:xfrm>
        </p:spPr>
        <p:txBody>
          <a:bodyPr vert="horz" anchor="ctr" anchorCtr="0"/>
          <a:lstStyle/>
          <a:p>
            <a:pPr algn="r" eaLnBrk="1" hangingPunct="1"/>
            <a:r>
              <a:rPr lang="en-US" dirty="0" smtClean="0">
                <a:latin typeface="+mj-lt"/>
                <a:cs typeface="Calibri (Head"/>
              </a:rPr>
              <a:t>Injector RF Control System Status</a:t>
            </a:r>
            <a:br>
              <a:rPr lang="en-US" dirty="0" smtClean="0">
                <a:latin typeface="+mj-lt"/>
                <a:cs typeface="Calibri (Head"/>
              </a:rPr>
            </a:br>
            <a:r>
              <a:rPr lang="de-CH" sz="2400" dirty="0" smtClean="0">
                <a:latin typeface="+mj-lt"/>
                <a:cs typeface="Calibri (Head"/>
              </a:rPr>
              <a:t>MedAustron Control System Week 1</a:t>
            </a:r>
            <a:r>
              <a:rPr lang="de-AT" sz="2400" dirty="0" smtClean="0">
                <a:latin typeface="+mj-lt"/>
                <a:ea typeface="Verdana" charset="0"/>
                <a:cs typeface="Calibri (Head"/>
              </a:rPr>
              <a:t/>
            </a:r>
            <a:br>
              <a:rPr lang="de-AT" sz="2400" dirty="0" smtClean="0">
                <a:latin typeface="+mj-lt"/>
                <a:ea typeface="Verdana" charset="0"/>
                <a:cs typeface="Calibri (Head"/>
              </a:rPr>
            </a:br>
            <a:r>
              <a:rPr lang="de-AT" sz="2400" dirty="0" smtClean="0">
                <a:latin typeface="+mj-lt"/>
                <a:ea typeface="Verdana" charset="0"/>
                <a:cs typeface="Calibri (Head"/>
              </a:rPr>
              <a:t>March 28</a:t>
            </a:r>
            <a:r>
              <a:rPr lang="de-AT" sz="2400" baseline="30000" dirty="0" smtClean="0">
                <a:latin typeface="+mj-lt"/>
                <a:ea typeface="Verdana" charset="0"/>
                <a:cs typeface="Calibri (Head"/>
              </a:rPr>
              <a:t>th</a:t>
            </a:r>
            <a:r>
              <a:rPr lang="de-AT" sz="2400" dirty="0" smtClean="0">
                <a:latin typeface="+mj-lt"/>
                <a:ea typeface="Verdana" charset="0"/>
                <a:cs typeface="Calibri (Head"/>
              </a:rPr>
              <a:t>, 2011</a:t>
            </a:r>
            <a:br>
              <a:rPr lang="de-AT" sz="2400" dirty="0" smtClean="0">
                <a:latin typeface="+mj-lt"/>
                <a:ea typeface="Verdana" charset="0"/>
                <a:cs typeface="Calibri (Head"/>
              </a:rPr>
            </a:br>
            <a:r>
              <a:rPr lang="de-AT" sz="2400" dirty="0" smtClean="0">
                <a:latin typeface="+mj-lt"/>
                <a:ea typeface="Verdana" charset="0"/>
                <a:cs typeface="Calibri (Head"/>
              </a:rPr>
              <a:t>Roland Moser</a:t>
            </a:r>
            <a:endParaRPr sz="2400" dirty="0">
              <a:latin typeface="+mj-lt"/>
              <a:ea typeface="Verdana" charset="0"/>
              <a:cs typeface="Calibri (Head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r>
              <a:rPr lang="en-US" smtClean="0"/>
              <a:t>PR-110325-b-RMO, March 28th, 2011</a:t>
            </a:r>
            <a:endParaRPr lang="de-AT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Roland Moser</a:t>
            </a:r>
            <a:endParaRPr lang="de-AT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DE25F-5207-7F4A-B4A7-163C1CA9656A}" type="slidenum">
              <a:rPr lang="de-AT"/>
              <a:pPr/>
              <a:t>1</a:t>
            </a:fld>
            <a:endParaRPr lang="de-AT"/>
          </a:p>
        </p:txBody>
      </p:sp>
      <p:sp>
        <p:nvSpPr>
          <p:cNvPr id="8" name="TextBox 7"/>
          <p:cNvSpPr txBox="1"/>
          <p:nvPr/>
        </p:nvSpPr>
        <p:spPr>
          <a:xfrm>
            <a:off x="7920056" y="5329248"/>
            <a:ext cx="90441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>
                <a:solidFill>
                  <a:schemeClr val="tx2"/>
                </a:solidFill>
              </a:rPr>
              <a:t>R. Gutleber</a:t>
            </a:r>
            <a:endParaRPr lang="en-US" sz="1100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Plan since December 2010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58724"/>
            <a:ext cx="8229600" cy="4767439"/>
          </a:xfrm>
        </p:spPr>
        <p:txBody>
          <a:bodyPr/>
          <a:lstStyle/>
          <a:p>
            <a:r>
              <a:rPr lang="de-CH" b="1" dirty="0" smtClean="0"/>
              <a:t>Enterprise Architect Model</a:t>
            </a:r>
          </a:p>
          <a:p>
            <a:pPr lvl="1"/>
            <a:r>
              <a:rPr lang="de-CH" dirty="0" smtClean="0"/>
              <a:t>Requirements</a:t>
            </a:r>
          </a:p>
          <a:p>
            <a:pPr lvl="1"/>
            <a:r>
              <a:rPr lang="de-CH" dirty="0" smtClean="0"/>
              <a:t>Architecture and Design</a:t>
            </a:r>
          </a:p>
          <a:p>
            <a:r>
              <a:rPr lang="de-CH" b="1" dirty="0" smtClean="0"/>
              <a:t>Implementation</a:t>
            </a:r>
          </a:p>
          <a:p>
            <a:pPr lvl="1"/>
            <a:r>
              <a:rPr lang="de-CH" dirty="0" smtClean="0"/>
              <a:t>Start Implementation in beginning of March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PR-110325-b-RMO, March 28th, 2011</a:t>
            </a:r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Roland Moser</a:t>
            </a:r>
            <a:endParaRPr lang="de-A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98CBE-1794-1441-A42E-D13DB17F8847}" type="slidenum">
              <a:rPr lang="de-AT" smtClean="0"/>
              <a:pPr/>
              <a:t>10</a:t>
            </a:fld>
            <a:endParaRPr lang="de-AT"/>
          </a:p>
        </p:txBody>
      </p:sp>
      <p:sp>
        <p:nvSpPr>
          <p:cNvPr id="7" name="TextBox 6"/>
          <p:cNvSpPr txBox="1"/>
          <p:nvPr/>
        </p:nvSpPr>
        <p:spPr>
          <a:xfrm>
            <a:off x="6120816" y="1744050"/>
            <a:ext cx="2591736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2" algn="r">
              <a:spcBef>
                <a:spcPts val="576"/>
              </a:spcBef>
            </a:pPr>
            <a:r>
              <a:rPr lang="de-CH" sz="2000" dirty="0" smtClean="0">
                <a:solidFill>
                  <a:srgbClr val="00B050"/>
                </a:solidFill>
                <a:latin typeface="+mn-lt"/>
              </a:rPr>
              <a:t>Finished, not approved</a:t>
            </a:r>
          </a:p>
          <a:p>
            <a:pPr marL="0" lvl="2" algn="r">
              <a:spcBef>
                <a:spcPts val="576"/>
              </a:spcBef>
            </a:pPr>
            <a:r>
              <a:rPr lang="de-CH" sz="2000" dirty="0" smtClean="0">
                <a:solidFill>
                  <a:srgbClr val="FFC000"/>
                </a:solidFill>
                <a:latin typeface="+mn-lt"/>
              </a:rPr>
              <a:t>Initial draft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102204" y="2978940"/>
            <a:ext cx="25917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2" algn="r">
              <a:spcBef>
                <a:spcPts val="576"/>
              </a:spcBef>
            </a:pPr>
            <a:r>
              <a:rPr lang="de-CH" sz="2000" dirty="0" smtClean="0">
                <a:solidFill>
                  <a:srgbClr val="C00000"/>
                </a:solidFill>
                <a:latin typeface="+mn-lt"/>
              </a:rPr>
              <a:t>Delayed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Plan till June 2011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58724"/>
            <a:ext cx="8229600" cy="4767439"/>
          </a:xfrm>
        </p:spPr>
        <p:txBody>
          <a:bodyPr/>
          <a:lstStyle/>
          <a:p>
            <a:r>
              <a:rPr lang="de-CH" b="1" dirty="0" smtClean="0"/>
              <a:t>Documentation</a:t>
            </a:r>
          </a:p>
          <a:p>
            <a:pPr lvl="1"/>
            <a:r>
              <a:rPr lang="de-CH" dirty="0" smtClean="0"/>
              <a:t>Formally approve </a:t>
            </a:r>
            <a:r>
              <a:rPr lang="de-CH" dirty="0" smtClean="0">
                <a:solidFill>
                  <a:srgbClr val="C8C800"/>
                </a:solidFill>
              </a:rPr>
              <a:t>Requirements</a:t>
            </a:r>
          </a:p>
          <a:p>
            <a:pPr lvl="1"/>
            <a:r>
              <a:rPr lang="de-CH" dirty="0" smtClean="0"/>
              <a:t>Finish and review </a:t>
            </a:r>
            <a:r>
              <a:rPr lang="de-CH" dirty="0" smtClean="0">
                <a:solidFill>
                  <a:srgbClr val="C8C800"/>
                </a:solidFill>
              </a:rPr>
              <a:t>Architecture &amp; Design</a:t>
            </a:r>
            <a:endParaRPr lang="de-CH" dirty="0" smtClean="0"/>
          </a:p>
          <a:p>
            <a:r>
              <a:rPr lang="de-CH" b="1" dirty="0" err="1" smtClean="0"/>
              <a:t>Implementation</a:t>
            </a:r>
            <a:endParaRPr lang="de-CH" b="1" dirty="0" smtClean="0"/>
          </a:p>
          <a:p>
            <a:pPr lvl="1"/>
            <a:r>
              <a:rPr lang="de-CH" dirty="0" err="1" smtClean="0"/>
              <a:t>Agree</a:t>
            </a:r>
            <a:r>
              <a:rPr lang="de-CH" dirty="0" smtClean="0"/>
              <a:t> </a:t>
            </a:r>
            <a:r>
              <a:rPr lang="de-CH" dirty="0" smtClean="0"/>
              <a:t>on a timeplan with CSL and WP:RF</a:t>
            </a:r>
          </a:p>
          <a:p>
            <a:pPr lvl="1"/>
            <a:endParaRPr lang="de-CH" dirty="0" smtClean="0"/>
          </a:p>
          <a:p>
            <a:pPr marL="342900" lvl="2" indent="-342900"/>
            <a:r>
              <a:rPr lang="de-CH" sz="2000" dirty="0" smtClean="0"/>
              <a:t>Planned meeting Tuesday, </a:t>
            </a:r>
            <a:r>
              <a:rPr lang="de-CH" sz="2000" b="1" dirty="0" smtClean="0">
                <a:solidFill>
                  <a:srgbClr val="C8C800"/>
                </a:solidFill>
              </a:rPr>
              <a:t>29th March 2011 </a:t>
            </a:r>
            <a:r>
              <a:rPr lang="de-CH" sz="2000" dirty="0" smtClean="0"/>
              <a:t>with </a:t>
            </a:r>
            <a:r>
              <a:rPr lang="de-CH" sz="2000" dirty="0" smtClean="0">
                <a:solidFill>
                  <a:srgbClr val="C8C800"/>
                </a:solidFill>
              </a:rPr>
              <a:t>CSL</a:t>
            </a:r>
            <a:r>
              <a:rPr lang="de-CH" sz="2000" dirty="0" smtClean="0"/>
              <a:t> and </a:t>
            </a:r>
            <a:r>
              <a:rPr lang="de-CH" sz="2000" dirty="0" smtClean="0">
                <a:solidFill>
                  <a:srgbClr val="C8C800"/>
                </a:solidFill>
              </a:rPr>
              <a:t>WP:RF</a:t>
            </a:r>
          </a:p>
          <a:p>
            <a:endParaRPr lang="de-CH" sz="200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PR-110325-b-RMO, March 28th, 2011</a:t>
            </a:r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Roland Moser</a:t>
            </a:r>
            <a:endParaRPr lang="de-A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98CBE-1794-1441-A42E-D13DB17F8847}" type="slidenum">
              <a:rPr lang="de-AT" smtClean="0"/>
              <a:pPr/>
              <a:t>11</a:t>
            </a:fld>
            <a:endParaRPr lang="de-A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Open Issues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58724"/>
            <a:ext cx="8229600" cy="4767439"/>
          </a:xfrm>
        </p:spPr>
        <p:txBody>
          <a:bodyPr/>
          <a:lstStyle/>
          <a:p>
            <a:r>
              <a:rPr lang="de-CH" dirty="0" smtClean="0"/>
              <a:t>Which option to choose for </a:t>
            </a:r>
            <a:r>
              <a:rPr lang="de-CH" b="1" dirty="0" smtClean="0">
                <a:solidFill>
                  <a:srgbClr val="C8C800"/>
                </a:solidFill>
              </a:rPr>
              <a:t>trigger interface integration</a:t>
            </a:r>
            <a:r>
              <a:rPr lang="de-CH" dirty="0" smtClean="0"/>
              <a:t>?</a:t>
            </a:r>
            <a:endParaRPr lang="de-CH" b="1" dirty="0" smtClean="0">
              <a:solidFill>
                <a:srgbClr val="C8C800"/>
              </a:solidFill>
            </a:endParaRPr>
          </a:p>
          <a:p>
            <a:r>
              <a:rPr lang="de-CH" dirty="0" smtClean="0"/>
              <a:t>Does the existing TINE library work on </a:t>
            </a:r>
            <a:r>
              <a:rPr lang="de-CH" b="1" dirty="0" smtClean="0">
                <a:solidFill>
                  <a:srgbClr val="C8C800"/>
                </a:solidFill>
              </a:rPr>
              <a:t>Labview Realtime</a:t>
            </a:r>
            <a:r>
              <a:rPr lang="de-CH" dirty="0" smtClean="0"/>
              <a:t>?</a:t>
            </a:r>
          </a:p>
          <a:p>
            <a:pPr lvl="1"/>
            <a:r>
              <a:rPr lang="de-CH" dirty="0" smtClean="0"/>
              <a:t>Fallback solution: Labview on Non-realtime target</a:t>
            </a:r>
          </a:p>
          <a:p>
            <a:r>
              <a:rPr lang="de-CH" dirty="0" smtClean="0"/>
              <a:t>Who will do the </a:t>
            </a:r>
            <a:r>
              <a:rPr lang="de-CH" b="1" dirty="0" smtClean="0">
                <a:solidFill>
                  <a:srgbClr val="C8C800"/>
                </a:solidFill>
              </a:rPr>
              <a:t>Amplifier PLC integration</a:t>
            </a:r>
            <a:r>
              <a:rPr lang="de-CH" dirty="0" smtClean="0"/>
              <a:t>?</a:t>
            </a:r>
          </a:p>
          <a:p>
            <a:r>
              <a:rPr lang="de-CH" dirty="0" smtClean="0"/>
              <a:t>Who will define </a:t>
            </a:r>
            <a:r>
              <a:rPr lang="de-CH" b="1" dirty="0" smtClean="0">
                <a:solidFill>
                  <a:srgbClr val="C8C800"/>
                </a:solidFill>
              </a:rPr>
              <a:t>acceptance tests </a:t>
            </a:r>
            <a:r>
              <a:rPr lang="de-CH" dirty="0" smtClean="0"/>
              <a:t>for the Injector RF Control System integration?</a:t>
            </a:r>
          </a:p>
          <a:p>
            <a:r>
              <a:rPr lang="de-CH" dirty="0" smtClean="0"/>
              <a:t>Follow-up </a:t>
            </a:r>
            <a:r>
              <a:rPr lang="de-CH" b="1" dirty="0" smtClean="0">
                <a:solidFill>
                  <a:srgbClr val="C8C800"/>
                </a:solidFill>
              </a:rPr>
              <a:t>LLRF Extensions </a:t>
            </a:r>
            <a:r>
              <a:rPr lang="de-CH" dirty="0" smtClean="0"/>
              <a:t>to be implemented by Thomson</a:t>
            </a:r>
          </a:p>
          <a:p>
            <a:pPr lvl="1"/>
            <a:r>
              <a:rPr lang="de-CH" b="1" dirty="0" smtClean="0"/>
              <a:t>Stepping motor interface</a:t>
            </a:r>
            <a:r>
              <a:rPr lang="de-CH" dirty="0" smtClean="0"/>
              <a:t> must be disabled when in remote mode</a:t>
            </a:r>
          </a:p>
          <a:p>
            <a:pPr lvl="1"/>
            <a:r>
              <a:rPr lang="de-CH" b="1" dirty="0" smtClean="0"/>
              <a:t>Measurement extensions </a:t>
            </a:r>
            <a:r>
              <a:rPr lang="de-CH" dirty="0" smtClean="0"/>
              <a:t>for tagging (RF-A-13)</a:t>
            </a:r>
          </a:p>
          <a:p>
            <a:pPr lvl="2"/>
            <a:r>
              <a:rPr lang="de-CH" dirty="0" smtClean="0"/>
              <a:t>Current LLRF does not allow to tag measurements based on STAB pulses</a:t>
            </a:r>
          </a:p>
          <a:p>
            <a:pPr lvl="1"/>
            <a:r>
              <a:rPr lang="de-CH" dirty="0" smtClean="0"/>
              <a:t>PLC Summary field organization (RF-A-8)</a:t>
            </a:r>
          </a:p>
          <a:p>
            <a:pPr lvl="1"/>
            <a:r>
              <a:rPr lang="de-CH" dirty="0" smtClean="0"/>
              <a:t>(disable RF </a:t>
            </a:r>
            <a:r>
              <a:rPr lang="de-CH" b="1" dirty="0" smtClean="0"/>
              <a:t>trigger </a:t>
            </a:r>
            <a:r>
              <a:rPr lang="de-CH" b="1" smtClean="0"/>
              <a:t>interface </a:t>
            </a:r>
            <a:r>
              <a:rPr lang="de-CH" smtClean="0"/>
              <a:t>watchdog functionality)</a:t>
            </a:r>
            <a:endParaRPr lang="de-CH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PR-110325-b-RMO, March 28th, 2011</a:t>
            </a:r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Roland Moser</a:t>
            </a:r>
            <a:endParaRPr lang="de-A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98CBE-1794-1441-A42E-D13DB17F8847}" type="slidenum">
              <a:rPr lang="de-AT" smtClean="0"/>
              <a:pPr/>
              <a:t>12</a:t>
            </a:fld>
            <a:endParaRPr lang="de-A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Questions?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PR-110325-b-RMO, March 28th, 2011</a:t>
            </a:r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Roland Moser</a:t>
            </a:r>
            <a:endParaRPr lang="de-A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98CBE-1794-1441-A42E-D13DB17F8847}" type="slidenum">
              <a:rPr lang="de-AT" smtClean="0"/>
              <a:pPr/>
              <a:t>13</a:t>
            </a:fld>
            <a:endParaRPr lang="de-A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4" descr="http://www.denverdivorcelawyerblog.com/1088924_annual_report_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61992" y="2000250"/>
            <a:ext cx="2857500" cy="2857500"/>
          </a:xfrm>
          <a:prstGeom prst="rect">
            <a:avLst/>
          </a:prstGeom>
          <a:noFill/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PR-110325-b-RMO, March 28th, 2011</a:t>
            </a:r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Roland Moser</a:t>
            </a:r>
            <a:endParaRPr lang="de-A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98CBE-1794-1441-A42E-D13DB17F8847}" type="slidenum">
              <a:rPr lang="de-AT" smtClean="0"/>
              <a:pPr/>
              <a:t>14</a:t>
            </a:fld>
            <a:endParaRPr lang="de-AT"/>
          </a:p>
        </p:txBody>
      </p:sp>
      <p:sp>
        <p:nvSpPr>
          <p:cNvPr id="13" name="Title 8"/>
          <p:cNvSpPr>
            <a:spLocks noGrp="1"/>
          </p:cNvSpPr>
          <p:nvPr>
            <p:ph type="title"/>
          </p:nvPr>
        </p:nvSpPr>
        <p:spPr>
          <a:xfrm>
            <a:off x="722313" y="2881317"/>
            <a:ext cx="7772400" cy="1362075"/>
          </a:xfrm>
        </p:spPr>
        <p:txBody>
          <a:bodyPr anchor="t"/>
          <a:lstStyle/>
          <a:p>
            <a:pPr algn="ctr"/>
            <a:r>
              <a:rPr lang="en-US" sz="4000" b="1" dirty="0" smtClean="0">
                <a:latin typeface="Verdana" pitchFamily="34" charset="0"/>
              </a:rPr>
              <a:t>ADDITIONAL</a:t>
            </a:r>
            <a:br>
              <a:rPr lang="en-US" sz="4000" b="1" dirty="0" smtClean="0">
                <a:latin typeface="Verdana" pitchFamily="34" charset="0"/>
              </a:rPr>
            </a:br>
            <a:r>
              <a:rPr lang="en-US" sz="4000" b="1" dirty="0" smtClean="0">
                <a:latin typeface="Verdana" pitchFamily="34" charset="0"/>
              </a:rPr>
              <a:t>SLIDES</a:t>
            </a:r>
            <a:endParaRPr lang="en-US" sz="4000" b="1" dirty="0">
              <a:latin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Scope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CH" dirty="0" smtClean="0"/>
              <a:t>Architecture </a:t>
            </a:r>
            <a:r>
              <a:rPr lang="de-CH" b="1" dirty="0" smtClean="0">
                <a:solidFill>
                  <a:srgbClr val="C8C800"/>
                </a:solidFill>
              </a:rPr>
              <a:t>Overview</a:t>
            </a:r>
            <a:endParaRPr lang="de-CH" dirty="0" smtClean="0"/>
          </a:p>
          <a:p>
            <a:r>
              <a:rPr lang="de-CH" dirty="0" smtClean="0"/>
              <a:t>Current </a:t>
            </a:r>
            <a:r>
              <a:rPr lang="de-CH" b="1" dirty="0" smtClean="0">
                <a:solidFill>
                  <a:srgbClr val="B3B80F"/>
                </a:solidFill>
              </a:rPr>
              <a:t>status</a:t>
            </a:r>
          </a:p>
          <a:p>
            <a:pPr lvl="1"/>
            <a:r>
              <a:rPr lang="de-CH" dirty="0" smtClean="0"/>
              <a:t>What was achieved since December 2010</a:t>
            </a:r>
          </a:p>
          <a:p>
            <a:pPr lvl="1"/>
            <a:r>
              <a:rPr lang="de-CH" dirty="0" smtClean="0"/>
              <a:t>Plan till June 2011</a:t>
            </a:r>
          </a:p>
          <a:p>
            <a:r>
              <a:rPr lang="de-CH" dirty="0" smtClean="0"/>
              <a:t>Summary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PR-110325-b-RMO, March 28th, 2011</a:t>
            </a:r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Roland Moser</a:t>
            </a:r>
            <a:endParaRPr lang="de-A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98CBE-1794-1441-A42E-D13DB17F8847}" type="slidenum">
              <a:rPr lang="de-AT" smtClean="0"/>
              <a:pPr/>
              <a:t>2</a:t>
            </a:fld>
            <a:endParaRPr lang="de-A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PR-110325-b-RMO, March 28th, 2011</a:t>
            </a:r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Roland Moser</a:t>
            </a:r>
            <a:endParaRPr lang="de-A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98CBE-1794-1441-A42E-D13DB17F8847}" type="slidenum">
              <a:rPr lang="de-AT" smtClean="0"/>
              <a:pPr/>
              <a:t>3</a:t>
            </a:fld>
            <a:endParaRPr lang="de-AT"/>
          </a:p>
        </p:txBody>
      </p:sp>
      <p:pic>
        <p:nvPicPr>
          <p:cNvPr id="12" name="Picture 2" descr="http://www.essentialpartyrentals.com/images/products/medium/td1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8088" y="1890704"/>
            <a:ext cx="2857500" cy="2857500"/>
          </a:xfrm>
          <a:prstGeom prst="rect">
            <a:avLst/>
          </a:prstGeom>
          <a:noFill/>
        </p:spPr>
      </p:pic>
      <p:sp>
        <p:nvSpPr>
          <p:cNvPr id="13" name="Title 8"/>
          <p:cNvSpPr>
            <a:spLocks noGrp="1"/>
          </p:cNvSpPr>
          <p:nvPr>
            <p:ph type="title"/>
          </p:nvPr>
        </p:nvSpPr>
        <p:spPr>
          <a:xfrm>
            <a:off x="722313" y="2881317"/>
            <a:ext cx="7772400" cy="1362075"/>
          </a:xfrm>
        </p:spPr>
        <p:txBody>
          <a:bodyPr anchor="t"/>
          <a:lstStyle/>
          <a:p>
            <a:pPr algn="ctr"/>
            <a:r>
              <a:rPr lang="en-US" sz="4000" b="1" dirty="0" smtClean="0">
                <a:latin typeface="Verdana" pitchFamily="34" charset="0"/>
              </a:rPr>
              <a:t>OVERVIEW</a:t>
            </a:r>
            <a:endParaRPr lang="en-US" sz="4000" b="1" dirty="0">
              <a:latin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Injector RF Integration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b="1" dirty="0" smtClean="0">
                <a:solidFill>
                  <a:srgbClr val="C8C800"/>
                </a:solidFill>
              </a:rPr>
              <a:t>Configure</a:t>
            </a:r>
            <a:r>
              <a:rPr lang="en-GB" dirty="0" smtClean="0"/>
              <a:t> the Injector RF system remotely</a:t>
            </a:r>
          </a:p>
          <a:p>
            <a:r>
              <a:rPr lang="en-GB" b="1" dirty="0" smtClean="0">
                <a:solidFill>
                  <a:srgbClr val="C8C800"/>
                </a:solidFill>
              </a:rPr>
              <a:t>Trigger</a:t>
            </a:r>
            <a:r>
              <a:rPr lang="en-GB" dirty="0" smtClean="0"/>
              <a:t> pulses via the Main Timing System</a:t>
            </a:r>
          </a:p>
          <a:p>
            <a:r>
              <a:rPr lang="en-GB" dirty="0" smtClean="0"/>
              <a:t>Report </a:t>
            </a:r>
            <a:r>
              <a:rPr lang="en-GB" b="1" dirty="0" smtClean="0">
                <a:solidFill>
                  <a:srgbClr val="C8C800"/>
                </a:solidFill>
              </a:rPr>
              <a:t>status</a:t>
            </a:r>
            <a:r>
              <a:rPr lang="en-GB" dirty="0" smtClean="0"/>
              <a:t> information</a:t>
            </a:r>
          </a:p>
          <a:p>
            <a:r>
              <a:rPr lang="en-GB" dirty="0" smtClean="0"/>
              <a:t>Provide detailed </a:t>
            </a:r>
            <a:r>
              <a:rPr lang="en-GB" b="1" dirty="0" smtClean="0">
                <a:solidFill>
                  <a:srgbClr val="C8C800"/>
                </a:solidFill>
              </a:rPr>
              <a:t>error</a:t>
            </a:r>
            <a:r>
              <a:rPr lang="en-GB" dirty="0" smtClean="0"/>
              <a:t> information</a:t>
            </a:r>
          </a:p>
          <a:p>
            <a:r>
              <a:rPr lang="en-GB" dirty="0" smtClean="0"/>
              <a:t>Configure, retrieve and display </a:t>
            </a:r>
            <a:r>
              <a:rPr lang="en-GB" b="1" dirty="0" smtClean="0">
                <a:solidFill>
                  <a:srgbClr val="C8C800"/>
                </a:solidFill>
              </a:rPr>
              <a:t>measurements</a:t>
            </a:r>
            <a:endParaRPr lang="de-CH" b="1" dirty="0" smtClean="0">
              <a:solidFill>
                <a:srgbClr val="C8C80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PR-110325-b-RMO, March 28th, 2011</a:t>
            </a:r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Roland Moser</a:t>
            </a:r>
            <a:endParaRPr lang="de-A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98CBE-1794-1441-A42E-D13DB17F8847}" type="slidenum">
              <a:rPr lang="de-AT" smtClean="0"/>
              <a:pPr/>
              <a:t>4</a:t>
            </a:fld>
            <a:endParaRPr lang="de-A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Deployment View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PR-110325-b-RMO, March 28th, 2011</a:t>
            </a:r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Roland Moser</a:t>
            </a:r>
            <a:endParaRPr lang="de-A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98CBE-1794-1441-A42E-D13DB17F8847}" type="slidenum">
              <a:rPr lang="de-AT" smtClean="0"/>
              <a:pPr/>
              <a:t>5</a:t>
            </a:fld>
            <a:endParaRPr lang="de-AT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31687" y="998675"/>
            <a:ext cx="4680625" cy="51750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WinCC OA Data Point Representation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PR-110325-b-RMO, March 28th, 2011</a:t>
            </a:r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Roland Moser</a:t>
            </a:r>
            <a:endParaRPr lang="de-A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98CBE-1794-1441-A42E-D13DB17F8847}" type="slidenum">
              <a:rPr lang="de-AT" smtClean="0"/>
              <a:pPr/>
              <a:t>6</a:t>
            </a:fld>
            <a:endParaRPr lang="de-AT"/>
          </a:p>
        </p:txBody>
      </p:sp>
      <p:sp>
        <p:nvSpPr>
          <p:cNvPr id="12" name="Content Placeholder 2"/>
          <p:cNvSpPr>
            <a:spLocks noGrp="1"/>
          </p:cNvSpPr>
          <p:nvPr>
            <p:ph idx="1"/>
          </p:nvPr>
        </p:nvSpPr>
        <p:spPr>
          <a:xfrm>
            <a:off x="341436" y="1181897"/>
            <a:ext cx="5850780" cy="4947463"/>
          </a:xfrm>
        </p:spPr>
        <p:txBody>
          <a:bodyPr/>
          <a:lstStyle/>
          <a:p>
            <a:r>
              <a:rPr lang="de-CH" sz="2000" dirty="0" smtClean="0"/>
              <a:t>For each </a:t>
            </a:r>
            <a:r>
              <a:rPr lang="de-CH" sz="2000" dirty="0" smtClean="0">
                <a:solidFill>
                  <a:srgbClr val="C8C800"/>
                </a:solidFill>
              </a:rPr>
              <a:t>amplifier</a:t>
            </a:r>
            <a:r>
              <a:rPr lang="de-CH" sz="2000" dirty="0" smtClean="0"/>
              <a:t> (RFQ, BU, IH, Debuncher)</a:t>
            </a:r>
          </a:p>
          <a:p>
            <a:pPr lvl="1"/>
            <a:r>
              <a:rPr lang="de-CH" sz="1800" b="1" dirty="0" smtClean="0"/>
              <a:t>Basic device</a:t>
            </a:r>
            <a:r>
              <a:rPr lang="de-CH" sz="1800" dirty="0" smtClean="0"/>
              <a:t> mirroring the PLC memory map</a:t>
            </a:r>
          </a:p>
          <a:p>
            <a:pPr lvl="1"/>
            <a:r>
              <a:rPr lang="de-CH" sz="1800" b="1" dirty="0" smtClean="0"/>
              <a:t>State driven device </a:t>
            </a:r>
            <a:r>
              <a:rPr lang="de-CH" sz="1800" dirty="0" smtClean="0"/>
              <a:t>providing the uniform commanding interface</a:t>
            </a:r>
          </a:p>
          <a:p>
            <a:pPr lvl="1"/>
            <a:endParaRPr lang="de-CH" sz="1800" dirty="0" smtClean="0"/>
          </a:p>
          <a:p>
            <a:r>
              <a:rPr lang="de-CH" sz="2000" dirty="0" smtClean="0"/>
              <a:t>For each </a:t>
            </a:r>
            <a:r>
              <a:rPr lang="de-CH" sz="2000" dirty="0" smtClean="0">
                <a:solidFill>
                  <a:srgbClr val="C8C800"/>
                </a:solidFill>
              </a:rPr>
              <a:t>LLRF subsystem </a:t>
            </a:r>
            <a:r>
              <a:rPr lang="de-CH" sz="2000" dirty="0" smtClean="0"/>
              <a:t>(RFQ, BU, IH, Debuncher)</a:t>
            </a:r>
          </a:p>
          <a:p>
            <a:pPr lvl="1"/>
            <a:r>
              <a:rPr lang="de-CH" sz="1800" b="1" dirty="0" smtClean="0"/>
              <a:t>Basic device </a:t>
            </a:r>
            <a:r>
              <a:rPr lang="de-CH" sz="1800" dirty="0" smtClean="0"/>
              <a:t>mirroring the LLRF memory map</a:t>
            </a:r>
          </a:p>
          <a:p>
            <a:pPr lvl="1"/>
            <a:r>
              <a:rPr lang="de-CH" sz="1800" b="1" dirty="0" smtClean="0"/>
              <a:t>State driven device </a:t>
            </a:r>
            <a:r>
              <a:rPr lang="de-CH" sz="1800" dirty="0" smtClean="0"/>
              <a:t>providing the uniform commanding and measurement interface</a:t>
            </a:r>
          </a:p>
          <a:p>
            <a:pPr lvl="1"/>
            <a:endParaRPr lang="de-CH" sz="2000" dirty="0" smtClean="0"/>
          </a:p>
          <a:p>
            <a:r>
              <a:rPr lang="de-CH" sz="2000" dirty="0" smtClean="0"/>
              <a:t>A single </a:t>
            </a:r>
            <a:r>
              <a:rPr lang="de-CH" sz="2000" dirty="0" smtClean="0">
                <a:solidFill>
                  <a:srgbClr val="C8C800"/>
                </a:solidFill>
              </a:rPr>
              <a:t>Trigger</a:t>
            </a:r>
            <a:r>
              <a:rPr lang="de-CH" sz="2000" dirty="0" smtClean="0"/>
              <a:t> State driven device</a:t>
            </a:r>
          </a:p>
          <a:p>
            <a:pPr lvl="1"/>
            <a:r>
              <a:rPr lang="de-CH" sz="1800" dirty="0" smtClean="0"/>
              <a:t>configure the main timing receiver card to forward LINAC Duty and Stability to the LLRF trigger interface.</a:t>
            </a:r>
          </a:p>
        </p:txBody>
      </p:sp>
      <p:pic>
        <p:nvPicPr>
          <p:cNvPr id="16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62372" y="5049216"/>
            <a:ext cx="1657350" cy="104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52264" y="908664"/>
            <a:ext cx="2466975" cy="405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Software Integration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PR-110325-b-RMO, March 28th, 2011</a:t>
            </a:r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Roland Moser</a:t>
            </a:r>
            <a:endParaRPr lang="de-A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98CBE-1794-1441-A42E-D13DB17F8847}" type="slidenum">
              <a:rPr lang="de-AT" smtClean="0"/>
              <a:pPr/>
              <a:t>7</a:t>
            </a:fld>
            <a:endParaRPr lang="de-AT"/>
          </a:p>
        </p:txBody>
      </p:sp>
      <p:sp>
        <p:nvSpPr>
          <p:cNvPr id="12" name="Content Placeholder 2"/>
          <p:cNvSpPr>
            <a:spLocks noGrp="1"/>
          </p:cNvSpPr>
          <p:nvPr>
            <p:ph idx="1"/>
          </p:nvPr>
        </p:nvSpPr>
        <p:spPr>
          <a:xfrm>
            <a:off x="341436" y="1181897"/>
            <a:ext cx="5940792" cy="4947463"/>
          </a:xfrm>
        </p:spPr>
        <p:txBody>
          <a:bodyPr/>
          <a:lstStyle/>
          <a:p>
            <a:r>
              <a:rPr lang="de-CH" sz="2000" b="1" dirty="0" smtClean="0"/>
              <a:t>Amplifier State Driven Devices </a:t>
            </a:r>
            <a:r>
              <a:rPr lang="de-CH" sz="2000" dirty="0" smtClean="0"/>
              <a:t>will be implemented as </a:t>
            </a:r>
            <a:r>
              <a:rPr lang="de-CH" sz="2000" b="1" dirty="0" smtClean="0">
                <a:solidFill>
                  <a:srgbClr val="C8C800"/>
                </a:solidFill>
              </a:rPr>
              <a:t>WinCC OA scripts</a:t>
            </a:r>
          </a:p>
          <a:p>
            <a:endParaRPr lang="de-CH" sz="2000" dirty="0" smtClean="0"/>
          </a:p>
          <a:p>
            <a:r>
              <a:rPr lang="de-CH" sz="2000" b="1" dirty="0" smtClean="0"/>
              <a:t>LLRF Basic </a:t>
            </a:r>
            <a:r>
              <a:rPr lang="de-CH" sz="2000" dirty="0" smtClean="0"/>
              <a:t>and</a:t>
            </a:r>
            <a:r>
              <a:rPr lang="de-CH" sz="2000" b="1" dirty="0" smtClean="0"/>
              <a:t> State Driven Devices </a:t>
            </a:r>
            <a:r>
              <a:rPr lang="de-CH" sz="2000" dirty="0" smtClean="0"/>
              <a:t>will be implemented as </a:t>
            </a:r>
            <a:r>
              <a:rPr lang="de-CH" sz="2000" b="1" dirty="0" smtClean="0">
                <a:solidFill>
                  <a:srgbClr val="C8C800"/>
                </a:solidFill>
              </a:rPr>
              <a:t>FECOS components</a:t>
            </a:r>
          </a:p>
          <a:p>
            <a:endParaRPr lang="de-CH" sz="2000" dirty="0" smtClean="0"/>
          </a:p>
          <a:p>
            <a:r>
              <a:rPr lang="de-CH" sz="2000" b="1" dirty="0" smtClean="0"/>
              <a:t>Trigger State Driven Device </a:t>
            </a:r>
            <a:r>
              <a:rPr lang="de-CH" sz="2000" dirty="0" smtClean="0"/>
              <a:t>will be implemented as </a:t>
            </a:r>
            <a:r>
              <a:rPr lang="de-CH" sz="2000" b="1" dirty="0" smtClean="0">
                <a:solidFill>
                  <a:srgbClr val="C8C800"/>
                </a:solidFill>
              </a:rPr>
              <a:t>FECOS component</a:t>
            </a:r>
          </a:p>
          <a:p>
            <a:endParaRPr lang="de-CH" sz="2000" dirty="0" smtClean="0"/>
          </a:p>
          <a:p>
            <a:r>
              <a:rPr lang="de-CH" sz="2000" dirty="0" smtClean="0"/>
              <a:t>All FECOS components</a:t>
            </a:r>
          </a:p>
          <a:p>
            <a:pPr lvl="1"/>
            <a:r>
              <a:rPr lang="de-CH" sz="1800" dirty="0" smtClean="0"/>
              <a:t>run on National Instruments </a:t>
            </a:r>
            <a:r>
              <a:rPr lang="de-CH" sz="1800" b="1" dirty="0" smtClean="0"/>
              <a:t>Labview</a:t>
            </a:r>
            <a:r>
              <a:rPr lang="de-CH" sz="1800" dirty="0" smtClean="0"/>
              <a:t> (Realtime) 2010</a:t>
            </a:r>
          </a:p>
          <a:p>
            <a:pPr lvl="1"/>
            <a:r>
              <a:rPr lang="de-CH" sz="1800" dirty="0" smtClean="0"/>
              <a:t>are installed on National Instruments </a:t>
            </a:r>
            <a:r>
              <a:rPr lang="de-CH" sz="1800" b="1" dirty="0" smtClean="0"/>
              <a:t>PXI crate</a:t>
            </a:r>
          </a:p>
        </p:txBody>
      </p:sp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62372" y="5049216"/>
            <a:ext cx="1657350" cy="104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52264" y="908664"/>
            <a:ext cx="2466975" cy="405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Hardware Integration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PR-110325-b-RMO, March 28th, 2011</a:t>
            </a:r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Roland Moser</a:t>
            </a:r>
            <a:endParaRPr lang="de-A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98CBE-1794-1441-A42E-D13DB17F8847}" type="slidenum">
              <a:rPr lang="de-AT" smtClean="0"/>
              <a:pPr/>
              <a:t>8</a:t>
            </a:fld>
            <a:endParaRPr lang="de-AT"/>
          </a:p>
        </p:txBody>
      </p:sp>
      <p:sp>
        <p:nvSpPr>
          <p:cNvPr id="12" name="Content Placeholder 2"/>
          <p:cNvSpPr>
            <a:spLocks noGrp="1"/>
          </p:cNvSpPr>
          <p:nvPr>
            <p:ph idx="1"/>
          </p:nvPr>
        </p:nvSpPr>
        <p:spPr>
          <a:xfrm>
            <a:off x="341436" y="3338988"/>
            <a:ext cx="6840912" cy="2790372"/>
          </a:xfrm>
        </p:spPr>
        <p:txBody>
          <a:bodyPr/>
          <a:lstStyle/>
          <a:p>
            <a:r>
              <a:rPr lang="de-CH" sz="2000" dirty="0" smtClean="0"/>
              <a:t>LLRF Trigger interface expects 3 signals</a:t>
            </a:r>
          </a:p>
          <a:p>
            <a:pPr lvl="1"/>
            <a:r>
              <a:rPr lang="de-CH" sz="1600" dirty="0" smtClean="0"/>
              <a:t>LINAC Duty pulse</a:t>
            </a:r>
          </a:p>
          <a:p>
            <a:pPr lvl="1"/>
            <a:r>
              <a:rPr lang="de-CH" sz="1600" dirty="0" smtClean="0"/>
              <a:t>Stability pulse</a:t>
            </a:r>
          </a:p>
          <a:p>
            <a:pPr lvl="1"/>
            <a:r>
              <a:rPr lang="de-CH" sz="1600" dirty="0" smtClean="0"/>
              <a:t>1 MHz pulse (detect if trigger interface works as expected)</a:t>
            </a:r>
          </a:p>
          <a:p>
            <a:r>
              <a:rPr lang="de-CH" sz="2000" dirty="0" smtClean="0"/>
              <a:t>Trigger </a:t>
            </a:r>
            <a:r>
              <a:rPr lang="de-CH" sz="2000" b="1" dirty="0" smtClean="0">
                <a:solidFill>
                  <a:srgbClr val="C8C800"/>
                </a:solidFill>
              </a:rPr>
              <a:t>adapter</a:t>
            </a:r>
            <a:r>
              <a:rPr lang="de-CH" sz="2000" dirty="0" smtClean="0"/>
              <a:t> converts </a:t>
            </a:r>
            <a:r>
              <a:rPr lang="de-CH" sz="2000" b="1" dirty="0" smtClean="0">
                <a:solidFill>
                  <a:srgbClr val="C8C800"/>
                </a:solidFill>
              </a:rPr>
              <a:t>trigger signals </a:t>
            </a:r>
            <a:r>
              <a:rPr lang="de-CH" sz="2000" dirty="0" smtClean="0"/>
              <a:t>to the LLRF trigger interface</a:t>
            </a:r>
          </a:p>
          <a:p>
            <a:pPr lvl="1"/>
            <a:r>
              <a:rPr lang="de-CH" sz="1600" dirty="0" smtClean="0"/>
              <a:t>Option 1 – MTR generates 1 MHz signal</a:t>
            </a:r>
          </a:p>
          <a:p>
            <a:pPr lvl="1"/>
            <a:r>
              <a:rPr lang="de-CH" sz="1600" dirty="0" smtClean="0"/>
              <a:t>Option 2 – Trigger adapter generates 1 MHz signal</a:t>
            </a:r>
          </a:p>
          <a:p>
            <a:pPr lvl="1"/>
            <a:r>
              <a:rPr lang="de-CH" sz="1600" dirty="0" smtClean="0"/>
              <a:t>Option 3 – Ask Thomson to disable trigger interface failure detection</a:t>
            </a:r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62372" y="5049216"/>
            <a:ext cx="1657350" cy="104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9187" y="998676"/>
            <a:ext cx="8103353" cy="2250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http://www.gianodo.it/cur/wp-content/bussol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5044" y="2162168"/>
            <a:ext cx="2336788" cy="2336788"/>
          </a:xfrm>
          <a:prstGeom prst="rect">
            <a:avLst/>
          </a:prstGeom>
          <a:noFill/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PR-110325-b-RMO, March 28th, 2011</a:t>
            </a:r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Roland Moser</a:t>
            </a:r>
            <a:endParaRPr lang="de-A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98CBE-1794-1441-A42E-D13DB17F8847}" type="slidenum">
              <a:rPr lang="de-AT" smtClean="0"/>
              <a:pPr/>
              <a:t>9</a:t>
            </a:fld>
            <a:endParaRPr lang="de-AT"/>
          </a:p>
        </p:txBody>
      </p:sp>
      <p:sp>
        <p:nvSpPr>
          <p:cNvPr id="13" name="Title 8"/>
          <p:cNvSpPr>
            <a:spLocks noGrp="1"/>
          </p:cNvSpPr>
          <p:nvPr>
            <p:ph type="title"/>
          </p:nvPr>
        </p:nvSpPr>
        <p:spPr>
          <a:xfrm>
            <a:off x="722313" y="2258845"/>
            <a:ext cx="7772400" cy="1984548"/>
          </a:xfrm>
        </p:spPr>
        <p:txBody>
          <a:bodyPr anchor="t"/>
          <a:lstStyle/>
          <a:p>
            <a:pPr algn="ctr"/>
            <a:r>
              <a:rPr lang="en-US" sz="4000" b="1" dirty="0" smtClean="0">
                <a:latin typeface="Verdana" pitchFamily="34" charset="0"/>
              </a:rPr>
              <a:t/>
            </a:r>
            <a:br>
              <a:rPr lang="en-US" sz="4000" b="1" dirty="0" smtClean="0">
                <a:latin typeface="Verdana" pitchFamily="34" charset="0"/>
              </a:rPr>
            </a:br>
            <a:r>
              <a:rPr lang="en-US" sz="4000" b="1" dirty="0" smtClean="0">
                <a:latin typeface="Verdana" pitchFamily="34" charset="0"/>
              </a:rPr>
              <a:t>STATUS</a:t>
            </a:r>
            <a:endParaRPr lang="en-US" sz="4000" b="1" dirty="0">
              <a:latin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14036</TotalTime>
  <Words>705</Words>
  <Application>Microsoft Macintosh PowerPoint</Application>
  <PresentationFormat>On-screen Show (4:3)</PresentationFormat>
  <Paragraphs>143</Paragraphs>
  <Slides>14</Slides>
  <Notes>14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Design Template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8" baseType="lpstr">
      <vt:lpstr>Calibri</vt:lpstr>
      <vt:lpstr>Verdana</vt:lpstr>
      <vt:lpstr>ＭＳ Ｐゴシック</vt:lpstr>
      <vt:lpstr>1_Office Theme</vt:lpstr>
      <vt:lpstr>Injector RF Control System Status MedAustron Control System Week 1 March 28th, 2011 Roland Moser</vt:lpstr>
      <vt:lpstr>Scope</vt:lpstr>
      <vt:lpstr>OVERVIEW</vt:lpstr>
      <vt:lpstr>Injector RF Integration</vt:lpstr>
      <vt:lpstr>Deployment View</vt:lpstr>
      <vt:lpstr>WinCC OA Data Point Representation</vt:lpstr>
      <vt:lpstr>Software Integration</vt:lpstr>
      <vt:lpstr>Hardware Integration</vt:lpstr>
      <vt:lpstr> STATUS</vt:lpstr>
      <vt:lpstr>Plan since December 2010</vt:lpstr>
      <vt:lpstr>Plan till June 2011</vt:lpstr>
      <vt:lpstr>Open Issues</vt:lpstr>
      <vt:lpstr>Questions?</vt:lpstr>
      <vt:lpstr>ADDITIONAL SLIDES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This is a test title</dc:title>
  <dc:creator>Adrian Fabich</dc:creator>
  <cp:lastModifiedBy>Roland Moser</cp:lastModifiedBy>
  <cp:revision>1009</cp:revision>
  <dcterms:created xsi:type="dcterms:W3CDTF">2011-03-28T07:28:25Z</dcterms:created>
  <dcterms:modified xsi:type="dcterms:W3CDTF">2011-03-28T07:29:34Z</dcterms:modified>
</cp:coreProperties>
</file>