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fntdata" ContentType="application/x-fontdata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577" r:id="rId3"/>
    <p:sldId id="579" r:id="rId4"/>
    <p:sldId id="592" r:id="rId5"/>
    <p:sldId id="584" r:id="rId6"/>
    <p:sldId id="585" r:id="rId7"/>
    <p:sldId id="589" r:id="rId8"/>
    <p:sldId id="586" r:id="rId9"/>
    <p:sldId id="590" r:id="rId10"/>
    <p:sldId id="587" r:id="rId11"/>
    <p:sldId id="591" r:id="rId12"/>
    <p:sldId id="588" r:id="rId13"/>
    <p:sldId id="530" r:id="rId14"/>
    <p:sldId id="535" r:id="rId15"/>
    <p:sldId id="593" r:id="rId16"/>
    <p:sldId id="559" r:id="rId17"/>
    <p:sldId id="576" r:id="rId18"/>
    <p:sldId id="575" r:id="rId19"/>
    <p:sldId id="556" r:id="rId20"/>
    <p:sldId id="569" r:id="rId21"/>
    <p:sldId id="568" r:id="rId22"/>
    <p:sldId id="527" r:id="rId23"/>
    <p:sldId id="580" r:id="rId24"/>
    <p:sldId id="582" r:id="rId25"/>
    <p:sldId id="581" r:id="rId26"/>
    <p:sldId id="583" r:id="rId27"/>
  </p:sldIdLst>
  <p:sldSz cx="9144000" cy="6858000" type="screen4x3"/>
  <p:notesSz cx="6718300" cy="9855200"/>
  <p:embeddedFontLst>
    <p:embeddedFont>
      <p:font typeface="Calibri"/>
      <p:regular r:id="rId30"/>
      <p:bold r:id="rId31"/>
      <p:italic r:id="rId32"/>
      <p:boldItalic r:id="rId33"/>
    </p:embeddedFont>
    <p:embeddedFont>
      <p:font typeface="Verdana"/>
      <p:regular r:id="rId34"/>
      <p:bold r:id="rId35"/>
      <p:italic r:id="rId36"/>
      <p:boldItalic r:id="rId37"/>
    </p:embeddedFont>
    <p:embeddedFont>
      <p:font typeface="ＭＳ Ｐゴシック"/>
      <p:regular r:id="rId3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B9B7"/>
    <a:srgbClr val="C4DCFE"/>
    <a:srgbClr val="B2D2FD"/>
    <a:srgbClr val="E2EDFE"/>
    <a:srgbClr val="FFE0C8"/>
    <a:srgbClr val="FFC6C4"/>
    <a:srgbClr val="FFCCCA"/>
    <a:srgbClr val="E1FCC2"/>
    <a:srgbClr val="004B8B"/>
    <a:srgbClr val="0045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>
    <p:restoredLeft sz="9528" autoAdjust="0"/>
    <p:restoredTop sz="94660"/>
  </p:normalViewPr>
  <p:slideViewPr>
    <p:cSldViewPr snapToGrid="0" snapToObjects="1" showGuides="1">
      <p:cViewPr varScale="1">
        <p:scale>
          <a:sx n="85" d="100"/>
          <a:sy n="85" d="100"/>
        </p:scale>
        <p:origin x="-1272" y="-112"/>
      </p:cViewPr>
      <p:guideLst>
        <p:guide orient="horz" pos="2160"/>
        <p:guide pos="29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font" Target="fonts/font1.fntdata"/><Relationship Id="rId31" Type="http://schemas.openxmlformats.org/officeDocument/2006/relationships/font" Target="fonts/font2.fntdata"/><Relationship Id="rId32" Type="http://schemas.openxmlformats.org/officeDocument/2006/relationships/font" Target="fonts/font3.fntdata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font" Target="fonts/font4.fntdata"/><Relationship Id="rId34" Type="http://schemas.openxmlformats.org/officeDocument/2006/relationships/font" Target="fonts/font5.fntdata"/><Relationship Id="rId35" Type="http://schemas.openxmlformats.org/officeDocument/2006/relationships/font" Target="fonts/font6.fntdata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font" Target="fonts/font8.fntdata"/><Relationship Id="rId38" Type="http://schemas.openxmlformats.org/officeDocument/2006/relationships/font" Target="fonts/font9.fntdata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3/28/11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3/28/11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PR-110328-a-JGU, March 28th, 2011  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3" y="61913"/>
            <a:ext cx="7641430" cy="8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16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dirty="0" smtClean="0">
                <a:latin typeface="+mj-lt"/>
                <a:ea typeface="Verdana" charset="0"/>
                <a:cs typeface="Verdana" charset="0"/>
              </a:rPr>
              <a:t>WP CO </a:t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Status and Schedule for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March 28th,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Johannes Gutleber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10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4" y="3507992"/>
            <a:ext cx="475931" cy="796306"/>
          </a:xfrm>
          <a:prstGeom prst="triangle">
            <a:avLst/>
          </a:prstGeom>
          <a:solidFill>
            <a:srgbClr val="FFC6C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4119568"/>
          </a:xfr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FECOS</a:t>
            </a:r>
          </a:p>
          <a:p>
            <a:r>
              <a:rPr lang="en-US" dirty="0" smtClean="0"/>
              <a:t>FECOS based applications</a:t>
            </a:r>
          </a:p>
          <a:p>
            <a:pPr lvl="1"/>
            <a:r>
              <a:rPr lang="en-US" dirty="0" smtClean="0"/>
              <a:t>PCC, MTG, MTR, </a:t>
            </a:r>
            <a:r>
              <a:rPr lang="en-US" dirty="0" err="1" smtClean="0"/>
              <a:t>iLLRF</a:t>
            </a:r>
            <a:r>
              <a:rPr lang="en-US" dirty="0" smtClean="0"/>
              <a:t>, </a:t>
            </a:r>
            <a:r>
              <a:rPr lang="en-US" dirty="0" err="1" smtClean="0"/>
              <a:t>sLLRF</a:t>
            </a:r>
            <a:r>
              <a:rPr lang="en-US" dirty="0" smtClean="0"/>
              <a:t>, SRC, </a:t>
            </a:r>
          </a:p>
          <a:p>
            <a:r>
              <a:rPr lang="en-US" dirty="0" err="1" smtClean="0"/>
              <a:t>REDNet</a:t>
            </a:r>
            <a:endParaRPr lang="en-US" dirty="0" smtClean="0"/>
          </a:p>
          <a:p>
            <a:r>
              <a:rPr lang="en-US" dirty="0" err="1" smtClean="0"/>
              <a:t>SafetyMatrix</a:t>
            </a:r>
            <a:endParaRPr lang="en-US" dirty="0" smtClean="0"/>
          </a:p>
          <a:p>
            <a:r>
              <a:rPr lang="en-US" dirty="0" smtClean="0"/>
              <a:t>SADS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11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4" y="4076882"/>
            <a:ext cx="475931" cy="796306"/>
          </a:xfrm>
          <a:prstGeom prst="triangle">
            <a:avLst/>
          </a:prstGeom>
          <a:solidFill>
            <a:srgbClr val="FFB9B7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0"/>
            <a:ext cx="4471986" cy="3594877"/>
          </a:xfr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PCC </a:t>
            </a:r>
            <a:r>
              <a:rPr lang="en-US" dirty="0" err="1" smtClean="0"/>
              <a:t>FlexRIO</a:t>
            </a:r>
            <a:r>
              <a:rPr lang="en-US" dirty="0" smtClean="0"/>
              <a:t> – SFP – FED with UHPI bus protocol vs. CRB</a:t>
            </a:r>
          </a:p>
          <a:p>
            <a:r>
              <a:rPr lang="en-US" dirty="0" err="1" smtClean="0"/>
              <a:t>Profibus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RS422, </a:t>
            </a:r>
          </a:p>
          <a:p>
            <a:r>
              <a:rPr lang="en-US" dirty="0" smtClean="0"/>
              <a:t>Ethernet, </a:t>
            </a:r>
          </a:p>
          <a:p>
            <a:r>
              <a:rPr lang="en-US" dirty="0" smtClean="0"/>
              <a:t>HFBR trigger lines, </a:t>
            </a:r>
          </a:p>
          <a:p>
            <a:r>
              <a:rPr lang="en-US" dirty="0" smtClean="0"/>
              <a:t>custom electrical trigger lines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12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78697" y="4499125"/>
            <a:ext cx="475931" cy="796306"/>
          </a:xfrm>
          <a:prstGeom prst="triangle">
            <a:avLst/>
          </a:prstGeom>
          <a:solidFill>
            <a:srgbClr val="E1FCC2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4468044"/>
          </a:xfr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Sources, </a:t>
            </a:r>
          </a:p>
          <a:p>
            <a:r>
              <a:rPr lang="en-US" dirty="0" smtClean="0"/>
              <a:t>Power converters, </a:t>
            </a:r>
          </a:p>
          <a:p>
            <a:r>
              <a:rPr lang="en-US" dirty="0" smtClean="0"/>
              <a:t>injector LLRF and amplifiers, </a:t>
            </a:r>
          </a:p>
          <a:p>
            <a:r>
              <a:rPr lang="en-US" dirty="0" smtClean="0"/>
              <a:t>Synchrotron LLRF, </a:t>
            </a:r>
          </a:p>
          <a:p>
            <a:r>
              <a:rPr lang="en-US" dirty="0" smtClean="0"/>
              <a:t>Special mag. power converters, </a:t>
            </a:r>
            <a:br>
              <a:rPr lang="en-US" dirty="0" smtClean="0"/>
            </a:br>
            <a:r>
              <a:rPr lang="en-US" dirty="0" smtClean="0"/>
              <a:t>Special mag. slow control</a:t>
            </a:r>
          </a:p>
          <a:p>
            <a:r>
              <a:rPr lang="en-US" dirty="0" smtClean="0"/>
              <a:t>Conventional magnets, </a:t>
            </a:r>
          </a:p>
          <a:p>
            <a:r>
              <a:rPr lang="en-US" dirty="0" smtClean="0"/>
              <a:t>Beam stoppers, </a:t>
            </a:r>
          </a:p>
          <a:p>
            <a:r>
              <a:rPr lang="en-US" dirty="0" smtClean="0"/>
              <a:t>Beam diagnostics devices, </a:t>
            </a:r>
          </a:p>
          <a:p>
            <a:r>
              <a:rPr lang="en-US" dirty="0" smtClean="0"/>
              <a:t>Vacuum devices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896" y="2162168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57196" y="2795584"/>
            <a:ext cx="7772400" cy="1362075"/>
          </a:xfrm>
        </p:spPr>
        <p:txBody>
          <a:bodyPr/>
          <a:lstStyle/>
          <a:p>
            <a:pPr algn="r"/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40821"/>
          </a:xfrm>
        </p:spPr>
        <p:txBody>
          <a:bodyPr/>
          <a:lstStyle/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4932363"/>
          </a:xfrm>
        </p:spPr>
        <p:txBody>
          <a:bodyPr/>
          <a:lstStyle/>
          <a:p>
            <a:r>
              <a:rPr lang="en-US" dirty="0" smtClean="0"/>
              <a:t>Completed and frozen </a:t>
            </a:r>
            <a:r>
              <a:rPr lang="en-US" b="1" dirty="0" smtClean="0">
                <a:solidFill>
                  <a:srgbClr val="B3B80F"/>
                </a:solidFill>
              </a:rPr>
              <a:t>frozen architecture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 real-time event distribution transport layer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 real-time links, custom hardware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FECOS </a:t>
            </a:r>
            <a:r>
              <a:rPr lang="en-US" dirty="0" smtClean="0"/>
              <a:t>core and documentation (RT programming framework)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PVSS/C# </a:t>
            </a:r>
            <a:r>
              <a:rPr lang="en-US" dirty="0" smtClean="0"/>
              <a:t>integrated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Virtual Accelerator Allocator </a:t>
            </a:r>
            <a:r>
              <a:rPr lang="en-US" dirty="0" smtClean="0"/>
              <a:t>implemented to large extent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Generic GUIs </a:t>
            </a:r>
            <a:r>
              <a:rPr lang="en-US" dirty="0" smtClean="0"/>
              <a:t>(</a:t>
            </a:r>
            <a:r>
              <a:rPr lang="en-US" dirty="0" err="1" smtClean="0"/>
              <a:t>FrontPanel</a:t>
            </a:r>
            <a:r>
              <a:rPr lang="en-US" dirty="0" smtClean="0"/>
              <a:t>, </a:t>
            </a:r>
            <a:r>
              <a:rPr lang="en-US" dirty="0" err="1" smtClean="0"/>
              <a:t>ScratchPad</a:t>
            </a:r>
            <a:r>
              <a:rPr lang="en-US" dirty="0" smtClean="0"/>
              <a:t>, </a:t>
            </a:r>
            <a:r>
              <a:rPr lang="en-US" dirty="0" err="1" smtClean="0"/>
              <a:t>Synoptics</a:t>
            </a:r>
            <a:r>
              <a:rPr lang="en-US" dirty="0" smtClean="0"/>
              <a:t>) core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PVSS </a:t>
            </a:r>
            <a:r>
              <a:rPr lang="en-US" dirty="0" smtClean="0"/>
              <a:t>script libraries for state-driven devices</a:t>
            </a:r>
          </a:p>
          <a:p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b="1" dirty="0" smtClean="0">
                <a:solidFill>
                  <a:srgbClr val="B3B80F"/>
                </a:solidFill>
              </a:rPr>
              <a:t> </a:t>
            </a:r>
            <a:r>
              <a:rPr lang="en-US" dirty="0" smtClean="0"/>
              <a:t>architecture and code skeleton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RMS</a:t>
            </a:r>
            <a:r>
              <a:rPr lang="en-US" dirty="0" smtClean="0"/>
              <a:t> adapted 60% - to be finished by summer 2011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RMS </a:t>
            </a:r>
            <a:r>
              <a:rPr lang="en-US" dirty="0" smtClean="0"/>
              <a:t>exporter for PVSS, XML importer minimal functionality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3884" y="1874236"/>
            <a:ext cx="3057546" cy="805457"/>
          </a:xfrm>
        </p:spPr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  <p:pic>
        <p:nvPicPr>
          <p:cNvPr id="7" name="Picture 2" descr="http://neatorama.cachefly.net/images/2008-10/eiffel-tower-construction.jpg"/>
          <p:cNvPicPr>
            <a:picLocks noChangeAspect="1" noChangeArrowheads="1"/>
          </p:cNvPicPr>
          <p:nvPr/>
        </p:nvPicPr>
        <p:blipFill>
          <a:blip r:embed="rId2" cstate="print"/>
          <a:srcRect b="58919"/>
          <a:stretch>
            <a:fillRect/>
          </a:stretch>
        </p:blipFill>
        <p:spPr bwMode="auto">
          <a:xfrm>
            <a:off x="861992" y="1528752"/>
            <a:ext cx="4762500" cy="1447808"/>
          </a:xfrm>
          <a:prstGeom prst="rect">
            <a:avLst/>
          </a:prstGeom>
          <a:noFill/>
        </p:spPr>
      </p:pic>
      <p:pic>
        <p:nvPicPr>
          <p:cNvPr id="8" name="Picture 2" descr="http://neatorama.cachefly.net/images/2008-10/eiffel-tower-construction.jpg"/>
          <p:cNvPicPr>
            <a:picLocks noChangeAspect="1" noChangeArrowheads="1"/>
          </p:cNvPicPr>
          <p:nvPr/>
        </p:nvPicPr>
        <p:blipFill>
          <a:blip r:embed="rId2" cstate="print"/>
          <a:srcRect t="42297"/>
          <a:stretch>
            <a:fillRect/>
          </a:stretch>
        </p:blipFill>
        <p:spPr bwMode="auto">
          <a:xfrm>
            <a:off x="3720904" y="3519488"/>
            <a:ext cx="4762500" cy="2033589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338109" y="4197668"/>
            <a:ext cx="3332655" cy="80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rgbClr val="B3B80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Schedule</a:t>
            </a:r>
            <a:endParaRPr kumimoji="0" lang="en-US" sz="4000" b="1" i="0" u="none" strike="noStrike" kern="1200" cap="all" spc="0" normalizeH="0" baseline="0" noProof="0" dirty="0">
              <a:ln>
                <a:noFill/>
              </a:ln>
              <a:solidFill>
                <a:srgbClr val="B3B80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41300" y="1103311"/>
            <a:ext cx="8623300" cy="4908551"/>
          </a:xfrm>
          <a:prstGeom prst="rect">
            <a:avLst/>
          </a:prstGeom>
          <a:solidFill>
            <a:srgbClr val="004B8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Towards Commissioning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209550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887538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560762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233986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97111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2011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76689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2012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6267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2013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35845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2014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300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2010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41763" y="2789535"/>
            <a:ext cx="3380365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12/2011 </a:t>
            </a:r>
            <a:r>
              <a:rPr lang="en-US" dirty="0" smtClean="0">
                <a:solidFill>
                  <a:srgbClr val="FFFFFF"/>
                </a:solidFill>
              </a:rPr>
              <a:t>Continuous integration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91088" y="3548577"/>
            <a:ext cx="2328094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06/2012 </a:t>
            </a:r>
            <a:r>
              <a:rPr lang="en-US" dirty="0" smtClean="0">
                <a:solidFill>
                  <a:srgbClr val="FFFFFF"/>
                </a:solidFill>
              </a:rPr>
              <a:t>Pre-release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30858" y="4298909"/>
            <a:ext cx="296942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12/2012 </a:t>
            </a:r>
            <a:r>
              <a:rPr lang="en-US" dirty="0" smtClean="0">
                <a:solidFill>
                  <a:srgbClr val="FFFFFF"/>
                </a:solidFill>
              </a:rPr>
              <a:t>Functional release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2300" y="1866205"/>
            <a:ext cx="1685089" cy="92333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12/2010</a:t>
            </a:r>
          </a:p>
          <a:p>
            <a:pPr algn="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Column demo</a:t>
            </a:r>
          </a:p>
          <a:p>
            <a:pPr algn="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8" name="4-Point Star 37"/>
          <p:cNvSpPr/>
          <p:nvPr/>
        </p:nvSpPr>
        <p:spPr>
          <a:xfrm>
            <a:off x="3003253" y="1729582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313608" y="2048470"/>
            <a:ext cx="3905574" cy="64633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09/2011 </a:t>
            </a:r>
            <a:r>
              <a:rPr lang="en-US" dirty="0" smtClean="0">
                <a:solidFill>
                  <a:schemeClr val="bg1"/>
                </a:solidFill>
              </a:rPr>
              <a:t>ITS intermediary release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4-Point Star 38"/>
          <p:cNvSpPr/>
          <p:nvPr/>
        </p:nvSpPr>
        <p:spPr>
          <a:xfrm>
            <a:off x="3653633" y="2459335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4-Point Star 39"/>
          <p:cNvSpPr/>
          <p:nvPr/>
        </p:nvSpPr>
        <p:spPr>
          <a:xfrm>
            <a:off x="4555332" y="3192977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/>
          <p:cNvSpPr/>
          <p:nvPr/>
        </p:nvSpPr>
        <p:spPr>
          <a:xfrm>
            <a:off x="5307811" y="3968709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2300" y="1727200"/>
            <a:ext cx="7683500" cy="1588"/>
          </a:xfrm>
          <a:prstGeom prst="line">
            <a:avLst/>
          </a:prstGeom>
          <a:ln w="127000" cap="flat" cmpd="sng" algn="ctr">
            <a:gradFill flip="none" rotWithShape="1">
              <a:gsLst>
                <a:gs pos="0">
                  <a:schemeClr val="bg1"/>
                </a:gs>
                <a:gs pos="100000">
                  <a:prstClr val="white"/>
                </a:gs>
                <a:gs pos="50000">
                  <a:srgbClr val="B3B80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oval" w="med" len="med"/>
          </a:ln>
          <a:effectLst>
            <a:glow rad="101600">
              <a:schemeClr val="bg1">
                <a:alpha val="8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39622" y="4910197"/>
            <a:ext cx="3024978" cy="369332"/>
          </a:xfrm>
          <a:prstGeom prst="rect">
            <a:avLst/>
          </a:prstGeom>
          <a:gradFill flip="none" rotWithShape="1">
            <a:gsLst>
              <a:gs pos="71000">
                <a:srgbClr val="B3B80F"/>
              </a:gs>
              <a:gs pos="100000">
                <a:srgbClr val="004B8B"/>
              </a:gs>
            </a:gsLst>
            <a:lin ang="0" scaled="1"/>
            <a:tileRect/>
          </a:gradFill>
          <a:effectLst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03/2013</a:t>
            </a:r>
            <a:r>
              <a:rPr lang="en-US" dirty="0" smtClean="0">
                <a:solidFill>
                  <a:srgbClr val="FFFFFF"/>
                </a:solidFill>
              </a:rPr>
              <a:t> Commissioning</a:t>
            </a:r>
          </a:p>
        </p:txBody>
      </p:sp>
      <p:sp>
        <p:nvSpPr>
          <p:cNvPr id="44" name="5-Point Star 43"/>
          <p:cNvSpPr/>
          <p:nvPr/>
        </p:nvSpPr>
        <p:spPr>
          <a:xfrm>
            <a:off x="4729163" y="4427856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>
            <a:off x="5145886" y="4995614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945301" y="4159955"/>
            <a:ext cx="299061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07/2012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Start IT installation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46621" y="4740472"/>
            <a:ext cx="3135895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10/2012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Start CO installation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err="1" smtClean="0"/>
              <a:t>Cosylab</a:t>
            </a:r>
            <a:endParaRPr lang="en-US" dirty="0" smtClean="0"/>
          </a:p>
          <a:p>
            <a:pPr lvl="1"/>
            <a:r>
              <a:rPr lang="en-US" dirty="0" smtClean="0"/>
              <a:t>CWO-3 running until July 2011</a:t>
            </a:r>
          </a:p>
          <a:p>
            <a:pPr lvl="1"/>
            <a:r>
              <a:rPr lang="en-US" dirty="0" smtClean="0"/>
              <a:t>Planning for CWO-4 (12/2011) must be concluded by June 2011!</a:t>
            </a:r>
          </a:p>
          <a:p>
            <a:r>
              <a:rPr lang="en-US" dirty="0" smtClean="0"/>
              <a:t>Working sessions on schedule with </a:t>
            </a:r>
            <a:r>
              <a:rPr lang="en-US" dirty="0" err="1" smtClean="0"/>
              <a:t>WPs</a:t>
            </a:r>
            <a:r>
              <a:rPr lang="en-US" dirty="0" smtClean="0"/>
              <a:t> for 2011 </a:t>
            </a:r>
          </a:p>
          <a:p>
            <a:pPr lvl="1"/>
            <a:r>
              <a:rPr lang="en-US" dirty="0" smtClean="0"/>
              <a:t>SRC, VAC, PO, INJ/RF done</a:t>
            </a:r>
          </a:p>
          <a:p>
            <a:pPr lvl="1"/>
            <a:r>
              <a:rPr lang="en-US" dirty="0" smtClean="0"/>
              <a:t>Building infrastructure, IT done</a:t>
            </a:r>
          </a:p>
          <a:p>
            <a:pPr lvl="1"/>
            <a:r>
              <a:rPr lang="en-US" dirty="0" smtClean="0"/>
              <a:t>Agreement on principle of development with BD</a:t>
            </a:r>
          </a:p>
          <a:p>
            <a:r>
              <a:rPr lang="en-US" dirty="0" smtClean="0"/>
              <a:t>Remain to be defined for 2012</a:t>
            </a:r>
          </a:p>
          <a:p>
            <a:pPr lvl="1"/>
            <a:r>
              <a:rPr lang="en-US" dirty="0" smtClean="0"/>
              <a:t>BTS, Sync/RF, BD, BID, RP, operations, integration</a:t>
            </a:r>
          </a:p>
          <a:p>
            <a:pPr lvl="1"/>
            <a:r>
              <a:rPr lang="en-US" dirty="0" smtClean="0"/>
              <a:t>Interface medical systems</a:t>
            </a:r>
          </a:p>
          <a:p>
            <a:pPr lvl="1"/>
            <a:r>
              <a:rPr lang="en-US" b="1" dirty="0" smtClean="0"/>
              <a:t>what else? – please get in contact!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Cosylab</a:t>
            </a:r>
            <a:r>
              <a:rPr lang="en-US" dirty="0" smtClean="0"/>
              <a:t> Coverage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 smtClean="0"/>
              <a:t>Finalize</a:t>
            </a:r>
            <a:r>
              <a:rPr lang="en-US" dirty="0" smtClean="0"/>
              <a:t> </a:t>
            </a:r>
            <a:r>
              <a:rPr lang="en-US" b="1" dirty="0" smtClean="0"/>
              <a:t>MTS </a:t>
            </a:r>
            <a:r>
              <a:rPr lang="en-US" dirty="0" smtClean="0"/>
              <a:t>including peripherals (e.g. GPS, LLRF)</a:t>
            </a:r>
          </a:p>
          <a:p>
            <a:r>
              <a:rPr lang="en-US" b="1" dirty="0" smtClean="0"/>
              <a:t>Finalize PCC</a:t>
            </a:r>
            <a:r>
              <a:rPr lang="en-US" dirty="0" smtClean="0"/>
              <a:t>, </a:t>
            </a:r>
            <a:r>
              <a:rPr lang="en-US" b="1" dirty="0" smtClean="0"/>
              <a:t>family A</a:t>
            </a:r>
            <a:r>
              <a:rPr lang="en-US" dirty="0" smtClean="0"/>
              <a:t> and </a:t>
            </a:r>
            <a:r>
              <a:rPr lang="en-US" b="1" dirty="0" smtClean="0"/>
              <a:t>CRB </a:t>
            </a:r>
            <a:r>
              <a:rPr lang="en-US" dirty="0" smtClean="0"/>
              <a:t>integration</a:t>
            </a:r>
          </a:p>
          <a:p>
            <a:r>
              <a:rPr lang="en-US" dirty="0" smtClean="0"/>
              <a:t>Develop </a:t>
            </a:r>
            <a:r>
              <a:rPr lang="en-US" b="1" dirty="0" smtClean="0"/>
              <a:t>Ion Source </a:t>
            </a:r>
            <a:r>
              <a:rPr lang="en-US" dirty="0" smtClean="0"/>
              <a:t>control system</a:t>
            </a:r>
          </a:p>
          <a:p>
            <a:r>
              <a:rPr lang="en-US" dirty="0" smtClean="0"/>
              <a:t>Integrate </a:t>
            </a:r>
            <a:r>
              <a:rPr lang="en-US" b="1" dirty="0" smtClean="0"/>
              <a:t>Injector LLRF</a:t>
            </a:r>
            <a:endParaRPr lang="en-US" dirty="0" smtClean="0"/>
          </a:p>
          <a:p>
            <a:r>
              <a:rPr lang="en-US" dirty="0" smtClean="0"/>
              <a:t>Revise all </a:t>
            </a:r>
            <a:r>
              <a:rPr lang="en-US" b="1" dirty="0" smtClean="0"/>
              <a:t>in-house hardware, production and test</a:t>
            </a:r>
          </a:p>
          <a:p>
            <a:r>
              <a:rPr lang="en-US" dirty="0" smtClean="0"/>
              <a:t>Design </a:t>
            </a:r>
            <a:r>
              <a:rPr lang="en-US" b="1" dirty="0" smtClean="0"/>
              <a:t>SADS</a:t>
            </a:r>
            <a:endParaRPr lang="en-US" dirty="0" smtClean="0"/>
          </a:p>
          <a:p>
            <a:r>
              <a:rPr lang="en-US" dirty="0" smtClean="0"/>
              <a:t>Develop </a:t>
            </a:r>
            <a:r>
              <a:rPr lang="en-US" b="1" dirty="0" smtClean="0"/>
              <a:t>communication libraries</a:t>
            </a:r>
          </a:p>
          <a:p>
            <a:r>
              <a:rPr lang="en-US" dirty="0" smtClean="0"/>
              <a:t>Develop isolated C# components for </a:t>
            </a:r>
            <a:r>
              <a:rPr lang="en-US" b="1" dirty="0" err="1" smtClean="0"/>
              <a:t>ProShell</a:t>
            </a:r>
            <a:endParaRPr lang="en-US" b="1" dirty="0" smtClean="0"/>
          </a:p>
          <a:p>
            <a:r>
              <a:rPr lang="en-US" dirty="0" smtClean="0"/>
              <a:t>Develop crate </a:t>
            </a:r>
            <a:r>
              <a:rPr lang="en-US" b="1" dirty="0" smtClean="0"/>
              <a:t>bootstrapping and deployment mechanisms</a:t>
            </a:r>
          </a:p>
          <a:p>
            <a:r>
              <a:rPr lang="en-US" dirty="0" smtClean="0"/>
              <a:t>Carry out </a:t>
            </a:r>
            <a:r>
              <a:rPr lang="en-US" b="1" dirty="0" smtClean="0"/>
              <a:t>performance </a:t>
            </a:r>
            <a:r>
              <a:rPr lang="en-US" dirty="0" smtClean="0"/>
              <a:t>studies</a:t>
            </a:r>
          </a:p>
          <a:p>
            <a:r>
              <a:rPr lang="en-US" dirty="0" smtClean="0"/>
              <a:t>Prepare </a:t>
            </a:r>
            <a:r>
              <a:rPr lang="en-US" b="1" dirty="0" smtClean="0"/>
              <a:t>Bills of Materials </a:t>
            </a:r>
            <a:r>
              <a:rPr lang="en-US" dirty="0" smtClean="0"/>
              <a:t>required for procurement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Goals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0744"/>
            <a:ext cx="8229600" cy="5105419"/>
          </a:xfrm>
        </p:spPr>
        <p:txBody>
          <a:bodyPr/>
          <a:lstStyle/>
          <a:p>
            <a:r>
              <a:rPr lang="en-US" b="1" dirty="0" smtClean="0"/>
              <a:t>Continuous integration of column</a:t>
            </a:r>
            <a:endParaRPr lang="en-US" dirty="0" smtClean="0"/>
          </a:p>
          <a:p>
            <a:r>
              <a:rPr lang="en-US" b="1" dirty="0" smtClean="0"/>
              <a:t>Main Timing System </a:t>
            </a:r>
            <a:r>
              <a:rPr lang="en-US" dirty="0" smtClean="0"/>
              <a:t>fully operational</a:t>
            </a:r>
          </a:p>
          <a:p>
            <a:r>
              <a:rPr lang="en-US" b="1" dirty="0" smtClean="0"/>
              <a:t>PCC </a:t>
            </a:r>
            <a:r>
              <a:rPr lang="en-US" dirty="0" smtClean="0"/>
              <a:t>fully operational with family A</a:t>
            </a:r>
          </a:p>
          <a:p>
            <a:r>
              <a:rPr lang="en-US" b="1" dirty="0" smtClean="0"/>
              <a:t>FED </a:t>
            </a:r>
            <a:r>
              <a:rPr lang="en-US" dirty="0" smtClean="0"/>
              <a:t>revised and ready for production</a:t>
            </a:r>
          </a:p>
          <a:p>
            <a:r>
              <a:rPr lang="en-US" b="1" dirty="0" smtClean="0"/>
              <a:t>Ion source control system </a:t>
            </a:r>
            <a:r>
              <a:rPr lang="en-US" dirty="0" smtClean="0"/>
              <a:t>operational</a:t>
            </a:r>
          </a:p>
          <a:p>
            <a:r>
              <a:rPr lang="en-US" b="1" dirty="0" smtClean="0"/>
              <a:t>Injector LLRF &amp; amplifiers </a:t>
            </a:r>
            <a:r>
              <a:rPr lang="en-US" dirty="0" smtClean="0"/>
              <a:t>integrated</a:t>
            </a:r>
          </a:p>
          <a:p>
            <a:r>
              <a:rPr lang="en-US" b="1" dirty="0" smtClean="0"/>
              <a:t>Vacuum control system </a:t>
            </a:r>
            <a:r>
              <a:rPr lang="en-US" dirty="0" smtClean="0"/>
              <a:t>operational and integrated</a:t>
            </a:r>
          </a:p>
          <a:p>
            <a:r>
              <a:rPr lang="en-US" b="1" dirty="0" err="1" smtClean="0"/>
              <a:t>ProShell</a:t>
            </a:r>
            <a:r>
              <a:rPr lang="en-US" b="1" dirty="0" smtClean="0"/>
              <a:t> core</a:t>
            </a:r>
            <a:r>
              <a:rPr lang="en-US" dirty="0" smtClean="0"/>
              <a:t> complete</a:t>
            </a:r>
          </a:p>
          <a:p>
            <a:r>
              <a:rPr lang="en-US" b="1" dirty="0" smtClean="0"/>
              <a:t>BIS design &amp; </a:t>
            </a:r>
            <a:r>
              <a:rPr lang="en-US" dirty="0" smtClean="0"/>
              <a:t>technology evaluation finished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BIS first set of chains </a:t>
            </a:r>
            <a:r>
              <a:rPr lang="en-US" dirty="0" smtClean="0">
                <a:solidFill>
                  <a:srgbClr val="000000"/>
                </a:solidFill>
              </a:rPr>
              <a:t>implemented</a:t>
            </a:r>
          </a:p>
          <a:p>
            <a:r>
              <a:rPr lang="en-US" b="1" dirty="0" smtClean="0"/>
              <a:t>RMS importer/exporter </a:t>
            </a:r>
            <a:r>
              <a:rPr lang="en-US" dirty="0" smtClean="0"/>
              <a:t>complete and in use</a:t>
            </a:r>
          </a:p>
          <a:p>
            <a:r>
              <a:rPr lang="en-US" b="1" dirty="0" smtClean="0"/>
              <a:t>Dummy BDS and VAA operation chain </a:t>
            </a:r>
            <a:r>
              <a:rPr lang="en-US" dirty="0" smtClean="0"/>
              <a:t>implemented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Development is </a:t>
            </a:r>
            <a:r>
              <a:rPr lang="en-US" sz="3200" dirty="0" smtClean="0">
                <a:solidFill>
                  <a:srgbClr val="B3B80F"/>
                </a:solidFill>
              </a:rPr>
              <a:t>advancing well </a:t>
            </a:r>
            <a:r>
              <a:rPr lang="en-US" sz="3200" dirty="0" smtClean="0"/>
              <a:t>with resources</a:t>
            </a:r>
          </a:p>
          <a:p>
            <a:r>
              <a:rPr lang="en-US" sz="3200" dirty="0" smtClean="0">
                <a:solidFill>
                  <a:srgbClr val="B3B80F"/>
                </a:solidFill>
              </a:rPr>
              <a:t>No contingency </a:t>
            </a:r>
            <a:r>
              <a:rPr lang="en-US" sz="3200" dirty="0" smtClean="0"/>
              <a:t>in schedule</a:t>
            </a:r>
          </a:p>
          <a:p>
            <a:r>
              <a:rPr lang="en-US" sz="3200" dirty="0" smtClean="0">
                <a:solidFill>
                  <a:srgbClr val="B3B80F"/>
                </a:solidFill>
              </a:rPr>
              <a:t>Continuous integration </a:t>
            </a:r>
            <a:r>
              <a:rPr lang="en-US" sz="3200" dirty="0" smtClean="0"/>
              <a:t>has highest priority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Goals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0744"/>
            <a:ext cx="8229600" cy="5105419"/>
          </a:xfrm>
        </p:spPr>
        <p:txBody>
          <a:bodyPr/>
          <a:lstStyle/>
          <a:p>
            <a:r>
              <a:rPr lang="en-US" dirty="0" smtClean="0"/>
              <a:t>Graphical user interfaces</a:t>
            </a:r>
          </a:p>
          <a:p>
            <a:r>
              <a:rPr lang="en-US" dirty="0" smtClean="0"/>
              <a:t>BDS interface specification</a:t>
            </a:r>
          </a:p>
          <a:p>
            <a:r>
              <a:rPr lang="en-US" dirty="0" smtClean="0"/>
              <a:t>RMS device specifications</a:t>
            </a:r>
          </a:p>
          <a:p>
            <a:r>
              <a:rPr lang="en-US" dirty="0" smtClean="0"/>
              <a:t>BIS interlock chain identification and specification</a:t>
            </a:r>
          </a:p>
          <a:p>
            <a:r>
              <a:rPr lang="en-US" dirty="0" smtClean="0"/>
              <a:t>Integration of vacuum control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Integration of CRB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Special magnets interface specifications</a:t>
            </a:r>
          </a:p>
          <a:p>
            <a:r>
              <a:rPr lang="en-US" dirty="0" smtClean="0"/>
              <a:t>Definition of configuration scheme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Implementation of configuration scheme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XML + Word device specifications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20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4600"/>
            <a:ext cx="8229600" cy="4881563"/>
          </a:xfrm>
        </p:spPr>
        <p:txBody>
          <a:bodyPr/>
          <a:lstStyle/>
          <a:p>
            <a:r>
              <a:rPr lang="en-US" dirty="0" smtClean="0"/>
              <a:t>Configuration Management</a:t>
            </a:r>
          </a:p>
          <a:p>
            <a:pPr lvl="1"/>
            <a:r>
              <a:rPr lang="en-US" dirty="0" smtClean="0"/>
              <a:t>Improvement of infrastructure</a:t>
            </a:r>
          </a:p>
          <a:p>
            <a:pPr lvl="1"/>
            <a:r>
              <a:rPr lang="en-US" dirty="0" smtClean="0"/>
              <a:t>Automated documentation tree</a:t>
            </a:r>
          </a:p>
          <a:p>
            <a:r>
              <a:rPr lang="en-US" dirty="0" smtClean="0"/>
              <a:t>ITS assistance</a:t>
            </a:r>
          </a:p>
          <a:p>
            <a:pPr lvl="1"/>
            <a:r>
              <a:rPr lang="en-US" dirty="0" smtClean="0"/>
              <a:t>Provision of virtual machine, </a:t>
            </a:r>
            <a:r>
              <a:rPr lang="en-US" dirty="0" err="1" smtClean="0"/>
              <a:t>WinCC</a:t>
            </a:r>
            <a:r>
              <a:rPr lang="en-US" dirty="0" smtClean="0"/>
              <a:t> OA ensured</a:t>
            </a:r>
          </a:p>
          <a:p>
            <a:pPr lvl="1"/>
            <a:r>
              <a:rPr lang="en-US" dirty="0" smtClean="0"/>
              <a:t>Provision of FECOS ensured</a:t>
            </a:r>
          </a:p>
          <a:p>
            <a:r>
              <a:rPr lang="en-US" dirty="0" smtClean="0"/>
              <a:t>IT infrastructure finalization and tendering</a:t>
            </a:r>
          </a:p>
          <a:p>
            <a:pPr lvl="1"/>
            <a:r>
              <a:rPr lang="en-US" dirty="0" smtClean="0"/>
              <a:t>Tendering starts May 13, 2011</a:t>
            </a:r>
          </a:p>
          <a:p>
            <a:pPr lvl="1"/>
            <a:r>
              <a:rPr lang="en-US" dirty="0" smtClean="0"/>
              <a:t>Contract award by </a:t>
            </a:r>
            <a:r>
              <a:rPr lang="en-US" dirty="0" err="1" smtClean="0"/>
              <a:t>december</a:t>
            </a:r>
            <a:r>
              <a:rPr lang="en-US" dirty="0" smtClean="0"/>
              <a:t> 2011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Risk analysis concerning particle accelerator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Limited to what is required for BIS design and definition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Safety requirements with respect to building integration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14679" y="2343145"/>
            <a:ext cx="5280033" cy="1900248"/>
          </a:xfrm>
        </p:spPr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pic>
        <p:nvPicPr>
          <p:cNvPr id="87042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480" y="2162168"/>
            <a:ext cx="2336788" cy="233678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Weeks (</a:t>
            </a:r>
            <a:r>
              <a:rPr lang="en-US" dirty="0" err="1" smtClean="0"/>
              <a:t>iWeek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91558"/>
            <a:ext cx="8229600" cy="4934606"/>
          </a:xfrm>
        </p:spPr>
        <p:txBody>
          <a:bodyPr/>
          <a:lstStyle/>
          <a:p>
            <a:r>
              <a:rPr lang="en-US" sz="2800" b="1" dirty="0" smtClean="0"/>
              <a:t>Validate components </a:t>
            </a:r>
            <a:r>
              <a:rPr lang="en-US" sz="2800" dirty="0" smtClean="0"/>
              <a:t>and concepts continuously!</a:t>
            </a:r>
          </a:p>
          <a:p>
            <a:r>
              <a:rPr lang="en-US" sz="2800" b="1" dirty="0" smtClean="0"/>
              <a:t>Learn using </a:t>
            </a:r>
            <a:r>
              <a:rPr lang="en-US" sz="2800" dirty="0" smtClean="0"/>
              <a:t>our system!</a:t>
            </a:r>
          </a:p>
          <a:p>
            <a:r>
              <a:rPr lang="en-US" sz="2800" b="1" dirty="0" smtClean="0"/>
              <a:t>Identify gaps</a:t>
            </a:r>
            <a:r>
              <a:rPr lang="en-US" sz="2800" dirty="0" smtClean="0"/>
              <a:t>!</a:t>
            </a:r>
          </a:p>
          <a:p>
            <a:r>
              <a:rPr lang="en-US" sz="2800" b="1" dirty="0" smtClean="0"/>
              <a:t>Run the system</a:t>
            </a:r>
            <a:r>
              <a:rPr lang="en-US" sz="2800" dirty="0" smtClean="0"/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23</a:t>
            </a:fld>
            <a:endParaRPr lang="de-AT"/>
          </a:p>
        </p:txBody>
      </p:sp>
      <p:grpSp>
        <p:nvGrpSpPr>
          <p:cNvPr id="13" name="Group 12"/>
          <p:cNvGrpSpPr/>
          <p:nvPr/>
        </p:nvGrpSpPr>
        <p:grpSpPr>
          <a:xfrm>
            <a:off x="428625" y="3396143"/>
            <a:ext cx="7884314" cy="1964682"/>
            <a:chOff x="428625" y="3396143"/>
            <a:chExt cx="7884314" cy="196468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12163">
              <a:off x="5328673" y="3614191"/>
              <a:ext cx="2540000" cy="17272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063093" y="3396143"/>
              <a:ext cx="324984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Test Pilot</a:t>
              </a:r>
              <a:endPara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8625" y="3975830"/>
              <a:ext cx="5061512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Accelerator and its control</a:t>
              </a:r>
            </a:p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system are like a new plane…</a:t>
              </a:r>
            </a:p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… we have to learn to fly it!</a:t>
              </a:r>
              <a:endParaRPr lang="en-US" sz="28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</a:t>
            </a:r>
            <a:r>
              <a:rPr lang="en-US" dirty="0" err="1" smtClean="0"/>
              <a:t>iWeeks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91558"/>
            <a:ext cx="8229600" cy="4934606"/>
          </a:xfrm>
        </p:spPr>
        <p:txBody>
          <a:bodyPr/>
          <a:lstStyle/>
          <a:p>
            <a:r>
              <a:rPr lang="en-US" dirty="0" smtClean="0"/>
              <a:t>One week at distance of about five weeks</a:t>
            </a:r>
          </a:p>
          <a:p>
            <a:pPr lvl="1"/>
            <a:r>
              <a:rPr lang="en-US" dirty="0" smtClean="0"/>
              <a:t>Step-by-step integrate all available components</a:t>
            </a:r>
          </a:p>
          <a:p>
            <a:pPr lvl="1"/>
            <a:r>
              <a:rPr lang="en-US" dirty="0" smtClean="0"/>
              <a:t>Operate vertical column (tier 1 to tier 3)</a:t>
            </a:r>
          </a:p>
          <a:p>
            <a:r>
              <a:rPr lang="en-US" dirty="0" smtClean="0"/>
              <a:t>Planning and Execution</a:t>
            </a:r>
          </a:p>
          <a:p>
            <a:pPr lvl="1"/>
            <a:r>
              <a:rPr lang="en-US" dirty="0" smtClean="0"/>
              <a:t>Plan prepared and communicated to entire team</a:t>
            </a:r>
          </a:p>
          <a:p>
            <a:pPr lvl="1"/>
            <a:r>
              <a:rPr lang="en-US" dirty="0" smtClean="0"/>
              <a:t>Integration carried out by core team at CERN</a:t>
            </a:r>
          </a:p>
          <a:p>
            <a:pPr lvl="1"/>
            <a:r>
              <a:rPr lang="en-US" dirty="0" smtClean="0"/>
              <a:t>Results are documented in a record and communicated </a:t>
            </a:r>
          </a:p>
          <a:p>
            <a:pPr lvl="1"/>
            <a:r>
              <a:rPr lang="en-US" dirty="0" smtClean="0"/>
              <a:t>Results must be be taken into consideration for developments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24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06462" y="274638"/>
            <a:ext cx="7780337" cy="563562"/>
          </a:xfrm>
        </p:spPr>
        <p:txBody>
          <a:bodyPr/>
          <a:lstStyle/>
          <a:p>
            <a:r>
              <a:rPr lang="en-US" dirty="0" err="1" smtClean="0"/>
              <a:t>iWeeks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25</a:t>
            </a:fld>
            <a:endParaRPr lang="de-A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1" y="1020744"/>
            <a:ext cx="8933766" cy="570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698CBE-1794-1441-A42E-D13DB17F8847}" type="slidenum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95555" y="3040503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1009650" y="4851779"/>
            <a:ext cx="590550" cy="80350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B3B80F"/>
                </a:solidFill>
              </a:rPr>
              <a:t>1</a:t>
            </a:r>
            <a:endParaRPr lang="en-US" sz="2400" dirty="0">
              <a:solidFill>
                <a:srgbClr val="B3B80F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782329" y="473962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2266955" y="2834192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44937" y="5133208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19" name="5-Point Star 18"/>
          <p:cNvSpPr/>
          <p:nvPr/>
        </p:nvSpPr>
        <p:spPr>
          <a:xfrm>
            <a:off x="3016337" y="492478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464089" y="2525645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21" name="5-Point Star 20"/>
          <p:cNvSpPr/>
          <p:nvPr/>
        </p:nvSpPr>
        <p:spPr>
          <a:xfrm>
            <a:off x="5235489" y="232145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211272" y="3220421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23" name="5-Point Star 22"/>
          <p:cNvSpPr/>
          <p:nvPr/>
        </p:nvSpPr>
        <p:spPr>
          <a:xfrm>
            <a:off x="5991139" y="3011993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948315" y="5311008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25" name="5-Point Star 24"/>
          <p:cNvSpPr/>
          <p:nvPr/>
        </p:nvSpPr>
        <p:spPr>
          <a:xfrm>
            <a:off x="6719715" y="510258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429624" y="1996963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7</a:t>
            </a:r>
            <a:endParaRPr lang="en-US" sz="2400" dirty="0"/>
          </a:p>
        </p:txBody>
      </p:sp>
      <p:sp>
        <p:nvSpPr>
          <p:cNvPr id="27" name="5-Point Star 26"/>
          <p:cNvSpPr/>
          <p:nvPr/>
        </p:nvSpPr>
        <p:spPr>
          <a:xfrm>
            <a:off x="8201024" y="1788535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716906" y="1819649"/>
            <a:ext cx="590550" cy="3357131"/>
          </a:xfrm>
          <a:prstGeom prst="rect">
            <a:avLst/>
          </a:prstGeom>
          <a:solidFill>
            <a:srgbClr val="B3B80F">
              <a:alpha val="30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462" y="274638"/>
            <a:ext cx="7780337" cy="531812"/>
          </a:xfrm>
        </p:spPr>
        <p:txBody>
          <a:bodyPr/>
          <a:lstStyle/>
          <a:p>
            <a:r>
              <a:rPr lang="en-US" dirty="0" smtClean="0"/>
              <a:t>Column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7B46-598E-3941-8FFE-BF2DBE9C7F0A}" type="slidenum">
              <a:rPr lang="de-AT" smtClean="0"/>
              <a:pPr/>
              <a:t>26</a:t>
            </a:fld>
            <a:endParaRPr lang="de-AT"/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65200" y="806450"/>
            <a:ext cx="7213600" cy="524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6921500" cy="4625975"/>
          </a:xfrm>
        </p:spPr>
        <p:txBody>
          <a:bodyPr/>
          <a:lstStyle/>
          <a:p>
            <a:r>
              <a:rPr lang="en-US" dirty="0" smtClean="0"/>
              <a:t>February, Mr. </a:t>
            </a:r>
            <a:r>
              <a:rPr lang="en-US" dirty="0" err="1" smtClean="0"/>
              <a:t>Pavetits</a:t>
            </a:r>
            <a:endParaRPr lang="en-US" dirty="0" smtClean="0"/>
          </a:p>
          <a:p>
            <a:pPr lvl="1"/>
            <a:r>
              <a:rPr lang="en-US" dirty="0" smtClean="0"/>
              <a:t>Safety related automation technology (BIS)</a:t>
            </a:r>
          </a:p>
          <a:p>
            <a:r>
              <a:rPr lang="en-US" dirty="0" smtClean="0"/>
              <a:t>April: Mr. Hager</a:t>
            </a:r>
          </a:p>
          <a:p>
            <a:pPr lvl="1"/>
            <a:r>
              <a:rPr lang="en-US" dirty="0" smtClean="0"/>
              <a:t>software development </a:t>
            </a:r>
            <a:r>
              <a:rPr lang="en-US" dirty="0" err="1" smtClean="0"/>
              <a:t>ProShell</a:t>
            </a:r>
            <a:r>
              <a:rPr lang="en-US" dirty="0" smtClean="0"/>
              <a:t>, integration physics code</a:t>
            </a:r>
          </a:p>
          <a:p>
            <a:r>
              <a:rPr lang="en-US" dirty="0" smtClean="0"/>
              <a:t>January, Mr. </a:t>
            </a:r>
            <a:r>
              <a:rPr lang="en-US" dirty="0" err="1" smtClean="0"/>
              <a:t>Mindaugas</a:t>
            </a:r>
            <a:r>
              <a:rPr lang="en-US" dirty="0" smtClean="0"/>
              <a:t> (consultancy)</a:t>
            </a:r>
          </a:p>
          <a:p>
            <a:pPr lvl="1"/>
            <a:r>
              <a:rPr lang="en-US" dirty="0" smtClean="0"/>
              <a:t>Qt C++ developments for </a:t>
            </a:r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r>
              <a:rPr lang="en-US" dirty="0" smtClean="0"/>
              <a:t>May: Mr. </a:t>
            </a:r>
            <a:r>
              <a:rPr lang="en-US" dirty="0" err="1" smtClean="0"/>
              <a:t>Schokker</a:t>
            </a:r>
            <a:r>
              <a:rPr lang="en-US" dirty="0" smtClean="0"/>
              <a:t> and Mr. Olaf (both PSI)</a:t>
            </a:r>
          </a:p>
          <a:p>
            <a:pPr lvl="1"/>
            <a:r>
              <a:rPr lang="en-US" dirty="0" smtClean="0"/>
              <a:t>Coordination of beam delivery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600" y="3279775"/>
            <a:ext cx="2616200" cy="261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  <p:pic>
        <p:nvPicPr>
          <p:cNvPr id="9" name="Picture 2" descr="http://christopheronstad.com/AiO/Survey%20of%20Architecture/EiffelTower_SketchBlue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26930" y="864735"/>
            <a:ext cx="4355107" cy="4977265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3094" y="2569878"/>
            <a:ext cx="7772400" cy="1362075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06462" y="274638"/>
            <a:ext cx="7780337" cy="54297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Architecture</a:t>
            </a:r>
            <a:endParaRPr lang="en-US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6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3" y="1309919"/>
            <a:ext cx="475931" cy="796306"/>
          </a:xfrm>
          <a:prstGeom prst="triangle">
            <a:avLst/>
          </a:prstGeom>
          <a:solidFill>
            <a:srgbClr val="E2EDF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4119568"/>
          </a:xfrm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WinCC</a:t>
            </a:r>
            <a:r>
              <a:rPr lang="en-US" dirty="0" smtClean="0"/>
              <a:t> OA</a:t>
            </a:r>
          </a:p>
          <a:p>
            <a:pPr lvl="1"/>
            <a:r>
              <a:rPr lang="en-US" dirty="0" smtClean="0"/>
              <a:t>Panels, Qt </a:t>
            </a:r>
            <a:r>
              <a:rPr lang="en-US" dirty="0" err="1" smtClean="0"/>
              <a:t>plugins</a:t>
            </a:r>
            <a:r>
              <a:rPr lang="en-US" dirty="0" smtClean="0"/>
              <a:t>, NI </a:t>
            </a:r>
            <a:r>
              <a:rPr lang="en-US" dirty="0" err="1" smtClean="0"/>
              <a:t>DataStudio</a:t>
            </a:r>
            <a:r>
              <a:rPr lang="en-US" dirty="0" smtClean="0"/>
              <a:t> widgets (Active X or Qt)</a:t>
            </a:r>
          </a:p>
          <a:p>
            <a:r>
              <a:rPr lang="en-US" dirty="0" smtClean="0"/>
              <a:t> C# Applications</a:t>
            </a:r>
          </a:p>
          <a:p>
            <a:pPr lvl="1"/>
            <a:r>
              <a:rPr lang="en-US" dirty="0" smtClean="0"/>
              <a:t>WPF, NI </a:t>
            </a:r>
            <a:r>
              <a:rPr lang="en-US" dirty="0" err="1" smtClean="0"/>
              <a:t>DataStudio</a:t>
            </a:r>
            <a:r>
              <a:rPr lang="en-US" dirty="0" smtClean="0"/>
              <a:t> widgets (</a:t>
            </a:r>
            <a:r>
              <a:rPr lang="en-US" dirty="0" err="1" smtClean="0"/>
              <a:t>WinForms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Web</a:t>
            </a:r>
          </a:p>
          <a:p>
            <a:pPr lvl="1"/>
            <a:r>
              <a:rPr lang="en-US" dirty="0" smtClean="0"/>
              <a:t>HTML pages with forms</a:t>
            </a:r>
          </a:p>
          <a:p>
            <a:pPr lvl="1"/>
            <a:r>
              <a:rPr lang="en-US" dirty="0" smtClean="0"/>
              <a:t>Adobe Flash (Flex, AIR) or </a:t>
            </a:r>
            <a:r>
              <a:rPr lang="en-US" dirty="0" err="1" smtClean="0"/>
              <a:t>Labview</a:t>
            </a:r>
            <a:r>
              <a:rPr lang="en-US" dirty="0" smtClean="0"/>
              <a:t> in future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7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3" y="1839119"/>
            <a:ext cx="475931" cy="796306"/>
          </a:xfrm>
          <a:prstGeom prst="triangle">
            <a:avLst/>
          </a:prstGeom>
          <a:solidFill>
            <a:srgbClr val="C4DCF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1411959"/>
          </a:xfrm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RDP with seamless windows</a:t>
            </a:r>
          </a:p>
          <a:p>
            <a:r>
              <a:rPr lang="en-US" dirty="0" err="1" smtClean="0"/>
              <a:t>WinCC</a:t>
            </a:r>
            <a:r>
              <a:rPr lang="en-US" dirty="0" smtClean="0"/>
              <a:t> proprietary (TCP/IP)</a:t>
            </a:r>
          </a:p>
          <a:p>
            <a:r>
              <a:rPr lang="en-US" dirty="0" smtClean="0"/>
              <a:t>HTTP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4" y="2409973"/>
            <a:ext cx="475931" cy="796306"/>
          </a:xfrm>
          <a:prstGeom prst="triangle">
            <a:avLst/>
          </a:prstGeom>
          <a:solidFill>
            <a:srgbClr val="FFE0C8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4119568"/>
          </a:xfrm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VWWare</a:t>
            </a:r>
            <a:endParaRPr lang="en-US" dirty="0" smtClean="0"/>
          </a:p>
          <a:p>
            <a:r>
              <a:rPr lang="en-US" dirty="0" err="1" smtClean="0"/>
              <a:t>WinCC</a:t>
            </a:r>
            <a:r>
              <a:rPr lang="en-US" dirty="0" smtClean="0"/>
              <a:t> OA, </a:t>
            </a:r>
          </a:p>
          <a:p>
            <a:pPr lvl="1"/>
            <a:r>
              <a:rPr lang="en-US" dirty="0" smtClean="0"/>
              <a:t>Ctrl state-machines, </a:t>
            </a:r>
          </a:p>
          <a:p>
            <a:pPr lvl="1"/>
            <a:r>
              <a:rPr lang="en-US" dirty="0" smtClean="0"/>
              <a:t>VAC, beam stopper, special magnet device components</a:t>
            </a:r>
          </a:p>
          <a:p>
            <a:r>
              <a:rPr lang="en-US" dirty="0" smtClean="0"/>
              <a:t>MAPS, VAA, </a:t>
            </a:r>
            <a:r>
              <a:rPr lang="en-US" dirty="0" err="1" smtClean="0"/>
              <a:t>ProShell</a:t>
            </a:r>
            <a:r>
              <a:rPr lang="en-US" dirty="0" smtClean="0"/>
              <a:t>, </a:t>
            </a:r>
          </a:p>
          <a:p>
            <a:r>
              <a:rPr lang="en-US" dirty="0" smtClean="0"/>
              <a:t>RMS, RMS importer/exporter,</a:t>
            </a:r>
          </a:p>
          <a:p>
            <a:r>
              <a:rPr lang="en-US" dirty="0" smtClean="0"/>
              <a:t>Web server, configuration files</a:t>
            </a:r>
          </a:p>
          <a:p>
            <a:r>
              <a:rPr lang="en-US" dirty="0" smtClean="0"/>
              <a:t>NI and </a:t>
            </a:r>
            <a:r>
              <a:rPr lang="en-US" dirty="0" err="1" smtClean="0"/>
              <a:t>Matrikon</a:t>
            </a:r>
            <a:r>
              <a:rPr lang="en-US" dirty="0" smtClean="0"/>
              <a:t> OPC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36664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PR-110328-a-JGU, March 28th,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9</a:t>
            </a:fld>
            <a:endParaRPr lang="de-AT"/>
          </a:p>
        </p:txBody>
      </p:sp>
      <p:pic>
        <p:nvPicPr>
          <p:cNvPr id="8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16200000">
            <a:off x="3591924" y="2978863"/>
            <a:ext cx="475931" cy="796306"/>
          </a:xfrm>
          <a:prstGeom prst="triangle">
            <a:avLst/>
          </a:prstGeom>
          <a:solidFill>
            <a:srgbClr val="FFE0C8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214813" y="1300151"/>
            <a:ext cx="4471986" cy="3033729"/>
          </a:xfrm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OPC</a:t>
            </a:r>
          </a:p>
          <a:p>
            <a:r>
              <a:rPr lang="en-US" dirty="0" smtClean="0"/>
              <a:t>HTTP</a:t>
            </a:r>
          </a:p>
          <a:p>
            <a:r>
              <a:rPr lang="en-US" dirty="0" smtClean="0"/>
              <a:t>FTP</a:t>
            </a:r>
          </a:p>
          <a:p>
            <a:r>
              <a:rPr lang="en-US" dirty="0" smtClean="0"/>
              <a:t>NI/STM based SIM and </a:t>
            </a:r>
            <a:r>
              <a:rPr lang="en-US" b="1" dirty="0" smtClean="0"/>
              <a:t>MAPS</a:t>
            </a:r>
          </a:p>
          <a:p>
            <a:r>
              <a:rPr lang="en-US" dirty="0" smtClean="0"/>
              <a:t>Tine TCP/IP for </a:t>
            </a:r>
            <a:r>
              <a:rPr lang="en-US" dirty="0" err="1" smtClean="0"/>
              <a:t>iLLRF</a:t>
            </a:r>
            <a:endParaRPr lang="en-US" dirty="0" smtClean="0"/>
          </a:p>
          <a:p>
            <a:r>
              <a:rPr lang="en-US" dirty="0" smtClean="0"/>
              <a:t>S7 over TCP/IP for </a:t>
            </a:r>
            <a:r>
              <a:rPr lang="en-US" dirty="0" err="1" smtClean="0"/>
              <a:t>SafetyMatrix</a:t>
            </a:r>
            <a:r>
              <a:rPr lang="en-US" dirty="0" smtClean="0"/>
              <a:t> and </a:t>
            </a:r>
            <a:r>
              <a:rPr lang="en-US" dirty="0" err="1" smtClean="0"/>
              <a:t>iAmplifiers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20111</TotalTime>
  <Words>1485</Words>
  <Application>Microsoft Macintosh PowerPoint</Application>
  <PresentationFormat>On-screen Show (4:3)</PresentationFormat>
  <Paragraphs>300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Calibri</vt:lpstr>
      <vt:lpstr>Verdana</vt:lpstr>
      <vt:lpstr>ＭＳ Ｐゴシック</vt:lpstr>
      <vt:lpstr>1_Office Theme</vt:lpstr>
      <vt:lpstr>WP CO  Status and Schedule for 2011 March 28th, 2011 Johannes Gutleber</vt:lpstr>
      <vt:lpstr>Summary</vt:lpstr>
      <vt:lpstr>Brainpower</vt:lpstr>
      <vt:lpstr>Architecture</vt:lpstr>
      <vt:lpstr>Architecture</vt:lpstr>
      <vt:lpstr>Architecture</vt:lpstr>
      <vt:lpstr>Architecture</vt:lpstr>
      <vt:lpstr>Architecture</vt:lpstr>
      <vt:lpstr>Architecture</vt:lpstr>
      <vt:lpstr>Architecture</vt:lpstr>
      <vt:lpstr>Architecture</vt:lpstr>
      <vt:lpstr>Architecture</vt:lpstr>
      <vt:lpstr>Status</vt:lpstr>
      <vt:lpstr>What we have</vt:lpstr>
      <vt:lpstr>Project</vt:lpstr>
      <vt:lpstr>Roadmap Towards Commissioning</vt:lpstr>
      <vt:lpstr>Planning 2011</vt:lpstr>
      <vt:lpstr>Cosylab Coverage 2011</vt:lpstr>
      <vt:lpstr>Primary Goals 2011</vt:lpstr>
      <vt:lpstr>Secondary Goals 2011</vt:lpstr>
      <vt:lpstr>Support Work</vt:lpstr>
      <vt:lpstr>Summary and outlook</vt:lpstr>
      <vt:lpstr>Integration Weeks (iWeek)</vt:lpstr>
      <vt:lpstr>Organization of iWeeks</vt:lpstr>
      <vt:lpstr>iWeeks 2011</vt:lpstr>
      <vt:lpstr>Column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Johannes Gutleber</cp:lastModifiedBy>
  <cp:revision>1342</cp:revision>
  <dcterms:created xsi:type="dcterms:W3CDTF">2011-03-28T06:27:49Z</dcterms:created>
  <dcterms:modified xsi:type="dcterms:W3CDTF">2011-03-28T06:28:05Z</dcterms:modified>
</cp:coreProperties>
</file>