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673" r:id="rId2"/>
  </p:sldMasterIdLst>
  <p:notesMasterIdLst>
    <p:notesMasterId r:id="rId21"/>
  </p:notesMasterIdLst>
  <p:handoutMasterIdLst>
    <p:handoutMasterId r:id="rId22"/>
  </p:handoutMasterIdLst>
  <p:sldIdLst>
    <p:sldId id="273" r:id="rId3"/>
    <p:sldId id="274" r:id="rId4"/>
    <p:sldId id="264" r:id="rId5"/>
    <p:sldId id="258" r:id="rId6"/>
    <p:sldId id="270" r:id="rId7"/>
    <p:sldId id="265" r:id="rId8"/>
    <p:sldId id="275" r:id="rId9"/>
    <p:sldId id="276" r:id="rId10"/>
    <p:sldId id="260" r:id="rId11"/>
    <p:sldId id="261" r:id="rId12"/>
    <p:sldId id="263" r:id="rId13"/>
    <p:sldId id="268" r:id="rId14"/>
    <p:sldId id="269" r:id="rId15"/>
    <p:sldId id="266" r:id="rId16"/>
    <p:sldId id="262" r:id="rId17"/>
    <p:sldId id="271" r:id="rId18"/>
    <p:sldId id="272" r:id="rId19"/>
    <p:sldId id="267" r:id="rId20"/>
  </p:sldIdLst>
  <p:sldSz cx="9144000" cy="6858000" type="screen4x3"/>
  <p:notesSz cx="6718300" cy="9855200"/>
  <p:embeddedFontLs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Verdana" pitchFamily="34" charset="0"/>
      <p:regular r:id="rId27"/>
      <p:bold r:id="rId28"/>
      <p:italic r:id="rId29"/>
      <p:boldItalic r:id="rId30"/>
    </p:embeddedFont>
    <p:embeddedFont>
      <p:font typeface="ＭＳ Ｐゴシック" charset="-128"/>
      <p:regular r:id="rId3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2" autoAdjust="0"/>
    <p:restoredTop sz="88116" autoAdjust="0"/>
  </p:normalViewPr>
  <p:slideViewPr>
    <p:cSldViewPr showGuides="1">
      <p:cViewPr varScale="1">
        <p:scale>
          <a:sx n="131" d="100"/>
          <a:sy n="131" d="100"/>
        </p:scale>
        <p:origin x="-9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42" y="-84"/>
      </p:cViewPr>
      <p:guideLst>
        <p:guide orient="horz" pos="3104"/>
        <p:guide pos="2116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3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2.fntdata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3/28/2011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3/28/2011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1127C4D-EAC2-48DE-959E-B2C470C2B01A}" type="slidenum">
              <a:rPr lang="en-US"/>
              <a:pPr/>
              <a:t>4</a:t>
            </a:fld>
            <a:endParaRPr lang="en-US"/>
          </a:p>
        </p:txBody>
      </p:sp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6938" y="747713"/>
            <a:ext cx="4922837" cy="3694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007" y="4680287"/>
            <a:ext cx="5370798" cy="4429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60BFC06-3A4C-478B-82BB-1A4B5A741AA4}" type="slidenum">
              <a:rPr lang="en-US"/>
              <a:pPr/>
              <a:t>9</a:t>
            </a:fld>
            <a:endParaRPr lang="en-US"/>
          </a:p>
        </p:txBody>
      </p:sp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6938" y="747713"/>
            <a:ext cx="4922837" cy="3694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007" y="4680287"/>
            <a:ext cx="5370798" cy="4429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913957D-F460-44D4-96E4-0A95B6F94A92}" type="slidenum">
              <a:rPr lang="en-US"/>
              <a:pPr/>
              <a:t>10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6938" y="747713"/>
            <a:ext cx="4922837" cy="3694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007" y="4680287"/>
            <a:ext cx="5370798" cy="4429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F506571-32BD-4496-939E-D76547F5227F}" type="slidenum">
              <a:rPr lang="en-US"/>
              <a:pPr/>
              <a:t>11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6938" y="747713"/>
            <a:ext cx="4922837" cy="3694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007" y="4680287"/>
            <a:ext cx="5370798" cy="4429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14</a:t>
            </a:fld>
            <a:endParaRPr lang="de-A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1856C33-0124-4C5C-A3F6-45A206F2BB74}" type="slidenum">
              <a:rPr lang="en-US"/>
              <a:pPr/>
              <a:t>15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6938" y="747713"/>
            <a:ext cx="4922837" cy="3694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1007" y="4680287"/>
            <a:ext cx="5370798" cy="4429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PR-101007-a-CTM October 7th,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37FDA-2D41-3546-A845-97B4ECFE73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3B493-5797-D244-966C-24F45720726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52027"/>
            <a:ext cx="8222400" cy="11780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6481" y="1604329"/>
            <a:ext cx="8222400" cy="452063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456480" y="6247376"/>
            <a:ext cx="2405292" cy="46660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PR-101007-a-CTM, October 7th, 2010</a:t>
            </a:r>
            <a:endParaRPr lang="de-AT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2960" cy="466609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6554881" y="6247376"/>
            <a:ext cx="2124000" cy="466609"/>
          </a:xfrm>
        </p:spPr>
        <p:txBody>
          <a:bodyPr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Cesar Torcato de Matos</a:t>
            </a:r>
            <a:endParaRPr lang="de-AT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28/03/2011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28/03/2011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28/03/2011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28/03/2011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28/03/2011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28/03/2011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28/03/2011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PR-101007-a-CTM October 7th,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28/03/2011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28/03/2011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28/03/2011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AB8E-660B-4F20-9F20-09D055179383}" type="datetimeFigureOut">
              <a:rPr lang="en-GB" smtClean="0"/>
              <a:pPr/>
              <a:t>28/03/2011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PR-101007-a-CTM, October 7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C.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PR-101007-a-CTM,  October 7th,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C. Torcato de Matos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CDDC-9CBB-7940-8E9E-0217040E4DE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PR-100901-a-RMO, September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PR-100901-a-RMO, September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de-AT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7B46-598E-3941-8FFE-BF2DBE9C7F0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0821-5C5A-E040-9525-3D27A4D1E3A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B490-6150-8748-8AEE-7CF89C2C2F3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J. Gutleber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9704-27E4-E942-9B57-871AC3995AB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PR-101007-b-CTM, October 7th,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9AB8E-660B-4F20-9F20-09D055179383}" type="datetimeFigureOut">
              <a:rPr lang="en-GB" smtClean="0"/>
              <a:pPr/>
              <a:t>28/03/2011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CCA82-01A2-40D5-A54B-B6B34AE3B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png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076" y="2857496"/>
            <a:ext cx="8947102" cy="2866468"/>
          </a:xfrm>
          <a:prstGeom prst="rect">
            <a:avLst/>
          </a:prstGeom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 vert="horz" anchor="ctr" anchorCtr="0"/>
          <a:lstStyle/>
          <a:p>
            <a:pPr algn="r" eaLnBrk="1" hangingPunct="1"/>
            <a:r>
              <a:rPr lang="de-AT" dirty="0" smtClean="0">
                <a:latin typeface="+mj-lt"/>
                <a:ea typeface="Verdana" charset="0"/>
                <a:cs typeface="Verdana" charset="0"/>
              </a:rPr>
              <a:t>Beam Interlock System</a:t>
            </a:r>
            <a:r>
              <a:rPr dirty="0" smtClean="0">
                <a:latin typeface="+mj-lt"/>
                <a:ea typeface="Verdana" charset="0"/>
                <a:cs typeface="Verdana" charset="0"/>
              </a:rPr>
              <a:t/>
            </a:r>
            <a:br>
              <a:rPr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Technology Evaluation and Design</a:t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MACS Week 1, 2011</a:t>
            </a:r>
            <a:br>
              <a:rPr lang="de-AT" sz="2400" dirty="0" smtClean="0">
                <a:latin typeface="+mj-lt"/>
                <a:ea typeface="Verdana" charset="0"/>
                <a:cs typeface="Verdana" charset="0"/>
              </a:rPr>
            </a:br>
            <a:r>
              <a:rPr lang="de-AT" sz="2400" dirty="0" smtClean="0">
                <a:latin typeface="+mj-lt"/>
                <a:ea typeface="Verdana" charset="0"/>
                <a:cs typeface="Verdana" charset="0"/>
              </a:rPr>
              <a:t>Hannes Pavetits</a:t>
            </a:r>
            <a:endParaRPr sz="2400" dirty="0">
              <a:latin typeface="+mj-lt"/>
              <a:ea typeface="Verdana" charset="0"/>
              <a:cs typeface="Verdana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E25F-5207-7F4A-B4A7-163C1CA9656A}" type="slidenum">
              <a:rPr lang="de-AT"/>
              <a:pPr/>
              <a:t>1</a:t>
            </a:fld>
            <a:endParaRPr lang="de-AT"/>
          </a:p>
        </p:txBody>
      </p:sp>
      <p:sp>
        <p:nvSpPr>
          <p:cNvPr id="8" name="TextBox 7"/>
          <p:cNvSpPr txBox="1"/>
          <p:nvPr/>
        </p:nvSpPr>
        <p:spPr>
          <a:xfrm>
            <a:off x="7920056" y="5329248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R. Gutleber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5" name="Object 1"/>
          <p:cNvGraphicFramePr>
            <a:graphicFrameLocks noChangeAspect="1"/>
          </p:cNvGraphicFramePr>
          <p:nvPr/>
        </p:nvGraphicFramePr>
        <p:xfrm>
          <a:off x="2051664" y="3429000"/>
          <a:ext cx="5076825" cy="2343150"/>
        </p:xfrm>
        <a:graphic>
          <a:graphicData uri="http://schemas.openxmlformats.org/presentationml/2006/ole">
            <p:oleObj spid="_x0000_s11265" name="Visio" r:id="rId4" imgW="5544393" imgH="2564305" progId="Visio.Drawing.11">
              <p:embed/>
            </p:oleObj>
          </a:graphicData>
        </a:graphic>
      </p:graphicFrame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41436" y="188568"/>
            <a:ext cx="4950660" cy="900120"/>
          </a:xfrm>
        </p:spPr>
        <p:txBody>
          <a:bodyPr anchor="t"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40" y="1898796"/>
            <a:ext cx="737803" cy="54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2"/>
          <p:cNvSpPr txBox="1">
            <a:spLocks noChangeArrowheads="1"/>
          </p:cNvSpPr>
          <p:nvPr/>
        </p:nvSpPr>
        <p:spPr bwMode="auto">
          <a:xfrm>
            <a:off x="521460" y="908664"/>
            <a:ext cx="8011068" cy="531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19267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2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Reaction time</a:t>
            </a:r>
          </a:p>
          <a:p>
            <a:pPr marL="800100" lvl="1" indent="-306725" eaLnBrk="0" hangingPunct="0">
              <a:spcBef>
                <a:spcPct val="20000"/>
              </a:spcBef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2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Order of “cycle” times</a:t>
            </a:r>
          </a:p>
          <a:p>
            <a:pPr marL="800100" lvl="1" indent="-306725" eaLnBrk="0" hangingPunct="0">
              <a:spcBef>
                <a:spcPct val="20000"/>
              </a:spcBef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2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Faster than human</a:t>
            </a:r>
          </a:p>
          <a:p>
            <a:pPr marL="800100" lvl="1" indent="-306725" eaLnBrk="0" hangingPunct="0">
              <a:spcBef>
                <a:spcPct val="20000"/>
              </a:spcBef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2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Slower than dedicated safety systems</a:t>
            </a: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2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Orthogonal to the other systems</a:t>
            </a: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2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Interconnects subsystems to achieve safety behaviour</a:t>
            </a: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endParaRPr lang="en-GB" sz="2200" dirty="0" smtClean="0"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endParaRPr lang="en-GB" sz="2200" dirty="0" smtClean="0"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endParaRPr lang="en-GB" sz="2200" dirty="0" smtClean="0"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endParaRPr lang="en-GB" sz="2200" dirty="0" smtClean="0"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endParaRPr lang="en-GB" sz="2200" dirty="0" smtClean="0"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342900" marR="0" lvl="0" indent="-3067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Prevention of the next beam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 cycle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4813" y="6429375"/>
            <a:ext cx="400050" cy="292100"/>
          </a:xfrm>
        </p:spPr>
        <p:txBody>
          <a:bodyPr/>
          <a:lstStyle/>
          <a:p>
            <a:fld id="{63698CBE-1794-1441-A42E-D13DB17F8847}" type="slidenum">
              <a:rPr lang="de-AT" smtClean="0"/>
              <a:pPr/>
              <a:t>10</a:t>
            </a:fld>
            <a:endParaRPr lang="de-AT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/>
          <p:nvPr/>
        </p:nvPicPr>
        <p:blipFill>
          <a:blip r:embed="rId3" cstate="print"/>
          <a:srcRect l="3009" t="27037" r="13194" b="25000"/>
          <a:stretch>
            <a:fillRect/>
          </a:stretch>
        </p:blipFill>
        <p:spPr bwMode="auto">
          <a:xfrm>
            <a:off x="5112072" y="1898796"/>
            <a:ext cx="3960528" cy="1440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31448" y="4149096"/>
            <a:ext cx="6300840" cy="10801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63352" rIns="81639" bIns="40820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b="1" dirty="0">
                <a:solidFill>
                  <a:srgbClr val="B3B80F"/>
                </a:solidFill>
              </a:rPr>
              <a:t>Siemens </a:t>
            </a:r>
            <a:r>
              <a:rPr lang="en-US" sz="2200" b="1" dirty="0" err="1">
                <a:solidFill>
                  <a:srgbClr val="B3B80F"/>
                </a:solidFill>
              </a:rPr>
              <a:t>Simatic</a:t>
            </a:r>
            <a:r>
              <a:rPr lang="en-US" sz="2200" b="1" dirty="0">
                <a:solidFill>
                  <a:srgbClr val="B3B80F"/>
                </a:solidFill>
              </a:rPr>
              <a:t> </a:t>
            </a:r>
            <a:r>
              <a:rPr lang="en-US" sz="2200" b="1" dirty="0" smtClean="0">
                <a:solidFill>
                  <a:srgbClr val="B3B80F"/>
                </a:solidFill>
              </a:rPr>
              <a:t>Safety </a:t>
            </a:r>
            <a:r>
              <a:rPr lang="en-US" sz="2200" b="1" dirty="0">
                <a:solidFill>
                  <a:srgbClr val="B3B80F"/>
                </a:solidFill>
              </a:rPr>
              <a:t>Matrix</a:t>
            </a:r>
          </a:p>
          <a:p>
            <a:pPr>
              <a:buFont typeface="Arial" pitchFamily="34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 Table based interface</a:t>
            </a:r>
          </a:p>
          <a:p>
            <a:pPr>
              <a:buFont typeface="Arial" pitchFamily="34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 Cause &amp; effect method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88" y="638628"/>
            <a:ext cx="1170156" cy="11702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31448" y="818652"/>
            <a:ext cx="61208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b="1" dirty="0" smtClean="0">
                <a:solidFill>
                  <a:srgbClr val="B3B80F"/>
                </a:solidFill>
              </a:rPr>
              <a:t>Siemens PLCs And Safety I/O Modules</a:t>
            </a:r>
          </a:p>
          <a:p>
            <a:pPr lvl="1">
              <a:buFont typeface="Arial" pitchFamily="34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 Reliable, flexible and scalable</a:t>
            </a:r>
            <a:endParaRPr lang="en-GB" sz="2400" dirty="0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431448" y="1988808"/>
            <a:ext cx="5670756" cy="14401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63352" rIns="81639" bIns="40820"/>
          <a:lstStyle/>
          <a:p>
            <a:pP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b="1" dirty="0" err="1" smtClean="0">
                <a:solidFill>
                  <a:srgbClr val="B3B80F"/>
                </a:solidFill>
              </a:rPr>
              <a:t>Profibus</a:t>
            </a:r>
            <a:r>
              <a:rPr lang="en-US" sz="2200" b="1" dirty="0" smtClean="0">
                <a:solidFill>
                  <a:srgbClr val="B3B80F"/>
                </a:solidFill>
              </a:rPr>
              <a:t> I/O network</a:t>
            </a:r>
            <a:endParaRPr lang="en-US" sz="2200" b="1" dirty="0">
              <a:solidFill>
                <a:srgbClr val="B3B80F"/>
              </a:solidFill>
            </a:endParaRPr>
          </a:p>
          <a:p>
            <a:pPr>
              <a:buFont typeface="Arial" pitchFamily="34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000" dirty="0" smtClean="0"/>
              <a:t> Distributed I/O Modules </a:t>
            </a:r>
            <a:br>
              <a:rPr lang="en-GB" sz="2000" dirty="0" smtClean="0"/>
            </a:br>
            <a:r>
              <a:rPr lang="en-GB" sz="2000" dirty="0" smtClean="0"/>
              <a:t>   to interconnect racks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5" name="Title 8"/>
          <p:cNvSpPr>
            <a:spLocks noGrp="1"/>
          </p:cNvSpPr>
          <p:nvPr>
            <p:ph type="title"/>
          </p:nvPr>
        </p:nvSpPr>
        <p:spPr>
          <a:xfrm>
            <a:off x="341436" y="188568"/>
            <a:ext cx="4950660" cy="900120"/>
          </a:xfrm>
        </p:spPr>
        <p:txBody>
          <a:bodyPr anchor="t"/>
          <a:lstStyle/>
          <a:p>
            <a:r>
              <a:rPr lang="en-US" dirty="0" smtClean="0"/>
              <a:t>Hardware / Software</a:t>
            </a:r>
            <a:endParaRPr lang="en-US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72120" y="3519011"/>
            <a:ext cx="3240432" cy="254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4813" y="6429375"/>
            <a:ext cx="400050" cy="292100"/>
          </a:xfrm>
        </p:spPr>
        <p:txBody>
          <a:bodyPr/>
          <a:lstStyle/>
          <a:p>
            <a:fld id="{63698CBE-1794-1441-A42E-D13DB17F8847}" type="slidenum">
              <a:rPr lang="de-AT" smtClean="0"/>
              <a:pPr/>
              <a:t>11</a:t>
            </a:fld>
            <a:endParaRPr lang="de-AT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8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681056"/>
          </a:xfrm>
        </p:spPr>
        <p:txBody>
          <a:bodyPr/>
          <a:lstStyle/>
          <a:p>
            <a:r>
              <a:rPr lang="en-US" dirty="0" smtClean="0"/>
              <a:t>Safety-Matrix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r>
              <a:rPr lang="en-GB" dirty="0" smtClean="0"/>
              <a:t>Multiple matrices possible</a:t>
            </a:r>
          </a:p>
          <a:p>
            <a:r>
              <a:rPr lang="en-GB" dirty="0" smtClean="0"/>
              <a:t>At most 128 causes and 128 effects per Matrix</a:t>
            </a:r>
          </a:p>
          <a:p>
            <a:r>
              <a:rPr lang="en-GB" dirty="0" smtClean="0"/>
              <a:t>Outputs cannot be shared by matrices</a:t>
            </a:r>
          </a:p>
          <a:p>
            <a:pPr lvl="1"/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12</a:t>
            </a:fld>
            <a:endParaRPr lang="de-AT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1688" y="2168832"/>
            <a:ext cx="4770636" cy="4067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13</a:t>
            </a:fld>
            <a:endParaRPr lang="de-AT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41436" y="188568"/>
            <a:ext cx="4950660" cy="900120"/>
          </a:xfrm>
        </p:spPr>
        <p:txBody>
          <a:bodyPr anchor="t"/>
          <a:lstStyle/>
          <a:p>
            <a:r>
              <a:rPr lang="en-US" dirty="0" smtClean="0"/>
              <a:t>Defined Matrices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311832" y="818652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PCO / Magnets</a:t>
            </a:r>
          </a:p>
          <a:p>
            <a:pPr algn="ctr"/>
            <a:r>
              <a:rPr lang="en-US" dirty="0" err="1" smtClean="0"/>
              <a:t>Srcs</a:t>
            </a:r>
            <a:r>
              <a:rPr lang="en-US" dirty="0" smtClean="0"/>
              <a:t> + LEBT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11832" y="1538748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PCO / Magnets</a:t>
            </a:r>
          </a:p>
          <a:p>
            <a:pPr algn="ctr"/>
            <a:r>
              <a:rPr lang="en-US" dirty="0" smtClean="0"/>
              <a:t>LINAC + MEBT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11832" y="2258844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PCO / Magnets</a:t>
            </a:r>
          </a:p>
          <a:p>
            <a:pPr algn="ctr"/>
            <a:r>
              <a:rPr lang="en-US" dirty="0" smtClean="0"/>
              <a:t>MR + EX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311832" y="3952825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PCO / Magnets</a:t>
            </a:r>
          </a:p>
          <a:p>
            <a:pPr algn="ctr"/>
            <a:r>
              <a:rPr lang="en-US" dirty="0" smtClean="0"/>
              <a:t>EX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311832" y="4672921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PCO / Magnets + MTE</a:t>
            </a:r>
          </a:p>
          <a:p>
            <a:pPr algn="ctr"/>
            <a:r>
              <a:rPr lang="en-US" dirty="0" smtClean="0"/>
              <a:t>IR1 + IR2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311832" y="5393017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PCO / Magnets + MTE</a:t>
            </a:r>
          </a:p>
          <a:p>
            <a:pPr algn="ctr"/>
            <a:r>
              <a:rPr lang="en-US" dirty="0" smtClean="0"/>
              <a:t>IR3 + IR4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372240" y="3052705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Shared</a:t>
            </a:r>
          </a:p>
          <a:p>
            <a:pPr algn="ctr"/>
            <a:r>
              <a:rPr lang="en-US" dirty="0" smtClean="0"/>
              <a:t>Outputs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341436" y="3052705"/>
            <a:ext cx="252033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Emergency</a:t>
            </a:r>
          </a:p>
          <a:p>
            <a:pPr algn="ctr"/>
            <a:r>
              <a:rPr lang="en-US" dirty="0" smtClean="0"/>
              <a:t>devices</a:t>
            </a:r>
            <a:endParaRPr lang="en-US" dirty="0"/>
          </a:p>
        </p:txBody>
      </p:sp>
      <p:sp>
        <p:nvSpPr>
          <p:cNvPr id="194" name="Content Placeholder 2"/>
          <p:cNvSpPr txBox="1">
            <a:spLocks/>
          </p:cNvSpPr>
          <p:nvPr/>
        </p:nvSpPr>
        <p:spPr bwMode="auto">
          <a:xfrm>
            <a:off x="6282228" y="3879060"/>
            <a:ext cx="2610348" cy="18902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63352" rIns="81639" bIns="408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Clr>
                <a:srgbClr val="002060"/>
              </a:buCl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400" dirty="0" smtClean="0">
                <a:solidFill>
                  <a:srgbClr val="B3B80F"/>
                </a:solidFill>
                <a:latin typeface="Arial" pitchFamily="34" charset="0"/>
                <a:cs typeface="Arial" pitchFamily="34" charset="0"/>
              </a:rPr>
              <a:t>Shared Outputs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Arial" charset="0"/>
                <a:cs typeface="Arial" charset="0"/>
              </a:rPr>
              <a:t>Beam stoppers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dirty="0" err="1" smtClean="0">
                <a:latin typeface="+mj-lt"/>
              </a:rPr>
              <a:t>Srcs</a:t>
            </a:r>
            <a:endParaRPr lang="en-GB" sz="2200" dirty="0" smtClean="0">
              <a:latin typeface="+mj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dirty="0" smtClean="0">
                <a:latin typeface="+mj-lt"/>
              </a:rPr>
              <a:t>RF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Arial" charset="0"/>
                <a:cs typeface="Arial" charset="0"/>
              </a:rPr>
              <a:t>...</a:t>
            </a:r>
          </a:p>
        </p:txBody>
      </p:sp>
      <p:cxnSp>
        <p:nvCxnSpPr>
          <p:cNvPr id="67" name="Straight Connector 66"/>
          <p:cNvCxnSpPr>
            <a:stCxn id="81" idx="3"/>
            <a:endCxn id="20" idx="1"/>
          </p:cNvCxnSpPr>
          <p:nvPr/>
        </p:nvCxnSpPr>
        <p:spPr>
          <a:xfrm>
            <a:off x="2861772" y="3375871"/>
            <a:ext cx="3510468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 flipH="1" flipV="1">
            <a:off x="746490" y="3383994"/>
            <a:ext cx="4590612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3041796" y="4239108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3041796" y="4959204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3041796" y="5679300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3041796" y="2618892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3041796" y="1898796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041796" y="1088688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6102204" y="3068952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6012192" y="3158964"/>
            <a:ext cx="360048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5922180" y="3248976"/>
            <a:ext cx="450060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6102204" y="3660936"/>
            <a:ext cx="270036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5400000" flipH="1" flipV="1">
            <a:off x="5247090" y="2213838"/>
            <a:ext cx="1710228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5400000" flipH="1" flipV="1">
            <a:off x="5472120" y="2618892"/>
            <a:ext cx="108014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5400000" flipH="1" flipV="1">
            <a:off x="5697150" y="3023946"/>
            <a:ext cx="45006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10800000">
            <a:off x="5832168" y="1358724"/>
            <a:ext cx="270036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>
            <a:off x="5832168" y="2078820"/>
            <a:ext cx="18002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10800000">
            <a:off x="5832168" y="2798916"/>
            <a:ext cx="90012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rot="5400000" flipH="1" flipV="1">
            <a:off x="5116344" y="4647249"/>
            <a:ext cx="198026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rot="5400000" flipH="1" flipV="1">
            <a:off x="5336136" y="4235055"/>
            <a:ext cx="135018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6021702" y="3572826"/>
            <a:ext cx="360048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5916927" y="3477576"/>
            <a:ext cx="450060" cy="0"/>
          </a:xfrm>
          <a:prstGeom prst="line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rot="5400000" flipH="1" flipV="1">
            <a:off x="5555928" y="3830001"/>
            <a:ext cx="720096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rot="10800000">
            <a:off x="5835460" y="4202412"/>
            <a:ext cx="90012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10800000">
            <a:off x="5830251" y="4906326"/>
            <a:ext cx="18002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rot="10800000">
            <a:off x="5840727" y="5639751"/>
            <a:ext cx="270036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Content Placeholder 2"/>
          <p:cNvSpPr txBox="1">
            <a:spLocks/>
          </p:cNvSpPr>
          <p:nvPr/>
        </p:nvSpPr>
        <p:spPr bwMode="auto">
          <a:xfrm>
            <a:off x="71400" y="908664"/>
            <a:ext cx="2970396" cy="2160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63352" rIns="81639" bIns="408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Clr>
                <a:srgbClr val="002060"/>
              </a:buCl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400" dirty="0" smtClean="0">
                <a:solidFill>
                  <a:srgbClr val="B3B80F"/>
                </a:solidFill>
                <a:latin typeface="Arial" pitchFamily="34" charset="0"/>
                <a:cs typeface="Arial" pitchFamily="34" charset="0"/>
              </a:rPr>
              <a:t>Emergency Inputs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dirty="0" smtClean="0">
                <a:latin typeface="+mj-lt"/>
              </a:rPr>
              <a:t>Emergency buttons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Arial" charset="0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dirty="0" smtClean="0">
                <a:latin typeface="+mj-lt"/>
              </a:rPr>
              <a:t>SMS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noProof="0" dirty="0" smtClean="0">
                <a:latin typeface="+mj-lt"/>
              </a:rPr>
              <a:t>PCS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Arial" charset="0"/>
                <a:cs typeface="Arial" charset="0"/>
              </a:rPr>
              <a:t>RP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noProof="0" dirty="0" smtClean="0">
                <a:latin typeface="+mj-lt"/>
              </a:rPr>
              <a:t>...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Arial" charset="0"/>
              <a:cs typeface="Arial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30" name="Elbow Connector 129"/>
          <p:cNvCxnSpPr/>
          <p:nvPr/>
        </p:nvCxnSpPr>
        <p:spPr>
          <a:xfrm rot="5400000" flipH="1" flipV="1">
            <a:off x="2771760" y="2978940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Elbow Connector 133"/>
          <p:cNvCxnSpPr/>
          <p:nvPr/>
        </p:nvCxnSpPr>
        <p:spPr>
          <a:xfrm rot="16200000" flipH="1">
            <a:off x="5742156" y="4509144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/>
          <p:nvPr/>
        </p:nvCxnSpPr>
        <p:spPr>
          <a:xfrm rot="16200000" flipH="1">
            <a:off x="5742156" y="5229240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Elbow Connector 135"/>
          <p:cNvCxnSpPr/>
          <p:nvPr/>
        </p:nvCxnSpPr>
        <p:spPr>
          <a:xfrm rot="16200000" flipH="1">
            <a:off x="5742156" y="5949336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Elbow Connector 152"/>
          <p:cNvCxnSpPr/>
          <p:nvPr/>
        </p:nvCxnSpPr>
        <p:spPr>
          <a:xfrm rot="5400000" flipH="1" flipV="1">
            <a:off x="5742156" y="2348856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/>
          <p:cNvCxnSpPr/>
          <p:nvPr/>
        </p:nvCxnSpPr>
        <p:spPr>
          <a:xfrm rot="5400000" flipH="1" flipV="1">
            <a:off x="5742156" y="1628760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Elbow Connector 154"/>
          <p:cNvCxnSpPr/>
          <p:nvPr/>
        </p:nvCxnSpPr>
        <p:spPr>
          <a:xfrm rot="5400000" flipH="1" flipV="1">
            <a:off x="5742156" y="908664"/>
            <a:ext cx="270036" cy="90012"/>
          </a:xfrm>
          <a:prstGeom prst="bentConnector3">
            <a:avLst>
              <a:gd name="adj1" fmla="val -291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Content Placeholder 2"/>
          <p:cNvSpPr txBox="1">
            <a:spLocks/>
          </p:cNvSpPr>
          <p:nvPr/>
        </p:nvSpPr>
        <p:spPr bwMode="auto">
          <a:xfrm>
            <a:off x="71400" y="3879060"/>
            <a:ext cx="2970396" cy="16202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63352" rIns="81639" bIns="408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Clr>
                <a:srgbClr val="002060"/>
              </a:buCl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400" dirty="0" smtClean="0">
                <a:solidFill>
                  <a:srgbClr val="B3B80F"/>
                </a:solidFill>
                <a:latin typeface="Arial" pitchFamily="34" charset="0"/>
                <a:cs typeface="Arial" pitchFamily="34" charset="0"/>
              </a:rPr>
              <a:t>Emergency Outputs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pitchFamily="34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noProof="0" dirty="0" smtClean="0">
                <a:latin typeface="+mj-lt"/>
              </a:rPr>
              <a:t>“Hard interlock” PCO’s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Arial" charset="0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dirty="0" smtClean="0">
                <a:latin typeface="+mj-lt"/>
              </a:rPr>
              <a:t>Other matrices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Arial" charset="0"/>
              <a:cs typeface="Arial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9" name="Content Placeholder 2"/>
          <p:cNvSpPr txBox="1">
            <a:spLocks/>
          </p:cNvSpPr>
          <p:nvPr/>
        </p:nvSpPr>
        <p:spPr bwMode="auto">
          <a:xfrm>
            <a:off x="6282228" y="908664"/>
            <a:ext cx="2861772" cy="18902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63352" rIns="81639" bIns="408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Clr>
                <a:srgbClr val="002060"/>
              </a:buCl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400" dirty="0" smtClean="0">
                <a:solidFill>
                  <a:srgbClr val="B3B80F"/>
                </a:solidFill>
                <a:latin typeface="Arial" pitchFamily="34" charset="0"/>
                <a:cs typeface="Arial" pitchFamily="34" charset="0"/>
              </a:rPr>
              <a:t>Shared Inputs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Arial" charset="0"/>
                <a:cs typeface="Arial" charset="0"/>
              </a:rPr>
              <a:t>Other matrices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dirty="0" smtClean="0">
                <a:latin typeface="+mj-lt"/>
              </a:rPr>
              <a:t>RF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noProof="0" dirty="0" smtClean="0">
                <a:latin typeface="+mj-lt"/>
              </a:rPr>
              <a:t>Vacuum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Arial" charset="0"/>
                <a:cs typeface="Arial" charset="0"/>
              </a:rPr>
              <a:t>Beam stoppers</a:t>
            </a:r>
          </a:p>
        </p:txBody>
      </p:sp>
      <p:sp>
        <p:nvSpPr>
          <p:cNvPr id="5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5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/>
      <p:bldP spid="125" grpId="0"/>
      <p:bldP spid="157" grpId="0"/>
      <p:bldP spid="15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14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Status</a:t>
            </a:r>
            <a:endParaRPr lang="en-US" sz="4000" b="1" dirty="0">
              <a:latin typeface="Verdana" pitchFamily="34" charset="0"/>
            </a:endParaRPr>
          </a:p>
        </p:txBody>
      </p:sp>
      <p:pic>
        <p:nvPicPr>
          <p:cNvPr id="61538" name="Picture 98" descr="E:\clipart\SunDi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484" y="2618892"/>
            <a:ext cx="2438400" cy="1627187"/>
          </a:xfrm>
          <a:prstGeom prst="rect">
            <a:avLst/>
          </a:prstGeom>
          <a:noFill/>
        </p:spPr>
      </p:pic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41436" y="188568"/>
            <a:ext cx="4950660" cy="900120"/>
          </a:xfrm>
        </p:spPr>
        <p:txBody>
          <a:bodyPr anchor="t"/>
          <a:lstStyle/>
          <a:p>
            <a:r>
              <a:rPr lang="en-US" dirty="0" smtClean="0"/>
              <a:t>BIS Workshop BD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 t="20896" r="5672" b="8955"/>
          <a:stretch>
            <a:fillRect/>
          </a:stretch>
        </p:blipFill>
        <p:spPr bwMode="auto">
          <a:xfrm>
            <a:off x="295275" y="1385896"/>
            <a:ext cx="85534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2"/>
          <p:cNvSpPr txBox="1">
            <a:spLocks noChangeArrowheads="1"/>
          </p:cNvSpPr>
          <p:nvPr/>
        </p:nvSpPr>
        <p:spPr bwMode="auto">
          <a:xfrm>
            <a:off x="861992" y="804848"/>
            <a:ext cx="7420016" cy="6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19267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06725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lang="en-GB" sz="22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Snipped from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FMECA</a:t>
            </a:r>
            <a:r>
              <a:rPr kumimoji="0" lang="en-GB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 BD risk sheet</a:t>
            </a:r>
            <a:endParaRPr lang="en-GB" sz="2200" dirty="0" smtClean="0"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342900" marR="0" lvl="0" indent="-306725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10" name="Rectangle 12"/>
          <p:cNvSpPr txBox="1">
            <a:spLocks noChangeArrowheads="1"/>
          </p:cNvSpPr>
          <p:nvPr/>
        </p:nvSpPr>
        <p:spPr bwMode="auto">
          <a:xfrm>
            <a:off x="861992" y="5238760"/>
            <a:ext cx="7420016" cy="6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19267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06725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55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Verdana" pitchFamily="34" charset="0"/>
                <a:cs typeface="Arial" pitchFamily="34" charset="0"/>
              </a:rPr>
              <a:t>hazards found in total</a:t>
            </a:r>
            <a:endParaRPr lang="en-GB" sz="2200" dirty="0" smtClean="0"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marL="342900" marR="0" lvl="0" indent="-306725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4813" y="6429375"/>
            <a:ext cx="400050" cy="292100"/>
          </a:xfrm>
        </p:spPr>
        <p:txBody>
          <a:bodyPr/>
          <a:lstStyle/>
          <a:p>
            <a:fld id="{63698CBE-1794-1441-A42E-D13DB17F8847}" type="slidenum">
              <a:rPr lang="de-AT" smtClean="0"/>
              <a:pPr/>
              <a:t>15</a:t>
            </a:fld>
            <a:endParaRPr lang="de-AT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16</a:t>
            </a:fld>
            <a:endParaRPr lang="de-AT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41436" y="188568"/>
            <a:ext cx="4950660" cy="900120"/>
          </a:xfrm>
        </p:spPr>
        <p:txBody>
          <a:bodyPr anchor="t"/>
          <a:lstStyle/>
          <a:p>
            <a:r>
              <a:rPr lang="en-US" dirty="0" smtClean="0"/>
              <a:t>BD Interlock Chains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33400" y="2258844"/>
            <a:ext cx="8143920" cy="16202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63352" rIns="81639" bIns="408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Clr>
                <a:srgbClr val="002060"/>
              </a:buCl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400" dirty="0" smtClean="0">
                <a:solidFill>
                  <a:srgbClr val="B3B80F"/>
                </a:solidFill>
                <a:latin typeface="Arial" pitchFamily="34" charset="0"/>
                <a:cs typeface="Arial" pitchFamily="34" charset="0"/>
              </a:rPr>
              <a:t>Other hazards defined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noProof="0" dirty="0" smtClean="0"/>
              <a:t>No risk reduction measure because of risk level 3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Hardware</a:t>
            </a:r>
            <a:r>
              <a:rPr kumimoji="0" lang="en-GB" sz="2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safety system of BD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baseline="0" noProof="0" dirty="0" smtClean="0"/>
              <a:t>Redundant measurements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00040" y="3733800"/>
            <a:ext cx="8143920" cy="5429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63352" rIns="81639" bIns="408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Clr>
                <a:srgbClr val="002060"/>
              </a:buCl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400" dirty="0" smtClean="0">
                <a:solidFill>
                  <a:srgbClr val="B3B80F"/>
                </a:solidFill>
                <a:latin typeface="Arial" pitchFamily="34" charset="0"/>
                <a:cs typeface="Arial" pitchFamily="34" charset="0"/>
              </a:rPr>
              <a:t>Example of interlock chain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76384" y="4572000"/>
            <a:ext cx="814392" cy="36933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AT" dirty="0" smtClean="0"/>
              <a:t>QPM</a:t>
            </a:r>
            <a:endParaRPr lang="de-AT" dirty="0"/>
          </a:p>
        </p:txBody>
      </p:sp>
      <p:sp>
        <p:nvSpPr>
          <p:cNvPr id="16" name="TextBox 15"/>
          <p:cNvSpPr txBox="1"/>
          <p:nvPr/>
        </p:nvSpPr>
        <p:spPr>
          <a:xfrm>
            <a:off x="4481512" y="4572000"/>
            <a:ext cx="3167080" cy="36933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AT" dirty="0" smtClean="0"/>
              <a:t>Beam blocker LINAC bunker</a:t>
            </a:r>
            <a:endParaRPr lang="de-AT" dirty="0"/>
          </a:p>
        </p:txBody>
      </p:sp>
      <p:sp>
        <p:nvSpPr>
          <p:cNvPr id="17" name="TextBox 16"/>
          <p:cNvSpPr txBox="1"/>
          <p:nvPr/>
        </p:nvSpPr>
        <p:spPr>
          <a:xfrm>
            <a:off x="1676384" y="5114928"/>
            <a:ext cx="814392" cy="36933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AT" dirty="0" smtClean="0"/>
              <a:t>CTS</a:t>
            </a:r>
            <a:endParaRPr lang="de-AT" dirty="0"/>
          </a:p>
        </p:txBody>
      </p:sp>
      <p:pic>
        <p:nvPicPr>
          <p:cNvPr id="18" name="Picture 17"/>
          <p:cNvPicPr/>
          <p:nvPr/>
        </p:nvPicPr>
        <p:blipFill>
          <a:blip r:embed="rId2" cstate="print"/>
          <a:srcRect t="22761" r="30777" b="70336"/>
          <a:stretch>
            <a:fillRect/>
          </a:stretch>
        </p:blipFill>
        <p:spPr bwMode="auto">
          <a:xfrm>
            <a:off x="609600" y="1143000"/>
            <a:ext cx="7962944" cy="814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Arrow Connector 19"/>
          <p:cNvCxnSpPr>
            <a:stCxn id="15" idx="3"/>
          </p:cNvCxnSpPr>
          <p:nvPr/>
        </p:nvCxnSpPr>
        <p:spPr>
          <a:xfrm flipV="1">
            <a:off x="2490776" y="4752976"/>
            <a:ext cx="1990736" cy="369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81512" y="5107548"/>
            <a:ext cx="3167080" cy="36933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AT" dirty="0" smtClean="0"/>
              <a:t>Beam blocker LINAC bunker</a:t>
            </a:r>
            <a:endParaRPr lang="de-AT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490776" y="5288524"/>
            <a:ext cx="1990736" cy="369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 animBg="1"/>
      <p:bldP spid="16" grpId="0" animBg="1"/>
      <p:bldP spid="17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17</a:t>
            </a:fld>
            <a:endParaRPr lang="de-AT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41436" y="188568"/>
            <a:ext cx="4950660" cy="900120"/>
          </a:xfrm>
        </p:spPr>
        <p:txBody>
          <a:bodyPr anchor="t"/>
          <a:lstStyle/>
          <a:p>
            <a:r>
              <a:rPr lang="en-US" dirty="0" smtClean="0"/>
              <a:t>BD Open Questions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00040" y="914400"/>
            <a:ext cx="8143920" cy="1329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63352" rIns="81639" bIns="408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Devices</a:t>
            </a:r>
            <a:r>
              <a:rPr kumimoji="0" lang="en-GB" sz="220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which need to be in and out of the beam due to the different modes of the accelerator</a:t>
            </a:r>
          </a:p>
          <a:p>
            <a:pPr marL="800100" lvl="1" indent="-342900" eaLnBrk="0" hangingPunct="0">
              <a:buClr>
                <a:srgbClr val="002060"/>
              </a:buClr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baseline="0" noProof="0" dirty="0" smtClean="0">
                <a:solidFill>
                  <a:srgbClr val="FF0000"/>
                </a:solidFill>
              </a:rPr>
              <a:t>BIS</a:t>
            </a:r>
            <a:r>
              <a:rPr lang="en-GB" sz="2200" noProof="0" dirty="0" smtClean="0">
                <a:solidFill>
                  <a:srgbClr val="FF0000"/>
                </a:solidFill>
              </a:rPr>
              <a:t> has no modes!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581264" y="2162168"/>
            <a:ext cx="5157816" cy="12668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63352" rIns="81639" bIns="408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Clr>
                <a:srgbClr val="002060"/>
              </a:buCl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400" dirty="0" smtClean="0">
                <a:solidFill>
                  <a:srgbClr val="B3B80F"/>
                </a:solidFill>
                <a:latin typeface="Arial" pitchFamily="34" charset="0"/>
                <a:cs typeface="Arial" pitchFamily="34" charset="0"/>
              </a:rPr>
              <a:t>On-Delay in the Safety-Matrix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noProof="0" dirty="0" smtClean="0"/>
              <a:t>Devices up to one day in the beam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Time period</a:t>
            </a:r>
            <a:r>
              <a:rPr kumimoji="0" lang="en-GB" sz="220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is too long</a:t>
            </a:r>
            <a:endParaRPr kumimoji="0" lang="en-GB" sz="2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581264" y="3328992"/>
            <a:ext cx="6424648" cy="19002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1639" tIns="63352" rIns="81639" bIns="408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Clr>
                <a:srgbClr val="002060"/>
              </a:buClr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GB" sz="2400" dirty="0" smtClean="0">
                <a:solidFill>
                  <a:srgbClr val="B3B80F"/>
                </a:solidFill>
                <a:latin typeface="Arial" pitchFamily="34" charset="0"/>
                <a:cs typeface="Arial" pitchFamily="34" charset="0"/>
              </a:rPr>
              <a:t>No interlock chains for that devices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noProof="0" dirty="0" smtClean="0"/>
              <a:t>Other safety measures have to be taken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kumimoji="0" lang="en-GB" sz="22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BIS</a:t>
            </a:r>
            <a:r>
              <a:rPr kumimoji="0" lang="en-GB" sz="220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does not know the position of the devices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r>
              <a:rPr lang="en-GB" sz="2200" baseline="0" noProof="0" dirty="0" smtClean="0"/>
              <a:t>Resulting</a:t>
            </a:r>
            <a:r>
              <a:rPr lang="en-GB" sz="2200" noProof="0" dirty="0" smtClean="0"/>
              <a:t> interlock of another device (e.g. BDS) because of wrong or no beam</a:t>
            </a:r>
            <a:endParaRPr kumimoji="0" lang="en-GB" sz="2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Picture 14" descr="denk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800" y="2566994"/>
            <a:ext cx="1905000" cy="203835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2581264" y="2252656"/>
            <a:ext cx="5067328" cy="99536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671752" y="2162168"/>
            <a:ext cx="4886352" cy="1085856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24" y="998676"/>
            <a:ext cx="8641152" cy="2582724"/>
          </a:xfrm>
        </p:spPr>
        <p:txBody>
          <a:bodyPr/>
          <a:lstStyle/>
          <a:p>
            <a:pPr lvl="0">
              <a:buNone/>
            </a:pPr>
            <a:r>
              <a:rPr lang="en-GB" sz="2200" dirty="0" smtClean="0">
                <a:solidFill>
                  <a:srgbClr val="B3B80F"/>
                </a:solidFill>
              </a:rPr>
              <a:t>Achievements since last MACS week</a:t>
            </a:r>
            <a:endParaRPr lang="en-GB" sz="2200" dirty="0" smtClean="0"/>
          </a:p>
          <a:p>
            <a:r>
              <a:rPr lang="en-GB" sz="2000" dirty="0" smtClean="0">
                <a:latin typeface="Arial" charset="0"/>
                <a:ea typeface="Arial" charset="0"/>
                <a:cs typeface="Arial" charset="0"/>
              </a:rPr>
              <a:t>Evaluation of the Siemens hardware and software performed</a:t>
            </a:r>
          </a:p>
          <a:p>
            <a:r>
              <a:rPr lang="en-GB" sz="2000" dirty="0" smtClean="0">
                <a:latin typeface="Arial" charset="0"/>
                <a:ea typeface="Arial" charset="0"/>
                <a:cs typeface="Arial" charset="0"/>
              </a:rPr>
              <a:t>Concept of the program structure in the Safety-Matrix tool with the I/O’s</a:t>
            </a:r>
          </a:p>
          <a:p>
            <a:pPr lvl="1"/>
            <a:r>
              <a:rPr lang="en-GB" sz="1600" dirty="0" smtClean="0">
                <a:latin typeface="Arial" charset="0"/>
                <a:ea typeface="Arial" charset="0"/>
                <a:cs typeface="Arial" charset="0"/>
              </a:rPr>
              <a:t>Draft of the BIS Architecture document Version 0.2</a:t>
            </a:r>
          </a:p>
          <a:p>
            <a:r>
              <a:rPr lang="en-GB" sz="2000" dirty="0" smtClean="0">
                <a:latin typeface="Arial" charset="0"/>
                <a:ea typeface="Arial" charset="0"/>
                <a:cs typeface="Arial" charset="0"/>
              </a:rPr>
              <a:t>Definition of the racks and cabling for the BIS in the </a:t>
            </a:r>
            <a:r>
              <a:rPr lang="en-GB" sz="2000" dirty="0" err="1" smtClean="0">
                <a:latin typeface="Arial" charset="0"/>
                <a:ea typeface="Arial" charset="0"/>
                <a:cs typeface="Arial" charset="0"/>
              </a:rPr>
              <a:t>MedAustron</a:t>
            </a:r>
            <a:r>
              <a:rPr lang="en-GB" sz="2000" dirty="0" smtClean="0">
                <a:latin typeface="Arial" charset="0"/>
                <a:ea typeface="Arial" charset="0"/>
                <a:cs typeface="Arial" charset="0"/>
              </a:rPr>
              <a:t> building first version delivered to Architect Engineer for tendering</a:t>
            </a:r>
          </a:p>
          <a:p>
            <a:pPr lvl="1"/>
            <a:r>
              <a:rPr lang="en-GB" sz="1600" dirty="0" smtClean="0">
                <a:latin typeface="Arial" charset="0"/>
                <a:ea typeface="Arial" charset="0"/>
                <a:cs typeface="Arial" charset="0"/>
              </a:rPr>
              <a:t>Draft of the BIS Deployment Scenario Version 0.1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18</a:t>
            </a:fld>
            <a:endParaRPr lang="de-AT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341436" y="3734736"/>
            <a:ext cx="8229600" cy="198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002060"/>
              </a:buClr>
            </a:pPr>
            <a:r>
              <a:rPr lang="en-GB" sz="2200" dirty="0" smtClean="0">
                <a:solidFill>
                  <a:srgbClr val="B3B80F"/>
                </a:solidFill>
                <a:ea typeface="Verdana" pitchFamily="34" charset="0"/>
                <a:cs typeface="Verdana" pitchFamily="34" charset="0"/>
              </a:rPr>
              <a:t>Till next MACS week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r>
              <a:rPr lang="en-GB" sz="2000" dirty="0" smtClean="0"/>
              <a:t>Release of the BIS Architecture &amp; Design document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2060"/>
              </a:buClr>
              <a:buFont typeface="Arial" charset="0"/>
              <a:buChar char="•"/>
            </a:pPr>
            <a:r>
              <a:rPr lang="en-GB" sz="2000" dirty="0" smtClean="0"/>
              <a:t>Implementation of initial set of interlock chains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2060"/>
              </a:buClr>
              <a:buFont typeface="Arial" charset="0"/>
              <a:buChar char="•"/>
            </a:pPr>
            <a:r>
              <a:rPr lang="en-GB" sz="2000" dirty="0" smtClean="0"/>
              <a:t>Definition of the missing interlock chains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2060"/>
              </a:buClr>
              <a:buFont typeface="Arial" charset="0"/>
              <a:buChar char="•"/>
            </a:pPr>
            <a:r>
              <a:rPr lang="en-GB" sz="2000" dirty="0" smtClean="0"/>
              <a:t>GUI for BIS and magnets in </a:t>
            </a:r>
            <a:r>
              <a:rPr lang="en-GB" sz="2000" dirty="0" err="1" smtClean="0"/>
              <a:t>WinCC</a:t>
            </a:r>
            <a:r>
              <a:rPr lang="en-GB" sz="2000" dirty="0" smtClean="0"/>
              <a:t> OA</a:t>
            </a:r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41436" y="188568"/>
            <a:ext cx="4950660" cy="900120"/>
          </a:xfrm>
        </p:spPr>
        <p:txBody>
          <a:bodyPr anchor="t"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Concepts</a:t>
            </a:r>
          </a:p>
          <a:p>
            <a:pPr lvl="1"/>
            <a:r>
              <a:rPr lang="en-US" dirty="0" smtClean="0"/>
              <a:t>Risk Management</a:t>
            </a:r>
          </a:p>
          <a:p>
            <a:pPr lvl="1"/>
            <a:r>
              <a:rPr lang="en-US" dirty="0" smtClean="0"/>
              <a:t>From FMEA to </a:t>
            </a:r>
            <a:r>
              <a:rPr lang="en-US" dirty="0" err="1" smtClean="0"/>
              <a:t>interlockchains</a:t>
            </a:r>
            <a:endParaRPr lang="en-US" dirty="0" smtClean="0"/>
          </a:p>
          <a:p>
            <a:r>
              <a:rPr lang="en-US" dirty="0" smtClean="0"/>
              <a:t> Design</a:t>
            </a:r>
          </a:p>
          <a:p>
            <a:pPr lvl="1"/>
            <a:r>
              <a:rPr lang="en-US" dirty="0" smtClean="0"/>
              <a:t>Purpose of the BIS</a:t>
            </a:r>
          </a:p>
          <a:p>
            <a:pPr lvl="1"/>
            <a:r>
              <a:rPr lang="en-US" dirty="0" smtClean="0"/>
              <a:t>Scope of the BIS</a:t>
            </a:r>
          </a:p>
          <a:p>
            <a:pPr lvl="1"/>
            <a:r>
              <a:rPr lang="en-US" dirty="0" smtClean="0"/>
              <a:t>Hardware / Software</a:t>
            </a:r>
          </a:p>
          <a:p>
            <a:pPr lvl="1"/>
            <a:r>
              <a:rPr lang="en-US" dirty="0" smtClean="0"/>
              <a:t>Safety-Matrix tool</a:t>
            </a:r>
          </a:p>
          <a:p>
            <a:pPr lvl="1"/>
            <a:r>
              <a:rPr lang="en-US" dirty="0" smtClean="0"/>
              <a:t>Defined Safety-Matrices</a:t>
            </a:r>
          </a:p>
          <a:p>
            <a:r>
              <a:rPr lang="en-US" dirty="0" smtClean="0"/>
              <a:t>Status</a:t>
            </a:r>
          </a:p>
          <a:p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4813" y="6429375"/>
            <a:ext cx="400050" cy="292100"/>
          </a:xfrm>
        </p:spPr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  <p:pic>
        <p:nvPicPr>
          <p:cNvPr id="12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88" y="1890704"/>
            <a:ext cx="2857500" cy="2857500"/>
          </a:xfrm>
          <a:prstGeom prst="rect">
            <a:avLst/>
          </a:prstGeom>
          <a:noFill/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CONCEPTS</a:t>
            </a:r>
            <a:endParaRPr lang="en-US" sz="4000" b="1" dirty="0">
              <a:latin typeface="Verdana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>
            <a:spLocks noChangeArrowheads="1"/>
          </p:cNvSpPr>
          <p:nvPr/>
        </p:nvSpPr>
        <p:spPr bwMode="auto">
          <a:xfrm>
            <a:off x="6732288" y="1448736"/>
            <a:ext cx="1340640" cy="705674"/>
          </a:xfrm>
          <a:custGeom>
            <a:avLst/>
            <a:gdLst>
              <a:gd name="T0" fmla="*/ 3000 w 21600"/>
              <a:gd name="T1" fmla="*/ 3320 h 21600"/>
              <a:gd name="T2" fmla="*/ 17110 w 21600"/>
              <a:gd name="T3" fmla="*/ 17330 h 21600"/>
            </a:gdLst>
            <a:ahLst/>
            <a:cxnLst>
              <a:cxn ang="0">
                <a:pos x="1930" y="7160"/>
              </a:cxn>
              <a:cxn ang="0">
                <a:pos x="5270" y="1970"/>
              </a:cxn>
              <a:cxn ang="0">
                <a:pos x="6970" y="2600"/>
              </a:cxn>
              <a:cxn ang="0">
                <a:pos x="9340" y="650"/>
              </a:cxn>
              <a:cxn ang="0">
                <a:pos x="11210" y="1700"/>
              </a:cxn>
              <a:cxn ang="0">
                <a:pos x="13150" y="0"/>
              </a:cxn>
              <a:cxn ang="0">
                <a:pos x="14870" y="1160"/>
              </a:cxn>
              <a:cxn ang="0">
                <a:pos x="16740" y="0"/>
              </a:cxn>
              <a:cxn ang="0">
                <a:pos x="19110" y="2710"/>
              </a:cxn>
              <a:cxn ang="0">
                <a:pos x="21060" y="6220"/>
              </a:cxn>
              <a:cxn ang="0">
                <a:pos x="20830" y="7660"/>
              </a:cxn>
              <a:cxn ang="0">
                <a:pos x="21600" y="10460"/>
              </a:cxn>
              <a:cxn ang="0">
                <a:pos x="18650" y="15010"/>
              </a:cxn>
              <a:cxn ang="0">
                <a:pos x="15770" y="18920"/>
              </a:cxn>
              <a:cxn ang="0">
                <a:pos x="14240" y="18310"/>
              </a:cxn>
              <a:cxn ang="0">
                <a:pos x="11000" y="21600"/>
              </a:cxn>
              <a:cxn ang="0">
                <a:pos x="8210" y="19510"/>
              </a:cxn>
              <a:cxn ang="0">
                <a:pos x="6240" y="20290"/>
              </a:cxn>
              <a:cxn ang="0">
                <a:pos x="2900" y="17640"/>
              </a:cxn>
              <a:cxn ang="0">
                <a:pos x="480" y="14660"/>
              </a:cxn>
              <a:cxn ang="0">
                <a:pos x="1070" y="12640"/>
              </a:cxn>
              <a:cxn ang="0">
                <a:pos x="0" y="10120"/>
              </a:cxn>
              <a:cxn ang="0">
                <a:pos x="1930" y="7160"/>
              </a:cxn>
              <a:cxn ang="0">
                <a:pos x="1930" y="7160"/>
              </a:cxn>
              <a:cxn ang="0">
                <a:pos x="2090" y="7920"/>
              </a:cxn>
              <a:cxn ang="0">
                <a:pos x="6970" y="2600"/>
              </a:cxn>
              <a:cxn ang="0">
                <a:pos x="7670" y="3310"/>
              </a:cxn>
              <a:cxn ang="0">
                <a:pos x="11210" y="1700"/>
              </a:cxn>
              <a:cxn ang="0">
                <a:pos x="11030" y="2400"/>
              </a:cxn>
              <a:cxn ang="0">
                <a:pos x="14870" y="1160"/>
              </a:cxn>
              <a:cxn ang="0">
                <a:pos x="14540" y="2010"/>
              </a:cxn>
              <a:cxn ang="0">
                <a:pos x="19110" y="2710"/>
              </a:cxn>
              <a:cxn ang="0">
                <a:pos x="19190" y="3380"/>
              </a:cxn>
              <a:cxn ang="0">
                <a:pos x="20830" y="7660"/>
              </a:cxn>
              <a:cxn ang="0">
                <a:pos x="20110" y="8990"/>
              </a:cxn>
              <a:cxn ang="0">
                <a:pos x="18660" y="15010"/>
              </a:cxn>
              <a:cxn ang="0">
                <a:pos x="17000" y="11450"/>
              </a:cxn>
              <a:cxn ang="0">
                <a:pos x="14240" y="18310"/>
              </a:cxn>
              <a:cxn ang="0">
                <a:pos x="14370" y="17360"/>
              </a:cxn>
              <a:cxn ang="0">
                <a:pos x="8220" y="19510"/>
              </a:cxn>
              <a:cxn ang="0">
                <a:pos x="7860" y="18640"/>
              </a:cxn>
              <a:cxn ang="0">
                <a:pos x="2900" y="17640"/>
              </a:cxn>
              <a:cxn ang="0">
                <a:pos x="3460" y="17450"/>
              </a:cxn>
              <a:cxn ang="0">
                <a:pos x="1070" y="12640"/>
              </a:cxn>
              <a:cxn ang="0">
                <a:pos x="2330" y="13040"/>
              </a:cxn>
            </a:cxnLst>
            <a:rect l="T0" t="T1" r="T2" b="T3"/>
            <a:pathLst>
              <a:path w="21600" h="21600">
                <a:moveTo>
                  <a:pt x="1930" y="7160"/>
                </a:moveTo>
                <a:cubicBezTo>
                  <a:pt x="1530" y="4490"/>
                  <a:pt x="3400" y="1970"/>
                  <a:pt x="5270" y="1970"/>
                </a:cubicBezTo>
                <a:cubicBezTo>
                  <a:pt x="5860" y="1950"/>
                  <a:pt x="6470" y="2210"/>
                  <a:pt x="6970" y="2600"/>
                </a:cubicBezTo>
                <a:cubicBezTo>
                  <a:pt x="7450" y="1390"/>
                  <a:pt x="8340" y="650"/>
                  <a:pt x="9340" y="650"/>
                </a:cubicBezTo>
                <a:cubicBezTo>
                  <a:pt x="10004" y="690"/>
                  <a:pt x="10710" y="1050"/>
                  <a:pt x="11210" y="1700"/>
                </a:cubicBezTo>
                <a:cubicBezTo>
                  <a:pt x="11570" y="630"/>
                  <a:pt x="12330" y="0"/>
                  <a:pt x="13150" y="0"/>
                </a:cubicBezTo>
                <a:cubicBezTo>
                  <a:pt x="13840" y="0"/>
                  <a:pt x="14470" y="460"/>
                  <a:pt x="14870" y="1160"/>
                </a:cubicBezTo>
                <a:cubicBezTo>
                  <a:pt x="15330" y="440"/>
                  <a:pt x="16020" y="0"/>
                  <a:pt x="16740" y="0"/>
                </a:cubicBezTo>
                <a:cubicBezTo>
                  <a:pt x="17910" y="0"/>
                  <a:pt x="18900" y="1130"/>
                  <a:pt x="19110" y="2710"/>
                </a:cubicBezTo>
                <a:cubicBezTo>
                  <a:pt x="20240" y="3150"/>
                  <a:pt x="21060" y="4580"/>
                  <a:pt x="21060" y="6220"/>
                </a:cubicBezTo>
                <a:cubicBezTo>
                  <a:pt x="21060" y="6720"/>
                  <a:pt x="21000" y="7200"/>
                  <a:pt x="20830" y="7660"/>
                </a:cubicBezTo>
                <a:cubicBezTo>
                  <a:pt x="21310" y="8460"/>
                  <a:pt x="21600" y="9450"/>
                  <a:pt x="21600" y="10460"/>
                </a:cubicBezTo>
                <a:cubicBezTo>
                  <a:pt x="21600" y="12750"/>
                  <a:pt x="20310" y="14680"/>
                  <a:pt x="18650" y="15010"/>
                </a:cubicBezTo>
                <a:cubicBezTo>
                  <a:pt x="18650" y="17200"/>
                  <a:pt x="17370" y="18920"/>
                  <a:pt x="15770" y="18920"/>
                </a:cubicBezTo>
                <a:cubicBezTo>
                  <a:pt x="15220" y="18920"/>
                  <a:pt x="14700" y="18710"/>
                  <a:pt x="14240" y="18310"/>
                </a:cubicBezTo>
                <a:cubicBezTo>
                  <a:pt x="13820" y="20240"/>
                  <a:pt x="12490" y="21600"/>
                  <a:pt x="11000" y="21600"/>
                </a:cubicBezTo>
                <a:cubicBezTo>
                  <a:pt x="9890" y="21600"/>
                  <a:pt x="8840" y="20790"/>
                  <a:pt x="8210" y="19510"/>
                </a:cubicBezTo>
                <a:cubicBezTo>
                  <a:pt x="7620" y="20000"/>
                  <a:pt x="7930" y="20290"/>
                  <a:pt x="6240" y="20290"/>
                </a:cubicBezTo>
                <a:cubicBezTo>
                  <a:pt x="4850" y="20290"/>
                  <a:pt x="3570" y="19280"/>
                  <a:pt x="2900" y="17640"/>
                </a:cubicBezTo>
                <a:cubicBezTo>
                  <a:pt x="1300" y="17600"/>
                  <a:pt x="480" y="16300"/>
                  <a:pt x="480" y="14660"/>
                </a:cubicBezTo>
                <a:cubicBezTo>
                  <a:pt x="480" y="13900"/>
                  <a:pt x="690" y="13210"/>
                  <a:pt x="1070" y="12640"/>
                </a:cubicBezTo>
                <a:cubicBezTo>
                  <a:pt x="380" y="12160"/>
                  <a:pt x="0" y="11210"/>
                  <a:pt x="0" y="10120"/>
                </a:cubicBezTo>
                <a:cubicBezTo>
                  <a:pt x="0" y="8590"/>
                  <a:pt x="840" y="7330"/>
                  <a:pt x="1930" y="7160"/>
                </a:cubicBezTo>
                <a:close/>
              </a:path>
              <a:path w="21600" h="21600" fill="none">
                <a:moveTo>
                  <a:pt x="1930" y="7160"/>
                </a:moveTo>
                <a:cubicBezTo>
                  <a:pt x="1950" y="7410"/>
                  <a:pt x="2040" y="7690"/>
                  <a:pt x="2090" y="7920"/>
                </a:cubicBezTo>
              </a:path>
              <a:path w="21600" h="21600" fill="none">
                <a:moveTo>
                  <a:pt x="6970" y="2600"/>
                </a:moveTo>
                <a:cubicBezTo>
                  <a:pt x="7200" y="2790"/>
                  <a:pt x="7480" y="3050"/>
                  <a:pt x="7670" y="3310"/>
                </a:cubicBezTo>
              </a:path>
              <a:path w="21600" h="21600" fill="none">
                <a:moveTo>
                  <a:pt x="11210" y="1700"/>
                </a:moveTo>
                <a:cubicBezTo>
                  <a:pt x="11130" y="1910"/>
                  <a:pt x="11080" y="2160"/>
                  <a:pt x="11030" y="2400"/>
                </a:cubicBezTo>
              </a:path>
              <a:path w="21600" h="21600" fill="none">
                <a:moveTo>
                  <a:pt x="14870" y="1160"/>
                </a:moveTo>
                <a:cubicBezTo>
                  <a:pt x="14720" y="1400"/>
                  <a:pt x="14640" y="1720"/>
                  <a:pt x="14540" y="2010"/>
                </a:cubicBezTo>
              </a:path>
              <a:path w="21600" h="21600" fill="none">
                <a:moveTo>
                  <a:pt x="19110" y="2710"/>
                </a:moveTo>
                <a:cubicBezTo>
                  <a:pt x="19130" y="2890"/>
                  <a:pt x="19230" y="3290"/>
                  <a:pt x="19190" y="3380"/>
                </a:cubicBezTo>
              </a:path>
              <a:path w="21600" h="21600" fill="none">
                <a:moveTo>
                  <a:pt x="20830" y="7660"/>
                </a:moveTo>
                <a:cubicBezTo>
                  <a:pt x="20660" y="8170"/>
                  <a:pt x="20430" y="8620"/>
                  <a:pt x="20110" y="8990"/>
                </a:cubicBezTo>
              </a:path>
              <a:path w="21600" h="21600" fill="none">
                <a:moveTo>
                  <a:pt x="18660" y="15010"/>
                </a:moveTo>
                <a:cubicBezTo>
                  <a:pt x="18740" y="14200"/>
                  <a:pt x="18280" y="12200"/>
                  <a:pt x="17000" y="11450"/>
                </a:cubicBezTo>
              </a:path>
              <a:path w="21600" h="21600" fill="none">
                <a:moveTo>
                  <a:pt x="14240" y="18310"/>
                </a:moveTo>
                <a:cubicBezTo>
                  <a:pt x="14320" y="17980"/>
                  <a:pt x="14350" y="17680"/>
                  <a:pt x="14370" y="17360"/>
                </a:cubicBezTo>
              </a:path>
              <a:path w="21600" h="21600" fill="none">
                <a:moveTo>
                  <a:pt x="8220" y="19510"/>
                </a:moveTo>
                <a:cubicBezTo>
                  <a:pt x="8060" y="19250"/>
                  <a:pt x="7960" y="18950"/>
                  <a:pt x="7860" y="18640"/>
                </a:cubicBezTo>
              </a:path>
              <a:path w="21600" h="21600" fill="none">
                <a:moveTo>
                  <a:pt x="2900" y="17640"/>
                </a:moveTo>
                <a:cubicBezTo>
                  <a:pt x="3090" y="17600"/>
                  <a:pt x="3280" y="17540"/>
                  <a:pt x="3460" y="17450"/>
                </a:cubicBezTo>
              </a:path>
              <a:path w="21600" h="21600" fill="none">
                <a:moveTo>
                  <a:pt x="1070" y="12640"/>
                </a:moveTo>
                <a:cubicBezTo>
                  <a:pt x="1400" y="12900"/>
                  <a:pt x="1780" y="13130"/>
                  <a:pt x="2330" y="13040"/>
                </a:cubicBezTo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en-GB"/>
          </a:p>
        </p:txBody>
      </p:sp>
      <p:sp>
        <p:nvSpPr>
          <p:cNvPr id="7171" name="Freeform 3"/>
          <p:cNvSpPr>
            <a:spLocks noChangeArrowheads="1"/>
          </p:cNvSpPr>
          <p:nvPr/>
        </p:nvSpPr>
        <p:spPr bwMode="auto">
          <a:xfrm>
            <a:off x="7043820" y="2154410"/>
            <a:ext cx="574560" cy="528536"/>
          </a:xfrm>
          <a:custGeom>
            <a:avLst/>
            <a:gdLst>
              <a:gd name="T0" fmla="*/ 257 w 640"/>
              <a:gd name="T1" fmla="*/ 295 h 861"/>
              <a:gd name="T2" fmla="*/ 414 w 640"/>
              <a:gd name="T3" fmla="*/ 566 h 861"/>
            </a:gdLst>
            <a:ahLst/>
            <a:cxnLst>
              <a:cxn ang="0">
                <a:pos x="640" y="233"/>
              </a:cxn>
              <a:cxn ang="0">
                <a:pos x="221" y="293"/>
              </a:cxn>
              <a:cxn ang="0">
                <a:pos x="506" y="12"/>
              </a:cxn>
              <a:cxn ang="0">
                <a:pos x="367" y="0"/>
              </a:cxn>
              <a:cxn ang="0">
                <a:pos x="29" y="406"/>
              </a:cxn>
              <a:cxn ang="0">
                <a:pos x="431" y="347"/>
              </a:cxn>
              <a:cxn ang="0">
                <a:pos x="145" y="645"/>
              </a:cxn>
              <a:cxn ang="0">
                <a:pos x="99" y="520"/>
              </a:cxn>
              <a:cxn ang="0">
                <a:pos x="0" y="861"/>
              </a:cxn>
              <a:cxn ang="0">
                <a:pos x="326" y="765"/>
              </a:cxn>
              <a:cxn ang="0">
                <a:pos x="209" y="711"/>
              </a:cxn>
              <a:cxn ang="0">
                <a:pos x="640" y="233"/>
              </a:cxn>
              <a:cxn ang="0">
                <a:pos x="640" y="233"/>
              </a:cxn>
            </a:cxnLst>
            <a:rect l="T0" t="T1" r="T2" b="T3"/>
            <a:pathLst>
              <a:path w="640" h="861">
                <a:moveTo>
                  <a:pt x="640" y="233"/>
                </a:moveTo>
                <a:lnTo>
                  <a:pt x="221" y="293"/>
                </a:lnTo>
                <a:lnTo>
                  <a:pt x="506" y="12"/>
                </a:lnTo>
                <a:lnTo>
                  <a:pt x="367" y="0"/>
                </a:lnTo>
                <a:lnTo>
                  <a:pt x="29" y="406"/>
                </a:lnTo>
                <a:lnTo>
                  <a:pt x="431" y="347"/>
                </a:lnTo>
                <a:lnTo>
                  <a:pt x="145" y="645"/>
                </a:lnTo>
                <a:lnTo>
                  <a:pt x="99" y="520"/>
                </a:lnTo>
                <a:lnTo>
                  <a:pt x="0" y="861"/>
                </a:lnTo>
                <a:lnTo>
                  <a:pt x="326" y="765"/>
                </a:lnTo>
                <a:lnTo>
                  <a:pt x="209" y="711"/>
                </a:lnTo>
                <a:lnTo>
                  <a:pt x="640" y="233"/>
                </a:lnTo>
                <a:close/>
              </a:path>
            </a:pathLst>
          </a:custGeom>
          <a:solidFill>
            <a:srgbClr val="E6FF00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en-GB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2216" y="2888928"/>
            <a:ext cx="2494080" cy="22552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31448" y="1628760"/>
            <a:ext cx="5670756" cy="4500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188" rIns="81639" bIns="40820"/>
          <a:lstStyle/>
          <a:p>
            <a:pPr>
              <a:spcBef>
                <a:spcPts val="1089"/>
              </a:spcBef>
              <a:spcAft>
                <a:spcPts val="907"/>
              </a:spcAft>
              <a:buSzPct val="45000"/>
              <a:buFont typeface="Wingdings" charset="2"/>
              <a:buChar char="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smtClean="0">
                <a:solidFill>
                  <a:srgbClr val="000000"/>
                </a:solidFill>
              </a:rPr>
              <a:t> Identify</a:t>
            </a:r>
            <a:r>
              <a:rPr lang="en-US" sz="2200" dirty="0">
                <a:solidFill>
                  <a:srgbClr val="000000"/>
                </a:solidFill>
              </a:rPr>
              <a:t>, characterize, and assess </a:t>
            </a:r>
            <a:r>
              <a:rPr lang="en-US" sz="2200" dirty="0" smtClean="0">
                <a:solidFill>
                  <a:srgbClr val="000000"/>
                </a:solidFill>
              </a:rPr>
              <a:t>threats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31448" y="2168832"/>
            <a:ext cx="5400720" cy="630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188" rIns="81639" bIns="40820"/>
          <a:lstStyle/>
          <a:p>
            <a:pPr>
              <a:spcBef>
                <a:spcPts val="1089"/>
              </a:spcBef>
              <a:spcAft>
                <a:spcPts val="907"/>
              </a:spcAft>
              <a:buSzPct val="45000"/>
              <a:buFont typeface="Wingdings" charset="2"/>
              <a:buChar char="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smtClean="0">
                <a:solidFill>
                  <a:srgbClr val="000000"/>
                </a:solidFill>
              </a:rPr>
              <a:t> Assess the vulnerability to the specific threats and determine the risk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31448" y="2978940"/>
            <a:ext cx="5670756" cy="4500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188" rIns="81639" bIns="40820"/>
          <a:lstStyle/>
          <a:p>
            <a:pPr>
              <a:spcBef>
                <a:spcPts val="1089"/>
              </a:spcBef>
              <a:spcAft>
                <a:spcPts val="907"/>
              </a:spcAft>
              <a:buSzPct val="45000"/>
              <a:buFont typeface="Wingdings" charset="2"/>
              <a:buChar char="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smtClean="0">
                <a:solidFill>
                  <a:srgbClr val="000000"/>
                </a:solidFill>
              </a:rPr>
              <a:t> Identify ways to reduce those risks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431448" y="3519012"/>
            <a:ext cx="5670756" cy="9001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188" rIns="81639" bIns="40820"/>
          <a:lstStyle/>
          <a:p>
            <a:pPr>
              <a:spcBef>
                <a:spcPts val="1089"/>
              </a:spcBef>
              <a:spcAft>
                <a:spcPts val="907"/>
              </a:spcAft>
              <a:buSzPct val="45000"/>
              <a:buFont typeface="Wingdings" charset="2"/>
              <a:buChar char="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dirty="0" smtClean="0">
                <a:solidFill>
                  <a:srgbClr val="000000"/>
                </a:solidFill>
              </a:rPr>
              <a:t> Prioritize and apply risk reduction measures based on a strategy</a:t>
            </a:r>
            <a:endParaRPr lang="en-US" sz="2200" dirty="0">
              <a:solidFill>
                <a:srgbClr val="000000"/>
              </a:solidFill>
            </a:endParaRPr>
          </a:p>
        </p:txBody>
      </p:sp>
      <p:pic>
        <p:nvPicPr>
          <p:cNvPr id="1026" name="Picture 2" descr="E:\clipart\bandai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40" y="3338988"/>
            <a:ext cx="540072" cy="496903"/>
          </a:xfrm>
          <a:prstGeom prst="rect">
            <a:avLst/>
          </a:prstGeom>
          <a:noFill/>
        </p:spPr>
      </p:pic>
      <p:pic>
        <p:nvPicPr>
          <p:cNvPr id="16" name="Picture 2" descr="E:\clipart\bandai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12312" y="3519012"/>
            <a:ext cx="540072" cy="496903"/>
          </a:xfrm>
          <a:prstGeom prst="rect">
            <a:avLst/>
          </a:prstGeom>
          <a:noFill/>
        </p:spPr>
      </p:pic>
      <p:pic>
        <p:nvPicPr>
          <p:cNvPr id="17" name="Picture 2" descr="E:\clipart\bandai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84" y="3248976"/>
            <a:ext cx="540072" cy="496903"/>
          </a:xfrm>
          <a:prstGeom prst="rect">
            <a:avLst/>
          </a:prstGeom>
          <a:noFill/>
        </p:spPr>
      </p:pic>
      <p:sp>
        <p:nvSpPr>
          <p:cNvPr id="19" name="Title 8"/>
          <p:cNvSpPr>
            <a:spLocks noGrp="1"/>
          </p:cNvSpPr>
          <p:nvPr>
            <p:ph type="title"/>
          </p:nvPr>
        </p:nvSpPr>
        <p:spPr>
          <a:xfrm>
            <a:off x="341436" y="188568"/>
            <a:ext cx="4950660" cy="900120"/>
          </a:xfrm>
        </p:spPr>
        <p:txBody>
          <a:bodyPr anchor="t"/>
          <a:lstStyle/>
          <a:p>
            <a:r>
              <a:rPr lang="en-US" dirty="0" smtClean="0">
                <a:latin typeface="+mj-lt"/>
              </a:rPr>
              <a:t>Risk Management</a:t>
            </a:r>
            <a:endParaRPr lang="en-US" dirty="0">
              <a:latin typeface="+mj-lt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2051664" y="5319252"/>
            <a:ext cx="5670756" cy="4500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188" rIns="81639" bIns="40820"/>
          <a:lstStyle/>
          <a:p>
            <a:pPr algn="ctr">
              <a:spcBef>
                <a:spcPts val="1089"/>
              </a:spcBef>
              <a:spcAft>
                <a:spcPts val="907"/>
              </a:spcAft>
              <a:buSzPct val="45000"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 b="1" dirty="0" smtClean="0">
                <a:solidFill>
                  <a:srgbClr val="FF0000"/>
                </a:solidFill>
              </a:rPr>
              <a:t>! The BIS is the LAST resort !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4813" y="6429375"/>
            <a:ext cx="400050" cy="292100"/>
          </a:xfrm>
        </p:spPr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41436" y="188568"/>
            <a:ext cx="4950660" cy="900120"/>
          </a:xfrm>
        </p:spPr>
        <p:txBody>
          <a:bodyPr anchor="t"/>
          <a:lstStyle/>
          <a:p>
            <a:r>
              <a:rPr lang="en-US" dirty="0" smtClean="0"/>
              <a:t>From FMEA to </a:t>
            </a:r>
            <a:r>
              <a:rPr lang="en-US" dirty="0" err="1" smtClean="0"/>
              <a:t>Interlockchains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2" cstate="print"/>
          <a:srcRect l="3648" t="19128" r="15072" b="62914"/>
          <a:stretch>
            <a:fillRect/>
          </a:stretch>
        </p:blipFill>
        <p:spPr bwMode="auto">
          <a:xfrm>
            <a:off x="431448" y="1538748"/>
            <a:ext cx="8191092" cy="117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 t="7648" b="46467"/>
          <a:stretch>
            <a:fillRect/>
          </a:stretch>
        </p:blipFill>
        <p:spPr bwMode="auto">
          <a:xfrm>
            <a:off x="2321700" y="4239108"/>
            <a:ext cx="4500600" cy="162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>
          <a:xfrm rot="5400000">
            <a:off x="4346176" y="2933934"/>
            <a:ext cx="450060" cy="1588"/>
          </a:xfrm>
          <a:prstGeom prst="straightConnector1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4346176" y="4013284"/>
            <a:ext cx="450060" cy="1588"/>
          </a:xfrm>
          <a:prstGeom prst="straightConnector1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/>
          <p:nvPr/>
        </p:nvPicPr>
        <p:blipFill>
          <a:blip r:embed="rId4" cstate="print"/>
          <a:srcRect l="1132" t="17282" r="49104" b="75323"/>
          <a:stretch>
            <a:fillRect/>
          </a:stretch>
        </p:blipFill>
        <p:spPr bwMode="auto">
          <a:xfrm>
            <a:off x="795454" y="3143763"/>
            <a:ext cx="7557050" cy="64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3401844" y="2590800"/>
            <a:ext cx="5400720" cy="1570191"/>
          </a:xfrm>
        </p:spPr>
        <p:txBody>
          <a:bodyPr anchor="t"/>
          <a:lstStyle/>
          <a:p>
            <a:r>
              <a:rPr lang="en-US" sz="4000" b="1" dirty="0" smtClean="0">
                <a:latin typeface="Verdana" pitchFamily="34" charset="0"/>
              </a:rPr>
              <a:t>Beam Interlock System Design</a:t>
            </a:r>
            <a:endParaRPr lang="en-US" sz="4000" b="1" dirty="0">
              <a:latin typeface="Verdana" pitchFamily="34" charset="0"/>
            </a:endParaRPr>
          </a:p>
        </p:txBody>
      </p:sp>
      <p:pic>
        <p:nvPicPr>
          <p:cNvPr id="9" name="Picture 2" descr="E:\clipart\MP9004012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5" y="2258844"/>
            <a:ext cx="2954677" cy="1968983"/>
          </a:xfrm>
          <a:prstGeom prst="rect">
            <a:avLst/>
          </a:prstGeom>
          <a:noFill/>
        </p:spPr>
      </p:pic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1776412"/>
          </a:xfrm>
        </p:spPr>
        <p:txBody>
          <a:bodyPr/>
          <a:lstStyle/>
          <a:p>
            <a:r>
              <a:rPr lang="en-US" b="1" dirty="0" smtClean="0"/>
              <a:t>Protect machine components </a:t>
            </a:r>
            <a:r>
              <a:rPr lang="en-US" dirty="0" smtClean="0"/>
              <a:t>from damage</a:t>
            </a:r>
          </a:p>
          <a:p>
            <a:pPr lvl="1"/>
            <a:r>
              <a:rPr lang="en-US" dirty="0" smtClean="0"/>
              <a:t>Due to conflicting commands</a:t>
            </a:r>
          </a:p>
          <a:p>
            <a:r>
              <a:rPr lang="en-US" b="1" dirty="0" smtClean="0"/>
              <a:t>Reduce risk for persons to be harmed</a:t>
            </a:r>
          </a:p>
          <a:p>
            <a:pPr lvl="1"/>
            <a:r>
              <a:rPr lang="en-US" dirty="0" smtClean="0"/>
              <a:t>Due to conflicting commands intended for beam generation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7</a:t>
            </a:fld>
            <a:endParaRPr lang="de-AT"/>
          </a:p>
        </p:txBody>
      </p:sp>
      <p:sp>
        <p:nvSpPr>
          <p:cNvPr id="7" name="TextBox 6"/>
          <p:cNvSpPr txBox="1"/>
          <p:nvPr/>
        </p:nvSpPr>
        <p:spPr>
          <a:xfrm>
            <a:off x="1752600" y="3810000"/>
            <a:ext cx="573311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The </a:t>
            </a:r>
            <a:r>
              <a:rPr lang="en-US" sz="2800" b="1" dirty="0" smtClean="0"/>
              <a:t>scope </a:t>
            </a:r>
            <a:r>
              <a:rPr lang="en-US" sz="2800" dirty="0" smtClean="0"/>
              <a:t>of the BIS is to act as a </a:t>
            </a:r>
          </a:p>
          <a:p>
            <a:pPr algn="ctr"/>
            <a:r>
              <a:rPr lang="en-US" sz="2800" dirty="0" smtClean="0"/>
              <a:t>functional </a:t>
            </a:r>
            <a:r>
              <a:rPr lang="en-US" sz="2800" b="1" dirty="0" smtClean="0"/>
              <a:t>safety mechanism </a:t>
            </a:r>
          </a:p>
          <a:p>
            <a:pPr algn="ctr"/>
            <a:r>
              <a:rPr lang="en-US" sz="2800" dirty="0" smtClean="0"/>
              <a:t>for the </a:t>
            </a:r>
            <a:r>
              <a:rPr lang="en-US" sz="2800" b="1" dirty="0" smtClean="0"/>
              <a:t>particle accelerator</a:t>
            </a:r>
            <a:endParaRPr lang="en-US" sz="2800" b="1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it 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629172"/>
          </a:xfrm>
        </p:spPr>
        <p:txBody>
          <a:bodyPr/>
          <a:lstStyle/>
          <a:p>
            <a:r>
              <a:rPr lang="en-US" dirty="0" smtClean="0"/>
              <a:t>Protect patients from beams that deviate from expected characteristics</a:t>
            </a:r>
          </a:p>
          <a:p>
            <a:r>
              <a:rPr lang="en-US" dirty="0" smtClean="0"/>
              <a:t>Protect people from hazards that do not originate from the particle accelerator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8</a:t>
            </a:fld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313" name="Object 1"/>
          <p:cNvGraphicFramePr>
            <a:graphicFrameLocks noChangeAspect="1"/>
          </p:cNvGraphicFramePr>
          <p:nvPr/>
        </p:nvGraphicFramePr>
        <p:xfrm>
          <a:off x="2209800" y="990600"/>
          <a:ext cx="4953000" cy="5112041"/>
        </p:xfrm>
        <a:graphic>
          <a:graphicData uri="http://schemas.openxmlformats.org/presentationml/2006/ole">
            <p:oleObj spid="_x0000_s13313" name="Visio" r:id="rId4" imgW="5987034" imgH="6167056" progId="Visio.Drawing.11">
              <p:embed/>
            </p:oleObj>
          </a:graphicData>
        </a:graphic>
      </p:graphicFrame>
      <p:sp>
        <p:nvSpPr>
          <p:cNvPr id="18" name="Title 8"/>
          <p:cNvSpPr>
            <a:spLocks noGrp="1"/>
          </p:cNvSpPr>
          <p:nvPr>
            <p:ph type="title"/>
          </p:nvPr>
        </p:nvSpPr>
        <p:spPr>
          <a:xfrm>
            <a:off x="341436" y="188568"/>
            <a:ext cx="4950660" cy="900120"/>
          </a:xfrm>
        </p:spPr>
        <p:txBody>
          <a:bodyPr anchor="t"/>
          <a:lstStyle/>
          <a:p>
            <a:r>
              <a:rPr lang="en-US" dirty="0" smtClean="0"/>
              <a:t>Sensors and Actuators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PR-110328-a-HPA, March 28</a:t>
            </a:r>
            <a:r>
              <a:rPr lang="en-US" baseline="30000" dirty="0" smtClean="0"/>
              <a:t>th</a:t>
            </a:r>
            <a:r>
              <a:rPr lang="en-US" dirty="0" smtClean="0"/>
              <a:t> , 2011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H. Pavetits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4813" y="6429375"/>
            <a:ext cx="400050" cy="292100"/>
          </a:xfrm>
        </p:spPr>
        <p:txBody>
          <a:bodyPr/>
          <a:lstStyle/>
          <a:p>
            <a:fld id="{63698CBE-1794-1441-A42E-D13DB17F8847}" type="slidenum">
              <a:rPr lang="de-AT" smtClean="0"/>
              <a:pPr/>
              <a:t>9</a:t>
            </a:fld>
            <a:endParaRPr lang="de-AT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746</Words>
  <Application>Microsoft Office PowerPoint</Application>
  <PresentationFormat>On-screen Show (4:3)</PresentationFormat>
  <Paragraphs>195</Paragraphs>
  <Slides>18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Verdana</vt:lpstr>
      <vt:lpstr>Wingdings</vt:lpstr>
      <vt:lpstr>DaxWide-Medium</vt:lpstr>
      <vt:lpstr>ＭＳ Ｐゴシック</vt:lpstr>
      <vt:lpstr>1_Office Theme</vt:lpstr>
      <vt:lpstr>Custom Design</vt:lpstr>
      <vt:lpstr>Visio</vt:lpstr>
      <vt:lpstr>Beam Interlock System Technology Evaluation and Design MACS Week 1, 2011 Hannes Pavetits</vt:lpstr>
      <vt:lpstr>Overview</vt:lpstr>
      <vt:lpstr>CONCEPTS</vt:lpstr>
      <vt:lpstr>Risk Management</vt:lpstr>
      <vt:lpstr>From FMEA to Interlockchains</vt:lpstr>
      <vt:lpstr>Beam Interlock System Design</vt:lpstr>
      <vt:lpstr>Goals of the BIS</vt:lpstr>
      <vt:lpstr>What it is not</vt:lpstr>
      <vt:lpstr>Sensors and Actuators</vt:lpstr>
      <vt:lpstr>Characteristics</vt:lpstr>
      <vt:lpstr>Hardware / Software</vt:lpstr>
      <vt:lpstr>Safety-Matrix Tool</vt:lpstr>
      <vt:lpstr>Defined Matrices</vt:lpstr>
      <vt:lpstr>Status</vt:lpstr>
      <vt:lpstr>BIS Workshop BD</vt:lpstr>
      <vt:lpstr>BD Interlock Chains</vt:lpstr>
      <vt:lpstr>BD Open Questions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hpavetit</cp:lastModifiedBy>
  <cp:revision>918</cp:revision>
  <dcterms:created xsi:type="dcterms:W3CDTF">2011-03-26T13:08:06Z</dcterms:created>
  <dcterms:modified xsi:type="dcterms:W3CDTF">2011-03-28T06:29:33Z</dcterms:modified>
</cp:coreProperties>
</file>