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88" r:id="rId4"/>
    <p:sldId id="280" r:id="rId5"/>
    <p:sldId id="281" r:id="rId6"/>
    <p:sldId id="282" r:id="rId7"/>
    <p:sldId id="284" r:id="rId8"/>
    <p:sldId id="283" r:id="rId9"/>
    <p:sldId id="287" r:id="rId10"/>
    <p:sldId id="285" r:id="rId11"/>
    <p:sldId id="289" r:id="rId12"/>
    <p:sldId id="266" r:id="rId13"/>
  </p:sldIdLst>
  <p:sldSz cx="9144000" cy="7021513"/>
  <p:notesSz cx="6797675" cy="987425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D71920"/>
    <a:srgbClr val="CC0000"/>
    <a:srgbClr val="C0C0C0"/>
    <a:srgbClr val="808080"/>
    <a:srgbClr val="7D7D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7" autoAdjust="0"/>
    <p:restoredTop sz="91294" autoAdjust="0"/>
  </p:normalViewPr>
  <p:slideViewPr>
    <p:cSldViewPr snapToObjects="1">
      <p:cViewPr>
        <p:scale>
          <a:sx n="100" d="100"/>
          <a:sy n="100" d="100"/>
        </p:scale>
        <p:origin x="-1344" y="-120"/>
      </p:cViewPr>
      <p:guideLst>
        <p:guide orient="horz" pos="726"/>
        <p:guide pos="725"/>
      </p:guideLst>
    </p:cSldViewPr>
  </p:slideViewPr>
  <p:outlineViewPr>
    <p:cViewPr>
      <p:scale>
        <a:sx n="33" d="100"/>
        <a:sy n="33" d="100"/>
      </p:scale>
      <p:origin x="264" y="124891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6" d="100"/>
          <a:sy n="66" d="100"/>
        </p:scale>
        <p:origin x="-1651" y="-82"/>
      </p:cViewPr>
      <p:guideLst>
        <p:guide orient="horz" pos="3110"/>
        <p:guide pos="214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24F69FB-E29B-45D7-8F90-811E867CC7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9013" y="741363"/>
            <a:ext cx="48196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EE6BC11-9481-4ACD-83E2-662AA05AB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REDNE</a:t>
            </a:r>
            <a:r>
              <a:rPr lang="en-US" baseline="0" dirty="0" smtClean="0"/>
              <a:t>T – Real Time Event Distribution Network</a:t>
            </a:r>
          </a:p>
          <a:p>
            <a:pPr eaLnBrk="1" hangingPunct="1"/>
            <a:r>
              <a:rPr lang="en-US" baseline="0" dirty="0" err="1" smtClean="0"/>
              <a:t>Sistem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prenasanje</a:t>
            </a:r>
            <a:r>
              <a:rPr lang="en-US" baseline="0" dirty="0" smtClean="0"/>
              <a:t> timing </a:t>
            </a:r>
            <a:r>
              <a:rPr lang="en-US" baseline="0" dirty="0" err="1" smtClean="0"/>
              <a:t>eventov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podatkov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komand</a:t>
            </a:r>
            <a:r>
              <a:rPr lang="en-US" baseline="0" dirty="0" smtClean="0"/>
              <a:t>) v hard real time-u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DAD93B-10AA-41E0-9AAC-226A18BCA07B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-VAA (Virtual</a:t>
            </a:r>
            <a:r>
              <a:rPr lang="en-US" baseline="0" dirty="0" smtClean="0"/>
              <a:t> Accelerator </a:t>
            </a:r>
            <a:r>
              <a:rPr lang="en-US" baseline="0" dirty="0" err="1" smtClean="0"/>
              <a:t>Alocator</a:t>
            </a:r>
            <a:r>
              <a:rPr lang="en-US" baseline="0" dirty="0" smtClean="0"/>
              <a:t>) – activates run (composed of multiple accelerator </a:t>
            </a:r>
            <a:r>
              <a:rPr lang="en-US" baseline="0" dirty="0" err="1" smtClean="0"/>
              <a:t>cyles</a:t>
            </a:r>
            <a:r>
              <a:rPr lang="en-US" baseline="0" dirty="0" smtClean="0"/>
              <a:t>, and each cycle of events)</a:t>
            </a:r>
          </a:p>
          <a:p>
            <a:r>
              <a:rPr lang="en-US" dirty="0" smtClean="0"/>
              <a:t>-MTG lets everybody know</a:t>
            </a:r>
            <a:r>
              <a:rPr lang="en-US" baseline="0" dirty="0" smtClean="0"/>
              <a:t> about </a:t>
            </a:r>
            <a:r>
              <a:rPr lang="en-US" baseline="0" dirty="0" err="1" smtClean="0"/>
              <a:t>whats</a:t>
            </a:r>
            <a:r>
              <a:rPr lang="en-US" baseline="0" dirty="0" smtClean="0"/>
              <a:t> going to happen (which cycles are going to be generated)</a:t>
            </a:r>
          </a:p>
          <a:p>
            <a:r>
              <a:rPr lang="en-US" baseline="0" dirty="0" smtClean="0"/>
              <a:t>-after that MTG receives acknowledgments from all receivers-devices</a:t>
            </a:r>
          </a:p>
          <a:p>
            <a:r>
              <a:rPr lang="en-US" baseline="0" dirty="0" smtClean="0"/>
              <a:t>-VAA requests actual generation of cycles</a:t>
            </a:r>
          </a:p>
          <a:p>
            <a:r>
              <a:rPr lang="en-US" baseline="0" dirty="0" smtClean="0"/>
              <a:t>-MTG start generating cycles by emitting events over fiber optics and MAPS</a:t>
            </a:r>
          </a:p>
          <a:p>
            <a:r>
              <a:rPr lang="en-US" baseline="0" dirty="0" smtClean="0"/>
              <a:t>-MTR generates responses to events (either backplane, GPIOs, software…)</a:t>
            </a:r>
            <a:endParaRPr 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BF9767-737B-43B7-A16C-F6CCC6F236BD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baseline="0" dirty="0" smtClean="0"/>
              <a:t>-completed MTR arch.</a:t>
            </a:r>
          </a:p>
          <a:p>
            <a:pPr>
              <a:buFontTx/>
              <a:buNone/>
            </a:pPr>
            <a:r>
              <a:rPr lang="en-US" baseline="0" dirty="0" smtClean="0"/>
              <a:t>-this </a:t>
            </a:r>
            <a:r>
              <a:rPr lang="en-US" baseline="0" dirty="0" err="1" smtClean="0"/>
              <a:t>fml</a:t>
            </a:r>
            <a:r>
              <a:rPr lang="en-US" baseline="0" dirty="0" smtClean="0"/>
              <a:t> actually defines shared variables through which it is configured, no static parameters</a:t>
            </a:r>
          </a:p>
          <a:p>
            <a:pPr>
              <a:buFontTx/>
              <a:buNone/>
            </a:pPr>
            <a:r>
              <a:rPr lang="en-US" baseline="0" dirty="0" smtClean="0"/>
              <a:t>-interface through which e.g. PCC can configure MTR on the fly</a:t>
            </a:r>
          </a:p>
          <a:p>
            <a:pPr>
              <a:buFontTx/>
              <a:buNone/>
            </a:pPr>
            <a:r>
              <a:rPr lang="en-US" baseline="0" dirty="0" smtClean="0"/>
              <a:t>-(!) not yet finalized</a:t>
            </a:r>
            <a:endParaRPr lang="sl-SI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-hardware implementation in</a:t>
            </a:r>
            <a:r>
              <a:rPr lang="en-US" baseline="0" dirty="0" smtClean="0"/>
              <a:t> </a:t>
            </a:r>
            <a:r>
              <a:rPr lang="en-US" dirty="0" smtClean="0"/>
              <a:t>FPGA</a:t>
            </a:r>
          </a:p>
          <a:p>
            <a:pPr>
              <a:buFontTx/>
              <a:buChar char="-"/>
            </a:pPr>
            <a:r>
              <a:rPr lang="en-US" baseline="0" dirty="0" smtClean="0"/>
              <a:t>MTR cannot yet receive commands from MTG</a:t>
            </a:r>
          </a:p>
          <a:p>
            <a:pPr>
              <a:buFontTx/>
              <a:buChar char="-"/>
            </a:pPr>
            <a:r>
              <a:rPr lang="en-US" baseline="0" dirty="0" smtClean="0"/>
              <a:t>ActivateRun issue – lightweight over fiber (payload was too big), payload is emitted only through MAPS</a:t>
            </a:r>
          </a:p>
          <a:p>
            <a:pPr>
              <a:buFontTx/>
              <a:buChar char="-"/>
            </a:pPr>
            <a:endParaRPr lang="sl-SI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VAA doesn’t</a:t>
            </a:r>
            <a:r>
              <a:rPr lang="en-US" baseline="0" dirty="0" smtClean="0"/>
              <a:t> communicate with only one component but with 5 individual components, one for each execution slot</a:t>
            </a:r>
          </a:p>
          <a:p>
            <a:pPr>
              <a:buFontTx/>
              <a:buChar char="-"/>
            </a:pPr>
            <a:endParaRPr lang="sl-SI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-MTR is finished</a:t>
            </a:r>
          </a:p>
          <a:p>
            <a:r>
              <a:rPr lang="en-US" dirty="0" smtClean="0"/>
              <a:t>-SW injection used for simulating MTG when it is not </a:t>
            </a:r>
            <a:r>
              <a:rPr lang="en-US" dirty="0" err="1" smtClean="0"/>
              <a:t>phisicaly</a:t>
            </a:r>
            <a:r>
              <a:rPr lang="en-US" dirty="0" smtClean="0"/>
              <a:t> present in the system</a:t>
            </a:r>
          </a:p>
          <a:p>
            <a:r>
              <a:rPr lang="en-US" dirty="0" smtClean="0"/>
              <a:t>-10</a:t>
            </a:r>
            <a:r>
              <a:rPr lang="en-US" baseline="0" dirty="0" smtClean="0"/>
              <a:t> MHz clock – used for </a:t>
            </a:r>
            <a:r>
              <a:rPr lang="en-US" baseline="0" dirty="0" err="1" smtClean="0"/>
              <a:t>sychronizing</a:t>
            </a:r>
            <a:r>
              <a:rPr lang="en-US" baseline="0" dirty="0" smtClean="0"/>
              <a:t> the PCC</a:t>
            </a:r>
          </a:p>
          <a:p>
            <a:r>
              <a:rPr lang="en-US" baseline="0" dirty="0" smtClean="0"/>
              <a:t>-MTR configured with FECOS events on the fly and over shared variables during configuration phase (configure command)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-how</a:t>
            </a:r>
            <a:r>
              <a:rPr lang="en-US" baseline="0" dirty="0" smtClean="0"/>
              <a:t> VAA talks to MTG (how requests look like)</a:t>
            </a:r>
          </a:p>
          <a:p>
            <a:r>
              <a:rPr lang="en-US" baseline="0" dirty="0" smtClean="0"/>
              <a:t>-for testing purposes (hello world like), MTG always responds with OK status on GetStatus request</a:t>
            </a:r>
          </a:p>
          <a:p>
            <a:r>
              <a:rPr lang="en-US" baseline="0" dirty="0" smtClean="0"/>
              <a:t>-low level support for MTG - driver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how REDNET will</a:t>
            </a:r>
            <a:r>
              <a:rPr lang="en-US" baseline="0" dirty="0" smtClean="0"/>
              <a:t> progress over the following months. First the MTR is being finalized, the MTG development follows and at the end, all the tests and reports will be provided. </a:t>
            </a:r>
          </a:p>
          <a:p>
            <a:endParaRPr lang="en-US" baseline="0" dirty="0" smtClean="0"/>
          </a:p>
          <a:p>
            <a:r>
              <a:rPr lang="en-US" baseline="0" smtClean="0"/>
              <a:t>The design </a:t>
            </a:r>
            <a:r>
              <a:rPr lang="en-US" baseline="0" dirty="0" smtClean="0"/>
              <a:t>documentation will be written and finalized during MTR and MTG development when all the requests are accepted and can be put into </a:t>
            </a:r>
            <a:r>
              <a:rPr lang="en-US" baseline="0" smtClean="0"/>
              <a:t>the document.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1225"/>
            <a:ext cx="7772400" cy="1504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78275"/>
            <a:ext cx="6400800" cy="17954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5E583-2EF7-428E-98A8-C349C56C0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72CA2-4200-4D86-BDE6-016AB13D6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279400"/>
            <a:ext cx="2244725" cy="6148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79400"/>
            <a:ext cx="6586538" cy="6148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6B421-9477-443D-B297-85AE44A503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C0B56-9B30-49A3-A5D8-5D56B8E96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2400" cy="1395413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2400" cy="1535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48AE5-D16A-4F5F-841E-13DDB1991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625" y="971550"/>
            <a:ext cx="4010025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2050" y="971550"/>
            <a:ext cx="4011613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93486-552C-4F3A-AE08-F175C56F9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29600" cy="11699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71625"/>
            <a:ext cx="404177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27263"/>
            <a:ext cx="404177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E5924-F6A7-4CB6-ABEB-5B535975E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95686-C741-4B1E-BBFF-F54688C20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4C8E5-BC23-458F-9597-D28133A46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9400"/>
            <a:ext cx="5111750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DD516-5B8D-4E67-B5B7-21A4BCE62A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6400" cy="5810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6400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6400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49759-5222-49C8-8F7B-375BA3532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92163" y="6729413"/>
            <a:ext cx="298767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200">
                <a:solidFill>
                  <a:srgbClr val="7D7D7D"/>
                </a:solidFill>
              </a:defRPr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1027" name="Line 13"/>
          <p:cNvSpPr>
            <a:spLocks noChangeShapeType="1"/>
          </p:cNvSpPr>
          <p:nvPr userDrawn="1"/>
        </p:nvSpPr>
        <p:spPr bwMode="auto">
          <a:xfrm flipH="1">
            <a:off x="639763" y="520700"/>
            <a:ext cx="7950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28" name="Picture 14" descr="logocosylabmin"/>
          <p:cNvPicPr>
            <a:picLocks noChangeAspect="1" noChangeArrowheads="1"/>
          </p:cNvPicPr>
          <p:nvPr userDrawn="1"/>
        </p:nvPicPr>
        <p:blipFill>
          <a:blip r:embed="rId13" cstate="print">
            <a:lum contrast="30000"/>
          </a:blip>
          <a:srcRect/>
          <a:stretch>
            <a:fillRect/>
          </a:stretch>
        </p:blipFill>
        <p:spPr bwMode="auto">
          <a:xfrm>
            <a:off x="8610600" y="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79400"/>
            <a:ext cx="5327650" cy="539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00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title style...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971550"/>
            <a:ext cx="8174038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First</a:t>
            </a:r>
            <a:endParaRPr lang="en-US" smtClean="0"/>
          </a:p>
          <a:p>
            <a:pPr lvl="1"/>
            <a:r>
              <a:rPr lang="en-US" smtClean="0"/>
              <a:t> </a:t>
            </a:r>
            <a:r>
              <a:rPr lang="sl-SI" smtClean="0"/>
              <a:t>Second</a:t>
            </a:r>
          </a:p>
          <a:p>
            <a:pPr lvl="2"/>
            <a:endParaRPr lang="sl-SI" smtClean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9963" y="6696075"/>
            <a:ext cx="46037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D7D7D"/>
                </a:solidFill>
              </a:defRPr>
            </a:lvl1pPr>
          </a:lstStyle>
          <a:p>
            <a:pPr>
              <a:defRPr/>
            </a:pPr>
            <a:fld id="{20507707-0B55-4B5F-8E39-02B42C0172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10000"/>
        </a:spcBef>
        <a:spcAft>
          <a:spcPct val="5000"/>
        </a:spcAft>
        <a:buClr>
          <a:srgbClr val="CC0000"/>
        </a:buClr>
        <a:buSzPct val="8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5000"/>
        </a:spcAft>
        <a:buClr>
          <a:srgbClr val="CC0000"/>
        </a:buClr>
        <a:buSzPct val="6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mailto:luka.sepetavc@cosylab.com" TargetMode="External"/><Relationship Id="rId4" Type="http://schemas.openxmlformats.org/officeDocument/2006/relationships/hyperlink" Target="mailto:rok.stefanic@cosylab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Excel_2007_Workbook1.xlsx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8750" y="2320925"/>
            <a:ext cx="5437188" cy="1585913"/>
          </a:xfrm>
          <a:noFill/>
        </p:spPr>
        <p:txBody>
          <a:bodyPr lIns="0" anchor="ctr"/>
          <a:lstStyle/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REDNet</a:t>
            </a:r>
            <a:r>
              <a:rPr lang="en-US" sz="2800" dirty="0" smtClean="0"/>
              <a:t> - Status overview</a:t>
            </a:r>
          </a:p>
        </p:txBody>
      </p:sp>
      <p:pic>
        <p:nvPicPr>
          <p:cNvPr id="2051" name="Picture 32" descr="logocosylab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755650" y="1963738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33"/>
          <p:cNvSpPr txBox="1">
            <a:spLocks noChangeArrowheads="1"/>
          </p:cNvSpPr>
          <p:nvPr/>
        </p:nvSpPr>
        <p:spPr bwMode="auto">
          <a:xfrm>
            <a:off x="2699792" y="3906838"/>
            <a:ext cx="543614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US" sz="2000" dirty="0" err="1" smtClean="0"/>
              <a:t>Rok</a:t>
            </a:r>
            <a:r>
              <a:rPr lang="en-US" sz="2000" dirty="0" smtClean="0"/>
              <a:t> </a:t>
            </a:r>
            <a:r>
              <a:rPr lang="en-US" sz="2000" dirty="0" err="1" smtClean="0"/>
              <a:t>Stefanic</a:t>
            </a:r>
            <a:r>
              <a:rPr lang="en-US" sz="2000" dirty="0" smtClean="0"/>
              <a:t>      (</a:t>
            </a:r>
            <a:r>
              <a:rPr lang="en-US" sz="2000" dirty="0" smtClean="0">
                <a:hlinkClick r:id="rId4"/>
              </a:rPr>
              <a:t>rok.stefanic@cosylab.com</a:t>
            </a:r>
            <a:r>
              <a:rPr lang="en-US" sz="2000" dirty="0" smtClean="0"/>
              <a:t>)</a:t>
            </a:r>
          </a:p>
          <a:p>
            <a:r>
              <a:rPr lang="en-US" sz="2000" u="sng" dirty="0" smtClean="0"/>
              <a:t>Luka </a:t>
            </a:r>
            <a:r>
              <a:rPr lang="en-US" sz="2000" u="sng" dirty="0" err="1" smtClean="0"/>
              <a:t>Sepetavc</a:t>
            </a:r>
            <a:r>
              <a:rPr lang="en-US" sz="2000" dirty="0" smtClean="0"/>
              <a:t>  (</a:t>
            </a:r>
            <a:r>
              <a:rPr lang="en-US" sz="2000" dirty="0" smtClean="0">
                <a:hlinkClick r:id="rId5"/>
              </a:rPr>
              <a:t>luka.sepetavc@cosylab.com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</p:txBody>
      </p:sp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650" y="809625"/>
            <a:ext cx="28384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4" name="Group 41"/>
          <p:cNvGrpSpPr>
            <a:grpSpLocks/>
          </p:cNvGrpSpPr>
          <p:nvPr/>
        </p:nvGrpSpPr>
        <p:grpSpPr bwMode="auto">
          <a:xfrm>
            <a:off x="2665413" y="5075175"/>
            <a:ext cx="3743325" cy="631825"/>
            <a:chOff x="1477" y="3184"/>
            <a:chExt cx="2358" cy="398"/>
          </a:xfrm>
        </p:grpSpPr>
        <p:pic>
          <p:nvPicPr>
            <p:cNvPr id="2055" name="Picture 42" descr="cikacaka"/>
            <p:cNvPicPr>
              <a:picLocks noChangeAspect="1" noChangeArrowheads="1"/>
            </p:cNvPicPr>
            <p:nvPr/>
          </p:nvPicPr>
          <p:blipFill>
            <a:blip r:embed="rId7" cstate="print">
              <a:lum contrast="-12000"/>
            </a:blip>
            <a:srcRect/>
            <a:stretch>
              <a:fillRect/>
            </a:stretch>
          </p:blipFill>
          <p:spPr bwMode="auto">
            <a:xfrm>
              <a:off x="1541" y="3184"/>
              <a:ext cx="217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3"/>
            <p:cNvSpPr>
              <a:spLocks noChangeArrowheads="1"/>
            </p:cNvSpPr>
            <p:nvPr/>
          </p:nvSpPr>
          <p:spPr bwMode="auto">
            <a:xfrm>
              <a:off x="1477" y="3388"/>
              <a:ext cx="2358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400" spc="320" dirty="0"/>
                <a:t>the best people make </a:t>
              </a:r>
              <a:r>
                <a:rPr lang="en-US" sz="1400" spc="320" dirty="0" err="1"/>
                <a:t>cosylab</a:t>
              </a:r>
              <a:endParaRPr lang="en-US" sz="1400" spc="32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3) What needs to be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MTG c</a:t>
            </a:r>
            <a:r>
              <a:rPr lang="sl-SI" dirty="0" smtClean="0"/>
              <a:t>onfiguration from XML file</a:t>
            </a:r>
          </a:p>
          <a:p>
            <a:pPr lvl="1"/>
            <a:r>
              <a:rPr lang="en-US" dirty="0" smtClean="0"/>
              <a:t>definition of MTG </a:t>
            </a:r>
            <a:r>
              <a:rPr lang="en-US" dirty="0" err="1" smtClean="0"/>
              <a:t>fml</a:t>
            </a:r>
            <a:r>
              <a:rPr lang="en-US" dirty="0" smtClean="0"/>
              <a:t> file</a:t>
            </a:r>
            <a:endParaRPr lang="sl-SI" dirty="0" smtClean="0"/>
          </a:p>
          <a:p>
            <a:pPr lvl="1">
              <a:buNone/>
            </a:pPr>
            <a:endParaRPr lang="sl-SI" dirty="0" smtClean="0"/>
          </a:p>
          <a:p>
            <a:r>
              <a:rPr lang="en-US" dirty="0" smtClean="0"/>
              <a:t>MTG LabView FECOS components</a:t>
            </a:r>
            <a:endParaRPr lang="sl-SI" dirty="0" smtClean="0"/>
          </a:p>
          <a:p>
            <a:pPr lvl="1"/>
            <a:r>
              <a:rPr lang="en-US" dirty="0" smtClean="0"/>
              <a:t>SIM interface to VAA(s)</a:t>
            </a:r>
          </a:p>
          <a:p>
            <a:pPr lvl="1"/>
            <a:r>
              <a:rPr lang="en-US" dirty="0" smtClean="0"/>
              <a:t>MAPS interface to receivers</a:t>
            </a:r>
          </a:p>
          <a:p>
            <a:pPr lvl="1"/>
            <a:r>
              <a:rPr lang="en-US" dirty="0" smtClean="0"/>
              <a:t>Acknowledge functionality</a:t>
            </a:r>
          </a:p>
          <a:p>
            <a:pPr lvl="1"/>
            <a:r>
              <a:rPr lang="en-US" dirty="0" smtClean="0"/>
              <a:t>Integration with scratchpad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MTG FPGA implementation</a:t>
            </a:r>
          </a:p>
          <a:p>
            <a:pPr lvl="1"/>
            <a:r>
              <a:rPr lang="en-US" dirty="0" smtClean="0"/>
              <a:t>RT cycle generation and emission over real-time equipment interface</a:t>
            </a:r>
          </a:p>
          <a:p>
            <a:pPr lvl="1"/>
            <a:endParaRPr lang="sl-SI" dirty="0" smtClean="0"/>
          </a:p>
          <a:p>
            <a:r>
              <a:rPr lang="en-US" dirty="0" smtClean="0"/>
              <a:t>Documentation</a:t>
            </a:r>
            <a:endParaRPr lang="sl-SI" dirty="0" smtClean="0"/>
          </a:p>
          <a:p>
            <a:pPr lvl="1"/>
            <a:r>
              <a:rPr lang="en-US" dirty="0" smtClean="0"/>
              <a:t>Design documentation</a:t>
            </a:r>
          </a:p>
          <a:p>
            <a:pPr lvl="1"/>
            <a:r>
              <a:rPr lang="en-US" dirty="0" smtClean="0"/>
              <a:t>Test cases</a:t>
            </a:r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endParaRPr lang="sl-S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3) What needs to be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Deliverables in the following period</a:t>
            </a:r>
            <a:endParaRPr lang="sl-SI" dirty="0" smtClean="0"/>
          </a:p>
          <a:p>
            <a:pPr lvl="1"/>
            <a:endParaRPr lang="en-US" dirty="0" smtClean="0"/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endParaRPr lang="sl-S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051720" y="1782564"/>
          <a:ext cx="4768552" cy="3987985"/>
        </p:xfrm>
        <a:graphic>
          <a:graphicData uri="http://schemas.openxmlformats.org/presentationml/2006/ole">
            <p:oleObj spid="_x0000_s1027" name="Worksheet" r:id="rId4" imgW="3200400" imgH="2676551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dirty="0" smtClean="0"/>
              <a:t>Cosylab 201</a:t>
            </a:r>
            <a:r>
              <a:rPr lang="en-US" smtClean="0"/>
              <a:t>1</a:t>
            </a:r>
            <a:endParaRPr lang="sl-SI" dirty="0" smtClean="0"/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0" y="1854200"/>
            <a:ext cx="9144000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None/>
            </a:pPr>
            <a:r>
              <a:rPr lang="en-US" sz="2000" dirty="0"/>
              <a:t>Thank you for your attention</a:t>
            </a:r>
          </a:p>
          <a:p>
            <a:pPr algn="ctr" eaLnBrk="0" hangingPunct="0"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None/>
            </a:pPr>
            <a:endParaRPr lang="en-US" sz="2000" dirty="0"/>
          </a:p>
          <a:p>
            <a:pPr algn="ctr" eaLnBrk="0" hangingPunct="0"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None/>
            </a:pPr>
            <a:r>
              <a:rPr lang="en-US" sz="2000" dirty="0"/>
              <a:t>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sl-SI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Quick overview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1) What has been done so far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2) What is working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3) What needs to be done</a:t>
            </a:r>
          </a:p>
        </p:txBody>
      </p:sp>
      <p:sp>
        <p:nvSpPr>
          <p:cNvPr id="307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dirty="0" smtClean="0"/>
              <a:t>Cosylab 201</a:t>
            </a:r>
            <a:r>
              <a:rPr lang="en-US" dirty="0" smtClean="0"/>
              <a:t>1</a:t>
            </a:r>
            <a:endParaRPr lang="sl-SI" dirty="0" smtClean="0"/>
          </a:p>
        </p:txBody>
      </p:sp>
      <p:sp>
        <p:nvSpPr>
          <p:cNvPr id="30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42097BE-C212-4B08-94E7-D2AEB163C14F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5756" y="1251000"/>
            <a:ext cx="4881725" cy="5572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138113" y="1098550"/>
            <a:ext cx="1841500" cy="936625"/>
          </a:xfrm>
          <a:prstGeom prst="roundRect">
            <a:avLst/>
          </a:prstGeom>
          <a:noFill/>
          <a:ln w="53975">
            <a:solidFill>
              <a:srgbClr val="D71920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l-SI"/>
          </a:p>
        </p:txBody>
      </p:sp>
      <p:sp>
        <p:nvSpPr>
          <p:cNvPr id="5123" name="TextBox 8"/>
          <p:cNvSpPr txBox="1">
            <a:spLocks noChangeArrowheads="1"/>
          </p:cNvSpPr>
          <p:nvPr/>
        </p:nvSpPr>
        <p:spPr bwMode="auto">
          <a:xfrm>
            <a:off x="138113" y="2290763"/>
            <a:ext cx="20510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MTG redistributes the Run file with a list of cycles</a:t>
            </a:r>
            <a:endParaRPr lang="sl-SI"/>
          </a:p>
        </p:txBody>
      </p:sp>
      <p:sp>
        <p:nvSpPr>
          <p:cNvPr id="5124" name="TextBox 10"/>
          <p:cNvSpPr txBox="1">
            <a:spLocks noChangeArrowheads="1"/>
          </p:cNvSpPr>
          <p:nvPr/>
        </p:nvSpPr>
        <p:spPr bwMode="auto">
          <a:xfrm>
            <a:off x="138113" y="3621088"/>
            <a:ext cx="2420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VAA requests the generation of a cycle from the run list</a:t>
            </a:r>
            <a:endParaRPr lang="sl-SI"/>
          </a:p>
        </p:txBody>
      </p:sp>
      <p:sp>
        <p:nvSpPr>
          <p:cNvPr id="5125" name="TextBox 12"/>
          <p:cNvSpPr txBox="1">
            <a:spLocks noChangeArrowheads="1"/>
          </p:cNvSpPr>
          <p:nvPr/>
        </p:nvSpPr>
        <p:spPr bwMode="auto">
          <a:xfrm>
            <a:off x="138113" y="5346700"/>
            <a:ext cx="29162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Receiver components generate responses</a:t>
            </a:r>
          </a:p>
          <a:p>
            <a:r>
              <a:rPr lang="en-US"/>
              <a:t>(digital signals, irq, triggers…)</a:t>
            </a:r>
            <a:endParaRPr lang="sl-SI"/>
          </a:p>
        </p:txBody>
      </p:sp>
      <p:sp>
        <p:nvSpPr>
          <p:cNvPr id="21" name="Rounded Rectangle 20"/>
          <p:cNvSpPr/>
          <p:nvPr/>
        </p:nvSpPr>
        <p:spPr>
          <a:xfrm>
            <a:off x="6551613" y="2235200"/>
            <a:ext cx="2508250" cy="936625"/>
          </a:xfrm>
          <a:prstGeom prst="roundRect">
            <a:avLst/>
          </a:prstGeom>
          <a:noFill/>
          <a:ln w="53975">
            <a:solidFill>
              <a:srgbClr val="D71920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l-SI"/>
          </a:p>
        </p:txBody>
      </p:sp>
      <p:sp>
        <p:nvSpPr>
          <p:cNvPr id="5127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7343775" cy="539750"/>
          </a:xfrm>
        </p:spPr>
        <p:txBody>
          <a:bodyPr/>
          <a:lstStyle/>
          <a:p>
            <a:r>
              <a:rPr lang="en-US" sz="2000" dirty="0" smtClean="0"/>
              <a:t>Quick overview</a:t>
            </a:r>
          </a:p>
        </p:txBody>
      </p:sp>
      <p:sp>
        <p:nvSpPr>
          <p:cNvPr id="512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dirty="0" smtClean="0"/>
              <a:t>Cosylab 201</a:t>
            </a:r>
            <a:r>
              <a:rPr lang="en-US" dirty="0" smtClean="0"/>
              <a:t>1</a:t>
            </a:r>
            <a:endParaRPr lang="sl-SI" dirty="0" smtClean="0"/>
          </a:p>
        </p:txBody>
      </p:sp>
      <p:sp>
        <p:nvSpPr>
          <p:cNvPr id="51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6349C49-4B4B-4F62-B41F-02DFA038C012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5131" name="TextBox 1"/>
          <p:cNvSpPr txBox="1">
            <a:spLocks noChangeArrowheads="1"/>
          </p:cNvSpPr>
          <p:nvPr/>
        </p:nvSpPr>
        <p:spPr bwMode="auto">
          <a:xfrm>
            <a:off x="138113" y="1206500"/>
            <a:ext cx="2165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VAA Activates a Run (+ run file)</a:t>
            </a:r>
            <a:endParaRPr lang="sl-SI"/>
          </a:p>
        </p:txBody>
      </p:sp>
      <p:sp>
        <p:nvSpPr>
          <p:cNvPr id="5132" name="TextBox 11"/>
          <p:cNvSpPr txBox="1">
            <a:spLocks noChangeArrowheads="1"/>
          </p:cNvSpPr>
          <p:nvPr/>
        </p:nvSpPr>
        <p:spPr bwMode="auto">
          <a:xfrm>
            <a:off x="6551613" y="2214563"/>
            <a:ext cx="2508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MTG Generates timing events from the requested cycle</a:t>
            </a:r>
            <a:endParaRPr lang="sl-SI"/>
          </a:p>
        </p:txBody>
      </p:sp>
      <p:sp>
        <p:nvSpPr>
          <p:cNvPr id="14" name="Rounded Rectangle 13"/>
          <p:cNvSpPr/>
          <p:nvPr/>
        </p:nvSpPr>
        <p:spPr>
          <a:xfrm>
            <a:off x="138113" y="2284413"/>
            <a:ext cx="2051050" cy="936625"/>
          </a:xfrm>
          <a:prstGeom prst="roundRect">
            <a:avLst/>
          </a:prstGeom>
          <a:noFill/>
          <a:ln w="53975">
            <a:solidFill>
              <a:srgbClr val="D71920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l-SI"/>
          </a:p>
        </p:txBody>
      </p:sp>
      <p:sp>
        <p:nvSpPr>
          <p:cNvPr id="16" name="Rounded Rectangle 15"/>
          <p:cNvSpPr/>
          <p:nvPr/>
        </p:nvSpPr>
        <p:spPr>
          <a:xfrm>
            <a:off x="138113" y="3621088"/>
            <a:ext cx="2309812" cy="936625"/>
          </a:xfrm>
          <a:prstGeom prst="roundRect">
            <a:avLst/>
          </a:prstGeom>
          <a:noFill/>
          <a:ln w="53975">
            <a:solidFill>
              <a:srgbClr val="D71920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l-SI"/>
          </a:p>
        </p:txBody>
      </p:sp>
      <p:sp>
        <p:nvSpPr>
          <p:cNvPr id="19" name="Rounded Rectangle 18"/>
          <p:cNvSpPr/>
          <p:nvPr/>
        </p:nvSpPr>
        <p:spPr>
          <a:xfrm>
            <a:off x="138113" y="5346700"/>
            <a:ext cx="2525712" cy="1252538"/>
          </a:xfrm>
          <a:prstGeom prst="roundRect">
            <a:avLst/>
          </a:prstGeom>
          <a:noFill/>
          <a:ln w="53975">
            <a:solidFill>
              <a:srgbClr val="D71920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1" grpId="0" animBg="1"/>
      <p:bldP spid="21" grpId="1" animBg="1"/>
      <p:bldP spid="14" grpId="0" animBg="1"/>
      <p:bldP spid="14" grpId="1" animBg="1"/>
      <p:bldP spid="16" grpId="0" animBg="1"/>
      <p:bldP spid="16" grpId="1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r>
              <a:rPr lang="en-US" dirty="0" smtClean="0"/>
              <a:t> so far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b="1" dirty="0" smtClean="0">
              <a:solidFill>
                <a:srgbClr val="00B050"/>
              </a:solidFill>
            </a:endParaRPr>
          </a:p>
          <a:p>
            <a:r>
              <a:rPr lang="sl-SI" b="1" dirty="0" smtClean="0">
                <a:solidFill>
                  <a:srgbClr val="00B050"/>
                </a:solidFill>
              </a:rPr>
              <a:t>GREEN – task went well</a:t>
            </a:r>
          </a:p>
          <a:p>
            <a:endParaRPr lang="sl-SI" b="1" dirty="0" smtClean="0">
              <a:solidFill>
                <a:srgbClr val="00B050"/>
              </a:solidFill>
            </a:endParaRPr>
          </a:p>
          <a:p>
            <a:endParaRPr lang="sl-SI" b="1" dirty="0" smtClean="0">
              <a:solidFill>
                <a:srgbClr val="00B050"/>
              </a:solidFill>
            </a:endParaRPr>
          </a:p>
          <a:p>
            <a:endParaRPr lang="sl-SI" dirty="0" smtClean="0"/>
          </a:p>
          <a:p>
            <a:r>
              <a:rPr lang="sl-SI" b="1" dirty="0" smtClean="0">
                <a:solidFill>
                  <a:srgbClr val="FFC000"/>
                </a:solidFill>
              </a:rPr>
              <a:t>ORANGE – slight issues with the task</a:t>
            </a:r>
          </a:p>
          <a:p>
            <a:endParaRPr lang="sl-SI" b="1" dirty="0" smtClean="0">
              <a:solidFill>
                <a:srgbClr val="FFC000"/>
              </a:solidFill>
            </a:endParaRPr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b="1" dirty="0" smtClean="0">
                <a:solidFill>
                  <a:srgbClr val="FF0000"/>
                </a:solidFill>
              </a:rPr>
              <a:t>RED – task was underestimated, more effort spent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r>
              <a:rPr lang="en-US" dirty="0" smtClean="0"/>
              <a:t> so far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Timing Receiver architecture</a:t>
            </a:r>
          </a:p>
          <a:p>
            <a:pPr lvl="1"/>
            <a:r>
              <a:rPr lang="en-US" dirty="0" smtClean="0"/>
              <a:t>FPGA and SW architecture</a:t>
            </a:r>
          </a:p>
          <a:p>
            <a:endParaRPr lang="en-US" dirty="0" smtClean="0">
              <a:solidFill>
                <a:srgbClr val="00B050"/>
              </a:solidFill>
            </a:endParaRPr>
          </a:p>
          <a:p>
            <a:endParaRPr lang="en-US" dirty="0" smtClean="0">
              <a:solidFill>
                <a:srgbClr val="00B050"/>
              </a:solidFill>
            </a:endParaRPr>
          </a:p>
          <a:p>
            <a:endParaRPr lang="en-US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REDNET MTR</a:t>
            </a:r>
            <a:r>
              <a:rPr lang="sl-SI" dirty="0" smtClean="0">
                <a:solidFill>
                  <a:srgbClr val="00B050"/>
                </a:solidFill>
              </a:rPr>
              <a:t> XML (fml) configuration file</a:t>
            </a:r>
          </a:p>
          <a:p>
            <a:pPr lvl="1"/>
            <a:r>
              <a:rPr lang="en-US" dirty="0" smtClean="0"/>
              <a:t>interface defined via </a:t>
            </a:r>
            <a:r>
              <a:rPr lang="sl-SI" dirty="0" smtClean="0"/>
              <a:t>shared variables</a:t>
            </a:r>
          </a:p>
          <a:p>
            <a:pPr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</a:rPr>
              <a:t>Timing receiver SW implementation</a:t>
            </a:r>
          </a:p>
          <a:p>
            <a:pPr lvl="1"/>
            <a:r>
              <a:rPr lang="en-US" dirty="0" smtClean="0"/>
              <a:t>Dynamically loaded FECOS component</a:t>
            </a:r>
          </a:p>
          <a:p>
            <a:pPr lvl="1"/>
            <a:r>
              <a:rPr lang="en-US" dirty="0" smtClean="0"/>
              <a:t>Interface to other FECOS components running on the crate</a:t>
            </a:r>
          </a:p>
          <a:p>
            <a:pPr lvl="1"/>
            <a:r>
              <a:rPr lang="en-US" dirty="0" smtClean="0"/>
              <a:t>Interface to </a:t>
            </a:r>
            <a:r>
              <a:rPr lang="en-US" dirty="0" err="1" smtClean="0"/>
              <a:t>WinCC</a:t>
            </a:r>
            <a:r>
              <a:rPr lang="en-US" dirty="0" smtClean="0"/>
              <a:t> OA via shared variables(!)</a:t>
            </a:r>
          </a:p>
          <a:p>
            <a:pPr lvl="2"/>
            <a:r>
              <a:rPr lang="en-US" dirty="0" smtClean="0"/>
              <a:t>Interface implemented partially</a:t>
            </a:r>
          </a:p>
          <a:p>
            <a:pPr>
              <a:buNone/>
            </a:pPr>
            <a:endParaRPr lang="en-US" dirty="0" smtClean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026" name="Picture 2" descr="D:\CSL\SVN\MedAustron\TimingSystem\trunk\documentation\architecture\MACS Presentation\MACS_WEEK_DEC_8_2010_CWO2\images\MTR_arch_dia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1144" y="971550"/>
            <a:ext cx="3952519" cy="1704116"/>
          </a:xfrm>
          <a:prstGeom prst="rect">
            <a:avLst/>
          </a:prstGeom>
          <a:noFill/>
        </p:spPr>
      </p:pic>
      <p:pic>
        <p:nvPicPr>
          <p:cNvPr id="6" name="Picture 2" descr="D:\CSL\SVN\MedAustron\TimingSystem\trunk\documentation\architecture\MACS Presentation\images\MTR_iface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36196" y="3186720"/>
            <a:ext cx="2665745" cy="1579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r>
              <a:rPr lang="en-US" dirty="0" smtClean="0"/>
              <a:t> so far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Timing receiver HW implementation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Response generation is implemented</a:t>
            </a:r>
          </a:p>
          <a:p>
            <a:pPr lvl="2"/>
            <a:r>
              <a:rPr lang="en-US" dirty="0" smtClean="0"/>
              <a:t>Pulse/toggle on auxiliary interface (4 optic/TTL outputs)</a:t>
            </a:r>
          </a:p>
          <a:p>
            <a:pPr lvl="2"/>
            <a:r>
              <a:rPr lang="en-US" dirty="0" smtClean="0"/>
              <a:t>Pulses on PXI star trigger lines from MRF EVR to other cards</a:t>
            </a:r>
          </a:p>
          <a:p>
            <a:pPr lvl="2"/>
            <a:r>
              <a:rPr lang="en-US" dirty="0" smtClean="0"/>
              <a:t>Timing event distribution to other cards over PXI shared RT trigger bus on PXI backplane</a:t>
            </a:r>
          </a:p>
          <a:p>
            <a:pPr lvl="2"/>
            <a:r>
              <a:rPr lang="en-US" dirty="0" smtClean="0"/>
              <a:t>Distribution of received timing events to FECOS components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Command reception must be implemented(!)</a:t>
            </a:r>
          </a:p>
          <a:p>
            <a:pPr lvl="2"/>
            <a:r>
              <a:rPr lang="en-US" dirty="0" smtClean="0"/>
              <a:t>HW resource issues to store all data associated with ActivateRun</a:t>
            </a:r>
          </a:p>
          <a:p>
            <a:pPr lvl="2"/>
            <a:r>
              <a:rPr lang="en-US" dirty="0" smtClean="0"/>
              <a:t>Solved by introduction of “Lightweight” ActivateRun command </a:t>
            </a:r>
          </a:p>
          <a:p>
            <a:pPr lvl="2"/>
            <a:endParaRPr lang="en-US" dirty="0" smtClean="0"/>
          </a:p>
          <a:p>
            <a:r>
              <a:rPr lang="en-US" dirty="0" smtClean="0">
                <a:solidFill>
                  <a:srgbClr val="FFC000"/>
                </a:solidFill>
              </a:rPr>
              <a:t>MTR Design documentation</a:t>
            </a:r>
          </a:p>
          <a:p>
            <a:pPr lvl="1"/>
            <a:r>
              <a:rPr lang="en-US" dirty="0" smtClean="0"/>
              <a:t>Interfaces and functionality defined, the documentation needs to be updated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r>
              <a:rPr lang="en-US" dirty="0" smtClean="0"/>
              <a:t> so far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Main Timing Master</a:t>
            </a:r>
          </a:p>
          <a:p>
            <a:endParaRPr lang="en-US" dirty="0" smtClean="0">
              <a:solidFill>
                <a:srgbClr val="FFC000"/>
              </a:solidFill>
            </a:endParaRPr>
          </a:p>
          <a:p>
            <a:pPr lvl="1"/>
            <a:r>
              <a:rPr lang="en-US" dirty="0" smtClean="0"/>
              <a:t>Architecture and interface design</a:t>
            </a:r>
          </a:p>
          <a:p>
            <a:pPr lvl="2"/>
            <a:r>
              <a:rPr lang="en-US" dirty="0" smtClean="0"/>
              <a:t>Fruitful collaboration with MA team</a:t>
            </a:r>
          </a:p>
          <a:p>
            <a:pPr lvl="3"/>
            <a:r>
              <a:rPr lang="en-US" dirty="0" smtClean="0"/>
              <a:t>VAA can access and control each execution slot individually - more flexibility</a:t>
            </a:r>
          </a:p>
          <a:p>
            <a:pPr lvl="3"/>
            <a:r>
              <a:rPr lang="en-US" dirty="0" smtClean="0"/>
              <a:t>Each component for individual execution</a:t>
            </a:r>
          </a:p>
          <a:p>
            <a:pPr lvl="3"/>
            <a:r>
              <a:rPr lang="en-US" dirty="0" smtClean="0"/>
              <a:t>slot is independent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2050" name="Picture 2" descr="D:\CSL\SVN\MedAustron\TimingSystem\trunk\documentation\architecture\MACS Presentation\images\MTG_top_arc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7533" y="2790676"/>
            <a:ext cx="2606130" cy="1961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2) What is working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Timing Receiver</a:t>
            </a:r>
            <a:endParaRPr lang="sl-SI" dirty="0" smtClean="0"/>
          </a:p>
          <a:p>
            <a:pPr lvl="1"/>
            <a:r>
              <a:rPr lang="en-US" dirty="0" smtClean="0"/>
              <a:t>Generation of responses to received timing events on all interfaces </a:t>
            </a:r>
          </a:p>
          <a:p>
            <a:pPr lvl="2"/>
            <a:r>
              <a:rPr lang="en-US" dirty="0" smtClean="0"/>
              <a:t>Auxiliary interface</a:t>
            </a:r>
          </a:p>
          <a:p>
            <a:pPr lvl="2"/>
            <a:r>
              <a:rPr lang="en-US" dirty="0" smtClean="0"/>
              <a:t>Shared real-time trigger bug</a:t>
            </a:r>
          </a:p>
          <a:p>
            <a:pPr lvl="2"/>
            <a:r>
              <a:rPr lang="en-US" dirty="0" smtClean="0"/>
              <a:t>Shared trigger lines</a:t>
            </a:r>
          </a:p>
          <a:p>
            <a:pPr lvl="2"/>
            <a:r>
              <a:rPr lang="en-US" dirty="0" smtClean="0"/>
              <a:t>Software IRQ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SW injection of timing events from LV </a:t>
            </a:r>
          </a:p>
          <a:p>
            <a:pPr lvl="2"/>
            <a:r>
              <a:rPr lang="en-US" dirty="0" smtClean="0"/>
              <a:t>provides generation of timing sequences locally on the receiver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10MHz clock distribution</a:t>
            </a:r>
          </a:p>
          <a:p>
            <a:pPr lvl="2"/>
            <a:r>
              <a:rPr lang="en-US" dirty="0" smtClean="0"/>
              <a:t>MRF EVR extracts clock signal from optic link and distributes it over PXI backplane to other cards (PCC FlexRIO Modules)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Full receiver configuration</a:t>
            </a:r>
          </a:p>
          <a:p>
            <a:pPr lvl="2"/>
            <a:r>
              <a:rPr lang="en-US" dirty="0" smtClean="0"/>
              <a:t>by other FECOS components</a:t>
            </a:r>
          </a:p>
          <a:p>
            <a:pPr lvl="2"/>
            <a:r>
              <a:rPr lang="en-US" dirty="0" smtClean="0"/>
              <a:t>from configuration in shared variables</a:t>
            </a:r>
            <a:endParaRPr lang="sl-S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2) What is working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Timing Generator</a:t>
            </a:r>
            <a:endParaRPr lang="sl-SI" dirty="0" smtClean="0"/>
          </a:p>
          <a:p>
            <a:pPr lvl="1"/>
            <a:r>
              <a:rPr lang="en-US" dirty="0" smtClean="0"/>
              <a:t>SIM interface to VAA</a:t>
            </a:r>
          </a:p>
          <a:p>
            <a:pPr lvl="2"/>
            <a:r>
              <a:rPr lang="en-US" dirty="0" smtClean="0"/>
              <a:t>GetStatus request is supported to always return OK status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MRF EVG low level device support</a:t>
            </a:r>
          </a:p>
          <a:p>
            <a:pPr lvl="2"/>
            <a:r>
              <a:rPr lang="en-US" dirty="0" smtClean="0"/>
              <a:t>Allows access to registers and memory in MRF EVG FPGA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5735</TotalTime>
  <Words>895</Words>
  <Application>Microsoft Office PowerPoint</Application>
  <PresentationFormat>Custom</PresentationFormat>
  <Paragraphs>180</Paragraphs>
  <Slides>12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Default Design</vt:lpstr>
      <vt:lpstr>Worksheet</vt:lpstr>
      <vt:lpstr>REDNet - Status overview</vt:lpstr>
      <vt:lpstr>Outline</vt:lpstr>
      <vt:lpstr>Quick overview</vt:lpstr>
      <vt:lpstr>1) What has been done so far</vt:lpstr>
      <vt:lpstr>1) What has been done so far</vt:lpstr>
      <vt:lpstr>1) What has been done so far</vt:lpstr>
      <vt:lpstr>1) What has been done so far</vt:lpstr>
      <vt:lpstr>2) What is working</vt:lpstr>
      <vt:lpstr>2) What is working</vt:lpstr>
      <vt:lpstr>3) What needs to be done</vt:lpstr>
      <vt:lpstr>3) What needs to be done</vt:lpstr>
      <vt:lpstr>Slide 12</vt:lpstr>
    </vt:vector>
  </TitlesOfParts>
  <Company>COSYLAB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Cosylab – The Leading Commercial Provider of Accelerator and Beamline Control Systems</dc:title>
  <dc:creator>Matija Lipar</dc:creator>
  <cp:lastModifiedBy>Rok Stefanic</cp:lastModifiedBy>
  <cp:revision>711</cp:revision>
  <cp:lastPrinted>2010-09-28T09:04:39Z</cp:lastPrinted>
  <dcterms:created xsi:type="dcterms:W3CDTF">2006-10-19T08:19:17Z</dcterms:created>
  <dcterms:modified xsi:type="dcterms:W3CDTF">2011-03-25T15:26:51Z</dcterms:modified>
</cp:coreProperties>
</file>