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7" r:id="rId5"/>
    <p:sldId id="266" r:id="rId6"/>
    <p:sldId id="262" r:id="rId7"/>
    <p:sldId id="263" r:id="rId8"/>
    <p:sldId id="260" r:id="rId9"/>
    <p:sldId id="261" r:id="rId10"/>
    <p:sldId id="268" r:id="rId11"/>
    <p:sldId id="264" r:id="rId12"/>
    <p:sldId id="265" r:id="rId13"/>
    <p:sldId id="269" r:id="rId14"/>
    <p:sldId id="25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39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1EC4A9-2168-4E04-BB2E-8AF61F9C51E2}" type="datetimeFigureOut">
              <a:rPr lang="en-US"/>
              <a:pPr>
                <a:defRPr/>
              </a:pPr>
              <a:t>3/30/2011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25162F6-39D8-4AC9-97B1-6BB48EDA6D63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D6E11-7F58-4FA1-80C3-CB63E135F43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DFAA4-4548-48C0-B1F8-A42D14BE1D1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3F61F-0E23-4202-A29F-9B4C875C14D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89FB5-0816-4399-AF46-7C47EFEF7675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07FCC-9509-4DA8-996F-C2A6CD5B0AD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D3259-95B8-4B27-9D81-AA30F3FD4A5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71ECA-0C97-4A65-B96D-A7A2328BD84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61912-1064-445B-9DE3-108258A53E0D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DE4DB-6D1A-410F-9712-EC19520726DC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C44A3-851E-4FC4-A9B5-8852522904E5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B3785-897A-4798-85B1-EB5354ED17B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30481A3-046E-4100-BD44-066AFEA0C096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pitchFamily="34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pitchFamily="34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pitchFamily="34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pitchFamily="34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svn.cern.ch/reps/macs/trunk/sdp/documents/Deployment/Configuration/ControlSystem/GenericDevice/doc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/>
          <a:lstStyle/>
          <a:p>
            <a:pPr eaLnBrk="1" hangingPunct="1"/>
            <a:r>
              <a:rPr dirty="0" smtClean="0"/>
              <a:t>XML Device Description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AF63A3-ECFF-4C1C-B7A6-202F54E08581}" type="slidenum">
              <a:rPr lang="de-AT"/>
              <a:pPr>
                <a:defRPr/>
              </a:pPr>
              <a:t>1</a:t>
            </a:fld>
            <a:endParaRPr lang="de-AT"/>
          </a:p>
        </p:txBody>
      </p:sp>
      <p:pic>
        <p:nvPicPr>
          <p:cNvPr id="2055" name="Picture 7" descr="\\cern.ch\dfs\Users\m\mmarchha\Documents\My Pictures\xml_at_wor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6513" y="4077072"/>
            <a:ext cx="3585237" cy="2209428"/>
          </a:xfrm>
          <a:prstGeom prst="rect">
            <a:avLst/>
          </a:prstGeom>
          <a:noFill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716084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AT" dirty="0" smtClean="0"/>
              <a:t>Workshop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Property definition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891435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instantiation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507288" cy="2288852"/>
          </a:xfrm>
        </p:spPr>
        <p:txBody>
          <a:bodyPr/>
          <a:lstStyle/>
          <a:p>
            <a:r>
              <a:rPr lang="en-US" dirty="0" smtClean="0"/>
              <a:t>Number of instances</a:t>
            </a:r>
          </a:p>
          <a:p>
            <a:r>
              <a:rPr lang="en-US" dirty="0" smtClean="0"/>
              <a:t>Instance name and description</a:t>
            </a:r>
          </a:p>
          <a:p>
            <a:r>
              <a:rPr lang="en-US" dirty="0" smtClean="0"/>
              <a:t>Rack and Room (optional)</a:t>
            </a:r>
          </a:p>
          <a:p>
            <a:r>
              <a:rPr lang="en-US" dirty="0" smtClean="0"/>
              <a:t>WinCC OA system and connection</a:t>
            </a:r>
          </a:p>
          <a:p>
            <a:r>
              <a:rPr lang="en-US" dirty="0" smtClean="0"/>
              <a:t>Software Module and controlled devices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11</a:t>
            </a:fld>
            <a:endParaRPr lang="de-AT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861048"/>
            <a:ext cx="779466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Instance value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992708"/>
          </a:xfrm>
        </p:spPr>
        <p:txBody>
          <a:bodyPr/>
          <a:lstStyle/>
          <a:p>
            <a:r>
              <a:rPr lang="en-US" dirty="0" smtClean="0"/>
              <a:t>Define property values for each particular instance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12</a:t>
            </a:fld>
            <a:endParaRPr lang="de-AT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36912"/>
            <a:ext cx="5195377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definition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13</a:t>
            </a:fld>
            <a:endParaRPr lang="de-A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280920" cy="458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2216844"/>
          </a:xfrm>
        </p:spPr>
        <p:txBody>
          <a:bodyPr/>
          <a:lstStyle/>
          <a:p>
            <a:r>
              <a:rPr lang="en-US" dirty="0" smtClean="0"/>
              <a:t>Word document</a:t>
            </a:r>
          </a:p>
          <a:p>
            <a:r>
              <a:rPr lang="en-US" dirty="0" smtClean="0"/>
              <a:t>Basic device XML</a:t>
            </a:r>
          </a:p>
          <a:p>
            <a:r>
              <a:rPr lang="en-US" dirty="0" smtClean="0"/>
              <a:t>State driven device XML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https://svn.cern.ch/reps/macs/trunk/sdp/documents/Deployment/Configuration/ControlSystem/GenericDevice/doc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14</a:t>
            </a:fld>
            <a:endParaRPr lang="de-A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1008"/>
            <a:ext cx="8229600" cy="939800"/>
          </a:xfrm>
        </p:spPr>
        <p:txBody>
          <a:bodyPr/>
          <a:lstStyle/>
          <a:p>
            <a:r>
              <a:rPr lang="en-US" dirty="0" smtClean="0"/>
              <a:t>Practical Example:</a:t>
            </a:r>
            <a:br>
              <a:rPr lang="en-US" dirty="0" smtClean="0"/>
            </a:br>
            <a:r>
              <a:rPr lang="en-US" dirty="0" smtClean="0"/>
              <a:t>Vacuum Sector Valve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1417"/>
            <a:ext cx="8229600" cy="4625975"/>
          </a:xfrm>
        </p:spPr>
        <p:txBody>
          <a:bodyPr/>
          <a:lstStyle/>
          <a:p>
            <a:r>
              <a:rPr lang="en-US" dirty="0" smtClean="0"/>
              <a:t>Basic device</a:t>
            </a:r>
          </a:p>
          <a:p>
            <a:r>
              <a:rPr lang="en-US" dirty="0" smtClean="0"/>
              <a:t>Class Code: VVS</a:t>
            </a:r>
          </a:p>
          <a:p>
            <a:r>
              <a:rPr lang="en-US" dirty="0" smtClean="0"/>
              <a:t>One </a:t>
            </a:r>
            <a:r>
              <a:rPr lang="en-US" dirty="0" err="1" smtClean="0"/>
              <a:t>bool</a:t>
            </a:r>
            <a:r>
              <a:rPr lang="en-US" dirty="0" smtClean="0"/>
              <a:t> input </a:t>
            </a:r>
            <a:r>
              <a:rPr lang="en-US" dirty="0" smtClean="0"/>
              <a:t>property: open</a:t>
            </a:r>
          </a:p>
          <a:p>
            <a:r>
              <a:rPr lang="en-US" dirty="0" smtClean="0"/>
              <a:t>Two </a:t>
            </a:r>
            <a:r>
              <a:rPr lang="en-US" dirty="0" err="1" smtClean="0"/>
              <a:t>bool</a:t>
            </a:r>
            <a:r>
              <a:rPr lang="en-US" dirty="0" smtClean="0"/>
              <a:t> output </a:t>
            </a:r>
            <a:r>
              <a:rPr lang="en-US" dirty="0" smtClean="0"/>
              <a:t>properties: </a:t>
            </a:r>
            <a:r>
              <a:rPr lang="en-US" dirty="0" err="1" smtClean="0"/>
              <a:t>isOpen</a:t>
            </a:r>
            <a:r>
              <a:rPr lang="en-US" dirty="0" smtClean="0"/>
              <a:t>, </a:t>
            </a:r>
            <a:r>
              <a:rPr lang="en-US" dirty="0" err="1" smtClean="0"/>
              <a:t>isClosed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15</a:t>
            </a:fld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MACS configuration </a:t>
            </a:r>
            <a:r>
              <a:rPr lang="en-US" dirty="0" smtClean="0"/>
              <a:t>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2432868"/>
          </a:xfrm>
        </p:spPr>
        <p:txBody>
          <a:bodyPr/>
          <a:lstStyle/>
          <a:p>
            <a:r>
              <a:rPr lang="en-US" dirty="0" smtClean="0"/>
              <a:t>XML documents for device definition</a:t>
            </a:r>
          </a:p>
          <a:p>
            <a:r>
              <a:rPr lang="en-US" dirty="0" smtClean="0"/>
              <a:t>Database filled from XML documents</a:t>
            </a:r>
          </a:p>
          <a:p>
            <a:r>
              <a:rPr lang="en-US" dirty="0" smtClean="0"/>
              <a:t>Configuration created in RMS</a:t>
            </a:r>
          </a:p>
          <a:p>
            <a:r>
              <a:rPr lang="en-US" dirty="0" smtClean="0"/>
              <a:t>Configuration exported to configuration files </a:t>
            </a:r>
          </a:p>
          <a:p>
            <a:r>
              <a:rPr lang="en-US" dirty="0" smtClean="0"/>
              <a:t>Configuration files are read by the individual systems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  <p:grpSp>
        <p:nvGrpSpPr>
          <p:cNvPr id="7" name="Group 6"/>
          <p:cNvGrpSpPr/>
          <p:nvPr/>
        </p:nvGrpSpPr>
        <p:grpSpPr>
          <a:xfrm>
            <a:off x="1149822" y="4077072"/>
            <a:ext cx="6806554" cy="1800200"/>
            <a:chOff x="395536" y="4221088"/>
            <a:chExt cx="6806554" cy="1800200"/>
          </a:xfrm>
        </p:grpSpPr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2779961" y="4452416"/>
              <a:ext cx="614362" cy="885825"/>
            </a:xfrm>
            <a:prstGeom prst="can">
              <a:avLst>
                <a:gd name="adj" fmla="val 3604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RMS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DB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	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3851920" y="4653136"/>
              <a:ext cx="819150" cy="59213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 algn="ctr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1000"/>
                </a:spcAft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Exporter</a:t>
              </a:r>
            </a:p>
          </p:txBody>
        </p:sp>
        <p:sp>
          <p:nvSpPr>
            <p:cNvPr id="10" name="AutoShape 14"/>
            <p:cNvSpPr>
              <a:spLocks noChangeArrowheads="1"/>
            </p:cNvSpPr>
            <p:nvPr/>
          </p:nvSpPr>
          <p:spPr bwMode="auto">
            <a:xfrm>
              <a:off x="5004048" y="4365104"/>
              <a:ext cx="841375" cy="1208087"/>
            </a:xfrm>
            <a:prstGeom prst="verticalScroll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ctr" defTabSz="914400" eaLnBrk="1" latinLnBrk="0" hangingPunct="1">
                <a:lnSpc>
                  <a:spcPct val="100000"/>
                </a:lnSpc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200" dirty="0" err="1">
                  <a:latin typeface="Arial" pitchFamily="34" charset="0"/>
                  <a:cs typeface="Arial" pitchFamily="34" charset="0"/>
                </a:rPr>
                <a:t>c</a:t>
              </a:r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onfig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/>
              </a:r>
              <a:br>
                <a:rPr lang="en-US" sz="1200" dirty="0" smtClean="0">
                  <a:latin typeface="Arial" pitchFamily="34" charset="0"/>
                  <a:cs typeface="Arial" pitchFamily="34" charset="0"/>
                </a:rPr>
              </a:b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files</a:t>
              </a:r>
            </a:p>
          </p:txBody>
        </p:sp>
        <p:sp>
          <p:nvSpPr>
            <p:cNvPr id="11" name="AutoShape 15"/>
            <p:cNvSpPr>
              <a:spLocks noChangeArrowheads="1"/>
            </p:cNvSpPr>
            <p:nvPr/>
          </p:nvSpPr>
          <p:spPr bwMode="auto">
            <a:xfrm>
              <a:off x="3460998" y="4819129"/>
              <a:ext cx="358775" cy="263525"/>
            </a:xfrm>
            <a:prstGeom prst="rightArrow">
              <a:avLst>
                <a:gd name="adj1" fmla="val 50000"/>
                <a:gd name="adj2" fmla="val 3403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6"/>
            <p:cNvSpPr>
              <a:spLocks noChangeArrowheads="1"/>
            </p:cNvSpPr>
            <p:nvPr/>
          </p:nvSpPr>
          <p:spPr bwMode="auto">
            <a:xfrm>
              <a:off x="4740523" y="4819129"/>
              <a:ext cx="357188" cy="263525"/>
            </a:xfrm>
            <a:prstGeom prst="rightArrow">
              <a:avLst>
                <a:gd name="adj1" fmla="val 50000"/>
                <a:gd name="adj2" fmla="val 3388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7"/>
            <p:cNvSpPr>
              <a:spLocks noChangeArrowheads="1"/>
            </p:cNvSpPr>
            <p:nvPr/>
          </p:nvSpPr>
          <p:spPr bwMode="auto">
            <a:xfrm>
              <a:off x="5778748" y="4819129"/>
              <a:ext cx="358775" cy="263525"/>
            </a:xfrm>
            <a:prstGeom prst="rightArrow">
              <a:avLst>
                <a:gd name="adj1" fmla="val 50000"/>
                <a:gd name="adj2" fmla="val 3403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>
              <a:off x="395536" y="4365104"/>
              <a:ext cx="841375" cy="1208087"/>
            </a:xfrm>
            <a:prstGeom prst="verticalScroll">
              <a:avLst>
                <a:gd name="adj" fmla="val 12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ctr" defTabSz="914400" eaLnBrk="1" latinLnBrk="0" hangingPunct="1">
                <a:lnSpc>
                  <a:spcPct val="100000"/>
                </a:lnSpc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XML</a:t>
              </a:r>
            </a:p>
            <a:p>
              <a:pPr marL="0" marR="0" lvl="0" indent="0" algn="ctr" defTabSz="914400" eaLnBrk="1" latinLnBrk="0" hangingPunct="1">
                <a:lnSpc>
                  <a:spcPct val="100000"/>
                </a:lnSpc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File</a:t>
              </a:r>
            </a:p>
          </p:txBody>
        </p:sp>
        <p:sp>
          <p:nvSpPr>
            <p:cNvPr id="15" name="AutoShape 15"/>
            <p:cNvSpPr>
              <a:spLocks noChangeArrowheads="1"/>
            </p:cNvSpPr>
            <p:nvPr/>
          </p:nvSpPr>
          <p:spPr bwMode="auto">
            <a:xfrm>
              <a:off x="2411760" y="4797152"/>
              <a:ext cx="358775" cy="263525"/>
            </a:xfrm>
            <a:prstGeom prst="rightArrow">
              <a:avLst>
                <a:gd name="adj1" fmla="val 50000"/>
                <a:gd name="adj2" fmla="val 3403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547664" y="4653136"/>
              <a:ext cx="819150" cy="59213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 algn="ctr">
              <a:solidFill>
                <a:srgbClr val="95B3D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1000"/>
                </a:spcAft>
              </a:pP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Importer</a:t>
              </a: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1170417" y="4797152"/>
              <a:ext cx="358775" cy="263525"/>
            </a:xfrm>
            <a:prstGeom prst="rightArrow">
              <a:avLst>
                <a:gd name="adj1" fmla="val 50000"/>
                <a:gd name="adj2" fmla="val 34036"/>
              </a:avLst>
            </a:prstGeom>
            <a:solidFill>
              <a:srgbClr val="C0504D"/>
            </a:solidFill>
            <a:ln w="12700" algn="ctr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0" tIns="0" rIns="91440" bIns="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" name="Group 19"/>
            <p:cNvGrpSpPr/>
            <p:nvPr/>
          </p:nvGrpSpPr>
          <p:grpSpPr>
            <a:xfrm>
              <a:off x="6156176" y="4221088"/>
              <a:ext cx="1045914" cy="1800200"/>
              <a:chOff x="5436096" y="2780928"/>
              <a:chExt cx="1477962" cy="3024336"/>
            </a:xfrm>
          </p:grpSpPr>
          <p:sp>
            <p:nvSpPr>
              <p:cNvPr id="19" name="AutoShape 10"/>
              <p:cNvSpPr>
                <a:spLocks noChangeArrowheads="1"/>
              </p:cNvSpPr>
              <p:nvPr/>
            </p:nvSpPr>
            <p:spPr bwMode="auto">
              <a:xfrm>
                <a:off x="5436096" y="2780928"/>
                <a:ext cx="1477962" cy="3024336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E5B8B7"/>
                  </a:gs>
                </a:gsLst>
                <a:lin ang="5400000" scaled="1"/>
              </a:gradFill>
              <a:ln w="12700" algn="ctr">
                <a:solidFill>
                  <a:srgbClr val="D99594"/>
                </a:solidFill>
                <a:round/>
                <a:headEnd/>
                <a:tailEnd/>
              </a:ln>
              <a:effectLst>
                <a:outerShdw dist="28398" dir="3806097" algn="ctr" rotWithShape="0">
                  <a:srgbClr val="622423">
                    <a:alpha val="50000"/>
                  </a:srgbClr>
                </a:outerShdw>
              </a:effectLst>
            </p:spPr>
            <p:txBody>
              <a:bodyPr vert="horz" wrap="square" lIns="0" tIns="0" rIns="9144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MACS</a:t>
                </a:r>
              </a:p>
              <a:p>
                <a:pPr algn="ctr">
                  <a:spcAft>
                    <a:spcPts val="1000"/>
                  </a:spcAft>
                </a:pPr>
                <a:endPara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</p:txBody>
          </p:sp>
          <p:pic>
            <p:nvPicPr>
              <p:cNvPr id="20" name="Picture 1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580112" y="3212976"/>
                <a:ext cx="1236663" cy="622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1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652120" y="4005064"/>
                <a:ext cx="1127125" cy="43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24128" y="4725144"/>
                <a:ext cx="965200" cy="723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39800"/>
          </a:xfrm>
        </p:spPr>
        <p:txBody>
          <a:bodyPr/>
          <a:lstStyle/>
          <a:p>
            <a:r>
              <a:rPr lang="en-US" dirty="0" smtClean="0"/>
              <a:t>Documents and directories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9011344" cy="936104"/>
          </a:xfrm>
        </p:spPr>
        <p:txBody>
          <a:bodyPr/>
          <a:lstStyle/>
          <a:p>
            <a:r>
              <a:rPr lang="en-US" dirty="0" smtClean="0"/>
              <a:t>Word Document 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ES-</a:t>
            </a:r>
            <a:r>
              <a:rPr lang="en-GB" sz="2000" i="1" dirty="0" smtClean="0">
                <a:latin typeface="Courier New" pitchFamily="49" charset="0"/>
                <a:cs typeface="Courier New" pitchFamily="49" charset="0"/>
              </a:rPr>
              <a:t>YYMMDD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GB" sz="2000" b="1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GB" sz="2000" i="1" dirty="0" smtClean="0">
                <a:latin typeface="Courier New" pitchFamily="49" charset="0"/>
                <a:cs typeface="Courier New" pitchFamily="49" charset="0"/>
              </a:rPr>
              <a:t>XXX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GB" sz="2000" i="1" dirty="0" smtClean="0">
                <a:latin typeface="Courier New" pitchFamily="49" charset="0"/>
                <a:cs typeface="Courier New" pitchFamily="49" charset="0"/>
              </a:rPr>
              <a:t>DeviceClassName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.docx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XML Document 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ES-</a:t>
            </a:r>
            <a:r>
              <a:rPr lang="en-GB" sz="2000" i="1" dirty="0" smtClean="0">
                <a:latin typeface="Courier New" pitchFamily="49" charset="0"/>
                <a:cs typeface="Courier New" pitchFamily="49" charset="0"/>
              </a:rPr>
              <a:t>YYMMDD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GB" sz="2000" b="1" dirty="0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-</a:t>
            </a:r>
            <a:r>
              <a:rPr lang="en-GB" sz="2000" i="1" dirty="0" smtClean="0">
                <a:latin typeface="Courier New" pitchFamily="49" charset="0"/>
                <a:cs typeface="Courier New" pitchFamily="49" charset="0"/>
              </a:rPr>
              <a:t>XXX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GB" sz="2000" i="1" dirty="0" smtClean="0">
                <a:latin typeface="Courier New" pitchFamily="49" charset="0"/>
                <a:cs typeface="Courier New" pitchFamily="49" charset="0"/>
              </a:rPr>
              <a:t>DeviceClassName</a:t>
            </a:r>
            <a:r>
              <a:rPr lang="en-GB" sz="2000" dirty="0" smtClean="0">
                <a:latin typeface="Courier New" pitchFamily="49" charset="0"/>
                <a:cs typeface="Courier New" pitchFamily="49" charset="0"/>
              </a:rPr>
              <a:t>.xml</a:t>
            </a:r>
            <a:endParaRPr lang="en-GB" sz="2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07504" y="2060848"/>
            <a:ext cx="901134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MACS SVN root folder: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Verdana" pitchFamily="34" charset="0"/>
                <a:cs typeface="Courier New" pitchFamily="49" charset="0"/>
              </a:rPr>
              <a:t>sdp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Verdana" pitchFamily="34" charset="0"/>
                <a:cs typeface="Courier New" pitchFamily="49" charset="0"/>
              </a:rPr>
              <a:t>/documents/Deployment/Configuration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Under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Verdana" pitchFamily="34" charset="0"/>
                <a:cs typeface="Courier New" pitchFamily="49" charset="0"/>
              </a:rPr>
              <a:t>Configuration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a folder for each logical subsystem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Subsystem folder contains folders for each individual device class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Each device class folder contains three standard folders: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Verdana" pitchFamily="34" charset="0"/>
                <a:cs typeface="Courier New" pitchFamily="49" charset="0"/>
              </a:rPr>
              <a:t>doc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Verdana" pitchFamily="34" charset="0"/>
                <a:cs typeface="Courier New" pitchFamily="49" charset="0"/>
              </a:rPr>
              <a:t>img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Verdana" pitchFamily="34" charset="0"/>
              <a:cs typeface="Courier New" pitchFamily="49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Verdana" pitchFamily="34" charset="0"/>
                <a:cs typeface="Courier New" pitchFamily="49" charset="0"/>
              </a:rPr>
              <a:t>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928"/>
            <a:ext cx="8229600" cy="939800"/>
          </a:xfrm>
        </p:spPr>
        <p:txBody>
          <a:bodyPr/>
          <a:lstStyle/>
          <a:p>
            <a:r>
              <a:rPr lang="en-US" dirty="0" smtClean="0"/>
              <a:t>Example folder 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7"/>
            <a:ext cx="8136904" cy="58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 </a:t>
            </a:r>
          </a:p>
          <a:p>
            <a:r>
              <a:rPr lang="en-US" dirty="0" smtClean="0"/>
              <a:t>Interfaces</a:t>
            </a:r>
          </a:p>
          <a:p>
            <a:r>
              <a:rPr lang="en-US" dirty="0" smtClean="0"/>
              <a:t>Operations model </a:t>
            </a:r>
          </a:p>
          <a:p>
            <a:pPr lvl="1"/>
            <a:r>
              <a:rPr lang="en-US" dirty="0" smtClean="0"/>
              <a:t>how to operate the device</a:t>
            </a:r>
          </a:p>
          <a:p>
            <a:pPr lvl="1"/>
            <a:r>
              <a:rPr lang="en-US" dirty="0" smtClean="0"/>
              <a:t>By how the device is operated</a:t>
            </a:r>
          </a:p>
          <a:p>
            <a:r>
              <a:rPr lang="en-US" dirty="0" smtClean="0"/>
              <a:t>References to other documents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 header</a:t>
            </a:r>
          </a:p>
          <a:p>
            <a:pPr lvl="1"/>
            <a:r>
              <a:rPr lang="en-US" dirty="0" smtClean="0"/>
              <a:t>Document title</a:t>
            </a:r>
          </a:p>
          <a:p>
            <a:pPr lvl="1"/>
            <a:r>
              <a:rPr lang="en-US" dirty="0" smtClean="0"/>
              <a:t>Document number</a:t>
            </a:r>
          </a:p>
          <a:p>
            <a:pPr lvl="1"/>
            <a:r>
              <a:rPr lang="en-US" dirty="0" smtClean="0"/>
              <a:t>Author</a:t>
            </a:r>
          </a:p>
          <a:p>
            <a:pPr lvl="1"/>
            <a:r>
              <a:rPr lang="en-US" dirty="0" smtClean="0"/>
              <a:t>Data of creation</a:t>
            </a:r>
          </a:p>
          <a:p>
            <a:pPr lvl="1"/>
            <a:r>
              <a:rPr lang="en-US" dirty="0" smtClean="0"/>
              <a:t>Abstract</a:t>
            </a:r>
          </a:p>
          <a:p>
            <a:pPr lvl="1"/>
            <a:r>
              <a:rPr lang="en-US" dirty="0" smtClean="0"/>
              <a:t>Document dependency (optional)</a:t>
            </a:r>
          </a:p>
          <a:p>
            <a:r>
              <a:rPr lang="en-US" dirty="0" smtClean="0"/>
              <a:t>Document body</a:t>
            </a:r>
          </a:p>
          <a:p>
            <a:pPr lvl="1"/>
            <a:r>
              <a:rPr lang="en-US" dirty="0" smtClean="0"/>
              <a:t>Device class definition</a:t>
            </a:r>
          </a:p>
          <a:p>
            <a:pPr lvl="1"/>
            <a:r>
              <a:rPr lang="en-US" dirty="0" smtClean="0"/>
              <a:t>Device instantiation</a:t>
            </a:r>
          </a:p>
          <a:p>
            <a:pPr lvl="1"/>
            <a:r>
              <a:rPr lang="en-US" dirty="0" smtClean="0"/>
              <a:t>Instance value definition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Device class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1784796"/>
          </a:xfrm>
        </p:spPr>
        <p:txBody>
          <a:bodyPr/>
          <a:lstStyle/>
          <a:p>
            <a:r>
              <a:rPr lang="en-US" dirty="0" smtClean="0"/>
              <a:t>Inheritance and interfaces</a:t>
            </a:r>
          </a:p>
          <a:p>
            <a:r>
              <a:rPr lang="en-US" dirty="0" smtClean="0"/>
              <a:t>Class name and three letter code</a:t>
            </a:r>
          </a:p>
          <a:p>
            <a:r>
              <a:rPr lang="en-US" dirty="0" smtClean="0"/>
              <a:t>Description</a:t>
            </a:r>
          </a:p>
          <a:p>
            <a:r>
              <a:rPr lang="en-US" dirty="0" smtClean="0"/>
              <a:t>Properties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284984"/>
            <a:ext cx="5832648" cy="272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625975"/>
          </a:xfrm>
        </p:spPr>
        <p:txBody>
          <a:bodyPr/>
          <a:lstStyle/>
          <a:p>
            <a:r>
              <a:rPr lang="en-US" dirty="0" smtClean="0"/>
              <a:t>Device class can inherit directly from basic device or state-driven device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Device class can inherit from a intermediate class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060848"/>
            <a:ext cx="295133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293096"/>
            <a:ext cx="1800200" cy="2354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625975"/>
          </a:xfrm>
        </p:spPr>
        <p:txBody>
          <a:bodyPr/>
          <a:lstStyle/>
          <a:p>
            <a:r>
              <a:rPr lang="en-US" dirty="0" smtClean="0"/>
              <a:t>Devices can implement interfaces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PP-110325-a-MMA_XMLDeviceDescriptionWorkShop.pptx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M. Marchhart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89FB5-0816-4399-AF46-7C47EFEF7675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132856"/>
            <a:ext cx="4332882" cy="33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3018</TotalTime>
  <Words>330</Words>
  <Application>Microsoft Office PowerPoint</Application>
  <PresentationFormat>On-screen Show (4:3)</PresentationFormat>
  <Paragraphs>128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1_Office Theme</vt:lpstr>
      <vt:lpstr>XML Device Description</vt:lpstr>
      <vt:lpstr>MACS configuration chain</vt:lpstr>
      <vt:lpstr>Documents and directories</vt:lpstr>
      <vt:lpstr>Example folder structure</vt:lpstr>
      <vt:lpstr>Word Document</vt:lpstr>
      <vt:lpstr>XML Document</vt:lpstr>
      <vt:lpstr>Device class definition</vt:lpstr>
      <vt:lpstr>Inheritance</vt:lpstr>
      <vt:lpstr>Interfaces</vt:lpstr>
      <vt:lpstr>Property definition</vt:lpstr>
      <vt:lpstr>Device instantiation</vt:lpstr>
      <vt:lpstr>Instance value definition</vt:lpstr>
      <vt:lpstr>Value definition</vt:lpstr>
      <vt:lpstr>Templates</vt:lpstr>
      <vt:lpstr>Practical Example: Vacuum Sector Valve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Device XML Definition</dc:title>
  <dc:creator/>
  <cp:lastModifiedBy>mmarchha</cp:lastModifiedBy>
  <cp:revision>167</cp:revision>
  <dcterms:created xsi:type="dcterms:W3CDTF">2010-12-06T17:50:53Z</dcterms:created>
  <dcterms:modified xsi:type="dcterms:W3CDTF">2011-03-30T11:38:33Z</dcterms:modified>
</cp:coreProperties>
</file>