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38811" r:id="rId6"/>
    <p:sldId id="38812" r:id="rId7"/>
    <p:sldId id="261" r:id="rId8"/>
    <p:sldId id="260" r:id="rId9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40"/>
  </p:normalViewPr>
  <p:slideViewPr>
    <p:cSldViewPr snapToGrid="0">
      <p:cViewPr varScale="1">
        <p:scale>
          <a:sx n="108" d="100"/>
          <a:sy n="108" d="100"/>
        </p:scale>
        <p:origin x="6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29D01-F0B1-92A2-E710-870EB73B1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D4C812-F795-74C3-535B-A114966B54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78572-D399-DF1C-B9BE-2F120A43C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34747-4F7E-8BAF-515C-9220E0622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D29CE-51AD-6228-33D3-9D337E681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2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5B48E-2BED-4FDE-E507-32D56637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721FFF-DC83-6982-9B6E-3CAE51513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36CF9-611F-BE0D-98BC-9FD9B2B0A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9A51F-CD86-6F53-F179-64FC7086D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CAA64-B8B4-79A2-601F-2EAE60D8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5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2DBC00-C8E0-2182-1870-4BA24A0B1F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1A2D7-CF3C-EA25-7DCA-08356CC316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E0A44-0802-4DBE-049C-EEA190373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6C8B3-B676-A6E6-FADC-04B952B7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D695C-A07E-A195-3A4D-070EA763A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6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BED95-DF1D-CF1F-C90F-1FA9521A6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D118E-24D7-2D1D-2E71-A39B539AE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6E0E7-10AE-FFC6-F740-BD2BF63A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5F7F2-FA5B-B164-1177-56DB1037B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4EBAE-3D6C-A7EA-0002-C193E76B7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19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539B-2D07-44BE-F6CB-9FF26AD82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6DCE9-BBA4-FCED-3B85-DA7310438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73408-820E-47E9-D84F-F6798FA68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0C657-2F22-537F-3BD2-52550C293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7D761-8A0C-F6D8-279D-7B0C44335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97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01B6A-CBD3-20FE-55A7-3247B1038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20C88-D5CB-4E72-673F-86EE44AC3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8CE205-CEC5-C4B0-D6E6-3F96940211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B458B-BC88-38BE-4550-A51606569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716C25-8FCC-808F-224F-4E36A736A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30BF2D-5334-E0FA-23F8-6ED197613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57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A5832-9156-76E5-7081-78F910BC0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638952-6394-2D91-D504-41C271525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931BB-3BA6-E6C3-B1E0-DF56B92ABC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F904B6-5049-E068-2D05-2AA1D7745F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8B0792-9339-70BD-08BF-9B7C370CC6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AC33DF-E377-8031-5624-FC7566110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BD11C3-C25E-6EAF-8A22-91242D09F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C8AF1F-8E6C-A862-365B-0BCB2ED40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0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E490C-2940-B64D-F72F-BAD992025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1460F6-A626-8553-D7D5-AE89CE31C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26FDE3-19B8-EDDA-8474-C3A0B027C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D5030B-1537-A572-BA6B-90936122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6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72DF7F-DF44-0E1D-1B3E-8A4F8E305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44642C-D493-0D76-5FC6-7A32A4D76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BC55F-A5AE-EFEE-BA0E-4CD486A4A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95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2E3BF-1F54-A613-A646-171076C8F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C3F2E-CB64-960B-3407-9C1CDC24C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DD741-5C4A-F205-97BB-F5C097D03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9039B8-1848-C7EF-883D-10A7C7B8F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1AD2B-DA46-4CD6-6DE4-3F125FABD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14EEA-F04A-4DC8-CA79-B6BE3AAC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77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3CC4B-374E-0974-D36B-265289F31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F0F968-97B5-9065-91E6-4402570DBE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DEBD28-9D11-4A0E-581F-E6E11E9A31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EF602C-6B67-FE5D-C81A-EB8C63C53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1C0BC-FE5A-A8BE-2096-99DACB99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32ECC2-E4B5-8E48-0D6B-590FBB6B0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7AE539-F23C-C938-FF1A-14129CAE1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7AC15-C1EA-23C9-A51E-B4F1BB490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B2383-778B-A0CF-4C8F-A84156EC8D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93D07-5471-5F4D-84E0-214A76835F1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1C05D-BAF2-515F-E36A-7FB1CDD074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D0508-89A4-AFDA-7524-BE178280ED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1D52D-EE82-3B44-8BA0-AF1BAFC88E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1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4C555-ECD9-38CB-9177-042E8E4D16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AMBER </a:t>
            </a:r>
            <a:br>
              <a:rPr lang="en-US" dirty="0"/>
            </a:br>
            <a:r>
              <a:rPr lang="en-US" dirty="0"/>
              <a:t>BO and TN groups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E5834-C482-AF68-8B88-FB254E4E2C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P. Zuccon</a:t>
            </a:r>
          </a:p>
          <a:p>
            <a:r>
              <a:rPr lang="en-US" dirty="0"/>
              <a:t>5 </a:t>
            </a:r>
            <a:r>
              <a:rPr lang="en-US" dirty="0" err="1"/>
              <a:t>Settembre</a:t>
            </a:r>
            <a:r>
              <a:rPr lang="en-US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1910806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67F75-28B5-58EC-BAC8-052058B45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026"/>
            <a:ext cx="10515600" cy="1325563"/>
          </a:xfrm>
        </p:spPr>
        <p:txBody>
          <a:bodyPr/>
          <a:lstStyle/>
          <a:p>
            <a:r>
              <a:rPr lang="en-US" dirty="0"/>
              <a:t>Preparation to the 2023 data taking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80208-FC62-5629-AABB-1B885F45E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980542" cy="367528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Development of MC simulation for the pbar setup</a:t>
            </a:r>
          </a:p>
          <a:p>
            <a:r>
              <a:rPr lang="en-US" dirty="0"/>
              <a:t>Study of the RICH beam pipe effect.</a:t>
            </a:r>
          </a:p>
          <a:p>
            <a:endParaRPr lang="en-US" dirty="0"/>
          </a:p>
          <a:p>
            <a:r>
              <a:rPr lang="en-US" dirty="0"/>
              <a:t>Estimation of the duration of data taking for each beam energy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484E21-65AC-0D02-6FA0-8E9EBC3B3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01996" y="3400639"/>
            <a:ext cx="2410877" cy="35413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C4C328-CA23-B575-BEE3-138B8794B7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729" y="1404877"/>
            <a:ext cx="2924540" cy="20872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BA0F5B-6467-CD9E-850E-A294BD6549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76035" y="1114325"/>
            <a:ext cx="1926163" cy="28293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7B744E-82A8-7E69-5FBB-F03069B005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83924" y="3799465"/>
            <a:ext cx="2172272" cy="31908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B0F85A-C864-0328-54A9-5B9E37573856}"/>
              </a:ext>
            </a:extLst>
          </p:cNvPr>
          <p:cNvSpPr txBox="1"/>
          <p:nvPr/>
        </p:nvSpPr>
        <p:spPr>
          <a:xfrm>
            <a:off x="8821451" y="1206250"/>
            <a:ext cx="248004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Tracks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above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Cherenkov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threshold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456D6E-ADEA-9D63-7975-FC7CC13A4F9E}"/>
              </a:ext>
            </a:extLst>
          </p:cNvPr>
          <p:cNvSpPr txBox="1"/>
          <p:nvPr/>
        </p:nvSpPr>
        <p:spPr>
          <a:xfrm>
            <a:off x="11301500" y="1802389"/>
            <a:ext cx="7875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Typical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RICH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mult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6.7 Tracks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D4C565-3205-C3B3-CFF9-BE418A0D8962}"/>
              </a:ext>
            </a:extLst>
          </p:cNvPr>
          <p:cNvSpPr txBox="1"/>
          <p:nvPr/>
        </p:nvSpPr>
        <p:spPr>
          <a:xfrm>
            <a:off x="11162806" y="4665157"/>
            <a:ext cx="11116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 RICH </a:t>
            </a:r>
          </a:p>
          <a:p>
            <a:pPr algn="ctr"/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mult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pipe</a:t>
            </a:r>
          </a:p>
          <a:p>
            <a:pPr algn="ctr"/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0.4 Tracks</a:t>
            </a:r>
          </a:p>
        </p:txBody>
      </p:sp>
    </p:spTree>
    <p:extLst>
      <p:ext uri="{BB962C8B-B14F-4D97-AF65-F5344CB8AC3E}">
        <p14:creationId xmlns:p14="http://schemas.microsoft.com/office/powerpoint/2010/main" val="2855038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CD188-F602-DF5A-2587-688F73724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518" y="111252"/>
            <a:ext cx="10515600" cy="1325563"/>
          </a:xfrm>
        </p:spPr>
        <p:txBody>
          <a:bodyPr/>
          <a:lstStyle/>
          <a:p>
            <a:r>
              <a:rPr lang="it-IT" dirty="0" err="1"/>
              <a:t>Beam</a:t>
            </a:r>
            <a:r>
              <a:rPr lang="it-IT" dirty="0"/>
              <a:t> Pipe </a:t>
            </a:r>
            <a:r>
              <a:rPr lang="it-IT" dirty="0" err="1"/>
              <a:t>effect</a:t>
            </a:r>
            <a:endParaRPr lang="it-I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7B2923-1EE8-82A5-8A48-FDA009B6B3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637"/>
          <a:stretch/>
        </p:blipFill>
        <p:spPr>
          <a:xfrm>
            <a:off x="707569" y="1436815"/>
            <a:ext cx="4846249" cy="44754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B5C962-665D-A71D-7131-70646EA0A2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" t="162" r="48414" b="-162"/>
          <a:stretch/>
        </p:blipFill>
        <p:spPr>
          <a:xfrm>
            <a:off x="6096000" y="1436815"/>
            <a:ext cx="5156201" cy="44754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0F71FF-C4F8-3951-A3FA-BBB03A40A70F}"/>
              </a:ext>
            </a:extLst>
          </p:cNvPr>
          <p:cNvSpPr txBox="1"/>
          <p:nvPr/>
        </p:nvSpPr>
        <p:spPr>
          <a:xfrm>
            <a:off x="2084904" y="1052412"/>
            <a:ext cx="15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Yes </a:t>
            </a:r>
            <a:r>
              <a:rPr lang="it-IT" dirty="0" err="1"/>
              <a:t>Beam</a:t>
            </a:r>
            <a:r>
              <a:rPr lang="it-IT" dirty="0"/>
              <a:t> Pipe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D36664-ED6A-5C7D-BC48-F34587B24806}"/>
              </a:ext>
            </a:extLst>
          </p:cNvPr>
          <p:cNvSpPr txBox="1"/>
          <p:nvPr/>
        </p:nvSpPr>
        <p:spPr>
          <a:xfrm>
            <a:off x="7921330" y="1067483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No </a:t>
            </a:r>
            <a:r>
              <a:rPr lang="it-IT" dirty="0" err="1"/>
              <a:t>Beam</a:t>
            </a:r>
            <a:r>
              <a:rPr lang="it-IT" dirty="0"/>
              <a:t> Pipe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6EDB1A-6037-0D15-8850-28A8741B6150}"/>
              </a:ext>
            </a:extLst>
          </p:cNvPr>
          <p:cNvSpPr txBox="1"/>
          <p:nvPr/>
        </p:nvSpPr>
        <p:spPr>
          <a:xfrm>
            <a:off x="6096000" y="6150279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additional</a:t>
            </a:r>
            <a:r>
              <a:rPr lang="it-IT" dirty="0"/>
              <a:t> ring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CD7FB31-C82F-7124-BD9C-6BACC5CC2D96}"/>
              </a:ext>
            </a:extLst>
          </p:cNvPr>
          <p:cNvCxnSpPr>
            <a:stCxn id="7" idx="3"/>
          </p:cNvCxnSpPr>
          <p:nvPr/>
        </p:nvCxnSpPr>
        <p:spPr>
          <a:xfrm flipV="1">
            <a:off x="7641616" y="3281819"/>
            <a:ext cx="775874" cy="3053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0DA5D96-16C9-428A-3414-917893DE8A73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7641616" y="3945699"/>
            <a:ext cx="775874" cy="2389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D4E952B7-5DAE-1E29-A103-18F52BD6B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5647-3CB3-2F48-9863-7D191D2899AD}" type="datetime1">
              <a:rPr lang="it-IT" smtClean="0"/>
              <a:t>05/09/23</a:t>
            </a:fld>
            <a:endParaRPr lang="it-IT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3CB9268-F552-0F71-1FB0-97E8B5674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P. Zuccon for pbarXS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FFC588E-1F7B-91E2-A665-9232B9110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1CC-C788-7B47-B5C8-69A1A1F3409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2066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A3906-CB56-9AAB-9CDD-8DE2140EF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D1DE3-CF0F-A986-6A5B-E3022B868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Physics Coordinator (TN) presence 70% of time from May 5</a:t>
            </a:r>
            <a:r>
              <a:rPr lang="en-US" baseline="30000" dirty="0"/>
              <a:t>th</a:t>
            </a:r>
            <a:r>
              <a:rPr lang="en-US" dirty="0"/>
              <a:t> to June 15</a:t>
            </a:r>
            <a:r>
              <a:rPr lang="en-US" baseline="30000" dirty="0"/>
              <a:t>th</a:t>
            </a:r>
            <a:endParaRPr lang="en-US" dirty="0"/>
          </a:p>
          <a:p>
            <a:r>
              <a:rPr lang="en-US" dirty="0"/>
              <a:t>TN + BO total of 25.8 equivalent shifts delivered during the data taking</a:t>
            </a:r>
          </a:p>
          <a:p>
            <a:r>
              <a:rPr lang="en-US" dirty="0"/>
              <a:t>In collaboration with TO managed to deploy the data reconstruction on the new setup </a:t>
            </a:r>
          </a:p>
          <a:p>
            <a:r>
              <a:rPr lang="en-US" dirty="0"/>
              <a:t>Start the Alignment procedure </a:t>
            </a:r>
          </a:p>
          <a:p>
            <a:r>
              <a:rPr lang="en-US" dirty="0"/>
              <a:t>Control the delivery of the calibration data</a:t>
            </a:r>
          </a:p>
        </p:txBody>
      </p:sp>
    </p:spTree>
    <p:extLst>
      <p:ext uri="{BB962C8B-B14F-4D97-AF65-F5344CB8AC3E}">
        <p14:creationId xmlns:p14="http://schemas.microsoft.com/office/powerpoint/2010/main" val="2771674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15A5266-F838-05D3-D9D3-9E0712A3A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CEDAR Selection p 190 GeV/c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FA35-0584-D34A-44AA-90AEC5327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P. Zuccon - Trento University &amp; TIFPA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FB694-57B3-EB45-7194-B15162FC1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AMBER@CERN Workshop 17-29 April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CE766-1CB7-3A9E-5D1E-2BE65CD2C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A83E6-822F-CB4D-B9E0-D335CEF63EBB}" type="slidenum">
              <a:rPr lang="it-IT" smtClean="0"/>
              <a:t>5</a:t>
            </a:fld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ECBC85-1020-CBAB-02DE-945028D4D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8956"/>
            <a:ext cx="5624835" cy="36912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E638EA-904F-8F37-0F2D-A3DC15AB4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159" y="1848734"/>
            <a:ext cx="6076652" cy="4424229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DCA756-61E3-6C11-37D9-7CA80280DA17}"/>
              </a:ext>
            </a:extLst>
          </p:cNvPr>
          <p:cNvSpPr txBox="1"/>
          <p:nvPr/>
        </p:nvSpPr>
        <p:spPr>
          <a:xfrm>
            <a:off x="10872281" y="2033241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62.6%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4CEDF15-8B10-65E6-81C1-0A43B544D5EB}"/>
              </a:ext>
            </a:extLst>
          </p:cNvPr>
          <p:cNvSpPr/>
          <p:nvPr/>
        </p:nvSpPr>
        <p:spPr>
          <a:xfrm>
            <a:off x="9474740" y="2358956"/>
            <a:ext cx="1833555" cy="9144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58089C-635C-C521-EC60-5361031F9501}"/>
              </a:ext>
            </a:extLst>
          </p:cNvPr>
          <p:cNvSpPr txBox="1"/>
          <p:nvPr/>
        </p:nvSpPr>
        <p:spPr>
          <a:xfrm>
            <a:off x="2704296" y="1121887"/>
            <a:ext cx="1911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CEDAR1 &gt;= 6 </a:t>
            </a:r>
            <a:r>
              <a:rPr lang="en-US" dirty="0" err="1"/>
              <a:t>pmts</a:t>
            </a:r>
            <a:endParaRPr lang="en-US" dirty="0"/>
          </a:p>
          <a:p>
            <a:r>
              <a:rPr lang="en-US" dirty="0"/>
              <a:t>CEDAR2 &gt;= 7 </a:t>
            </a:r>
            <a:r>
              <a:rPr lang="en-US" dirty="0" err="1"/>
              <a:t>pmts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73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DEF23-667E-4FF4-6E6C-1800DD59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the CEDAR selection cut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C265DB-36E8-70C2-D020-3D46CA2B0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P. Zuccon - UniTN &amp; INFN TIFPA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A7DDAF-7C2C-76B1-E1C4-8063736B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AMBER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857D93-F4DB-DB15-382F-41C35BFFB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8F2D-EC0F-1449-BD6A-D80526BAE524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D045B7-F208-B372-62BE-F6C9041A5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39" y="2011782"/>
            <a:ext cx="11283789" cy="45271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6DCB66-4779-73AE-312A-77FC818B3A7C}"/>
              </a:ext>
            </a:extLst>
          </p:cNvPr>
          <p:cNvSpPr txBox="1"/>
          <p:nvPr/>
        </p:nvSpPr>
        <p:spPr>
          <a:xfrm>
            <a:off x="1692878" y="1213857"/>
            <a:ext cx="1788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 N </a:t>
            </a:r>
            <a:r>
              <a:rPr lang="en-US" dirty="0" err="1"/>
              <a:t>pmt</a:t>
            </a:r>
            <a:r>
              <a:rPr lang="en-US" dirty="0"/>
              <a:t> cut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4B3CD9-71AA-1ABF-02F6-EC66ECBF5D9B}"/>
              </a:ext>
            </a:extLst>
          </p:cNvPr>
          <p:cNvSpPr txBox="1"/>
          <p:nvPr/>
        </p:nvSpPr>
        <p:spPr>
          <a:xfrm>
            <a:off x="7961312" y="1382168"/>
            <a:ext cx="164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N </a:t>
            </a:r>
            <a:r>
              <a:rPr lang="en-US" dirty="0" err="1"/>
              <a:t>pmt</a:t>
            </a:r>
            <a:r>
              <a:rPr lang="en-US" dirty="0"/>
              <a:t> cut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DECE07-BC68-252B-9492-642DF5FA665E}"/>
              </a:ext>
            </a:extLst>
          </p:cNvPr>
          <p:cNvSpPr txBox="1"/>
          <p:nvPr/>
        </p:nvSpPr>
        <p:spPr>
          <a:xfrm>
            <a:off x="1432560" y="1864407"/>
            <a:ext cx="2849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number of CEDARs hits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01627D-3DBA-2C6A-3608-A7EA1101B376}"/>
              </a:ext>
            </a:extLst>
          </p:cNvPr>
          <p:cNvSpPr txBox="1"/>
          <p:nvPr/>
        </p:nvSpPr>
        <p:spPr>
          <a:xfrm>
            <a:off x="7534347" y="1864407"/>
            <a:ext cx="2849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number of CEDARs hits</a:t>
            </a:r>
          </a:p>
        </p:txBody>
      </p:sp>
    </p:spTree>
    <p:extLst>
      <p:ext uri="{BB962C8B-B14F-4D97-AF65-F5344CB8AC3E}">
        <p14:creationId xmlns:p14="http://schemas.microsoft.com/office/powerpoint/2010/main" val="3209979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862A5-1F7D-CD38-CA27-25B50AFD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tool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371742A-B7EF-7618-4981-C753326967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9495" y="1443542"/>
            <a:ext cx="6785406" cy="33611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4C4170-6902-B4C3-4D09-B42E9FECD2B1}"/>
              </a:ext>
            </a:extLst>
          </p:cNvPr>
          <p:cNvSpPr txBox="1"/>
          <p:nvPr/>
        </p:nvSpPr>
        <p:spPr>
          <a:xfrm>
            <a:off x="403761" y="1890877"/>
            <a:ext cx="415636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RICH fast simulation:</a:t>
            </a:r>
          </a:p>
          <a:p>
            <a:endParaRPr lang="en-US" sz="24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ROOT based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Allow prediction of photons on detector plane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Particle identification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Simulation of multiple particle RICH ring production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Whole event particle identification</a:t>
            </a:r>
          </a:p>
        </p:txBody>
      </p:sp>
    </p:spTree>
    <p:extLst>
      <p:ext uri="{BB962C8B-B14F-4D97-AF65-F5344CB8AC3E}">
        <p14:creationId xmlns:p14="http://schemas.microsoft.com/office/powerpoint/2010/main" val="3160813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0BE3C-0660-71A3-FDE3-CA5D717DB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Requests for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FF4A6-42B3-22D1-15B7-4876E1894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Missioni</a:t>
            </a:r>
            <a:r>
              <a:rPr lang="en-US" dirty="0"/>
              <a:t> per </a:t>
            </a:r>
            <a:r>
              <a:rPr lang="en-US" dirty="0" err="1"/>
              <a:t>supportare</a:t>
            </a:r>
            <a:r>
              <a:rPr lang="en-US" dirty="0"/>
              <a:t> il </a:t>
            </a:r>
            <a:r>
              <a:rPr lang="en-US" dirty="0" err="1"/>
              <a:t>possibile</a:t>
            </a:r>
            <a:r>
              <a:rPr lang="en-US" dirty="0"/>
              <a:t> run di </a:t>
            </a:r>
            <a:r>
              <a:rPr lang="en-US" dirty="0" err="1"/>
              <a:t>misura</a:t>
            </a:r>
            <a:r>
              <a:rPr lang="en-US" dirty="0"/>
              <a:t> di cross section di pbar in </a:t>
            </a:r>
            <a:r>
              <a:rPr lang="en-US" dirty="0" err="1"/>
              <a:t>interazioni</a:t>
            </a:r>
            <a:r>
              <a:rPr lang="en-US" dirty="0"/>
              <a:t> p-p ( </a:t>
            </a:r>
            <a:r>
              <a:rPr lang="en-US" dirty="0" err="1"/>
              <a:t>bersaglio</a:t>
            </a:r>
            <a:r>
              <a:rPr lang="en-US" dirty="0"/>
              <a:t> di </a:t>
            </a:r>
            <a:r>
              <a:rPr lang="en-US" dirty="0" err="1"/>
              <a:t>idrogeno</a:t>
            </a:r>
            <a:r>
              <a:rPr lang="en-US" dirty="0"/>
              <a:t> </a:t>
            </a:r>
            <a:r>
              <a:rPr lang="en-US" dirty="0" err="1"/>
              <a:t>liquido</a:t>
            </a:r>
            <a:r>
              <a:rPr lang="en-US" dirty="0"/>
              <a:t>).</a:t>
            </a:r>
          </a:p>
          <a:p>
            <a:endParaRPr lang="en-US" dirty="0"/>
          </a:p>
          <a:p>
            <a:r>
              <a:rPr lang="en-US" dirty="0" err="1"/>
              <a:t>Supporto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analisi</a:t>
            </a:r>
            <a:r>
              <a:rPr lang="en-US" dirty="0"/>
              <a:t> </a:t>
            </a:r>
            <a:r>
              <a:rPr lang="en-US" dirty="0" err="1"/>
              <a:t>dati</a:t>
            </a:r>
            <a:r>
              <a:rPr lang="en-US" dirty="0"/>
              <a:t> (meeting al CERN e in Italia) e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disseminazione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risultati</a:t>
            </a:r>
            <a:r>
              <a:rPr lang="en-US" dirty="0"/>
              <a:t> ( </a:t>
            </a:r>
            <a:r>
              <a:rPr lang="en-US" dirty="0" err="1"/>
              <a:t>conferenze</a:t>
            </a:r>
            <a:r>
              <a:rPr lang="en-US" dirty="0"/>
              <a:t> e </a:t>
            </a:r>
            <a:r>
              <a:rPr lang="en-US" dirty="0" err="1"/>
              <a:t>pubblicazioni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307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279</Words>
  <Application>Microsoft Macintosh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Office Theme</vt:lpstr>
      <vt:lpstr>AMBER  BO and TN groups</vt:lpstr>
      <vt:lpstr>Preparation to the 2023 data taking</vt:lpstr>
      <vt:lpstr>Beam Pipe effect</vt:lpstr>
      <vt:lpstr>Run 2023</vt:lpstr>
      <vt:lpstr>CEDAR Selection p 190 GeV/c </vt:lpstr>
      <vt:lpstr>Effect of the CEDAR selection cut</vt:lpstr>
      <vt:lpstr>Analysis tool</vt:lpstr>
      <vt:lpstr>Requests for 2024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AMBER  BO and TN groups</dc:title>
  <dc:creator>Paolo Zuccon</dc:creator>
  <cp:lastModifiedBy>Paolo Zuccon</cp:lastModifiedBy>
  <cp:revision>4</cp:revision>
  <dcterms:created xsi:type="dcterms:W3CDTF">2023-09-05T08:04:51Z</dcterms:created>
  <dcterms:modified xsi:type="dcterms:W3CDTF">2023-09-05T09:02:55Z</dcterms:modified>
</cp:coreProperties>
</file>