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6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318" r:id="rId5"/>
    <p:sldId id="325" r:id="rId6"/>
    <p:sldId id="326" r:id="rId7"/>
    <p:sldId id="333" r:id="rId8"/>
    <p:sldId id="320" r:id="rId9"/>
    <p:sldId id="321" r:id="rId10"/>
    <p:sldId id="322" r:id="rId11"/>
    <p:sldId id="323" r:id="rId12"/>
    <p:sldId id="324" r:id="rId13"/>
    <p:sldId id="327" r:id="rId14"/>
    <p:sldId id="334" r:id="rId15"/>
    <p:sldId id="330" r:id="rId16"/>
  </p:sldIdLst>
  <p:sldSz cx="9144000" cy="6858000" type="screen4x3"/>
  <p:notesSz cx="6858000" cy="92964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BCD9"/>
    <a:srgbClr val="0000FF"/>
    <a:srgbClr val="FF0000"/>
    <a:srgbClr val="0066FF"/>
    <a:srgbClr val="FF00FF"/>
    <a:srgbClr val="000099"/>
    <a:srgbClr val="CCFFCC"/>
    <a:srgbClr val="3366FF"/>
    <a:srgbClr val="FF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27" autoAdjust="0"/>
    <p:restoredTop sz="82770" autoAdjust="0"/>
  </p:normalViewPr>
  <p:slideViewPr>
    <p:cSldViewPr snapToObjects="1" showGuides="1">
      <p:cViewPr varScale="1">
        <p:scale>
          <a:sx n="108" d="100"/>
          <a:sy n="108" d="100"/>
        </p:scale>
        <p:origin x="1302" y="96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4" y="8829968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29/08/2023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1" y="4415791"/>
            <a:ext cx="5486400" cy="4183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4" y="8829968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4480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algn="ctr"/>
            <a:r>
              <a:rPr lang="es-ES" dirty="0"/>
              <a:t>Susana Izquierdo Bermudez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Training vs Quadrant in MQXFS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725144"/>
            <a:ext cx="7331546" cy="1019548"/>
          </a:xfrm>
        </p:spPr>
        <p:txBody>
          <a:bodyPr>
            <a:normAutofit/>
          </a:bodyPr>
          <a:lstStyle/>
          <a:p>
            <a:r>
              <a:rPr lang="en-US" sz="1800" dirty="0"/>
              <a:t>Susana Izquierdo Bermudez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668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5C113-A357-6994-1286-49240A06B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quench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317A8AB-0C03-54F9-0C66-53E5B9DE46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119119"/>
              </p:ext>
            </p:extLst>
          </p:nvPr>
        </p:nvGraphicFramePr>
        <p:xfrm>
          <a:off x="2390056" y="2505075"/>
          <a:ext cx="4622800" cy="1847850"/>
        </p:xfrm>
        <a:graphic>
          <a:graphicData uri="http://schemas.openxmlformats.org/drawingml/2006/table">
            <a:tbl>
              <a:tblPr/>
              <a:tblGrid>
                <a:gridCol w="1223682">
                  <a:extLst>
                    <a:ext uri="{9D8B030D-6E8A-4147-A177-3AD203B41FA5}">
                      <a16:colId xmlns:a16="http://schemas.microsoft.com/office/drawing/2014/main" val="418277675"/>
                    </a:ext>
                  </a:extLst>
                </a:gridCol>
                <a:gridCol w="1223682">
                  <a:extLst>
                    <a:ext uri="{9D8B030D-6E8A-4147-A177-3AD203B41FA5}">
                      <a16:colId xmlns:a16="http://schemas.microsoft.com/office/drawing/2014/main" val="1122945650"/>
                    </a:ext>
                  </a:extLst>
                </a:gridCol>
                <a:gridCol w="543859">
                  <a:extLst>
                    <a:ext uri="{9D8B030D-6E8A-4147-A177-3AD203B41FA5}">
                      <a16:colId xmlns:a16="http://schemas.microsoft.com/office/drawing/2014/main" val="1382239011"/>
                    </a:ext>
                  </a:extLst>
                </a:gridCol>
                <a:gridCol w="543859">
                  <a:extLst>
                    <a:ext uri="{9D8B030D-6E8A-4147-A177-3AD203B41FA5}">
                      <a16:colId xmlns:a16="http://schemas.microsoft.com/office/drawing/2014/main" val="3575587422"/>
                    </a:ext>
                  </a:extLst>
                </a:gridCol>
                <a:gridCol w="543859">
                  <a:extLst>
                    <a:ext uri="{9D8B030D-6E8A-4147-A177-3AD203B41FA5}">
                      <a16:colId xmlns:a16="http://schemas.microsoft.com/office/drawing/2014/main" val="2128400069"/>
                    </a:ext>
                  </a:extLst>
                </a:gridCol>
                <a:gridCol w="543859">
                  <a:extLst>
                    <a:ext uri="{9D8B030D-6E8A-4147-A177-3AD203B41FA5}">
                      <a16:colId xmlns:a16="http://schemas.microsoft.com/office/drawing/2014/main" val="3858924685"/>
                    </a:ext>
                  </a:extLst>
                </a:gridCol>
              </a:tblGrid>
              <a:tr h="184150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Training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First Quench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082206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strategy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144348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MQXFS3a/b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 + EE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496054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MQXFS3c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56818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MQXFS5a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249091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MQXFS4a/b/c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QH+CLIQ up to I</a:t>
                      </a:r>
                      <a:r>
                        <a:rPr lang="en-GB" sz="10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ult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 + EE from Iult to Iss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28372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MQXFS6a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581454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MQXFS6b/c/d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751932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MQXFS7a-f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28385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608416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FCFF1-0D1C-7C05-0003-0F4F3F7C9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E8C3D-C963-11C1-F8FC-7E22310FA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/>
              <a:t>Susana Izquierdo Bermudez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5619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5C113-A357-6994-1286-49240A06B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 quenches to reach </a:t>
            </a:r>
            <a:r>
              <a:rPr lang="en-US" dirty="0" err="1"/>
              <a:t>I</a:t>
            </a:r>
            <a:r>
              <a:rPr lang="en-US" baseline="-25000" dirty="0" err="1"/>
              <a:t>target</a:t>
            </a:r>
            <a:r>
              <a:rPr lang="en-US" baseline="-25000" dirty="0"/>
              <a:t> </a:t>
            </a:r>
            <a:r>
              <a:rPr lang="en-US" dirty="0"/>
              <a:t>and I</a:t>
            </a:r>
            <a:r>
              <a:rPr lang="en-US" baseline="-25000" dirty="0"/>
              <a:t>max</a:t>
            </a:r>
            <a:endParaRPr lang="en-GB" baseline="-25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FCFF1-0D1C-7C05-0003-0F4F3F7C9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E8C3D-C963-11C1-F8FC-7E22310FA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/>
              <a:t>Susana Izquierdo Bermudez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2FC4854-3FD5-F376-4C92-1BF5780AD689}"/>
              </a:ext>
            </a:extLst>
          </p:cNvPr>
          <p:cNvSpPr txBox="1">
            <a:spLocks/>
          </p:cNvSpPr>
          <p:nvPr/>
        </p:nvSpPr>
        <p:spPr>
          <a:xfrm>
            <a:off x="624566" y="830882"/>
            <a:ext cx="7920000" cy="12736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coils assembled in a previous magnet (bold), I also count for the quenches in the previous run (s)</a:t>
            </a:r>
          </a:p>
          <a:p>
            <a:r>
              <a:rPr lang="en-US" sz="1600" b="0" i="0" u="none" strike="noStrike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n.a.</a:t>
            </a:r>
            <a:r>
              <a:rPr lang="en-US" sz="16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means not applicable because the magnet did not reach ultimate current</a:t>
            </a:r>
            <a:endParaRPr lang="en-GB" sz="1600" b="0" i="0" u="none" strike="noStrike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52A1AAE-0B77-F797-5C99-36C28E10C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802576"/>
              </p:ext>
            </p:extLst>
          </p:nvPr>
        </p:nvGraphicFramePr>
        <p:xfrm>
          <a:off x="467544" y="1984330"/>
          <a:ext cx="7918452" cy="1542259"/>
        </p:xfrm>
        <a:graphic>
          <a:graphicData uri="http://schemas.openxmlformats.org/drawingml/2006/table">
            <a:tbl>
              <a:tblPr/>
              <a:tblGrid>
                <a:gridCol w="2096061">
                  <a:extLst>
                    <a:ext uri="{9D8B030D-6E8A-4147-A177-3AD203B41FA5}">
                      <a16:colId xmlns:a16="http://schemas.microsoft.com/office/drawing/2014/main" val="3709782907"/>
                    </a:ext>
                  </a:extLst>
                </a:gridCol>
                <a:gridCol w="1405999">
                  <a:extLst>
                    <a:ext uri="{9D8B030D-6E8A-4147-A177-3AD203B41FA5}">
                      <a16:colId xmlns:a16="http://schemas.microsoft.com/office/drawing/2014/main" val="1691828513"/>
                    </a:ext>
                  </a:extLst>
                </a:gridCol>
                <a:gridCol w="552049">
                  <a:extLst>
                    <a:ext uri="{9D8B030D-6E8A-4147-A177-3AD203B41FA5}">
                      <a16:colId xmlns:a16="http://schemas.microsoft.com/office/drawing/2014/main" val="3940477730"/>
                    </a:ext>
                  </a:extLst>
                </a:gridCol>
                <a:gridCol w="552049">
                  <a:extLst>
                    <a:ext uri="{9D8B030D-6E8A-4147-A177-3AD203B41FA5}">
                      <a16:colId xmlns:a16="http://schemas.microsoft.com/office/drawing/2014/main" val="1606488910"/>
                    </a:ext>
                  </a:extLst>
                </a:gridCol>
                <a:gridCol w="552049">
                  <a:extLst>
                    <a:ext uri="{9D8B030D-6E8A-4147-A177-3AD203B41FA5}">
                      <a16:colId xmlns:a16="http://schemas.microsoft.com/office/drawing/2014/main" val="1798226189"/>
                    </a:ext>
                  </a:extLst>
                </a:gridCol>
                <a:gridCol w="552049">
                  <a:extLst>
                    <a:ext uri="{9D8B030D-6E8A-4147-A177-3AD203B41FA5}">
                      <a16:colId xmlns:a16="http://schemas.microsoft.com/office/drawing/2014/main" val="1079303690"/>
                    </a:ext>
                  </a:extLst>
                </a:gridCol>
                <a:gridCol w="552049">
                  <a:extLst>
                    <a:ext uri="{9D8B030D-6E8A-4147-A177-3AD203B41FA5}">
                      <a16:colId xmlns:a16="http://schemas.microsoft.com/office/drawing/2014/main" val="563896614"/>
                    </a:ext>
                  </a:extLst>
                </a:gridCol>
                <a:gridCol w="552049">
                  <a:extLst>
                    <a:ext uri="{9D8B030D-6E8A-4147-A177-3AD203B41FA5}">
                      <a16:colId xmlns:a16="http://schemas.microsoft.com/office/drawing/2014/main" val="3561146317"/>
                    </a:ext>
                  </a:extLst>
                </a:gridCol>
                <a:gridCol w="552049">
                  <a:extLst>
                    <a:ext uri="{9D8B030D-6E8A-4147-A177-3AD203B41FA5}">
                      <a16:colId xmlns:a16="http://schemas.microsoft.com/office/drawing/2014/main" val="4032870202"/>
                    </a:ext>
                  </a:extLst>
                </a:gridCol>
                <a:gridCol w="552049">
                  <a:extLst>
                    <a:ext uri="{9D8B030D-6E8A-4147-A177-3AD203B41FA5}">
                      <a16:colId xmlns:a16="http://schemas.microsoft.com/office/drawing/2014/main" val="3000470436"/>
                    </a:ext>
                  </a:extLst>
                </a:gridCol>
              </a:tblGrid>
              <a:tr h="166886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quenches to 16.5 kA (excluding 1st quench)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6055499"/>
                  </a:ext>
                </a:extLst>
              </a:tr>
              <a:tr h="1668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strategy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Q2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Q3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Q4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03609"/>
                  </a:ext>
                </a:extLst>
              </a:tr>
              <a:tr h="17264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MQXFS3a/b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QH + EE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7125164"/>
                  </a:ext>
                </a:extLst>
              </a:tr>
              <a:tr h="17264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MQXFS5a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8818248"/>
                  </a:ext>
                </a:extLst>
              </a:tr>
              <a:tr h="17264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MQXFS4a/b/c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QH+CLIQ up to I</a:t>
                      </a:r>
                      <a:r>
                        <a:rPr lang="en-GB" sz="10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QH + EE from Iult to Iss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5107490"/>
                  </a:ext>
                </a:extLst>
              </a:tr>
              <a:tr h="17264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MQXFS6a (didn't reached 16.5 kA)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209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302251"/>
                  </a:ext>
                </a:extLst>
              </a:tr>
              <a:tr h="17264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MQXFS6b/c/d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5390189"/>
                  </a:ext>
                </a:extLst>
              </a:tr>
              <a:tr h="17264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MQXFS7a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804771"/>
                  </a:ext>
                </a:extLst>
              </a:tr>
              <a:tr h="17264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MQXFS8</a:t>
                      </a:r>
                    </a:p>
                  </a:txBody>
                  <a:tcPr marL="8632" marR="8632" marT="86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8632" marR="8632" marT="86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73701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4BAFBB1-2733-3952-A746-1FF7491EBE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731667"/>
              </p:ext>
            </p:extLst>
          </p:nvPr>
        </p:nvGraphicFramePr>
        <p:xfrm>
          <a:off x="438611" y="3789040"/>
          <a:ext cx="7918453" cy="1450605"/>
        </p:xfrm>
        <a:graphic>
          <a:graphicData uri="http://schemas.openxmlformats.org/drawingml/2006/table">
            <a:tbl>
              <a:tblPr/>
              <a:tblGrid>
                <a:gridCol w="2227064">
                  <a:extLst>
                    <a:ext uri="{9D8B030D-6E8A-4147-A177-3AD203B41FA5}">
                      <a16:colId xmlns:a16="http://schemas.microsoft.com/office/drawing/2014/main" val="3575703786"/>
                    </a:ext>
                  </a:extLst>
                </a:gridCol>
                <a:gridCol w="1560021">
                  <a:extLst>
                    <a:ext uri="{9D8B030D-6E8A-4147-A177-3AD203B41FA5}">
                      <a16:colId xmlns:a16="http://schemas.microsoft.com/office/drawing/2014/main" val="1414348350"/>
                    </a:ext>
                  </a:extLst>
                </a:gridCol>
                <a:gridCol w="516421">
                  <a:extLst>
                    <a:ext uri="{9D8B030D-6E8A-4147-A177-3AD203B41FA5}">
                      <a16:colId xmlns:a16="http://schemas.microsoft.com/office/drawing/2014/main" val="2830807300"/>
                    </a:ext>
                  </a:extLst>
                </a:gridCol>
                <a:gridCol w="516421">
                  <a:extLst>
                    <a:ext uri="{9D8B030D-6E8A-4147-A177-3AD203B41FA5}">
                      <a16:colId xmlns:a16="http://schemas.microsoft.com/office/drawing/2014/main" val="936393592"/>
                    </a:ext>
                  </a:extLst>
                </a:gridCol>
                <a:gridCol w="516421">
                  <a:extLst>
                    <a:ext uri="{9D8B030D-6E8A-4147-A177-3AD203B41FA5}">
                      <a16:colId xmlns:a16="http://schemas.microsoft.com/office/drawing/2014/main" val="2551482570"/>
                    </a:ext>
                  </a:extLst>
                </a:gridCol>
                <a:gridCol w="516421">
                  <a:extLst>
                    <a:ext uri="{9D8B030D-6E8A-4147-A177-3AD203B41FA5}">
                      <a16:colId xmlns:a16="http://schemas.microsoft.com/office/drawing/2014/main" val="3286081698"/>
                    </a:ext>
                  </a:extLst>
                </a:gridCol>
                <a:gridCol w="516421">
                  <a:extLst>
                    <a:ext uri="{9D8B030D-6E8A-4147-A177-3AD203B41FA5}">
                      <a16:colId xmlns:a16="http://schemas.microsoft.com/office/drawing/2014/main" val="578012134"/>
                    </a:ext>
                  </a:extLst>
                </a:gridCol>
                <a:gridCol w="516421">
                  <a:extLst>
                    <a:ext uri="{9D8B030D-6E8A-4147-A177-3AD203B41FA5}">
                      <a16:colId xmlns:a16="http://schemas.microsoft.com/office/drawing/2014/main" val="3151663045"/>
                    </a:ext>
                  </a:extLst>
                </a:gridCol>
                <a:gridCol w="516421">
                  <a:extLst>
                    <a:ext uri="{9D8B030D-6E8A-4147-A177-3AD203B41FA5}">
                      <a16:colId xmlns:a16="http://schemas.microsoft.com/office/drawing/2014/main" val="2686505505"/>
                    </a:ext>
                  </a:extLst>
                </a:gridCol>
                <a:gridCol w="516421">
                  <a:extLst>
                    <a:ext uri="{9D8B030D-6E8A-4147-A177-3AD203B41FA5}">
                      <a16:colId xmlns:a16="http://schemas.microsoft.com/office/drawing/2014/main" val="810027676"/>
                    </a:ext>
                  </a:extLst>
                </a:gridCol>
              </a:tblGrid>
              <a:tr h="156002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Training 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# quenches to 17.5 kA (excluding 1st quench)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048743"/>
                  </a:ext>
                </a:extLst>
              </a:tr>
              <a:tr h="15600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strategy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Q1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Q2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Q3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Q4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152578"/>
                  </a:ext>
                </a:extLst>
              </a:tr>
              <a:tr h="16138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MQXFS3a/b (didn't reached 17.5 kA)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 + EE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6015488"/>
                  </a:ext>
                </a:extLst>
              </a:tr>
              <a:tr h="16138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MQXFS5a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205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206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6981514"/>
                  </a:ext>
                </a:extLst>
              </a:tr>
              <a:tr h="16138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MQXFS4a/b/c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QH+CLIQ up to I</a:t>
                      </a:r>
                      <a:r>
                        <a:rPr lang="en-GB" sz="10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ult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b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 + EE from Iult to Iss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842376"/>
                  </a:ext>
                </a:extLst>
              </a:tr>
              <a:tr h="16138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MQXFS6a (didn't reached 16.5 kA)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209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208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784413"/>
                  </a:ext>
                </a:extLst>
              </a:tr>
              <a:tr h="16138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MQXFS6b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9673310"/>
                  </a:ext>
                </a:extLst>
              </a:tr>
              <a:tr h="16138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MQXFS7a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211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100295"/>
                  </a:ext>
                </a:extLst>
              </a:tr>
              <a:tr h="16138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MQXFS8</a:t>
                      </a:r>
                    </a:p>
                  </a:txBody>
                  <a:tcPr marL="8069" marR="8069" marT="80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8069" marR="8069" marT="80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8069" marR="8069" marT="806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515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927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400C7-69E6-5C50-8CFC-112683287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 quenches to reach I</a:t>
            </a:r>
            <a:r>
              <a:rPr lang="en-US" baseline="-25000" dirty="0"/>
              <a:t>max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A8FD2-94F8-5C5A-955D-A17C977B5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70FE2-0F82-3C56-28B1-5A05AD014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/>
              <a:t>Susana Izquierdo Bermudez</a:t>
            </a:r>
            <a:endParaRPr lang="en-GB" dirty="0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FCA834D8-2444-6B22-8D97-9537B3642C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63604" y="2939359"/>
            <a:ext cx="3059832" cy="19977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E54174-9406-163E-9B08-5105B85960D8}"/>
              </a:ext>
            </a:extLst>
          </p:cNvPr>
          <p:cNvSpPr txBox="1"/>
          <p:nvPr/>
        </p:nvSpPr>
        <p:spPr>
          <a:xfrm>
            <a:off x="39918" y="4186315"/>
            <a:ext cx="22236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Quenches at 4.5 K not considered</a:t>
            </a:r>
            <a:endParaRPr lang="en-GB" sz="1050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3238F548-83F9-349E-302B-001CEC3F45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1350" y="4931280"/>
            <a:ext cx="2792083" cy="1823551"/>
          </a:xfrm>
          <a:prstGeom prst="rect">
            <a:avLst/>
          </a:prstGeom>
        </p:spPr>
      </p:pic>
      <p:pic>
        <p:nvPicPr>
          <p:cNvPr id="11" name="Content Placeholder 5">
            <a:extLst>
              <a:ext uri="{FF2B5EF4-FFF2-40B4-BE49-F238E27FC236}">
                <a16:creationId xmlns:a16="http://schemas.microsoft.com/office/drawing/2014/main" id="{9B559D8A-DBD7-CF27-282E-D7E96C6383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7979" y="4919448"/>
            <a:ext cx="2750937" cy="1795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BA2099A-A333-5D90-D41D-0E0C818B2C99}"/>
              </a:ext>
            </a:extLst>
          </p:cNvPr>
          <p:cNvSpPr/>
          <p:nvPr/>
        </p:nvSpPr>
        <p:spPr>
          <a:xfrm>
            <a:off x="2515123" y="3377887"/>
            <a:ext cx="1368152" cy="648072"/>
          </a:xfrm>
          <a:prstGeom prst="rect">
            <a:avLst/>
          </a:prstGeom>
          <a:solidFill>
            <a:srgbClr val="64BCD9">
              <a:alpha val="5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79BF3C4-0CDE-37F0-DDB2-6626E91947DE}"/>
              </a:ext>
            </a:extLst>
          </p:cNvPr>
          <p:cNvSpPr/>
          <p:nvPr/>
        </p:nvSpPr>
        <p:spPr>
          <a:xfrm>
            <a:off x="3998616" y="3374336"/>
            <a:ext cx="360000" cy="648072"/>
          </a:xfrm>
          <a:prstGeom prst="rect">
            <a:avLst/>
          </a:prstGeom>
          <a:solidFill>
            <a:srgbClr val="64BCD9">
              <a:alpha val="5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DC9FCD-0CAC-EDBF-6D9A-611ADE72F787}"/>
              </a:ext>
            </a:extLst>
          </p:cNvPr>
          <p:cNvSpPr/>
          <p:nvPr/>
        </p:nvSpPr>
        <p:spPr>
          <a:xfrm>
            <a:off x="2453551" y="5334082"/>
            <a:ext cx="360000" cy="648072"/>
          </a:xfrm>
          <a:prstGeom prst="rect">
            <a:avLst/>
          </a:prstGeom>
          <a:solidFill>
            <a:srgbClr val="64BCD9">
              <a:alpha val="5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01364B6-F836-2A12-4353-16E57083FEFB}"/>
              </a:ext>
            </a:extLst>
          </p:cNvPr>
          <p:cNvSpPr/>
          <p:nvPr/>
        </p:nvSpPr>
        <p:spPr>
          <a:xfrm>
            <a:off x="2961407" y="5334082"/>
            <a:ext cx="142722" cy="648072"/>
          </a:xfrm>
          <a:prstGeom prst="rect">
            <a:avLst/>
          </a:prstGeom>
          <a:solidFill>
            <a:srgbClr val="64BCD9">
              <a:alpha val="5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491CF3-3537-9AEE-01B8-00BF9599895C}"/>
              </a:ext>
            </a:extLst>
          </p:cNvPr>
          <p:cNvSpPr/>
          <p:nvPr/>
        </p:nvSpPr>
        <p:spPr>
          <a:xfrm>
            <a:off x="4308307" y="5290538"/>
            <a:ext cx="432047" cy="648072"/>
          </a:xfrm>
          <a:prstGeom prst="rect">
            <a:avLst/>
          </a:prstGeom>
          <a:solidFill>
            <a:srgbClr val="64BCD9">
              <a:alpha val="5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1C3564-3C0F-92F2-0191-B4C04260F351}"/>
              </a:ext>
            </a:extLst>
          </p:cNvPr>
          <p:cNvSpPr/>
          <p:nvPr/>
        </p:nvSpPr>
        <p:spPr>
          <a:xfrm>
            <a:off x="5208462" y="5360452"/>
            <a:ext cx="224415" cy="648072"/>
          </a:xfrm>
          <a:prstGeom prst="rect">
            <a:avLst/>
          </a:prstGeom>
          <a:solidFill>
            <a:srgbClr val="64BCD9">
              <a:alpha val="5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5D6375-735F-9660-0C48-808A0E710666}"/>
              </a:ext>
            </a:extLst>
          </p:cNvPr>
          <p:cNvSpPr/>
          <p:nvPr/>
        </p:nvSpPr>
        <p:spPr>
          <a:xfrm>
            <a:off x="5587251" y="5377500"/>
            <a:ext cx="224415" cy="648072"/>
          </a:xfrm>
          <a:prstGeom prst="rect">
            <a:avLst/>
          </a:prstGeom>
          <a:solidFill>
            <a:srgbClr val="64BCD9">
              <a:alpha val="5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Content Placeholder 5">
            <a:extLst>
              <a:ext uri="{FF2B5EF4-FFF2-40B4-BE49-F238E27FC236}">
                <a16:creationId xmlns:a16="http://schemas.microsoft.com/office/drawing/2014/main" id="{4C06FEFC-AACB-2CBE-E149-5AD6B46FD5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1672" y="3090448"/>
            <a:ext cx="2750937" cy="17955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383D28A-C5A5-FB90-37A2-E143E7AB3626}"/>
              </a:ext>
            </a:extLst>
          </p:cNvPr>
          <p:cNvSpPr/>
          <p:nvPr/>
        </p:nvSpPr>
        <p:spPr>
          <a:xfrm>
            <a:off x="5987240" y="3424929"/>
            <a:ext cx="504056" cy="648072"/>
          </a:xfrm>
          <a:prstGeom prst="rect">
            <a:avLst/>
          </a:prstGeom>
          <a:solidFill>
            <a:srgbClr val="64BCD9">
              <a:alpha val="5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C06AE1FF-F6D0-6A1D-249B-9EAF545DB8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765952"/>
              </p:ext>
            </p:extLst>
          </p:nvPr>
        </p:nvGraphicFramePr>
        <p:xfrm>
          <a:off x="399390" y="1281453"/>
          <a:ext cx="7959922" cy="1496575"/>
        </p:xfrm>
        <a:graphic>
          <a:graphicData uri="http://schemas.openxmlformats.org/drawingml/2006/table">
            <a:tbl>
              <a:tblPr/>
              <a:tblGrid>
                <a:gridCol w="1975727">
                  <a:extLst>
                    <a:ext uri="{9D8B030D-6E8A-4147-A177-3AD203B41FA5}">
                      <a16:colId xmlns:a16="http://schemas.microsoft.com/office/drawing/2014/main" val="904282154"/>
                    </a:ext>
                  </a:extLst>
                </a:gridCol>
                <a:gridCol w="424253">
                  <a:extLst>
                    <a:ext uri="{9D8B030D-6E8A-4147-A177-3AD203B41FA5}">
                      <a16:colId xmlns:a16="http://schemas.microsoft.com/office/drawing/2014/main" val="3463039628"/>
                    </a:ext>
                  </a:extLst>
                </a:gridCol>
                <a:gridCol w="1272758">
                  <a:extLst>
                    <a:ext uri="{9D8B030D-6E8A-4147-A177-3AD203B41FA5}">
                      <a16:colId xmlns:a16="http://schemas.microsoft.com/office/drawing/2014/main" val="3554266851"/>
                    </a:ext>
                  </a:extLst>
                </a:gridCol>
                <a:gridCol w="535898">
                  <a:extLst>
                    <a:ext uri="{9D8B030D-6E8A-4147-A177-3AD203B41FA5}">
                      <a16:colId xmlns:a16="http://schemas.microsoft.com/office/drawing/2014/main" val="2010339758"/>
                    </a:ext>
                  </a:extLst>
                </a:gridCol>
                <a:gridCol w="535898">
                  <a:extLst>
                    <a:ext uri="{9D8B030D-6E8A-4147-A177-3AD203B41FA5}">
                      <a16:colId xmlns:a16="http://schemas.microsoft.com/office/drawing/2014/main" val="964820937"/>
                    </a:ext>
                  </a:extLst>
                </a:gridCol>
                <a:gridCol w="535898">
                  <a:extLst>
                    <a:ext uri="{9D8B030D-6E8A-4147-A177-3AD203B41FA5}">
                      <a16:colId xmlns:a16="http://schemas.microsoft.com/office/drawing/2014/main" val="3619888576"/>
                    </a:ext>
                  </a:extLst>
                </a:gridCol>
                <a:gridCol w="535898">
                  <a:extLst>
                    <a:ext uri="{9D8B030D-6E8A-4147-A177-3AD203B41FA5}">
                      <a16:colId xmlns:a16="http://schemas.microsoft.com/office/drawing/2014/main" val="2170156843"/>
                    </a:ext>
                  </a:extLst>
                </a:gridCol>
                <a:gridCol w="535898">
                  <a:extLst>
                    <a:ext uri="{9D8B030D-6E8A-4147-A177-3AD203B41FA5}">
                      <a16:colId xmlns:a16="http://schemas.microsoft.com/office/drawing/2014/main" val="2946585094"/>
                    </a:ext>
                  </a:extLst>
                </a:gridCol>
                <a:gridCol w="535898">
                  <a:extLst>
                    <a:ext uri="{9D8B030D-6E8A-4147-A177-3AD203B41FA5}">
                      <a16:colId xmlns:a16="http://schemas.microsoft.com/office/drawing/2014/main" val="448182271"/>
                    </a:ext>
                  </a:extLst>
                </a:gridCol>
                <a:gridCol w="535898">
                  <a:extLst>
                    <a:ext uri="{9D8B030D-6E8A-4147-A177-3AD203B41FA5}">
                      <a16:colId xmlns:a16="http://schemas.microsoft.com/office/drawing/2014/main" val="1794147096"/>
                    </a:ext>
                  </a:extLst>
                </a:gridCol>
                <a:gridCol w="535898">
                  <a:extLst>
                    <a:ext uri="{9D8B030D-6E8A-4147-A177-3AD203B41FA5}">
                      <a16:colId xmlns:a16="http://schemas.microsoft.com/office/drawing/2014/main" val="2918674740"/>
                    </a:ext>
                  </a:extLst>
                </a:gridCol>
              </a:tblGrid>
              <a:tr h="161943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Imax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Training 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# quenches to Imax (excluding 1st quench)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265721"/>
                  </a:ext>
                </a:extLst>
              </a:tr>
              <a:tr h="1619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strategy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Q1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Q2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Q3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Q4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434005"/>
                  </a:ext>
                </a:extLst>
              </a:tr>
              <a:tr h="16752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MQXFS3a/b (didn't reached 17.5 kA)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n.a.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 + EE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307103"/>
                  </a:ext>
                </a:extLst>
              </a:tr>
              <a:tr h="16752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MQXFS5a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18529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205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206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983655"/>
                  </a:ext>
                </a:extLst>
              </a:tr>
              <a:tr h="16752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MQXFS4a/b/e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19148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QH+CLIQ up to I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ult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b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 + EE from Iult to Iss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1118643"/>
                  </a:ext>
                </a:extLst>
              </a:tr>
              <a:tr h="16752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MQXFS6a (didn't reached 16.5 kA)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n.a.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209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208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489323"/>
                  </a:ext>
                </a:extLst>
              </a:tr>
              <a:tr h="16752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MQXFS6b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19117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835678"/>
                  </a:ext>
                </a:extLst>
              </a:tr>
              <a:tr h="16752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MQXFS7a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18576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211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005898"/>
                  </a:ext>
                </a:extLst>
              </a:tr>
              <a:tr h="16752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MQXFS8</a:t>
                      </a: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n.a.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8376" marR="8376" marT="83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376" marR="8376" marT="837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1477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202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D9FA1-1FAB-1E5B-2D78-686830C87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considerations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C6571-7462-B84B-ADBD-DF793444E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434800" cy="4906963"/>
          </a:xfrm>
        </p:spPr>
        <p:txBody>
          <a:bodyPr>
            <a:normAutofit/>
          </a:bodyPr>
          <a:lstStyle/>
          <a:p>
            <a:r>
              <a:rPr lang="en-US" sz="1800" dirty="0"/>
              <a:t>Training strategy:</a:t>
            </a:r>
          </a:p>
          <a:p>
            <a:pPr lvl="1"/>
            <a:r>
              <a:rPr lang="en-US" sz="1400" dirty="0"/>
              <a:t>MQXFS3a/b/c and MQXFS5 trained protecting with EE+QH</a:t>
            </a:r>
          </a:p>
          <a:p>
            <a:pPr lvl="1"/>
            <a:r>
              <a:rPr lang="en-US" sz="1400" dirty="0"/>
              <a:t>The rest of the magnets use QH+CLIQ up to </a:t>
            </a:r>
            <a:r>
              <a:rPr lang="en-US" sz="1400" dirty="0" err="1"/>
              <a:t>Iult</a:t>
            </a:r>
            <a:r>
              <a:rPr lang="en-US" sz="1400" dirty="0"/>
              <a:t>, QH + EE from </a:t>
            </a:r>
            <a:r>
              <a:rPr lang="en-US" sz="1400" dirty="0" err="1"/>
              <a:t>Iult</a:t>
            </a:r>
            <a:r>
              <a:rPr lang="en-US" sz="1400" dirty="0"/>
              <a:t> to </a:t>
            </a:r>
            <a:r>
              <a:rPr lang="en-US" sz="1400" dirty="0" err="1"/>
              <a:t>Iss</a:t>
            </a:r>
            <a:endParaRPr lang="en-US" sz="1400" dirty="0"/>
          </a:p>
          <a:p>
            <a:r>
              <a:rPr lang="en-US" sz="1800" dirty="0"/>
              <a:t>The CLIQ parameters for the training are 200 V/50 mF, which corresponds to a peak current of about 2 kA</a:t>
            </a:r>
          </a:p>
          <a:p>
            <a:r>
              <a:rPr lang="en-US" sz="1800" dirty="0"/>
              <a:t>Conductors with different layouts, in some cases, coils already trained in a previous assembly (in bold in the table below)</a:t>
            </a:r>
          </a:p>
          <a:p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73C2AE-5B41-4944-010D-270EACE6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C4BFA-75E8-0339-0BFD-E2918FFAF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/>
              <a:t>Susana Izquierdo Bermudez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A36700D-FD69-0E67-CB01-A73BD9665C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439587"/>
              </p:ext>
            </p:extLst>
          </p:nvPr>
        </p:nvGraphicFramePr>
        <p:xfrm>
          <a:off x="1037147" y="3443468"/>
          <a:ext cx="7653438" cy="2533650"/>
        </p:xfrm>
        <a:graphic>
          <a:graphicData uri="http://schemas.openxmlformats.org/drawingml/2006/table">
            <a:tbl>
              <a:tblPr/>
              <a:tblGrid>
                <a:gridCol w="1277938">
                  <a:extLst>
                    <a:ext uri="{9D8B030D-6E8A-4147-A177-3AD203B41FA5}">
                      <a16:colId xmlns:a16="http://schemas.microsoft.com/office/drawing/2014/main" val="3112007842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1609621874"/>
                    </a:ext>
                  </a:extLst>
                </a:gridCol>
                <a:gridCol w="582415">
                  <a:extLst>
                    <a:ext uri="{9D8B030D-6E8A-4147-A177-3AD203B41FA5}">
                      <a16:colId xmlns:a16="http://schemas.microsoft.com/office/drawing/2014/main" val="2919928903"/>
                    </a:ext>
                  </a:extLst>
                </a:gridCol>
                <a:gridCol w="582415">
                  <a:extLst>
                    <a:ext uri="{9D8B030D-6E8A-4147-A177-3AD203B41FA5}">
                      <a16:colId xmlns:a16="http://schemas.microsoft.com/office/drawing/2014/main" val="3130063968"/>
                    </a:ext>
                  </a:extLst>
                </a:gridCol>
                <a:gridCol w="582415">
                  <a:extLst>
                    <a:ext uri="{9D8B030D-6E8A-4147-A177-3AD203B41FA5}">
                      <a16:colId xmlns:a16="http://schemas.microsoft.com/office/drawing/2014/main" val="3914713315"/>
                    </a:ext>
                  </a:extLst>
                </a:gridCol>
                <a:gridCol w="582415">
                  <a:extLst>
                    <a:ext uri="{9D8B030D-6E8A-4147-A177-3AD203B41FA5}">
                      <a16:colId xmlns:a16="http://schemas.microsoft.com/office/drawing/2014/main" val="444676686"/>
                    </a:ext>
                  </a:extLst>
                </a:gridCol>
                <a:gridCol w="585598">
                  <a:extLst>
                    <a:ext uri="{9D8B030D-6E8A-4147-A177-3AD203B41FA5}">
                      <a16:colId xmlns:a16="http://schemas.microsoft.com/office/drawing/2014/main" val="1617309599"/>
                    </a:ext>
                  </a:extLst>
                </a:gridCol>
                <a:gridCol w="1364742">
                  <a:extLst>
                    <a:ext uri="{9D8B030D-6E8A-4147-A177-3AD203B41FA5}">
                      <a16:colId xmlns:a16="http://schemas.microsoft.com/office/drawing/2014/main" val="3840191282"/>
                    </a:ext>
                  </a:extLst>
                </a:gridCol>
              </a:tblGrid>
              <a:tr h="1841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Training </a:t>
                      </a:r>
                    </a:p>
                    <a:p>
                      <a:pPr algn="ctr" fontAlgn="b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strategy</a:t>
                      </a:r>
                      <a:endParaRPr lang="en-GB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ordering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47033"/>
                  </a:ext>
                </a:extLst>
              </a:tr>
              <a:tr h="1841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50614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MQXFS3a/b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 + EE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 108-127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54613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MQXFS3c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 144-169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19985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MQXFS5a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 132-169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25648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MQXFS4a/b/c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QH+CLIQ up to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en-US" sz="16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ult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</a:p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QH + EE from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en-US" sz="16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ult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to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en-US" sz="16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ss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PIT 192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88634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MQXFS6a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PIT 192 Bundle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1578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MQXFS6b/c/d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050375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MQXFS7a-f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038618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MQXFS8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6451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219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3E263-8951-73B8-B6D3-70D8CBC4A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Connection scheme long vs short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7DAC9-4BAA-98CF-87CB-6351BE508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8672B-CABD-6ACC-5EF8-7586D87C8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/>
              <a:t>Susana Izquierdo Bermudez</a:t>
            </a:r>
            <a:endParaRPr lang="en-GB" dirty="0"/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AF910A31-C47D-8671-2DBA-50104AB922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422207"/>
            <a:ext cx="4702221" cy="49069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275EB1-B4C3-3F8C-9D1E-7EDBB1D622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2"/>
          <a:stretch/>
        </p:blipFill>
        <p:spPr bwMode="auto">
          <a:xfrm>
            <a:off x="4716016" y="1422207"/>
            <a:ext cx="4150784" cy="5094605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6D6455-819F-6700-50E3-B5D267A4CC32}"/>
              </a:ext>
            </a:extLst>
          </p:cNvPr>
          <p:cNvSpPr txBox="1"/>
          <p:nvPr/>
        </p:nvSpPr>
        <p:spPr>
          <a:xfrm>
            <a:off x="-304800" y="5583060"/>
            <a:ext cx="4572000" cy="6277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 connection polarity: </a:t>
            </a:r>
            <a:r>
              <a:rPr lang="en-US" sz="11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positive, </a:t>
            </a:r>
            <a:r>
              <a:rPr lang="en-US" sz="11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negative.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CLIQ connection polarity: </a:t>
            </a:r>
            <a:r>
              <a:rPr lang="en-US" sz="11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positive, </a:t>
            </a:r>
            <a:r>
              <a:rPr lang="en-US" sz="11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negative.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Quench heater connection polarity: </a:t>
            </a:r>
            <a:r>
              <a:rPr lang="en-US" sz="11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positive, </a:t>
            </a:r>
            <a:r>
              <a:rPr lang="en-US" sz="11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1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negative.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B31C27-C4D0-397B-0351-8160956943C4}"/>
              </a:ext>
            </a:extLst>
          </p:cNvPr>
          <p:cNvSpPr txBox="1"/>
          <p:nvPr/>
        </p:nvSpPr>
        <p:spPr>
          <a:xfrm>
            <a:off x="827585" y="817000"/>
            <a:ext cx="8039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Basically the same for MQXFB and MQXFS, except for MQXFS3 where the connection was different, but it was not used for the training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32992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05876-EA4C-D77B-8AFF-7B3673FE8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1C356A-15A3-22CF-0DD5-528968D3E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B0B235-A26B-A490-89A3-AA2FFA283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/>
              <a:t>Susana Izquierdo Bermudez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EBA7CF3-16EC-D079-73E3-82F2C063EA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77" y="1219200"/>
            <a:ext cx="7507045" cy="4906963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66A698-0DE5-D13C-05D1-89B1989A9DED}"/>
              </a:ext>
            </a:extLst>
          </p:cNvPr>
          <p:cNvSpPr txBox="1"/>
          <p:nvPr/>
        </p:nvSpPr>
        <p:spPr>
          <a:xfrm>
            <a:off x="5770984" y="293169"/>
            <a:ext cx="2915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 will look only at the first part of the training of S3a (up to ≈17 kA)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91710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8F2D0-C769-11A6-8FA1-7CBB5DA3D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MQXFS4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60D4666-B615-850D-1911-DCA3F4BE9E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7016" y="1615188"/>
            <a:ext cx="7513171" cy="49069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B07570-0123-DFED-AE18-4AE7A7E06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09357-F4AE-CD2B-6ACC-BBAAA8FC7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/>
              <a:t>Susana Izquierdo Bermudez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300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6F72D-43D9-D134-FE48-E281F68F9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MQXFS5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EBBE152-563B-9496-DD48-125396E977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4105" y="1219200"/>
            <a:ext cx="7515790" cy="49069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9B8ABB-698C-6285-FF7C-CE726F7F6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4C18F-62A2-7A3C-DA2F-A759B9064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/>
              <a:t>Susana Izquierdo Bermudez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129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0A085-585B-8961-9AF3-0DB2F6F92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MQXFS6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30D5122-DC7F-BA0D-88E4-911781745A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951" y="1219200"/>
            <a:ext cx="7518098" cy="49069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727BB3-C75D-78CE-041F-DF8FF0936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14CD1-66F7-D669-E714-870E954E9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/>
              <a:t>Susana Izquierdo Bermudez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020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E6474-FCF6-E0C8-F9BF-F2CDEB3BB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MQXFS7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8C3482C-DA0A-9561-5CCF-78FBD02D09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951" y="1219200"/>
            <a:ext cx="7518098" cy="49069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C9A281-62C8-0E58-7DB7-43083CFFB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FB613-10F3-8855-8E7F-8B3339029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/>
              <a:t>Susana Izquierdo Bermudez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533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B7798-45FB-7846-CD6C-99DCD3E40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MQXFS8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5A5AD47-0FBD-948C-5FB3-3DE9081B85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951" y="1219200"/>
            <a:ext cx="7518098" cy="49069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535439-2929-3BCA-C9A0-99F307533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DF235-653C-AF9D-9717-243E9D558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/>
              <a:t>Susana Izquierdo Bermudez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DB9D98-642A-473F-5FD4-25D0A5C2F7F6}"/>
              </a:ext>
            </a:extLst>
          </p:cNvPr>
          <p:cNvSpPr txBox="1"/>
          <p:nvPr/>
        </p:nvSpPr>
        <p:spPr>
          <a:xfrm>
            <a:off x="1043608" y="80434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Not trained yet to Imax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69315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8946e33d-fd2f-4ae4-8ee9-d90c129cdf9e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72436</TotalTime>
  <Words>862</Words>
  <Application>Microsoft Office PowerPoint</Application>
  <PresentationFormat>On-screen Show (4:3)</PresentationFormat>
  <Paragraphs>383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Thème Office</vt:lpstr>
      <vt:lpstr>Training vs Quadrant in MQXFS</vt:lpstr>
      <vt:lpstr>General considerations</vt:lpstr>
      <vt:lpstr>Connection scheme long vs short</vt:lpstr>
      <vt:lpstr>MQXFS3</vt:lpstr>
      <vt:lpstr>MQXFS4</vt:lpstr>
      <vt:lpstr>MQXFS5</vt:lpstr>
      <vt:lpstr> MQXFS6</vt:lpstr>
      <vt:lpstr>MQXFS7</vt:lpstr>
      <vt:lpstr>MQXFS8</vt:lpstr>
      <vt:lpstr>First quench</vt:lpstr>
      <vt:lpstr># quenches to reach Itarget and Imax</vt:lpstr>
      <vt:lpstr># quenches to reach Imax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Susana Izquierdo Bermudez</cp:lastModifiedBy>
  <cp:revision>1129</cp:revision>
  <cp:lastPrinted>2018-05-30T07:02:13Z</cp:lastPrinted>
  <dcterms:created xsi:type="dcterms:W3CDTF">2016-02-12T10:02:27Z</dcterms:created>
  <dcterms:modified xsi:type="dcterms:W3CDTF">2023-08-31T14:51:14Z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