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810" r:id="rId2"/>
    <p:sldId id="895" r:id="rId3"/>
    <p:sldId id="888" r:id="rId4"/>
    <p:sldId id="901" r:id="rId5"/>
    <p:sldId id="902" r:id="rId6"/>
    <p:sldId id="887" r:id="rId7"/>
    <p:sldId id="890" r:id="rId8"/>
    <p:sldId id="891" r:id="rId9"/>
    <p:sldId id="892" r:id="rId10"/>
    <p:sldId id="889" r:id="rId11"/>
    <p:sldId id="906" r:id="rId12"/>
    <p:sldId id="896" r:id="rId13"/>
    <p:sldId id="897" r:id="rId14"/>
    <p:sldId id="898" r:id="rId15"/>
    <p:sldId id="899" r:id="rId16"/>
    <p:sldId id="894" r:id="rId17"/>
    <p:sldId id="905" r:id="rId18"/>
    <p:sldId id="907" r:id="rId19"/>
    <p:sldId id="904" r:id="rId20"/>
    <p:sldId id="903" r:id="rId21"/>
    <p:sldId id="900" r:id="rId22"/>
    <p:sldId id="908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31"/>
    <p:restoredTop sz="94712"/>
  </p:normalViewPr>
  <p:slideViewPr>
    <p:cSldViewPr snapToGrid="0" snapToObjects="1">
      <p:cViewPr>
        <p:scale>
          <a:sx n="120" d="100"/>
          <a:sy n="120" d="100"/>
        </p:scale>
        <p:origin x="1960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7DF05F-190A-8741-9EAF-D1290D1DF176}" type="datetimeFigureOut">
              <a:rPr lang="en-US" smtClean="0"/>
              <a:t>10/3/23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C8FDFD-F33E-2A4E-B342-D5BF0B69D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1307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1E2D9C-82DB-5842-851D-1B06337E8B44}" type="datetimeFigureOut">
              <a:rPr lang="en-US" smtClean="0"/>
              <a:t>10/3/23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E139D6-4DF1-074D-8A40-ECBDA599E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4400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E139D6-4DF1-074D-8A40-ECBDA599E74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428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Jan 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JMB, Mainz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386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Jan 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JMB, Mainz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929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Jan 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JMB, Mainz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533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Jan 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JMB, Mainz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030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Jan 2020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JMB, Mainz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167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Jan 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JMB, Mainz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470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Jan 2020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JMB, Mainz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075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Jan 2020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JMB, Mainz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940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Jan 2020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JMB, Mainz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36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Jan 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JMB, Mainz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693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Jan 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JMB, Mainz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201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846" y="457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Jan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JMB, Mainz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light-red.eps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4292" y="-30161"/>
            <a:ext cx="3899708" cy="745917"/>
          </a:xfrm>
          <a:prstGeom prst="rect">
            <a:avLst/>
          </a:prstGeom>
        </p:spPr>
      </p:pic>
      <p:pic>
        <p:nvPicPr>
          <p:cNvPr id="12" name="Picture 11" descr="light-red.eps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720" r="42720"/>
          <a:stretch/>
        </p:blipFill>
        <p:spPr>
          <a:xfrm>
            <a:off x="-4103865" y="-30161"/>
            <a:ext cx="9546530" cy="745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545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s://arxiv.org/abs/2202.00487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hyperlink" Target="https://arxiv.org/abs/2201.07301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40F2CF-FB82-C69D-EC0F-A1A7C4E169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347538"/>
            <a:ext cx="7772400" cy="876300"/>
          </a:xfrm>
        </p:spPr>
        <p:txBody>
          <a:bodyPr>
            <a:normAutofit/>
          </a:bodyPr>
          <a:lstStyle/>
          <a:p>
            <a:r>
              <a:rPr lang="en-US" sz="4000" dirty="0"/>
              <a:t>EFT Measurements at the LHC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BB5A19-4C97-1282-39D3-7DB916BF6B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46632" y="2552700"/>
            <a:ext cx="6400800" cy="1752600"/>
          </a:xfrm>
        </p:spPr>
        <p:txBody>
          <a:bodyPr/>
          <a:lstStyle/>
          <a:p>
            <a:r>
              <a:rPr lang="en-US" dirty="0"/>
              <a:t>Jon Butterworth</a:t>
            </a:r>
          </a:p>
          <a:p>
            <a:r>
              <a:rPr lang="en-US" dirty="0"/>
              <a:t>Oct 2023</a:t>
            </a:r>
          </a:p>
          <a:p>
            <a:r>
              <a:rPr lang="en-US" dirty="0" err="1"/>
              <a:t>Benasque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A605107-9B79-331B-B52F-DDA68CC6063C}"/>
              </a:ext>
            </a:extLst>
          </p:cNvPr>
          <p:cNvSpPr txBox="1"/>
          <p:nvPr/>
        </p:nvSpPr>
        <p:spPr>
          <a:xfrm>
            <a:off x="2173224" y="4638841"/>
            <a:ext cx="4547616" cy="92333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I am not an EFT expert, and there are many of them here…so apologies in advance for omissions, mistakes, dim questions…</a:t>
            </a:r>
          </a:p>
        </p:txBody>
      </p:sp>
    </p:spTree>
    <p:extLst>
      <p:ext uri="{BB962C8B-B14F-4D97-AF65-F5344CB8AC3E}">
        <p14:creationId xmlns:p14="http://schemas.microsoft.com/office/powerpoint/2010/main" val="415422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8DA42-AF43-B442-6A0D-E172B5AB7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Four-lepton inclusive cross section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E6DF59-D817-63A3-184A-7473412FF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10</a:t>
            </a:fld>
            <a:endParaRPr lang="en-US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FC83ABE1-97FE-FF9F-6A6E-F91F8C1AEA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7211" cy="496570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90000"/>
              </a:lnSpc>
            </a:pPr>
            <a:r>
              <a:rPr lang="en-US" dirty="0"/>
              <a:t>Interpreted in EFT framework by fitting the measured cross sections: </a:t>
            </a:r>
            <a:r>
              <a:rPr lang="en-US" dirty="0">
                <a:solidFill>
                  <a:srgbClr val="FF0000"/>
                </a:solidFill>
              </a:rPr>
              <a:t>22</a:t>
            </a:r>
            <a:r>
              <a:rPr lang="en-US" dirty="0"/>
              <a:t> coefficients  (one by one</a:t>
            </a:r>
            <a:r>
              <a:rPr lang="en-GB" dirty="0"/>
              <a:t> with others set to zero</a:t>
            </a:r>
            <a:r>
              <a:rPr lang="en-US" dirty="0"/>
              <a:t>)</a:t>
            </a:r>
          </a:p>
          <a:p>
            <a:pPr lvl="1">
              <a:lnSpc>
                <a:spcPct val="90000"/>
              </a:lnSpc>
            </a:pPr>
            <a:r>
              <a:rPr lang="en-GB" dirty="0"/>
              <a:t>three affecting Higgs couplings: 𝑐</a:t>
            </a:r>
            <a:r>
              <a:rPr lang="en-GB" baseline="-25000" dirty="0"/>
              <a:t>𝐻𝐺</a:t>
            </a:r>
            <a:r>
              <a:rPr lang="en-GB" dirty="0"/>
              <a:t>, 𝑐 ̃</a:t>
            </a:r>
            <a:r>
              <a:rPr lang="en-GB" baseline="-25000" dirty="0"/>
              <a:t>𝐻𝐺</a:t>
            </a:r>
            <a:r>
              <a:rPr lang="en-GB" dirty="0"/>
              <a:t>, 𝑐</a:t>
            </a:r>
            <a:r>
              <a:rPr lang="en-GB" baseline="-25000" dirty="0"/>
              <a:t>𝐻𝐷</a:t>
            </a:r>
            <a:r>
              <a:rPr lang="en-GB" dirty="0"/>
              <a:t>; </a:t>
            </a:r>
          </a:p>
          <a:p>
            <a:pPr lvl="1"/>
            <a:r>
              <a:rPr lang="en-GB" dirty="0"/>
              <a:t>one affecting gauge boson couplings: 𝑐 </a:t>
            </a:r>
            <a:r>
              <a:rPr lang="en-GB" baseline="-25000" dirty="0"/>
              <a:t>𝐻𝑊𝐵</a:t>
            </a:r>
            <a:r>
              <a:rPr lang="en-GB" dirty="0"/>
              <a:t>; </a:t>
            </a:r>
          </a:p>
          <a:p>
            <a:pPr lvl="1"/>
            <a:r>
              <a:rPr lang="en-GB" dirty="0"/>
              <a:t>seven affecting the 𝑍 → </a:t>
            </a:r>
            <a:r>
              <a:rPr lang="en-GB" dirty="0" err="1"/>
              <a:t>ll</a:t>
            </a:r>
            <a:r>
              <a:rPr lang="en-GB" dirty="0"/>
              <a:t> vertex</a:t>
            </a:r>
            <a:endParaRPr lang="en-GB" baseline="-25000" dirty="0"/>
          </a:p>
          <a:p>
            <a:pPr lvl="1"/>
            <a:r>
              <a:rPr lang="en-GB" dirty="0"/>
              <a:t>eleven from four-fermion interactions (contact terms):</a:t>
            </a:r>
          </a:p>
          <a:p>
            <a:r>
              <a:rPr lang="en-GB" dirty="0"/>
              <a:t>Obtained from fits to published cross sections, so reproducible/repeatable if you don’t like the assumptions or theory input.</a:t>
            </a:r>
            <a:br>
              <a:rPr lang="en-GB" dirty="0"/>
            </a:br>
            <a:endParaRPr lang="en-GB" dirty="0"/>
          </a:p>
          <a:p>
            <a:endParaRPr lang="en-US" dirty="0"/>
          </a:p>
        </p:txBody>
      </p:sp>
      <p:pic>
        <p:nvPicPr>
          <p:cNvPr id="13" name="Picture 12" descr="A table of numbers and symbols&#10;&#10;Description automatically generated with medium confidence">
            <a:extLst>
              <a:ext uri="{FF2B5EF4-FFF2-40B4-BE49-F238E27FC236}">
                <a16:creationId xmlns:a16="http://schemas.microsoft.com/office/drawing/2014/main" id="{97AA1DB5-E27F-55DA-E973-1FD4A39EA3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2021" y="1790162"/>
            <a:ext cx="4981979" cy="3962937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2EDD19F-D2BB-C98D-68EB-EA1CF1680280}"/>
              </a:ext>
            </a:extLst>
          </p:cNvPr>
          <p:cNvCxnSpPr>
            <a:cxnSpLocks/>
          </p:cNvCxnSpPr>
          <p:nvPr/>
        </p:nvCxnSpPr>
        <p:spPr>
          <a:xfrm flipV="1">
            <a:off x="3434316" y="2633802"/>
            <a:ext cx="1255369" cy="31390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2D83717-B015-B18D-E8AB-C6AA164A0F7A}"/>
              </a:ext>
            </a:extLst>
          </p:cNvPr>
          <p:cNvCxnSpPr>
            <a:cxnSpLocks/>
          </p:cNvCxnSpPr>
          <p:nvPr/>
        </p:nvCxnSpPr>
        <p:spPr>
          <a:xfrm flipV="1">
            <a:off x="3657600" y="2947708"/>
            <a:ext cx="1032085" cy="4007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5642FC8-A6F6-51A3-C48B-3972578E277F}"/>
              </a:ext>
            </a:extLst>
          </p:cNvPr>
          <p:cNvCxnSpPr>
            <a:cxnSpLocks/>
          </p:cNvCxnSpPr>
          <p:nvPr/>
        </p:nvCxnSpPr>
        <p:spPr>
          <a:xfrm flipV="1">
            <a:off x="3517051" y="3509517"/>
            <a:ext cx="1172634" cy="2969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03283D8-12B0-4F65-316C-8E9AF6163720}"/>
              </a:ext>
            </a:extLst>
          </p:cNvPr>
          <p:cNvCxnSpPr>
            <a:cxnSpLocks/>
          </p:cNvCxnSpPr>
          <p:nvPr/>
        </p:nvCxnSpPr>
        <p:spPr>
          <a:xfrm>
            <a:off x="3774558" y="4348716"/>
            <a:ext cx="915127" cy="3125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952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9ADDE-8ECC-AB5E-93DA-0442367E4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Off-shell Higgs </a:t>
            </a:r>
            <a:r>
              <a:rPr lang="en-US" dirty="0">
                <a:sym typeface="Wingdings" pitchFamily="2" charset="2"/>
              </a:rPr>
              <a:t> ZZ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78ADD8-3992-A6F2-8133-CA21601AB3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12652" y="1830388"/>
            <a:ext cx="3686314" cy="2437016"/>
          </a:xfrm>
        </p:spPr>
        <p:txBody>
          <a:bodyPr/>
          <a:lstStyle/>
          <a:p>
            <a:r>
              <a:rPr lang="en-GB" sz="1800" dirty="0">
                <a:effectLst/>
                <a:latin typeface="URWPalladioL"/>
              </a:rPr>
              <a:t>ATL-PHYS-PUB-2023-012 (ZZ</a:t>
            </a:r>
            <a:r>
              <a:rPr lang="en-GB" sz="1800" dirty="0">
                <a:effectLst/>
                <a:latin typeface="URWPalladioL"/>
                <a:sym typeface="Wingdings" pitchFamily="2" charset="2"/>
              </a:rPr>
              <a:t>4l, ZZ2l 2v</a:t>
            </a:r>
          </a:p>
          <a:p>
            <a:r>
              <a:rPr lang="en-GB" sz="1800" dirty="0">
                <a:latin typeface="URWPalladioL"/>
                <a:sym typeface="Wingdings" pitchFamily="2" charset="2"/>
              </a:rPr>
              <a:t>c</a:t>
            </a:r>
            <a:r>
              <a:rPr lang="en-GB" sz="1800" baseline="-25000" dirty="0">
                <a:latin typeface="URWPalladioL"/>
                <a:sym typeface="Wingdings" pitchFamily="2" charset="2"/>
              </a:rPr>
              <a:t>g</a:t>
            </a:r>
            <a:r>
              <a:rPr lang="en-GB" sz="1800" dirty="0">
                <a:latin typeface="URWPalladioL"/>
                <a:sym typeface="Wingdings" pitchFamily="2" charset="2"/>
              </a:rPr>
              <a:t> – c</a:t>
            </a:r>
            <a:r>
              <a:rPr lang="en-GB" sz="1800" baseline="-25000" dirty="0">
                <a:latin typeface="URWPalladioL"/>
                <a:sym typeface="Wingdings" pitchFamily="2" charset="2"/>
              </a:rPr>
              <a:t>t. </a:t>
            </a:r>
            <a:r>
              <a:rPr lang="en-GB" sz="1800" dirty="0">
                <a:latin typeface="URWPalladioL"/>
                <a:sym typeface="Wingdings" pitchFamily="2" charset="2"/>
              </a:rPr>
              <a:t>and Warsaw basis</a:t>
            </a:r>
          </a:p>
          <a:p>
            <a:r>
              <a:rPr lang="en-GB" sz="1800" dirty="0">
                <a:latin typeface="URWPalladioL"/>
                <a:sym typeface="Wingdings" pitchFamily="2" charset="2"/>
              </a:rPr>
              <a:t>NN used at detector-level to identify the “off-shell Higgs processes”, including “interfering background”.</a:t>
            </a:r>
            <a:endParaRPr lang="en-GB" dirty="0"/>
          </a:p>
          <a:p>
            <a:endParaRPr lang="en-US" dirty="0"/>
          </a:p>
        </p:txBody>
      </p:sp>
      <p:pic>
        <p:nvPicPr>
          <p:cNvPr id="7" name="Content Placeholder 6" descr="A graph of a contoured oval&#10;&#10;Description automatically generated with medium confidence">
            <a:extLst>
              <a:ext uri="{FF2B5EF4-FFF2-40B4-BE49-F238E27FC236}">
                <a16:creationId xmlns:a16="http://schemas.microsoft.com/office/drawing/2014/main" id="{1B6889E0-95B2-7740-2AEB-46BCA4630F8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072929" y="1830388"/>
            <a:ext cx="4960542" cy="2821380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240346-2FF4-5C43-E3BF-3714216EA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11</a:t>
            </a:fld>
            <a:endParaRPr lang="en-US"/>
          </a:p>
        </p:txBody>
      </p:sp>
      <p:pic>
        <p:nvPicPr>
          <p:cNvPr id="9" name="Picture 8" descr="A diagram of a triangle and a triangle with lines and arrows&#10;&#10;Description automatically generated with medium confidence">
            <a:extLst>
              <a:ext uri="{FF2B5EF4-FFF2-40B4-BE49-F238E27FC236}">
                <a16:creationId xmlns:a16="http://schemas.microsoft.com/office/drawing/2014/main" id="{9371B0A2-AE97-B490-7CC0-86A15761014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9300" y="4280505"/>
            <a:ext cx="4214400" cy="128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3839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A4D93-460D-BCAF-4DDD-CE046567C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Electroweak ZZ scattering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C084BD-E7AA-CABC-9BDA-279B5E10C1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738423"/>
            <a:ext cx="5053584" cy="11430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Four leptons (again) and two jets: CMS 2008.07013</a:t>
            </a:r>
          </a:p>
          <a:p>
            <a:r>
              <a:rPr lang="en-US" dirty="0"/>
              <a:t>Matrix element discriminant to extract EW contribution </a:t>
            </a:r>
          </a:p>
        </p:txBody>
      </p:sp>
      <p:pic>
        <p:nvPicPr>
          <p:cNvPr id="7" name="Content Placeholder 6" descr="A diagram of lines and letters&#10;&#10;Description automatically generated with medium confidence">
            <a:extLst>
              <a:ext uri="{FF2B5EF4-FFF2-40B4-BE49-F238E27FC236}">
                <a16:creationId xmlns:a16="http://schemas.microsoft.com/office/drawing/2014/main" id="{24C948BA-799E-F2A4-8BF1-C8A0995F221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510784" y="1487875"/>
            <a:ext cx="2510294" cy="2109981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FF9470-22AD-5D50-E40A-83DD75942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12</a:t>
            </a:fld>
            <a:endParaRPr lang="en-US"/>
          </a:p>
        </p:txBody>
      </p:sp>
      <p:pic>
        <p:nvPicPr>
          <p:cNvPr id="9" name="Picture 8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682CB0FF-12F0-0164-D6AF-AE99002FC5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0784" y="3742925"/>
            <a:ext cx="2801112" cy="2468356"/>
          </a:xfrm>
          <a:prstGeom prst="rect">
            <a:avLst/>
          </a:prstGeom>
        </p:spPr>
      </p:pic>
      <p:pic>
        <p:nvPicPr>
          <p:cNvPr id="11" name="Picture 10" descr="A screenshot of a white sheet with black text&#10;&#10;Description automatically generated">
            <a:extLst>
              <a:ext uri="{FF2B5EF4-FFF2-40B4-BE49-F238E27FC236}">
                <a16:creationId xmlns:a16="http://schemas.microsoft.com/office/drawing/2014/main" id="{21E2D047-7F56-3331-B9EE-BEEA2F8B6B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853" y="3133335"/>
            <a:ext cx="4933787" cy="3687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5317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A4D93-460D-BCAF-4DDD-CE046567C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Electroweak ZZ scattering</a:t>
            </a:r>
          </a:p>
        </p:txBody>
      </p:sp>
      <p:pic>
        <p:nvPicPr>
          <p:cNvPr id="7" name="Content Placeholder 6" descr="A diagram of lines and letters&#10;&#10;Description automatically generated with medium confidence">
            <a:extLst>
              <a:ext uri="{FF2B5EF4-FFF2-40B4-BE49-F238E27FC236}">
                <a16:creationId xmlns:a16="http://schemas.microsoft.com/office/drawing/2014/main" id="{24C948BA-799E-F2A4-8BF1-C8A0995F221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510784" y="1487875"/>
            <a:ext cx="2510294" cy="2109981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FF9470-22AD-5D50-E40A-83DD75942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13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82CB0FF-12F0-0164-D6AF-AE99002FC5C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>
          <a:xfrm>
            <a:off x="-147562" y="1184577"/>
            <a:ext cx="5439137" cy="367586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1E2D047-7F56-3331-B9EE-BEEA2F8B6B0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>
          <a:xfrm>
            <a:off x="2266454" y="5023711"/>
            <a:ext cx="5283919" cy="169776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A599F26-CD9D-619A-B281-3C467AD819BE}"/>
              </a:ext>
            </a:extLst>
          </p:cNvPr>
          <p:cNvSpPr txBox="1"/>
          <p:nvPr/>
        </p:nvSpPr>
        <p:spPr>
          <a:xfrm>
            <a:off x="5291575" y="3923071"/>
            <a:ext cx="2515238" cy="64633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Fit to detector-level four-lepton mass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C903DAD-1A93-814A-2F8C-59B5CACC293C}"/>
              </a:ext>
            </a:extLst>
          </p:cNvPr>
          <p:cNvCxnSpPr/>
          <p:nvPr/>
        </p:nvCxnSpPr>
        <p:spPr>
          <a:xfrm flipH="1" flipV="1">
            <a:off x="3942735" y="3283974"/>
            <a:ext cx="1219200" cy="63909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0121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595CD-96EA-DA8A-610B-739D31A24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Electroweak ZZ scattering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96B7682-915A-4053-8CDA-32759B67E18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-179300" y="979915"/>
            <a:ext cx="4324580" cy="6119827"/>
          </a:xfr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7122DC-8942-2A9E-2202-425EAEF8C1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105765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ATLAS 2308.12324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B0FF2B-22B3-E349-FAE6-5A240F3D6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14</a:t>
            </a:fld>
            <a:endParaRPr lang="en-US"/>
          </a:p>
        </p:txBody>
      </p:sp>
      <p:pic>
        <p:nvPicPr>
          <p:cNvPr id="9" name="Picture 8" descr="A table of numbers and letters&#10;&#10;Description automatically generated">
            <a:extLst>
              <a:ext uri="{FF2B5EF4-FFF2-40B4-BE49-F238E27FC236}">
                <a16:creationId xmlns:a16="http://schemas.microsoft.com/office/drawing/2014/main" id="{8E2E18FE-C573-020F-A647-16D908CD17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2352" y="3301252"/>
            <a:ext cx="4840023" cy="309954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482A461-9693-D9B7-ED27-366F79C886D9}"/>
              </a:ext>
            </a:extLst>
          </p:cNvPr>
          <p:cNvSpPr txBox="1"/>
          <p:nvPr/>
        </p:nvSpPr>
        <p:spPr>
          <a:xfrm>
            <a:off x="5104762" y="2570332"/>
            <a:ext cx="2515238" cy="64633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Fit to particle-level four-lepton mass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BF93406-F325-1118-FF90-2636F1F5478B}"/>
              </a:ext>
            </a:extLst>
          </p:cNvPr>
          <p:cNvCxnSpPr>
            <a:cxnSpLocks/>
          </p:cNvCxnSpPr>
          <p:nvPr/>
        </p:nvCxnSpPr>
        <p:spPr>
          <a:xfrm flipH="1" flipV="1">
            <a:off x="1882588" y="2742446"/>
            <a:ext cx="3116134" cy="238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13595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595CD-96EA-DA8A-610B-739D31A24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Electroweak ZZ scattering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7122DC-8942-2A9E-2202-425EAEF8C1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10576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ATLAS 2308.12324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B0FF2B-22B3-E349-FAE6-5A240F3D6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15</a:t>
            </a:fld>
            <a:endParaRPr lang="en-US"/>
          </a:p>
        </p:txBody>
      </p:sp>
      <p:pic>
        <p:nvPicPr>
          <p:cNvPr id="9" name="Picture 8" descr="A table of numbers and letters&#10;&#10;Description automatically generated">
            <a:extLst>
              <a:ext uri="{FF2B5EF4-FFF2-40B4-BE49-F238E27FC236}">
                <a16:creationId xmlns:a16="http://schemas.microsoft.com/office/drawing/2014/main" id="{8E2E18FE-C573-020F-A647-16D908CD17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3896" y="3129055"/>
            <a:ext cx="4840104" cy="30996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6BF72D6-F482-58FC-DD4E-6C583E34E89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>
          <a:xfrm>
            <a:off x="0" y="2963263"/>
            <a:ext cx="5283919" cy="1697764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EC870583-331D-23B0-2E81-5ABD2BAC87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5053584" cy="923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CMS 2008.07013 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02D8AB4-4EED-DE9E-9D88-A47295DCE088}"/>
              </a:ext>
            </a:extLst>
          </p:cNvPr>
          <p:cNvSpPr/>
          <p:nvPr/>
        </p:nvSpPr>
        <p:spPr>
          <a:xfrm>
            <a:off x="2292724" y="3697844"/>
            <a:ext cx="1566582" cy="2690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28AE6BB-C93F-EE39-569D-D0426E5B67DB}"/>
              </a:ext>
            </a:extLst>
          </p:cNvPr>
          <p:cNvSpPr/>
          <p:nvPr/>
        </p:nvSpPr>
        <p:spPr>
          <a:xfrm>
            <a:off x="7220712" y="5263133"/>
            <a:ext cx="798576" cy="23308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8625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831EC-7379-C18C-8770-40D5CE5127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Overflow bins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F045E1A-CC91-7867-8B9C-79FB01A73B4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/>
        </p:blipFill>
        <p:spPr>
          <a:xfrm>
            <a:off x="0" y="2517219"/>
            <a:ext cx="6926017" cy="3895884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2F4320-3CB8-C5C5-270E-0C7DC9E51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16</a:t>
            </a:fld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F0DEB37-368A-80C1-DF36-DA6949CFCFED}"/>
              </a:ext>
            </a:extLst>
          </p:cNvPr>
          <p:cNvSpPr/>
          <p:nvPr/>
        </p:nvSpPr>
        <p:spPr>
          <a:xfrm>
            <a:off x="4602707" y="3833538"/>
            <a:ext cx="2182368" cy="1755648"/>
          </a:xfrm>
          <a:custGeom>
            <a:avLst/>
            <a:gdLst>
              <a:gd name="connsiteX0" fmla="*/ 0 w 2182368"/>
              <a:gd name="connsiteY0" fmla="*/ 877824 h 1755648"/>
              <a:gd name="connsiteX1" fmla="*/ 1091184 w 2182368"/>
              <a:gd name="connsiteY1" fmla="*/ 0 h 1755648"/>
              <a:gd name="connsiteX2" fmla="*/ 2182368 w 2182368"/>
              <a:gd name="connsiteY2" fmla="*/ 877824 h 1755648"/>
              <a:gd name="connsiteX3" fmla="*/ 1091184 w 2182368"/>
              <a:gd name="connsiteY3" fmla="*/ 1755648 h 1755648"/>
              <a:gd name="connsiteX4" fmla="*/ 0 w 2182368"/>
              <a:gd name="connsiteY4" fmla="*/ 877824 h 1755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2368" h="1755648" extrusionOk="0">
                <a:moveTo>
                  <a:pt x="0" y="877824"/>
                </a:moveTo>
                <a:cubicBezTo>
                  <a:pt x="-127130" y="314599"/>
                  <a:pt x="392293" y="36123"/>
                  <a:pt x="1091184" y="0"/>
                </a:cubicBezTo>
                <a:cubicBezTo>
                  <a:pt x="1738311" y="9365"/>
                  <a:pt x="2163790" y="393606"/>
                  <a:pt x="2182368" y="877824"/>
                </a:cubicBezTo>
                <a:cubicBezTo>
                  <a:pt x="2098924" y="1444120"/>
                  <a:pt x="1678432" y="1840749"/>
                  <a:pt x="1091184" y="1755648"/>
                </a:cubicBezTo>
                <a:cubicBezTo>
                  <a:pt x="474933" y="1748203"/>
                  <a:pt x="101729" y="1411240"/>
                  <a:pt x="0" y="877824"/>
                </a:cubicBezTo>
                <a:close/>
              </a:path>
            </a:pathLst>
          </a:custGeom>
          <a:noFill/>
          <a:ln w="28575">
            <a:solidFill>
              <a:srgbClr val="0070C0"/>
            </a:solidFill>
            <a:prstDash val="sysDash"/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135FF45-A7BD-6B1F-52B7-D1B689020F0B}"/>
              </a:ext>
            </a:extLst>
          </p:cNvPr>
          <p:cNvCxnSpPr>
            <a:cxnSpLocks/>
          </p:cNvCxnSpPr>
          <p:nvPr/>
        </p:nvCxnSpPr>
        <p:spPr>
          <a:xfrm flipH="1">
            <a:off x="5693891" y="2362200"/>
            <a:ext cx="581659" cy="1868424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1D600068-DA44-5DC8-217F-69026B3AAD5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>
          <a:xfrm>
            <a:off x="6701726" y="4404711"/>
            <a:ext cx="2209366" cy="149312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8B67EEBD-9061-D353-654F-16A098AB9087}"/>
              </a:ext>
            </a:extLst>
          </p:cNvPr>
          <p:cNvSpPr txBox="1"/>
          <p:nvPr/>
        </p:nvSpPr>
        <p:spPr>
          <a:xfrm>
            <a:off x="6275550" y="1600200"/>
            <a:ext cx="2230497" cy="1200329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What if we are in this</a:t>
            </a:r>
          </a:p>
          <a:p>
            <a:r>
              <a:rPr lang="en-US" dirty="0"/>
              <a:t>region?</a:t>
            </a:r>
          </a:p>
          <a:p>
            <a:r>
              <a:rPr lang="en-US" dirty="0"/>
              <a:t>No longer model-agnostic?</a:t>
            </a:r>
          </a:p>
        </p:txBody>
      </p:sp>
    </p:spTree>
    <p:extLst>
      <p:ext uri="{BB962C8B-B14F-4D97-AF65-F5344CB8AC3E}">
        <p14:creationId xmlns:p14="http://schemas.microsoft.com/office/powerpoint/2010/main" val="36622463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90653-BC58-71A3-3C4F-E97927512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 anti-top plus leptons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53672C-08B1-1590-A796-621D76C090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199" y="1600201"/>
            <a:ext cx="4609513" cy="6858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CMS 2307.15761</a:t>
            </a:r>
          </a:p>
          <a:p>
            <a:pPr marL="0" indent="0">
              <a:buNone/>
            </a:pPr>
            <a:r>
              <a:rPr lang="en-US" dirty="0"/>
              <a:t>Fits to detector level distributions</a:t>
            </a:r>
          </a:p>
        </p:txBody>
      </p:sp>
      <p:pic>
        <p:nvPicPr>
          <p:cNvPr id="7" name="Content Placeholder 6" descr="A diagram of a diagram&#10;&#10;Description automatically generated with medium confidence">
            <a:extLst>
              <a:ext uri="{FF2B5EF4-FFF2-40B4-BE49-F238E27FC236}">
                <a16:creationId xmlns:a16="http://schemas.microsoft.com/office/drawing/2014/main" id="{6DE83F66-ED42-B22A-8B4A-88E0622E457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15383" y="2187300"/>
            <a:ext cx="4609514" cy="807909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FCB2C4-E37B-B9D0-CC49-FEFD3196C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17</a:t>
            </a:fld>
            <a:endParaRPr lang="en-US"/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75E73568-D8B7-B29A-E0AE-20B7DD3721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846" y="3107320"/>
            <a:ext cx="3477885" cy="3152218"/>
          </a:xfrm>
          <a:prstGeom prst="rect">
            <a:avLst/>
          </a:prstGeom>
        </p:spPr>
      </p:pic>
      <p:pic>
        <p:nvPicPr>
          <p:cNvPr id="11" name="Picture 10" descr="A graph with lines and numbers&#10;&#10;Description automatically generated">
            <a:extLst>
              <a:ext uri="{FF2B5EF4-FFF2-40B4-BE49-F238E27FC236}">
                <a16:creationId xmlns:a16="http://schemas.microsoft.com/office/drawing/2014/main" id="{FF653185-E726-7B7B-A0B2-FDFA0BC719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3229" y="1455037"/>
            <a:ext cx="3477885" cy="4804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5935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25AD1-0352-ADF0-11A7-20D00825F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Higgs to </a:t>
            </a:r>
            <a:r>
              <a:rPr lang="en-US" dirty="0">
                <a:latin typeface="Symbol" pitchFamily="2" charset="2"/>
              </a:rPr>
              <a:t>gg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4E89A2-04D2-CDC3-B47B-F0A085DB0B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1355651"/>
          </a:xfrm>
        </p:spPr>
        <p:txBody>
          <a:bodyPr/>
          <a:lstStyle/>
          <a:p>
            <a:pPr marL="0" indent="0">
              <a:buNone/>
            </a:pPr>
            <a:r>
              <a:rPr lang="en-GB" sz="1800" dirty="0"/>
              <a:t>ATLAS</a:t>
            </a:r>
            <a:r>
              <a:rPr lang="en-US" sz="1800" dirty="0"/>
              <a:t> </a:t>
            </a:r>
            <a:r>
              <a:rPr lang="en-GB" sz="1800" b="0" i="0" u="none" strike="noStrike" dirty="0">
                <a:solidFill>
                  <a:srgbClr val="0050B3"/>
                </a:solidFill>
                <a:effectLst/>
                <a:hlinkClick r:id="rId2"/>
              </a:rPr>
              <a:t>2202.00487</a:t>
            </a:r>
            <a:r>
              <a:rPr lang="en-GB" sz="1800" b="0" i="0" dirty="0">
                <a:effectLst/>
              </a:rPr>
              <a:t> - fits to fiducial cross sections (see Andy’s talk Monday)</a:t>
            </a:r>
          </a:p>
          <a:p>
            <a:pPr marL="0" indent="0">
              <a:buNone/>
            </a:pPr>
            <a:endParaRPr lang="en-GB" b="0" i="0" dirty="0">
              <a:effectLst/>
              <a:latin typeface="-apple-system"/>
            </a:endParaRPr>
          </a:p>
          <a:p>
            <a:pPr marL="0" indent="0">
              <a:buNone/>
            </a:pPr>
            <a:endParaRPr lang="en-GB" dirty="0">
              <a:latin typeface="-apple-system"/>
            </a:endParaRPr>
          </a:p>
          <a:p>
            <a:pPr marL="0" indent="0">
              <a:buNone/>
            </a:pPr>
            <a:endParaRPr lang="en-GB" dirty="0">
              <a:latin typeface="-apple-system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A8AA4E-5A91-72EE-1348-1BBEFC406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18</a:t>
            </a:fld>
            <a:endParaRPr lang="en-US"/>
          </a:p>
        </p:txBody>
      </p:sp>
      <p:pic>
        <p:nvPicPr>
          <p:cNvPr id="7" name="Picture 6" descr="A group of graphs with numbers&#10;&#10;Description automatically generated with medium confidence">
            <a:extLst>
              <a:ext uri="{FF2B5EF4-FFF2-40B4-BE49-F238E27FC236}">
                <a16:creationId xmlns:a16="http://schemas.microsoft.com/office/drawing/2014/main" id="{E01C9288-30AD-C14D-0C7A-BF2BDE9CFA9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85167" y="1392864"/>
            <a:ext cx="4903577" cy="2280591"/>
          </a:xfrm>
          <a:prstGeom prst="rect">
            <a:avLst/>
          </a:prstGeom>
        </p:spPr>
      </p:pic>
      <p:pic>
        <p:nvPicPr>
          <p:cNvPr id="9" name="Picture 8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9C284EEB-DF95-F7E8-3F7A-947BC9A0CDE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48202" y="3863180"/>
            <a:ext cx="4592757" cy="2186745"/>
          </a:xfrm>
          <a:prstGeom prst="rect">
            <a:avLst/>
          </a:prstGeom>
        </p:spPr>
      </p:pic>
      <p:pic>
        <p:nvPicPr>
          <p:cNvPr id="11" name="Picture 10" descr="A graph of a diagram&#10;&#10;Description automatically generated with medium confidence">
            <a:extLst>
              <a:ext uri="{FF2B5EF4-FFF2-40B4-BE49-F238E27FC236}">
                <a16:creationId xmlns:a16="http://schemas.microsoft.com/office/drawing/2014/main" id="{2B0A3E7C-A0E3-9D5C-5003-E137112C97E9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37239" y="3638923"/>
            <a:ext cx="5019552" cy="2355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569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41701-F4D4-A3C1-DE22-0A7C6A3A4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84791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err="1"/>
              <a:t>Diboson</a:t>
            </a:r>
            <a:r>
              <a:rPr lang="en-US" sz="3200" dirty="0"/>
              <a:t> and </a:t>
            </a:r>
            <a:r>
              <a:rPr lang="en-US" sz="3200" dirty="0" err="1"/>
              <a:t>Z+jj</a:t>
            </a:r>
            <a:r>
              <a:rPr lang="en-US" sz="3200" dirty="0"/>
              <a:t> Cross sections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8245A8-2DC5-7AE2-E074-F20940DD1D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9881" y="1600200"/>
            <a:ext cx="4412119" cy="4525963"/>
          </a:xfrm>
        </p:spPr>
        <p:txBody>
          <a:bodyPr/>
          <a:lstStyle/>
          <a:p>
            <a:r>
              <a:rPr lang="en-GB" sz="1800" dirty="0">
                <a:effectLst/>
              </a:rPr>
              <a:t>ATL-PHYS-PUB-2021-022</a:t>
            </a:r>
          </a:p>
          <a:p>
            <a:r>
              <a:rPr lang="en-GB" sz="1800" dirty="0">
                <a:effectLst/>
              </a:rPr>
              <a:t>Includes WW, WZ, 4L, Z+2j measurements</a:t>
            </a:r>
          </a:p>
          <a:p>
            <a:r>
              <a:rPr lang="en-GB" sz="1800" dirty="0">
                <a:effectLst/>
              </a:rPr>
              <a:t>Fits m</a:t>
            </a:r>
            <a:r>
              <a:rPr lang="en-GB" sz="1800" dirty="0"/>
              <a:t>ultiple differential particle-level cross sections </a:t>
            </a:r>
            <a:endParaRPr lang="en-GB" sz="1800" dirty="0">
              <a:effectLst/>
            </a:endParaRPr>
          </a:p>
          <a:p>
            <a:endParaRPr lang="en-US" dirty="0"/>
          </a:p>
        </p:txBody>
      </p:sp>
      <p:pic>
        <p:nvPicPr>
          <p:cNvPr id="7" name="Content Placeholder 6" descr="A sheet of a test&#10;&#10;Description automatically generated with medium confidence">
            <a:extLst>
              <a:ext uri="{FF2B5EF4-FFF2-40B4-BE49-F238E27FC236}">
                <a16:creationId xmlns:a16="http://schemas.microsoft.com/office/drawing/2014/main" id="{86DE7C65-4F4A-CEC1-03EF-5F8A0978629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3584" y="3224289"/>
            <a:ext cx="2663259" cy="3541093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B4E5D1-7D14-544B-6C80-B22EE1FF1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19</a:t>
            </a:fld>
            <a:endParaRPr lang="en-US"/>
          </a:p>
        </p:txBody>
      </p:sp>
      <p:pic>
        <p:nvPicPr>
          <p:cNvPr id="9" name="Picture 8" descr="A screenshot of a book&#10;&#10;Description automatically generated">
            <a:extLst>
              <a:ext uri="{FF2B5EF4-FFF2-40B4-BE49-F238E27FC236}">
                <a16:creationId xmlns:a16="http://schemas.microsoft.com/office/drawing/2014/main" id="{E71ED956-D139-625F-D68F-1B2479D35F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8297" y="1392865"/>
            <a:ext cx="4412119" cy="4880344"/>
          </a:xfrm>
          <a:prstGeom prst="rect">
            <a:avLst/>
          </a:prstGeom>
        </p:spPr>
      </p:pic>
      <p:pic>
        <p:nvPicPr>
          <p:cNvPr id="11" name="Picture 10" descr="A screenshot of a graph&#10;&#10;Description automatically generated">
            <a:extLst>
              <a:ext uri="{FF2B5EF4-FFF2-40B4-BE49-F238E27FC236}">
                <a16:creationId xmlns:a16="http://schemas.microsoft.com/office/drawing/2014/main" id="{DA2DFAF6-0061-39B7-8991-75A0D9438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42371" y="3646967"/>
            <a:ext cx="2715581" cy="1610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8950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D94A8-003D-447F-C145-F5BE264BC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and Methods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A21DF2-1BEB-281F-FC96-0E224EEEC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2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A39B38D-CAFA-B4B3-663F-4FDA7220717D}"/>
              </a:ext>
            </a:extLst>
          </p:cNvPr>
          <p:cNvSpPr txBox="1">
            <a:spLocks/>
          </p:cNvSpPr>
          <p:nvPr/>
        </p:nvSpPr>
        <p:spPr>
          <a:xfrm>
            <a:off x="1148080" y="3111302"/>
            <a:ext cx="3149600" cy="1142999"/>
          </a:xfrm>
          <a:prstGeom prst="rect">
            <a:avLst/>
          </a:prstGeom>
          <a:ln w="19050">
            <a:solidFill>
              <a:srgbClr val="FF0000"/>
            </a:solidFill>
          </a:ln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W, Z, h, </a:t>
            </a:r>
            <a:r>
              <a:rPr lang="en-US" dirty="0">
                <a:latin typeface="Symbol" pitchFamily="2" charset="2"/>
              </a:rPr>
              <a:t>g</a:t>
            </a:r>
            <a:r>
              <a:rPr lang="en-US" dirty="0"/>
              <a:t>, top (multilepton) measurements in several combinations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5584B88-02BB-147C-1CAD-2BCAC9FA451B}"/>
              </a:ext>
            </a:extLst>
          </p:cNvPr>
          <p:cNvSpPr txBox="1">
            <a:spLocks/>
          </p:cNvSpPr>
          <p:nvPr/>
        </p:nvSpPr>
        <p:spPr>
          <a:xfrm>
            <a:off x="4846320" y="2260139"/>
            <a:ext cx="3149600" cy="1142999"/>
          </a:xfrm>
          <a:prstGeom prst="rect">
            <a:avLst/>
          </a:prstGeom>
          <a:ln w="19050">
            <a:solidFill>
              <a:srgbClr val="FF0000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Fits to particle-level, or detector-level data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966DB0A-7110-5D91-2D05-17589D30609A}"/>
              </a:ext>
            </a:extLst>
          </p:cNvPr>
          <p:cNvSpPr txBox="1">
            <a:spLocks/>
          </p:cNvSpPr>
          <p:nvPr/>
        </p:nvSpPr>
        <p:spPr>
          <a:xfrm>
            <a:off x="3560064" y="4555190"/>
            <a:ext cx="2485136" cy="730151"/>
          </a:xfrm>
          <a:prstGeom prst="rect">
            <a:avLst/>
          </a:prstGeom>
          <a:ln w="19050">
            <a:solidFill>
              <a:srgbClr val="FF0000"/>
            </a:solidFill>
          </a:ln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Scale </a:t>
            </a:r>
            <a:r>
              <a:rPr lang="en-US" dirty="0">
                <a:latin typeface="Symbol" pitchFamily="2" charset="2"/>
              </a:rPr>
              <a:t>L</a:t>
            </a:r>
            <a:r>
              <a:rPr lang="en-US" dirty="0"/>
              <a:t> = 1 </a:t>
            </a:r>
            <a:r>
              <a:rPr lang="en-US" dirty="0" err="1"/>
              <a:t>TeV</a:t>
            </a:r>
            <a:r>
              <a:rPr lang="en-US" dirty="0"/>
              <a:t> commonly used.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EE742A9-CFCE-8CFE-0444-5941A0E1F443}"/>
              </a:ext>
            </a:extLst>
          </p:cNvPr>
          <p:cNvSpPr txBox="1">
            <a:spLocks/>
          </p:cNvSpPr>
          <p:nvPr/>
        </p:nvSpPr>
        <p:spPr>
          <a:xfrm>
            <a:off x="634492" y="5285341"/>
            <a:ext cx="2629408" cy="841852"/>
          </a:xfrm>
          <a:prstGeom prst="rect">
            <a:avLst/>
          </a:prstGeom>
          <a:ln w="19050">
            <a:solidFill>
              <a:srgbClr val="FF0000"/>
            </a:solidFill>
          </a:ln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Various assumptions on </a:t>
            </a:r>
            <a:r>
              <a:rPr lang="en-US" dirty="0" err="1"/>
              <a:t>flavour</a:t>
            </a:r>
            <a:r>
              <a:rPr lang="en-US" dirty="0"/>
              <a:t> structure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9E7C2EE-2DE7-7A83-9DC2-41401176DA8B}"/>
              </a:ext>
            </a:extLst>
          </p:cNvPr>
          <p:cNvSpPr txBox="1">
            <a:spLocks/>
          </p:cNvSpPr>
          <p:nvPr/>
        </p:nvSpPr>
        <p:spPr>
          <a:xfrm>
            <a:off x="6305296" y="4098291"/>
            <a:ext cx="2629408" cy="841852"/>
          </a:xfrm>
          <a:prstGeom prst="rect">
            <a:avLst/>
          </a:prstGeom>
          <a:ln w="19050">
            <a:solidFill>
              <a:srgbClr val="FF0000"/>
            </a:solidFill>
          </a:ln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Often extract each coefficient assuming all others are zero 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EEBBD3D-8C65-EDF2-8D6A-3E88DCE9CBE2}"/>
              </a:ext>
            </a:extLst>
          </p:cNvPr>
          <p:cNvSpPr txBox="1">
            <a:spLocks/>
          </p:cNvSpPr>
          <p:nvPr/>
        </p:nvSpPr>
        <p:spPr>
          <a:xfrm>
            <a:off x="5638800" y="5547060"/>
            <a:ext cx="2485136" cy="730151"/>
          </a:xfrm>
          <a:prstGeom prst="rect">
            <a:avLst/>
          </a:prstGeom>
          <a:ln w="19050">
            <a:solidFill>
              <a:srgbClr val="FF0000"/>
            </a:solidFill>
          </a:ln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Some examples…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E8EA027-F109-F5B6-C5C3-F65182B3280E}"/>
              </a:ext>
            </a:extLst>
          </p:cNvPr>
          <p:cNvSpPr txBox="1">
            <a:spLocks/>
          </p:cNvSpPr>
          <p:nvPr/>
        </p:nvSpPr>
        <p:spPr>
          <a:xfrm>
            <a:off x="449846" y="1810076"/>
            <a:ext cx="2959100" cy="719932"/>
          </a:xfrm>
          <a:prstGeom prst="rect">
            <a:avLst/>
          </a:prstGeom>
          <a:ln w="19050">
            <a:solidFill>
              <a:srgbClr val="FF0000"/>
            </a:solidFill>
          </a:ln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Warsaw basis and simplifications of it</a:t>
            </a:r>
          </a:p>
        </p:txBody>
      </p:sp>
    </p:spTree>
    <p:extLst>
      <p:ext uri="{BB962C8B-B14F-4D97-AF65-F5344CB8AC3E}">
        <p14:creationId xmlns:p14="http://schemas.microsoft.com/office/powerpoint/2010/main" val="1289659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41701-F4D4-A3C1-DE22-0A7C6A3A4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84791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Combination of H, V production and decay with EW precision observables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8245A8-2DC5-7AE2-E074-F20940DD1D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2" y="2509284"/>
            <a:ext cx="4401876" cy="3478656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/>
              <a:t>“first ATLAS global EFT fit”</a:t>
            </a:r>
            <a:endParaRPr lang="en-GB" sz="2400" b="1" dirty="0">
              <a:effectLst/>
              <a:latin typeface="URWPalladioL"/>
            </a:endParaRPr>
          </a:p>
          <a:p>
            <a:pPr marL="0" indent="0">
              <a:buNone/>
            </a:pPr>
            <a:r>
              <a:rPr lang="en-GB" sz="1800" b="1" dirty="0">
                <a:effectLst/>
                <a:latin typeface="URWPalladioL"/>
              </a:rPr>
              <a:t>ATL-PHYS-PUB-2022-037 </a:t>
            </a:r>
          </a:p>
          <a:p>
            <a:pPr marL="0" indent="0">
              <a:buNone/>
            </a:pPr>
            <a:r>
              <a:rPr lang="en-GB" sz="1800" dirty="0">
                <a:effectLst/>
                <a:latin typeface="URWPalladioL"/>
              </a:rPr>
              <a:t>=</a:t>
            </a:r>
            <a:r>
              <a:rPr lang="en-GB" sz="1800" dirty="0">
                <a:latin typeface="URWPalladioL"/>
              </a:rPr>
              <a:t> </a:t>
            </a:r>
            <a:r>
              <a:rPr lang="en-GB" sz="1800" dirty="0">
                <a:effectLst/>
                <a:latin typeface="URWPalladioL"/>
              </a:rPr>
              <a:t>ATL-PHYS-PUB-2021-022 plus ATLAS Higgs STXS</a:t>
            </a:r>
            <a:r>
              <a:rPr lang="en-GB" sz="1800" dirty="0">
                <a:latin typeface="URWPalladioL"/>
              </a:rPr>
              <a:t> plus LEP and SLD electroweak</a:t>
            </a:r>
            <a:r>
              <a:rPr lang="en-GB" sz="1800" dirty="0">
                <a:effectLst/>
                <a:latin typeface="URWPalladioL"/>
              </a:rPr>
              <a:t> precision observables (fb asymmetries, Z width…)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Content Placeholder 6" descr="A screenshot of a graph&#10;&#10;Description automatically generated">
            <a:extLst>
              <a:ext uri="{FF2B5EF4-FFF2-40B4-BE49-F238E27FC236}">
                <a16:creationId xmlns:a16="http://schemas.microsoft.com/office/drawing/2014/main" id="{A9990B13-1592-0BA8-AB1F-FE6EB2178F4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59078" y="1490650"/>
            <a:ext cx="3827722" cy="4782559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B4E5D1-7D14-544B-6C80-B22EE1FF1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0880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4BDB0-A06F-ECC6-59BB-7CC5C9702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0B9580-28E7-FC99-03C2-41E18C471F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9846" y="1600200"/>
            <a:ext cx="8244308" cy="4917558"/>
          </a:xfrm>
        </p:spPr>
        <p:txBody>
          <a:bodyPr>
            <a:normAutofit fontScale="62500" lnSpcReduction="20000"/>
          </a:bodyPr>
          <a:lstStyle/>
          <a:p>
            <a:r>
              <a:rPr lang="en-US" sz="3200" dirty="0"/>
              <a:t>A lot going on (including things  missed, probably), with some agreed benchmarks</a:t>
            </a:r>
          </a:p>
          <a:p>
            <a:pPr lvl="1"/>
            <a:r>
              <a:rPr lang="en-US" sz="2600" dirty="0"/>
              <a:t>EFT interpretation will be a feature of many of our measurements for the foreseeable future</a:t>
            </a:r>
          </a:p>
          <a:p>
            <a:pPr lvl="1"/>
            <a:r>
              <a:rPr lang="en-US" sz="2600" b="1" dirty="0"/>
              <a:t>Combinations </a:t>
            </a:r>
            <a:r>
              <a:rPr lang="en-US" sz="2600" dirty="0"/>
              <a:t>also appearing, based on fiducial particle-level cross sections and STXS, and including constraints from other experiments</a:t>
            </a:r>
          </a:p>
          <a:p>
            <a:pPr lvl="1"/>
            <a:r>
              <a:rPr lang="en-US" sz="2600" dirty="0"/>
              <a:t>Should a new, higher scale be adopted for default comparisons? Low scale could hide non-perturbatively-large coefficients behind a small </a:t>
            </a:r>
            <a:r>
              <a:rPr lang="en-US" sz="2600" i="1" dirty="0"/>
              <a:t>C/</a:t>
            </a:r>
            <a:r>
              <a:rPr lang="en-US" sz="2600" i="1" dirty="0">
                <a:latin typeface="Symbol" pitchFamily="2" charset="2"/>
              </a:rPr>
              <a:t>L</a:t>
            </a:r>
            <a:r>
              <a:rPr lang="en-US" sz="2600" i="1" baseline="30000" dirty="0">
                <a:latin typeface="Symbol" pitchFamily="2" charset="2"/>
              </a:rPr>
              <a:t>2</a:t>
            </a:r>
          </a:p>
          <a:p>
            <a:r>
              <a:rPr lang="en-US" sz="3200" dirty="0"/>
              <a:t>Particle- vs detector-level</a:t>
            </a:r>
          </a:p>
          <a:p>
            <a:pPr lvl="1"/>
            <a:r>
              <a:rPr lang="en-US" sz="2600" dirty="0"/>
              <a:t>See some discussion in “LHC EFT WG Report: Experimental Measurements and Observables” arXiv:2211.08353. Personally I think the discussion of bias is in the body of the a little… biased. Though the summary is fair:.</a:t>
            </a:r>
          </a:p>
          <a:p>
            <a:pPr lvl="1"/>
            <a:r>
              <a:rPr lang="en-US" sz="2600" dirty="0"/>
              <a:t>Particle level is nice (reproducible/re-doable later) but sometimes less sensitive because we require several events in a bin in order to unfold it, and the sensitivity is dominated by tails</a:t>
            </a:r>
          </a:p>
          <a:p>
            <a:pPr lvl="1"/>
            <a:r>
              <a:rPr lang="en-US" sz="2600" dirty="0"/>
              <a:t>Can we “unfold” (almost) empty bins?</a:t>
            </a:r>
          </a:p>
          <a:p>
            <a:pPr lvl="1"/>
            <a:r>
              <a:rPr lang="en-US" sz="2600" i="1" dirty="0"/>
              <a:t>Should </a:t>
            </a:r>
            <a:r>
              <a:rPr lang="en-US" sz="2600" dirty="0"/>
              <a:t>these overflow bins really be used? (Connected to choice of scale?)</a:t>
            </a:r>
          </a:p>
          <a:p>
            <a:r>
              <a:rPr lang="en-US" sz="3200" dirty="0"/>
              <a:t>Meaningful/motivated ways to constrain more than Wilson coefficient at a time. Several 2D fits. How at a time many is sensible?</a:t>
            </a:r>
          </a:p>
          <a:p>
            <a:r>
              <a:rPr lang="en-US" sz="3200" dirty="0"/>
              <a:t>Role of PDFs…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5813FC-6771-2092-8B1D-A0AB0EE42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21</a:t>
            </a:fld>
            <a:endParaRPr lang="en-US"/>
          </a:p>
        </p:txBody>
      </p:sp>
      <p:pic>
        <p:nvPicPr>
          <p:cNvPr id="7" name="Picture 6" descr="A close-up of a text&#10;&#10;Description automatically generated">
            <a:extLst>
              <a:ext uri="{FF2B5EF4-FFF2-40B4-BE49-F238E27FC236}">
                <a16:creationId xmlns:a16="http://schemas.microsoft.com/office/drawing/2014/main" id="{AF7974D9-2FCD-CA70-D4DE-7C0356D567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4448005"/>
            <a:ext cx="7772400" cy="1619589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2748760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C112BE-1025-7CA9-542E-9F7A58110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22</a:t>
            </a:fld>
            <a:endParaRPr lang="en-US"/>
          </a:p>
        </p:txBody>
      </p:sp>
      <p:pic>
        <p:nvPicPr>
          <p:cNvPr id="6" name="Content Placeholder 6">
            <a:extLst>
              <a:ext uri="{FF2B5EF4-FFF2-40B4-BE49-F238E27FC236}">
                <a16:creationId xmlns:a16="http://schemas.microsoft.com/office/drawing/2014/main" id="{B03C74A2-266C-9D2B-6204-05D991DBEE5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5874" t="7100" r="48246" b="60476"/>
          <a:stretch/>
        </p:blipFill>
        <p:spPr>
          <a:xfrm>
            <a:off x="0" y="1855242"/>
            <a:ext cx="3870251" cy="3870535"/>
          </a:xfrm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5472CF4-5627-5C06-2556-58DE99EE8B4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253" r="16967" b="20064"/>
          <a:stretch/>
        </p:blipFill>
        <p:spPr>
          <a:xfrm>
            <a:off x="4526811" y="2122743"/>
            <a:ext cx="4052777" cy="3379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92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87CF8F-70A9-E9DE-B5C8-CE9C9A8592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846" y="457200"/>
            <a:ext cx="8229600" cy="1143000"/>
          </a:xfrm>
        </p:spPr>
        <p:txBody>
          <a:bodyPr anchor="ctr">
            <a:normAutofit/>
          </a:bodyPr>
          <a:lstStyle/>
          <a:p>
            <a:r>
              <a:rPr lang="en-US" dirty="0"/>
              <a:t>Top </a:t>
            </a:r>
            <a:r>
              <a:rPr lang="en-US" dirty="0" err="1"/>
              <a:t>antitop</a:t>
            </a:r>
            <a:r>
              <a:rPr lang="en-US" dirty="0"/>
              <a:t> + photon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2C8BA2-BDD7-715F-EA67-2E9F0DBBD6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14798" y="1600200"/>
            <a:ext cx="4875387" cy="2095500"/>
          </a:xfrm>
          <a:ln w="19050">
            <a:noFill/>
          </a:ln>
        </p:spPr>
        <p:txBody>
          <a:bodyPr>
            <a:normAutofit fontScale="62500" lnSpcReduction="20000"/>
          </a:bodyPr>
          <a:lstStyle/>
          <a:p>
            <a:r>
              <a:rPr lang="en-US" dirty="0"/>
              <a:t>CMS </a:t>
            </a:r>
            <a:r>
              <a:rPr lang="en-GB" i="0" dirty="0">
                <a:effectLst/>
                <a:hlinkClick r:id="rId2"/>
              </a:rPr>
              <a:t>2201.07301</a:t>
            </a:r>
            <a:endParaRPr lang="en-GB" i="0" dirty="0">
              <a:effectLst/>
            </a:endParaRPr>
          </a:p>
          <a:p>
            <a:r>
              <a:rPr lang="en-GB" dirty="0">
                <a:effectLst/>
              </a:rPr>
              <a:t>Measure differential cross sections at particle-level, including the key photon </a:t>
            </a:r>
            <a:r>
              <a:rPr lang="en-GB" dirty="0" err="1">
                <a:effectLst/>
              </a:rPr>
              <a:t>p</a:t>
            </a:r>
            <a:r>
              <a:rPr lang="en-GB" baseline="-25000" dirty="0" err="1">
                <a:effectLst/>
              </a:rPr>
              <a:t>T</a:t>
            </a:r>
            <a:r>
              <a:rPr lang="en-GB" baseline="-25000" dirty="0"/>
              <a:t> </a:t>
            </a:r>
            <a:r>
              <a:rPr lang="en-GB" dirty="0">
                <a:effectLst/>
              </a:rPr>
              <a:t>distribution</a:t>
            </a:r>
          </a:p>
          <a:p>
            <a:r>
              <a:rPr lang="en-GB" dirty="0">
                <a:effectLst/>
              </a:rPr>
              <a:t>Extract constraints on effective </a:t>
            </a:r>
            <a:r>
              <a:rPr lang="en-GB" dirty="0" err="1">
                <a:effectLst/>
              </a:rPr>
              <a:t>tZ</a:t>
            </a:r>
            <a:r>
              <a:rPr lang="en-GB" dirty="0">
                <a:effectLst/>
              </a:rPr>
              <a:t> couplings in Warsaw basis, fixing </a:t>
            </a:r>
            <a:r>
              <a:rPr lang="en-GB" dirty="0" err="1">
                <a:effectLst/>
              </a:rPr>
              <a:t>t</a:t>
            </a:r>
            <a:r>
              <a:rPr lang="en-GB" dirty="0" err="1">
                <a:effectLst/>
                <a:latin typeface="Symbol" pitchFamily="2" charset="2"/>
              </a:rPr>
              <a:t>g</a:t>
            </a:r>
            <a:r>
              <a:rPr lang="en-GB" dirty="0">
                <a:effectLst/>
              </a:rPr>
              <a:t> coupling to SM.</a:t>
            </a:r>
          </a:p>
          <a:p>
            <a:r>
              <a:rPr lang="en-GB" dirty="0">
                <a:effectLst/>
              </a:rPr>
              <a:t>EFT interpretation is done via reconstructed level data</a:t>
            </a:r>
            <a:r>
              <a:rPr lang="en-GB" dirty="0"/>
              <a:t> (</a:t>
            </a:r>
            <a:r>
              <a:rPr lang="en-GB" dirty="0">
                <a:effectLst/>
              </a:rPr>
              <a:t>would this be reproducible from the measured cross sections?)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50A3994-7481-0606-22E0-84CA70FB53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0540" y="959361"/>
            <a:ext cx="4172946" cy="5898639"/>
          </a:xfrm>
          <a:prstGeom prst="rect">
            <a:avLst/>
          </a:prstGeom>
          <a:noFill/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D6AC54-B2A3-2721-42CD-3EEF425E0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28E1A7D-2EFE-EA4C-9BCB-89182D605005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pic>
        <p:nvPicPr>
          <p:cNvPr id="8" name="Picture 7" descr="A screenshot of a graph&#10;&#10;Description automatically generated">
            <a:extLst>
              <a:ext uri="{FF2B5EF4-FFF2-40B4-BE49-F238E27FC236}">
                <a16:creationId xmlns:a16="http://schemas.microsoft.com/office/drawing/2014/main" id="{C604373D-275D-21BB-9D76-6EF31A69E3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500" y="3695700"/>
            <a:ext cx="4875386" cy="2707953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003909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56676-35F0-40D4-10AE-01E79BA18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Top-</a:t>
            </a:r>
            <a:r>
              <a:rPr lang="en-US" dirty="0" err="1"/>
              <a:t>antitop</a:t>
            </a:r>
            <a:r>
              <a:rPr lang="en-US" dirty="0"/>
              <a:t> + (boosted Z or h)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82205B-05FE-21DF-2F7E-F002282E9F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753293" cy="1621464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CMS 2208.12837</a:t>
            </a:r>
          </a:p>
          <a:p>
            <a:r>
              <a:rPr lang="en-US" dirty="0"/>
              <a:t>DNN and </a:t>
            </a:r>
            <a:r>
              <a:rPr lang="en-US" dirty="0" err="1"/>
              <a:t>softdrop</a:t>
            </a:r>
            <a:r>
              <a:rPr lang="en-US" dirty="0"/>
              <a:t> mass used to reject top backgrounds (</a:t>
            </a:r>
            <a:r>
              <a:rPr lang="en-US" dirty="0" err="1"/>
              <a:t>ttbb</a:t>
            </a:r>
            <a:r>
              <a:rPr lang="en-US" dirty="0"/>
              <a:t>) at detector level</a:t>
            </a:r>
          </a:p>
        </p:txBody>
      </p:sp>
      <p:pic>
        <p:nvPicPr>
          <p:cNvPr id="7" name="Content Placeholder 6" descr="A black lines and arrows&#10;&#10;Description automatically generated with medium confidence">
            <a:extLst>
              <a:ext uri="{FF2B5EF4-FFF2-40B4-BE49-F238E27FC236}">
                <a16:creationId xmlns:a16="http://schemas.microsoft.com/office/drawing/2014/main" id="{79A7E33A-4882-691D-6FED-3258848399B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063410" y="1600200"/>
            <a:ext cx="4038600" cy="869131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919620-6582-2215-C5BF-E6D507D47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4</a:t>
            </a:fld>
            <a:endParaRPr lang="en-US"/>
          </a:p>
        </p:txBody>
      </p:sp>
      <p:pic>
        <p:nvPicPr>
          <p:cNvPr id="9" name="Picture 8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5046F9AA-9E0B-0E55-5CEB-1277178453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3492796"/>
            <a:ext cx="4134293" cy="2662765"/>
          </a:xfrm>
          <a:prstGeom prst="rect">
            <a:avLst/>
          </a:prstGeom>
        </p:spPr>
      </p:pic>
      <p:pic>
        <p:nvPicPr>
          <p:cNvPr id="11" name="Picture 10" descr="A screenshot of a graph&#10;&#10;Description automatically generated">
            <a:extLst>
              <a:ext uri="{FF2B5EF4-FFF2-40B4-BE49-F238E27FC236}">
                <a16:creationId xmlns:a16="http://schemas.microsoft.com/office/drawing/2014/main" id="{DFB409C9-E09B-1D8F-B3B4-70236AAF94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2566" y="2674170"/>
            <a:ext cx="3879444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523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56676-35F0-40D4-10AE-01E79BA18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Top-</a:t>
            </a:r>
            <a:r>
              <a:rPr lang="en-US" dirty="0" err="1"/>
              <a:t>antitop</a:t>
            </a:r>
            <a:r>
              <a:rPr lang="en-US" dirty="0"/>
              <a:t> + (boosted Z or h)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82205B-05FE-21DF-2F7E-F002282E9F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753293" cy="1621464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CMS 2208.12837</a:t>
            </a:r>
          </a:p>
          <a:p>
            <a:r>
              <a:rPr lang="en-US" dirty="0"/>
              <a:t>DNN and </a:t>
            </a:r>
            <a:r>
              <a:rPr lang="en-US" dirty="0" err="1"/>
              <a:t>softdrop</a:t>
            </a:r>
            <a:r>
              <a:rPr lang="en-US" dirty="0"/>
              <a:t> mass used to reject top backgrounds (</a:t>
            </a:r>
            <a:r>
              <a:rPr lang="en-US" dirty="0" err="1"/>
              <a:t>ttbb</a:t>
            </a:r>
            <a:r>
              <a:rPr lang="en-US" dirty="0"/>
              <a:t>) at detector level</a:t>
            </a:r>
          </a:p>
        </p:txBody>
      </p:sp>
      <p:pic>
        <p:nvPicPr>
          <p:cNvPr id="7" name="Content Placeholder 6" descr="A black lines and arrows&#10;&#10;Description automatically generated with medium confidence">
            <a:extLst>
              <a:ext uri="{FF2B5EF4-FFF2-40B4-BE49-F238E27FC236}">
                <a16:creationId xmlns:a16="http://schemas.microsoft.com/office/drawing/2014/main" id="{79A7E33A-4882-691D-6FED-3258848399B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063410" y="1600200"/>
            <a:ext cx="4038600" cy="869131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919620-6582-2215-C5BF-E6D507D47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5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046F9AA-9E0B-0E55-5CEB-12771784539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84686" y="3301410"/>
            <a:ext cx="3778724" cy="266276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FB409C9-E09B-1D8F-B3B4-70236AAF94A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785858" y="2674170"/>
            <a:ext cx="2752859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559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C798E0E-BBB0-E947-B085-43C9BFC7EDF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38702" y="1836224"/>
            <a:ext cx="4234682" cy="3578093"/>
          </a:xfrm>
          <a:prstGeom prst="rect">
            <a:avLst/>
          </a:prstGeom>
          <a:ln w="47625">
            <a:solidFill>
              <a:schemeClr val="tx1"/>
            </a:solidFill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91C0A59-B595-5A4D-9E45-4A8BF7C8BD6F}"/>
              </a:ext>
            </a:extLst>
          </p:cNvPr>
          <p:cNvSpPr/>
          <p:nvPr/>
        </p:nvSpPr>
        <p:spPr>
          <a:xfrm>
            <a:off x="722782" y="1294062"/>
            <a:ext cx="14610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400" dirty="0"/>
              <a:t>arXiv:2103.01918</a:t>
            </a:r>
            <a:endParaRPr lang="en-US" sz="1400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788EE30-04FB-3D9E-8687-1472A2CC51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846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/>
              <a:t>Four-lepton inclusive cross section (again)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939D0909-31E8-79EF-02BF-184A1ED5B5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771" y="1836224"/>
            <a:ext cx="3898557" cy="2403027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90000"/>
              </a:lnSpc>
            </a:pPr>
            <a:r>
              <a:rPr lang="en-US" dirty="0"/>
              <a:t>Particle-level measurement defined entirely by final state (all events with at least four leptons passing cuts are signal).</a:t>
            </a:r>
          </a:p>
          <a:p>
            <a:pPr>
              <a:lnSpc>
                <a:spcPct val="90000"/>
              </a:lnSpc>
            </a:pPr>
            <a:r>
              <a:rPr lang="en-US" dirty="0"/>
              <a:t>Sliced many ways into momentum and angular variables </a:t>
            </a:r>
          </a:p>
        </p:txBody>
      </p:sp>
    </p:spTree>
    <p:extLst>
      <p:ext uri="{BB962C8B-B14F-4D97-AF65-F5344CB8AC3E}">
        <p14:creationId xmlns:p14="http://schemas.microsoft.com/office/powerpoint/2010/main" val="2135922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91C0A59-B595-5A4D-9E45-4A8BF7C8BD6F}"/>
              </a:ext>
            </a:extLst>
          </p:cNvPr>
          <p:cNvSpPr/>
          <p:nvPr/>
        </p:nvSpPr>
        <p:spPr>
          <a:xfrm>
            <a:off x="722782" y="1294062"/>
            <a:ext cx="14610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400" dirty="0"/>
              <a:t>arXiv:2103.01918</a:t>
            </a:r>
            <a:endParaRPr lang="en-US" sz="1400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788EE30-04FB-3D9E-8687-1472A2CC51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846" y="457200"/>
            <a:ext cx="8229600" cy="1143000"/>
          </a:xfrm>
        </p:spPr>
        <p:txBody>
          <a:bodyPr/>
          <a:lstStyle/>
          <a:p>
            <a:r>
              <a:rPr lang="en-US" dirty="0"/>
              <a:t>Four-lepton inclusive cross section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939D0909-31E8-79EF-02BF-184A1ED5B5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771" y="1836224"/>
            <a:ext cx="3898557" cy="2403027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90000"/>
              </a:lnSpc>
            </a:pPr>
            <a:r>
              <a:rPr lang="en-US" dirty="0"/>
              <a:t>Particle-level measurement defined entirely by final state (all events with at least four leptons passing cuts are signal).</a:t>
            </a:r>
          </a:p>
          <a:p>
            <a:pPr>
              <a:lnSpc>
                <a:spcPct val="90000"/>
              </a:lnSpc>
            </a:pPr>
            <a:r>
              <a:rPr lang="en-US" dirty="0"/>
              <a:t>Sliced many ways into momentum and angular variables </a:t>
            </a:r>
          </a:p>
        </p:txBody>
      </p:sp>
      <p:pic>
        <p:nvPicPr>
          <p:cNvPr id="2" name="Picture 1" descr="A collage of graphs&#10;&#10;Description automatically generated">
            <a:extLst>
              <a:ext uri="{FF2B5EF4-FFF2-40B4-BE49-F238E27FC236}">
                <a16:creationId xmlns:a16="http://schemas.microsoft.com/office/drawing/2014/main" id="{5B551143-7558-4C62-D9CF-4D075790A15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15904" y="1600200"/>
            <a:ext cx="4928096" cy="4525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4474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91C0A59-B595-5A4D-9E45-4A8BF7C8BD6F}"/>
              </a:ext>
            </a:extLst>
          </p:cNvPr>
          <p:cNvSpPr/>
          <p:nvPr/>
        </p:nvSpPr>
        <p:spPr>
          <a:xfrm>
            <a:off x="722782" y="1294062"/>
            <a:ext cx="14610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400" dirty="0"/>
              <a:t>arXiv:2103.01918</a:t>
            </a:r>
            <a:endParaRPr lang="en-US" sz="1400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788EE30-04FB-3D9E-8687-1472A2CC51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846" y="457200"/>
            <a:ext cx="8229600" cy="1143000"/>
          </a:xfrm>
        </p:spPr>
        <p:txBody>
          <a:bodyPr/>
          <a:lstStyle/>
          <a:p>
            <a:r>
              <a:rPr lang="en-US" dirty="0"/>
              <a:t>Four-lepton inclusive cross section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939D0909-31E8-79EF-02BF-184A1ED5B5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771" y="1836224"/>
            <a:ext cx="3898557" cy="2403027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90000"/>
              </a:lnSpc>
            </a:pPr>
            <a:r>
              <a:rPr lang="en-US" dirty="0"/>
              <a:t>Particle-level measurement defined entirely by final state (all events with at least four leptons passing cuts are signal).</a:t>
            </a:r>
          </a:p>
          <a:p>
            <a:pPr>
              <a:lnSpc>
                <a:spcPct val="90000"/>
              </a:lnSpc>
            </a:pPr>
            <a:r>
              <a:rPr lang="en-US" dirty="0"/>
              <a:t>Sliced many ways into momentum and angular variables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B551143-7558-4C62-D9CF-4D075790A15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215904" y="1646299"/>
            <a:ext cx="4928096" cy="4433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3070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91C0A59-B595-5A4D-9E45-4A8BF7C8BD6F}"/>
              </a:ext>
            </a:extLst>
          </p:cNvPr>
          <p:cNvSpPr/>
          <p:nvPr/>
        </p:nvSpPr>
        <p:spPr>
          <a:xfrm>
            <a:off x="722782" y="1294062"/>
            <a:ext cx="14610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400" dirty="0"/>
              <a:t>arXiv:2103.01918</a:t>
            </a:r>
            <a:endParaRPr lang="en-US" sz="1400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788EE30-04FB-3D9E-8687-1472A2CC51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846" y="457200"/>
            <a:ext cx="8229600" cy="1143000"/>
          </a:xfrm>
        </p:spPr>
        <p:txBody>
          <a:bodyPr/>
          <a:lstStyle/>
          <a:p>
            <a:r>
              <a:rPr lang="en-US" dirty="0"/>
              <a:t>Four-lepton inclusive cross section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939D0909-31E8-79EF-02BF-184A1ED5B5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771" y="1836224"/>
            <a:ext cx="3898557" cy="2403027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90000"/>
              </a:lnSpc>
            </a:pPr>
            <a:r>
              <a:rPr lang="en-US" dirty="0"/>
              <a:t>Particle-level measurement defined entirely by final state (all events with at least four leptons passing cuts are signal).</a:t>
            </a:r>
          </a:p>
          <a:p>
            <a:pPr>
              <a:lnSpc>
                <a:spcPct val="90000"/>
              </a:lnSpc>
            </a:pPr>
            <a:r>
              <a:rPr lang="en-US" dirty="0"/>
              <a:t>Sliced many ways into momentum and angular variables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B551143-7558-4C62-D9CF-4D075790A15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239104" y="1646299"/>
            <a:ext cx="4881696" cy="4433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6714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38990</TotalTime>
  <Words>848</Words>
  <Application>Microsoft Macintosh PowerPoint</Application>
  <PresentationFormat>On-screen Show (4:3)</PresentationFormat>
  <Paragraphs>110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-apple-system</vt:lpstr>
      <vt:lpstr>Arial</vt:lpstr>
      <vt:lpstr>Calibri</vt:lpstr>
      <vt:lpstr>Symbol</vt:lpstr>
      <vt:lpstr>URWPalladioL</vt:lpstr>
      <vt:lpstr>Office Theme</vt:lpstr>
      <vt:lpstr>EFT Measurements at the LHC</vt:lpstr>
      <vt:lpstr>Data and Methods</vt:lpstr>
      <vt:lpstr>Top antitop + photon</vt:lpstr>
      <vt:lpstr>Top-antitop + (boosted Z or h)</vt:lpstr>
      <vt:lpstr>Top-antitop + (boosted Z or h)</vt:lpstr>
      <vt:lpstr>Four-lepton inclusive cross section (again)</vt:lpstr>
      <vt:lpstr>Four-lepton inclusive cross section</vt:lpstr>
      <vt:lpstr>Four-lepton inclusive cross section</vt:lpstr>
      <vt:lpstr>Four-lepton inclusive cross section</vt:lpstr>
      <vt:lpstr>Four-lepton inclusive cross section</vt:lpstr>
      <vt:lpstr>Off-shell Higgs  ZZ</vt:lpstr>
      <vt:lpstr>Electroweak ZZ scattering</vt:lpstr>
      <vt:lpstr>Electroweak ZZ scattering</vt:lpstr>
      <vt:lpstr>Electroweak ZZ scattering</vt:lpstr>
      <vt:lpstr>Electroweak ZZ scattering</vt:lpstr>
      <vt:lpstr>Overflow bins</vt:lpstr>
      <vt:lpstr>Top anti-top plus leptons</vt:lpstr>
      <vt:lpstr>Higgs to gg</vt:lpstr>
      <vt:lpstr>Diboson and Z+jj Cross sections</vt:lpstr>
      <vt:lpstr>Combination of H, V production and decay with EW precision observables</vt:lpstr>
      <vt:lpstr>Summary</vt:lpstr>
      <vt:lpstr>PowerPoint Presentation</vt:lpstr>
    </vt:vector>
  </TitlesOfParts>
  <Company>UCL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Butterworth</dc:creator>
  <cp:lastModifiedBy>Butterworth, Jonathan</cp:lastModifiedBy>
  <cp:revision>456</cp:revision>
  <dcterms:created xsi:type="dcterms:W3CDTF">2015-04-11T13:53:50Z</dcterms:created>
  <dcterms:modified xsi:type="dcterms:W3CDTF">2023-10-04T14:35:14Z</dcterms:modified>
</cp:coreProperties>
</file>