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5" r:id="rId2"/>
    <p:sldId id="268" r:id="rId3"/>
    <p:sldId id="276" r:id="rId4"/>
    <p:sldId id="27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7D510-FEE0-4B5C-8A78-B8CC7CD654D6}" type="datetimeFigureOut">
              <a:rPr lang="en-IN" smtClean="0"/>
              <a:t>06-09-2023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1D52C-EF21-427D-851C-3AEC7196DF4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553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E32D-0EE8-455C-B65E-FE903466EF92}" type="datetime1">
              <a:rPr lang="en-IN" smtClean="0"/>
              <a:t>06-09-2023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865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B5EED-D877-44FB-B1CE-DC819F710ADC}" type="datetime1">
              <a:rPr lang="en-IN" smtClean="0"/>
              <a:t>06-09-2023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142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EED1C-5B37-4F3C-ACE6-4C69725CD667}" type="datetime1">
              <a:rPr lang="en-IN" smtClean="0"/>
              <a:t>06-09-2023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7574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10953751" cy="1130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4" name="Slide Number Placeholder 6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317831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FBD4-DF57-4D16-9725-DFC0615EA9EB}" type="datetime1">
              <a:rPr lang="en-IN" smtClean="0"/>
              <a:t>06-09-2023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412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2987-A6A0-495D-A124-772FED5237BE}" type="datetime1">
              <a:rPr lang="en-IN" smtClean="0"/>
              <a:t>06-09-2023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580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4A379-4FB5-4A35-821A-D3FF88613DFF}" type="datetime1">
              <a:rPr lang="en-IN" smtClean="0"/>
              <a:t>06-09-2023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332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8293-F18D-4501-83DB-1A1844624818}" type="datetime1">
              <a:rPr lang="en-IN" smtClean="0"/>
              <a:t>06-09-2023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477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8E1C-5030-4F86-A0DE-4E06E3CCE701}" type="datetime1">
              <a:rPr lang="en-IN" smtClean="0"/>
              <a:t>06-09-2023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734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9ABA-F440-4C25-8B11-197D16A62AB1}" type="datetime1">
              <a:rPr lang="en-IN" smtClean="0"/>
              <a:t>06-09-2023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801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EF80-5BF0-460D-99CF-C53D22B9DCDE}" type="datetime1">
              <a:rPr lang="en-IN" smtClean="0"/>
              <a:t>06-09-2023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252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C026-B375-46A4-852A-45E7BFD29B36}" type="datetime1">
              <a:rPr lang="en-IN" smtClean="0"/>
              <a:t>06-09-2023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884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10EC3-24AF-42A3-9408-D354F1C6F246}" type="datetime1">
              <a:rPr lang="en-IN" smtClean="0"/>
              <a:t>06-09-2023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A140-9481-4550-8D5F-F05F908852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156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endParaRPr lang="en-I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84882" y="1746352"/>
            <a:ext cx="1133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Default Sans Serif,Verdana,Arial,Helvetica,sans-serif"/>
              </a:rPr>
              <a:t>1</a:t>
            </a:r>
            <a:r>
              <a:rPr lang="en-US" sz="2400" dirty="0">
                <a:latin typeface="Default Sans Serif,Verdana,Arial,Helvetica,sans-serif"/>
              </a:rPr>
              <a:t>: Revise the estimates for the Tier-2 according to 2023-2028. (</a:t>
            </a:r>
            <a:r>
              <a:rPr lang="en-US" sz="2400" dirty="0" smtClean="0">
                <a:latin typeface="Default Sans Serif,Verdana,Arial,Helvetica,sans-serif"/>
              </a:rPr>
              <a:t>Done)</a:t>
            </a:r>
            <a:endParaRPr lang="en-US" sz="2400" dirty="0" smtClean="0">
              <a:latin typeface="Default Sans Serif,Verdana,Arial,Helvetica,sans-serif"/>
            </a:endParaRPr>
          </a:p>
          <a:p>
            <a:endParaRPr lang="en-US" sz="2400" dirty="0">
              <a:latin typeface="Default Sans Serif,Verdana,Arial,Helvetica,sans-serif"/>
            </a:endParaRPr>
          </a:p>
          <a:p>
            <a:r>
              <a:rPr lang="en-US" sz="2400" dirty="0">
                <a:latin typeface="Default Sans Serif,Verdana,Arial,Helvetica,sans-serif"/>
              </a:rPr>
              <a:t>2: Price revision of Tier-3s considering 18% GST </a:t>
            </a:r>
            <a:r>
              <a:rPr lang="en-US" sz="2400" dirty="0" smtClean="0">
                <a:latin typeface="Default Sans Serif,Verdana,Arial,Helvetica,sans-serif"/>
              </a:rPr>
              <a:t>(Done)</a:t>
            </a:r>
            <a:endParaRPr lang="en-US" sz="2400" dirty="0" smtClean="0">
              <a:latin typeface="Default Sans Serif,Verdana,Arial,Helvetica,sans-serif"/>
            </a:endParaRPr>
          </a:p>
          <a:p>
            <a:endParaRPr lang="en-US" sz="2400" dirty="0">
              <a:latin typeface="Default Sans Serif,Verdana,Arial,Helvetica,sans-serif"/>
            </a:endParaRPr>
          </a:p>
          <a:p>
            <a:r>
              <a:rPr lang="en-US" sz="2400" dirty="0">
                <a:latin typeface="Default Sans Serif,Verdana,Arial,Helvetica,sans-serif"/>
              </a:rPr>
              <a:t>3: Rebuttal or proper answers for the Review comments by Expert committee and International reviewers. (Kindly help for the same</a:t>
            </a:r>
            <a:r>
              <a:rPr lang="en-US" sz="2400" dirty="0" smtClean="0">
                <a:latin typeface="Default Sans Serif,Verdana,Arial,Helvetica,sans-serif"/>
              </a:rPr>
              <a:t>)</a:t>
            </a:r>
          </a:p>
          <a:p>
            <a:endParaRPr lang="en-US" sz="2400" dirty="0">
              <a:latin typeface="Default Sans Serif,Verdana,Arial,Helvetica,sans-serif"/>
            </a:endParaRPr>
          </a:p>
          <a:p>
            <a:r>
              <a:rPr lang="en-US" sz="2400" dirty="0" smtClean="0">
                <a:latin typeface="Default Sans Serif,Verdana,Arial,Helvetica,sans-serif"/>
              </a:rPr>
              <a:t>4: Endorsement Letter for all Institutes (PI and Co-PI should be there). </a:t>
            </a:r>
          </a:p>
          <a:p>
            <a:r>
              <a:rPr lang="en-US" sz="2400" dirty="0" smtClean="0">
                <a:latin typeface="Default Sans Serif,Verdana,Arial,Helvetica,sans-serif"/>
              </a:rPr>
              <a:t>(</a:t>
            </a:r>
            <a:r>
              <a:rPr lang="en-US" sz="2400" dirty="0">
                <a:latin typeface="Default Sans Serif,Verdana,Arial,Helvetica,sans-serif"/>
              </a:rPr>
              <a:t>Kindly help for the same</a:t>
            </a:r>
            <a:r>
              <a:rPr lang="en-US" sz="2400" dirty="0" smtClean="0">
                <a:latin typeface="Default Sans Serif,Verdana,Arial,Helvetica,sans-serif"/>
              </a:rPr>
              <a:t>)</a:t>
            </a:r>
          </a:p>
          <a:p>
            <a:endParaRPr lang="en-US" sz="2400" dirty="0">
              <a:latin typeface="Default Sans Serif,Verdana,Arial,Helvetica,sans-serif"/>
            </a:endParaRPr>
          </a:p>
          <a:p>
            <a:r>
              <a:rPr lang="en-US" sz="2400" dirty="0" smtClean="0">
                <a:latin typeface="Default Sans Serif,Verdana,Arial,Helvetica,sans-serif"/>
              </a:rPr>
              <a:t>5: DPR in DST Format. </a:t>
            </a:r>
            <a:r>
              <a:rPr lang="en-US" sz="2400" dirty="0">
                <a:latin typeface="Default Sans Serif,Verdana,Arial,Helvetica,sans-serif"/>
              </a:rPr>
              <a:t>(Kindly help for the same</a:t>
            </a:r>
            <a:r>
              <a:rPr lang="en-US" sz="2400" dirty="0" smtClean="0">
                <a:latin typeface="Default Sans Serif,Verdana,Arial,Helvetica,sans-serif"/>
              </a:rPr>
              <a:t>)</a:t>
            </a:r>
            <a:endParaRPr lang="en-US" sz="2400" dirty="0">
              <a:latin typeface="Default Sans Serif,Verdana,Arial,Helvetica,sans-serif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9885" y="643176"/>
            <a:ext cx="8912633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/>
            <a:r>
              <a:rPr lang="en-US" sz="2800" spc="-1" dirty="0">
                <a:solidFill>
                  <a:srgbClr val="FF0000"/>
                </a:solidFill>
                <a:latin typeface="Book Antiqua"/>
                <a:ea typeface="DejaVu Sans"/>
              </a:rPr>
              <a:t>The </a:t>
            </a:r>
            <a:r>
              <a:rPr lang="en-US" sz="2800" spc="-1" dirty="0" smtClean="0">
                <a:solidFill>
                  <a:srgbClr val="FF0000"/>
                </a:solidFill>
                <a:latin typeface="Book Antiqua"/>
                <a:ea typeface="DejaVu Sans"/>
              </a:rPr>
              <a:t>India-CERN task </a:t>
            </a:r>
            <a:r>
              <a:rPr lang="en-US" sz="2800" spc="-1" dirty="0">
                <a:solidFill>
                  <a:srgbClr val="FF0000"/>
                </a:solidFill>
                <a:latin typeface="Book Antiqua"/>
                <a:ea typeface="DejaVu Sans"/>
              </a:rPr>
              <a:t>force </a:t>
            </a:r>
            <a:r>
              <a:rPr lang="en-US" sz="2800" spc="-1" dirty="0" smtClean="0">
                <a:solidFill>
                  <a:srgbClr val="FF0000"/>
                </a:solidFill>
                <a:latin typeface="Book Antiqua"/>
                <a:ea typeface="DejaVu Sans"/>
              </a:rPr>
              <a:t>meeting on 10/04/2023</a:t>
            </a:r>
          </a:p>
          <a:p>
            <a:pPr algn="ctr"/>
            <a:r>
              <a:rPr lang="en-US" sz="2800" spc="-1" dirty="0" smtClean="0">
                <a:solidFill>
                  <a:srgbClr val="FF0000"/>
                </a:solidFill>
                <a:latin typeface="Book Antiqua"/>
                <a:ea typeface="DejaVu Sans"/>
              </a:rPr>
              <a:t>suggested as below</a:t>
            </a:r>
            <a:endParaRPr lang="en-US" sz="2800" spc="-1" dirty="0">
              <a:solidFill>
                <a:srgbClr val="FF0000"/>
              </a:solidFill>
              <a:latin typeface="Book Antiqua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80448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2783640" y="74345"/>
            <a:ext cx="611784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/>
            <a:r>
              <a:rPr lang="en-US" sz="2800" spc="-1" dirty="0">
                <a:solidFill>
                  <a:srgbClr val="FF0000"/>
                </a:solidFill>
                <a:latin typeface="Book Antiqua"/>
                <a:ea typeface="DejaVu Sans"/>
              </a:rPr>
              <a:t>Endorsement letters </a:t>
            </a:r>
            <a:r>
              <a:rPr lang="en-IN" sz="2800" spc="-1" dirty="0">
                <a:solidFill>
                  <a:srgbClr val="FF0000"/>
                </a:solidFill>
                <a:latin typeface="Book Antiqua"/>
                <a:ea typeface="DejaVu Sans"/>
              </a:rPr>
              <a:t>Required from Collaborating Tier-3 Institutes</a:t>
            </a:r>
            <a:endParaRPr lang="en-IN" sz="2800" spc="-1" dirty="0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6356674" y="2094461"/>
            <a:ext cx="5247893" cy="4522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CMS India Collaborating Institutes :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NISER,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SINP, Kolkata 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No Endorsement so could not 		include in the GRID Project.</a:t>
            </a: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DU-A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New Delhi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DU-B, New Delhi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PU, Chandigarh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IISER-Pune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IIT-M,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Chennai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IIT-BBS, 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UIET, Chandigarh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Viswa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Bharti</a:t>
            </a:r>
            <a:r>
              <a:rPr lang="en-IN" spc="-1" dirty="0">
                <a:solidFill>
                  <a:srgbClr val="FF0000"/>
                </a:solidFill>
                <a:latin typeface="Calibri"/>
              </a:rPr>
              <a:t> 	(Not included in </a:t>
            </a:r>
            <a:r>
              <a:rPr lang="en-IN" spc="-1" dirty="0" smtClean="0">
                <a:solidFill>
                  <a:srgbClr val="FF0000"/>
                </a:solidFill>
                <a:latin typeface="Calibri"/>
              </a:rPr>
              <a:t>CMS India)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IISc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-Bangalore 	</a:t>
            </a:r>
            <a:endParaRPr lang="en-IN" spc="-1" dirty="0" smtClean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IOP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PAU, Ludhiana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UoH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Hyderabad</a:t>
            </a:r>
            <a:endParaRPr lang="en-IN" spc="-1" dirty="0">
              <a:latin typeface="Arial"/>
            </a:endParaRPr>
          </a:p>
        </p:txBody>
      </p:sp>
      <p:sp>
        <p:nvSpPr>
          <p:cNvPr id="123" name="CustomShape 3"/>
          <p:cNvSpPr/>
          <p:nvPr/>
        </p:nvSpPr>
        <p:spPr>
          <a:xfrm>
            <a:off x="374028" y="2094462"/>
            <a:ext cx="5794015" cy="4522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ALICE India Collaborating Institutes :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SINP-Kolkata		</a:t>
            </a:r>
            <a:r>
              <a:rPr lang="en-IN" spc="-1" dirty="0" smtClean="0">
                <a:solidFill>
                  <a:srgbClr val="FF0000"/>
                </a:solidFill>
                <a:latin typeface="Calibri"/>
                <a:ea typeface="DejaVu Sans"/>
              </a:rPr>
              <a:t>No Endorsement so could not 			include in the GRID Project.</a:t>
            </a: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IOP-Bhubaneswar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NISER-Bhubaneswar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Panjab </a:t>
            </a: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Univ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Chandigarh	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AMU-Aligarh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Gouhati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University, </a:t>
            </a:r>
            <a:r>
              <a:rPr lang="en-IN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Guahati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Bose Institute, Kolkata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Jammu University, Jammu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IIT-Mumbai</a:t>
            </a:r>
            <a:r>
              <a:rPr lang="en-IN" spc="-1" dirty="0">
                <a:solidFill>
                  <a:srgbClr val="FF0000"/>
                </a:solidFill>
                <a:latin typeface="Calibri"/>
              </a:rPr>
              <a:t> 		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IIT-Indore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Jadavpur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University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DAV College,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Chandigarh 		</a:t>
            </a:r>
            <a:r>
              <a:rPr lang="en-IN" spc="-1" dirty="0" smtClean="0">
                <a:solidFill>
                  <a:srgbClr val="FF0000"/>
                </a:solidFill>
                <a:ea typeface="DejaVu Sans"/>
              </a:rPr>
              <a:t>Co-PI is missing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Calcutta University,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Kolkata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IISER-</a:t>
            </a:r>
            <a:r>
              <a:rPr lang="en-IN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Tirupati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		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Co-PI is missing</a:t>
            </a:r>
            <a:endParaRPr lang="en-IN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3216" y="1026998"/>
            <a:ext cx="9363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rgbClr val="0070C0"/>
                </a:solidFill>
              </a:rPr>
              <a:t>DST Suggested to have PI and Co-PI name on each endorsement, as it helps to maintain the project during entire project period.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249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2783640" y="74345"/>
            <a:ext cx="611784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/>
            <a:r>
              <a:rPr lang="en-US" sz="2800" spc="-1" dirty="0" smtClean="0">
                <a:solidFill>
                  <a:srgbClr val="FF0000"/>
                </a:solidFill>
                <a:latin typeface="Book Antiqua"/>
                <a:ea typeface="DejaVu Sans"/>
              </a:rPr>
              <a:t>DST Format Proposal</a:t>
            </a:r>
            <a:endParaRPr lang="en-IN" sz="2800" spc="-1" dirty="0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6356674" y="2094461"/>
            <a:ext cx="5247893" cy="36918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CMS India Collaborating Institutes :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NISER,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Bhubaneswar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DU-A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New Delhi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DU-B, New Delhi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PU,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Chandigarh	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IISER-Pune		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IIT-M,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Chennai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IIT-BBS, 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UIET, Chandigarh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IISc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-Bangalore 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IOP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Bhubaneswar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PAU, Ludhiana 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StarSymbol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UoH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Hyderabad</a:t>
            </a:r>
            <a:endParaRPr lang="en-IN" spc="-1" dirty="0">
              <a:latin typeface="Arial"/>
            </a:endParaRPr>
          </a:p>
        </p:txBody>
      </p:sp>
      <p:sp>
        <p:nvSpPr>
          <p:cNvPr id="123" name="CustomShape 3"/>
          <p:cNvSpPr/>
          <p:nvPr/>
        </p:nvSpPr>
        <p:spPr>
          <a:xfrm>
            <a:off x="374028" y="2094462"/>
            <a:ext cx="5794015" cy="39688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ALICE India Collaborating Institutes :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IOP-Bhubaneswar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NISER-Bhubaneswar	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</a:t>
            </a:r>
            <a:r>
              <a:rPr lang="en-IN" spc="-1" dirty="0" smtClean="0">
                <a:solidFill>
                  <a:srgbClr val="FF0000"/>
                </a:solidFill>
                <a:ea typeface="DejaVu Sans"/>
              </a:rPr>
              <a:t>Not received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Panjab </a:t>
            </a: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Univ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, Chandigarh	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AMU-Aligarh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Gouhati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University, </a:t>
            </a:r>
            <a:r>
              <a:rPr lang="en-IN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Guahati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</a:t>
            </a:r>
            <a:r>
              <a:rPr lang="en-IN" spc="-1" dirty="0" smtClean="0">
                <a:solidFill>
                  <a:srgbClr val="FF0000"/>
                </a:solidFill>
                <a:ea typeface="DejaVu Sans"/>
              </a:rPr>
              <a:t>	Not 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Bose Institute,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Kolkata	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Jammu University,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Jammu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IIT-Mumbai</a:t>
            </a:r>
            <a:r>
              <a:rPr lang="en-IN" spc="-1" dirty="0">
                <a:solidFill>
                  <a:srgbClr val="FF0000"/>
                </a:solidFill>
                <a:latin typeface="Calibri"/>
              </a:rPr>
              <a:t> 		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IIT-Indore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err="1">
                <a:solidFill>
                  <a:srgbClr val="000000"/>
                </a:solidFill>
                <a:latin typeface="Calibri"/>
                <a:ea typeface="DejaVu Sans"/>
              </a:rPr>
              <a:t>Jadavpur</a:t>
            </a: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 University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DAV College,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Chandigarh 	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>
                <a:solidFill>
                  <a:srgbClr val="000000"/>
                </a:solidFill>
                <a:latin typeface="Calibri"/>
                <a:ea typeface="DejaVu Sans"/>
              </a:rPr>
              <a:t>Calcutta University, 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Kolkata 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  <a:p>
            <a:pPr marL="343080" indent="-340200">
              <a:buClr>
                <a:srgbClr val="000000"/>
              </a:buClr>
              <a:buFont typeface="Calibri"/>
              <a:buAutoNum type="arabicPeriod"/>
            </a:pP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IISER-</a:t>
            </a:r>
            <a:r>
              <a:rPr lang="en-IN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Tirupati</a:t>
            </a:r>
            <a:r>
              <a:rPr lang="en-IN" spc="-1" dirty="0" smtClean="0">
                <a:solidFill>
                  <a:srgbClr val="000000"/>
                </a:solidFill>
                <a:latin typeface="Calibri"/>
                <a:ea typeface="DejaVu Sans"/>
              </a:rPr>
              <a:t>			</a:t>
            </a:r>
            <a:r>
              <a:rPr lang="en-IN" spc="-1" dirty="0">
                <a:solidFill>
                  <a:srgbClr val="FF0000"/>
                </a:solidFill>
                <a:ea typeface="DejaVu Sans"/>
              </a:rPr>
              <a:t> Not received</a:t>
            </a:r>
            <a:endParaRPr lang="en-IN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3216" y="1026998"/>
            <a:ext cx="936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rgbClr val="0070C0"/>
                </a:solidFill>
              </a:rPr>
              <a:t>DST </a:t>
            </a:r>
            <a:r>
              <a:rPr lang="en-IN" sz="2400" dirty="0" smtClean="0">
                <a:solidFill>
                  <a:srgbClr val="0070C0"/>
                </a:solidFill>
              </a:rPr>
              <a:t>format DPR proposal is must (deadline 10/09/2023).</a:t>
            </a:r>
            <a:endParaRPr lang="en-IN" sz="2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A140-9481-4550-8D5F-F05F908852E7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37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2063751" y="2492375"/>
            <a:ext cx="84248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GB" altLang="en-US" sz="3200" dirty="0">
                <a:solidFill>
                  <a:srgbClr val="00B050"/>
                </a:solidFill>
                <a:latin typeface="Book Antiqua" panose="02040602050305030304" pitchFamily="18" charset="0"/>
              </a:rPr>
              <a:t>Thank You..</a:t>
            </a:r>
          </a:p>
          <a:p>
            <a:pPr algn="ctr">
              <a:lnSpc>
                <a:spcPct val="150000"/>
              </a:lnSpc>
            </a:pPr>
            <a:r>
              <a:rPr kumimoji="1" lang="en-GB" altLang="en-US" sz="3200" dirty="0">
                <a:solidFill>
                  <a:srgbClr val="00B050"/>
                </a:solidFill>
                <a:latin typeface="Book Antiqua" panose="02040602050305030304" pitchFamily="18" charset="0"/>
              </a:rPr>
              <a:t>Kindly provide suggestions</a:t>
            </a:r>
            <a:endParaRPr lang="en-US" altLang="en-US" sz="3200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318738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27232</TotalTime>
  <Words>419</Words>
  <Application>Microsoft Office PowerPoint</Application>
  <PresentationFormat>Widescreen</PresentationFormat>
  <Paragraphs>77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Default Sans Serif,Verdana,Arial,Helvetica,sans-serif</vt:lpstr>
      <vt:lpstr>DejaVu Sans</vt:lpstr>
      <vt:lpstr>StarSymbol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</cp:revision>
  <dcterms:created xsi:type="dcterms:W3CDTF">2023-05-11T04:25:09Z</dcterms:created>
  <dcterms:modified xsi:type="dcterms:W3CDTF">2023-09-06T06:03:00Z</dcterms:modified>
</cp:coreProperties>
</file>