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0" r:id="rId1"/>
  </p:sldMasterIdLst>
  <p:notesMasterIdLst>
    <p:notesMasterId r:id="rId9"/>
  </p:notesMasterIdLst>
  <p:sldIdLst>
    <p:sldId id="256" r:id="rId2"/>
    <p:sldId id="258" r:id="rId3"/>
    <p:sldId id="265" r:id="rId4"/>
    <p:sldId id="264" r:id="rId5"/>
    <p:sldId id="263" r:id="rId6"/>
    <p:sldId id="266" r:id="rId7"/>
    <p:sldId id="267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810"/>
    <p:restoredTop sz="94410"/>
  </p:normalViewPr>
  <p:slideViewPr>
    <p:cSldViewPr snapToGrid="0" snapToObjects="1">
      <p:cViewPr>
        <p:scale>
          <a:sx n="87" d="100"/>
          <a:sy n="87" d="100"/>
        </p:scale>
        <p:origin x="152" y="9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ED9C05-768A-BE4C-8936-D8F353A847AF}" type="datetimeFigureOut">
              <a:rPr lang="en-US" smtClean="0"/>
              <a:t>10/24/23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1EC44B-CAEA-6348-9F31-8EBD8A38D0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893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1EC44B-CAEA-6348-9F31-8EBD8A38D03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4122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357E6-772F-384F-81C1-8B668B1C5E5E}" type="datetimeFigureOut">
              <a:rPr lang="en-US" smtClean="0"/>
              <a:t>10/24/23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19D6A-DB7A-B44A-A3CA-8E4C70A11D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858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357E6-772F-384F-81C1-8B668B1C5E5E}" type="datetimeFigureOut">
              <a:rPr lang="en-US" smtClean="0"/>
              <a:t>10/24/23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19D6A-DB7A-B44A-A3CA-8E4C70A11D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148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357E6-772F-384F-81C1-8B668B1C5E5E}" type="datetimeFigureOut">
              <a:rPr lang="en-US" smtClean="0"/>
              <a:t>10/24/23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19D6A-DB7A-B44A-A3CA-8E4C70A11D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624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357E6-772F-384F-81C1-8B668B1C5E5E}" type="datetimeFigureOut">
              <a:rPr lang="en-US" smtClean="0"/>
              <a:t>10/24/23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19D6A-DB7A-B44A-A3CA-8E4C70A11D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974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357E6-772F-384F-81C1-8B668B1C5E5E}" type="datetimeFigureOut">
              <a:rPr lang="en-US" smtClean="0"/>
              <a:t>10/24/23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19D6A-DB7A-B44A-A3CA-8E4C70A11D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891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357E6-772F-384F-81C1-8B668B1C5E5E}" type="datetimeFigureOut">
              <a:rPr lang="en-US" smtClean="0"/>
              <a:t>10/24/23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19D6A-DB7A-B44A-A3CA-8E4C70A11D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184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357E6-772F-384F-81C1-8B668B1C5E5E}" type="datetimeFigureOut">
              <a:rPr lang="en-US" smtClean="0"/>
              <a:t>10/24/23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19D6A-DB7A-B44A-A3CA-8E4C70A11D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208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357E6-772F-384F-81C1-8B668B1C5E5E}" type="datetimeFigureOut">
              <a:rPr lang="en-US" smtClean="0"/>
              <a:t>10/24/23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19D6A-DB7A-B44A-A3CA-8E4C70A11D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512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357E6-772F-384F-81C1-8B668B1C5E5E}" type="datetimeFigureOut">
              <a:rPr lang="en-US" smtClean="0"/>
              <a:t>10/24/23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19D6A-DB7A-B44A-A3CA-8E4C70A11D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22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357E6-772F-384F-81C1-8B668B1C5E5E}" type="datetimeFigureOut">
              <a:rPr lang="en-US" smtClean="0"/>
              <a:t>10/24/23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19D6A-DB7A-B44A-A3CA-8E4C70A11D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881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357E6-772F-384F-81C1-8B668B1C5E5E}" type="datetimeFigureOut">
              <a:rPr lang="en-US" smtClean="0"/>
              <a:t>10/24/23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19D6A-DB7A-B44A-A3CA-8E4C70A11D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488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357E6-772F-384F-81C1-8B668B1C5E5E}" type="datetimeFigureOut">
              <a:rPr lang="en-US" smtClean="0"/>
              <a:t>10/24/23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D19D6A-DB7A-B44A-A3CA-8E4C70A11D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94355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afonov@TAMU.EDU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3" name="Rectangle 1032">
            <a:extLst>
              <a:ext uri="{FF2B5EF4-FFF2-40B4-BE49-F238E27FC236}">
                <a16:creationId xmlns:a16="http://schemas.microsoft.com/office/drawing/2014/main" id="{A8CCCB6D-5162-4AAE-A5E3-3AC55410DB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5" name="Rectangle 1034">
            <a:extLst>
              <a:ext uri="{FF2B5EF4-FFF2-40B4-BE49-F238E27FC236}">
                <a16:creationId xmlns:a16="http://schemas.microsoft.com/office/drawing/2014/main" id="{0BCD8C04-CC7B-40EF-82EB-E9821F79BB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70" y="2458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F30D3E6-3580-22F3-8794-B3615E352CB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</a:blip>
          <a:srcRect l="16586" r="48605"/>
          <a:stretch/>
        </p:blipFill>
        <p:spPr>
          <a:xfrm>
            <a:off x="-170" y="10"/>
            <a:ext cx="8450317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D0C682-E445-7D47-9984-1F84202BB0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3468" y="643467"/>
            <a:ext cx="4620584" cy="4567137"/>
          </a:xfrm>
        </p:spPr>
        <p:txBody>
          <a:bodyPr>
            <a:normAutofit/>
          </a:bodyPr>
          <a:lstStyle/>
          <a:p>
            <a:pPr algn="l"/>
            <a:r>
              <a:rPr lang="en-US" sz="4400">
                <a:solidFill>
                  <a:srgbClr val="FFFFFF"/>
                </a:solidFill>
              </a:rPr>
              <a:t>Texas A&amp;M CMS Group Intro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EEC381-1C92-EB4F-A448-0769233227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3467" y="5277684"/>
            <a:ext cx="4620584" cy="775494"/>
          </a:xfrm>
        </p:spPr>
        <p:txBody>
          <a:bodyPr>
            <a:normAutofit/>
          </a:bodyPr>
          <a:lstStyle/>
          <a:p>
            <a:pPr algn="l"/>
            <a:r>
              <a:rPr lang="en-US" sz="2000">
                <a:solidFill>
                  <a:srgbClr val="FFFFFF"/>
                </a:solidFill>
              </a:rPr>
              <a:t>Alexei Safonov</a:t>
            </a:r>
          </a:p>
          <a:p>
            <a:pPr algn="l"/>
            <a:r>
              <a:rPr lang="en-US" sz="2000">
                <a:solidFill>
                  <a:srgbClr val="FFFFFF"/>
                </a:solidFill>
              </a:rPr>
              <a:t>Email: </a:t>
            </a:r>
            <a:r>
              <a:rPr lang="en-US" sz="2000">
                <a:solidFill>
                  <a:srgbClr val="FFFFFF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safonov@</a:t>
            </a:r>
            <a:r>
              <a:rPr lang="en-US" sz="2000" u="sng">
                <a:solidFill>
                  <a:srgbClr val="FFFFFF"/>
                </a:solidFill>
              </a:rPr>
              <a:t>tamu.edu</a:t>
            </a:r>
          </a:p>
        </p:txBody>
      </p:sp>
      <p:pic>
        <p:nvPicPr>
          <p:cNvPr id="1028" name="Picture 4" descr="Aerial image of Texas A&amp;amp;M Campus.">
            <a:extLst>
              <a:ext uri="{FF2B5EF4-FFF2-40B4-BE49-F238E27FC236}">
                <a16:creationId xmlns:a16="http://schemas.microsoft.com/office/drawing/2014/main" id="{986D4490-BD2B-2296-1E8C-CFF0AEBA8F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76" r="28217"/>
          <a:stretch/>
        </p:blipFill>
        <p:spPr bwMode="auto">
          <a:xfrm>
            <a:off x="6225997" y="-2458"/>
            <a:ext cx="5962785" cy="685800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539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Aerial image of Texas A&amp;amp;M Campus.">
            <a:extLst>
              <a:ext uri="{FF2B5EF4-FFF2-40B4-BE49-F238E27FC236}">
                <a16:creationId xmlns:a16="http://schemas.microsoft.com/office/drawing/2014/main" id="{01ADBBDA-3C2C-4F35-594A-337D0D00C2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75" r="18015"/>
          <a:stretch/>
        </p:blipFill>
        <p:spPr bwMode="auto">
          <a:xfrm>
            <a:off x="20" y="10"/>
            <a:ext cx="8450297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F3FD233-BA7A-814C-8C02-6D39920940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5251316" cy="1627636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Welcome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452404-AF87-7944-A1DD-57D029A5C9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2219785"/>
            <a:ext cx="7166549" cy="4480818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FFFFFF"/>
                </a:solidFill>
              </a:rPr>
              <a:t>Texas A&amp;M University (TAMU) is the largest University in the U.S.A.</a:t>
            </a:r>
          </a:p>
          <a:p>
            <a:r>
              <a:rPr lang="en-US" sz="2400" dirty="0">
                <a:solidFill>
                  <a:srgbClr val="FFFFFF"/>
                </a:solidFill>
              </a:rPr>
              <a:t>Main campus: College Station, TX</a:t>
            </a:r>
          </a:p>
          <a:p>
            <a:pPr lvl="1"/>
            <a:r>
              <a:rPr lang="en-US" sz="1800" dirty="0">
                <a:solidFill>
                  <a:srgbClr val="FFFFFF"/>
                </a:solidFill>
              </a:rPr>
              <a:t>A college town with the population heavily dominated by students</a:t>
            </a:r>
          </a:p>
          <a:p>
            <a:pPr lvl="1"/>
            <a:r>
              <a:rPr lang="en-US" sz="1800" dirty="0">
                <a:solidFill>
                  <a:srgbClr val="FFFFFF"/>
                </a:solidFill>
              </a:rPr>
              <a:t>About 90 minutes to Austin or Houston</a:t>
            </a:r>
          </a:p>
          <a:p>
            <a:r>
              <a:rPr lang="en-US" sz="2400" dirty="0">
                <a:solidFill>
                  <a:srgbClr val="FFFFFF"/>
                </a:solidFill>
              </a:rPr>
              <a:t>Physics &amp; Astronomy Department:</a:t>
            </a:r>
          </a:p>
          <a:p>
            <a:pPr lvl="1"/>
            <a:r>
              <a:rPr lang="en-US" sz="1800" dirty="0">
                <a:solidFill>
                  <a:srgbClr val="FFFFFF"/>
                </a:solidFill>
              </a:rPr>
              <a:t>Astronomy, </a:t>
            </a:r>
          </a:p>
          <a:p>
            <a:pPr lvl="1"/>
            <a:r>
              <a:rPr lang="en-US" sz="1800" dirty="0">
                <a:solidFill>
                  <a:srgbClr val="FFFFFF"/>
                </a:solidFill>
              </a:rPr>
              <a:t>Atomic, Molecular and Optical Physics </a:t>
            </a:r>
          </a:p>
          <a:p>
            <a:pPr lvl="1"/>
            <a:r>
              <a:rPr lang="en-US" sz="1800" dirty="0">
                <a:solidFill>
                  <a:srgbClr val="FFFFFF"/>
                </a:solidFill>
              </a:rPr>
              <a:t>Condensed Matter</a:t>
            </a:r>
          </a:p>
          <a:p>
            <a:pPr lvl="1"/>
            <a:r>
              <a:rPr lang="en-US" sz="1800" dirty="0">
                <a:solidFill>
                  <a:srgbClr val="FFFFFF"/>
                </a:solidFill>
              </a:rPr>
              <a:t>HEP</a:t>
            </a:r>
          </a:p>
          <a:p>
            <a:pPr lvl="1"/>
            <a:r>
              <a:rPr lang="en-US" sz="1800" dirty="0">
                <a:solidFill>
                  <a:srgbClr val="FFFFFF"/>
                </a:solidFill>
              </a:rPr>
              <a:t>Nuclear Physics</a:t>
            </a:r>
          </a:p>
          <a:p>
            <a:pPr lvl="1"/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2052" name="Picture 4" descr="Map of texas highlighting brazos valley">
            <a:extLst>
              <a:ext uri="{FF2B5EF4-FFF2-40B4-BE49-F238E27FC236}">
                <a16:creationId xmlns:a16="http://schemas.microsoft.com/office/drawing/2014/main" id="{012556DE-3416-6485-C933-E8BA1D17AA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71" r="2159" b="-2"/>
          <a:stretch/>
        </p:blipFill>
        <p:spPr bwMode="auto">
          <a:xfrm>
            <a:off x="6225997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06484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81984D7-3923-8747-B7FF-6BE626763B7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138" b="-1"/>
          <a:stretch/>
        </p:blipFill>
        <p:spPr>
          <a:xfrm>
            <a:off x="1" y="10"/>
            <a:ext cx="966964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3FD233-BA7A-814C-8C02-6D39920940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1610" y="365125"/>
            <a:ext cx="3822189" cy="1899912"/>
          </a:xfrm>
        </p:spPr>
        <p:txBody>
          <a:bodyPr>
            <a:normAutofit/>
          </a:bodyPr>
          <a:lstStyle/>
          <a:p>
            <a:r>
              <a:rPr lang="en-US" sz="4000" dirty="0"/>
              <a:t>High Energy Physics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452404-AF87-7944-A1DD-57D029A5C9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1610" y="2434201"/>
            <a:ext cx="3822189" cy="3742762"/>
          </a:xfrm>
        </p:spPr>
        <p:txBody>
          <a:bodyPr>
            <a:normAutofit/>
          </a:bodyPr>
          <a:lstStyle/>
          <a:p>
            <a:r>
              <a:rPr lang="en-US" sz="2000"/>
              <a:t>HEP program’s home is Mitchell Institute for Fundamental Science and Astronomy</a:t>
            </a:r>
          </a:p>
          <a:p>
            <a:r>
              <a:rPr lang="en-US" sz="2000"/>
              <a:t>HEP Programs: </a:t>
            </a:r>
          </a:p>
          <a:p>
            <a:pPr lvl="1"/>
            <a:r>
              <a:rPr lang="en-US" sz="2000"/>
              <a:t>Formal theory (supergravity, stirngs etc.)</a:t>
            </a:r>
          </a:p>
          <a:p>
            <a:pPr lvl="1"/>
            <a:r>
              <a:rPr lang="en-US" sz="2000"/>
              <a:t>Phenomenology</a:t>
            </a:r>
          </a:p>
          <a:p>
            <a:pPr lvl="1"/>
            <a:r>
              <a:rPr lang="en-US" sz="2000"/>
              <a:t>CMS</a:t>
            </a:r>
          </a:p>
          <a:p>
            <a:pPr lvl="1"/>
            <a:r>
              <a:rPr lang="en-US" sz="2000"/>
              <a:t>SuperCDMS</a:t>
            </a:r>
          </a:p>
          <a:p>
            <a:pPr lvl="1"/>
            <a:r>
              <a:rPr lang="en-US" sz="2000"/>
              <a:t>LUX/DUNE</a:t>
            </a:r>
          </a:p>
          <a:p>
            <a:pPr lvl="1"/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2583560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FD233-BA7A-814C-8C02-6D39920940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931" y="303564"/>
            <a:ext cx="5367957" cy="766588"/>
          </a:xfrm>
        </p:spPr>
        <p:txBody>
          <a:bodyPr anchor="b">
            <a:normAutofit/>
          </a:bodyPr>
          <a:lstStyle/>
          <a:p>
            <a:r>
              <a:rPr lang="en-US" sz="4000" dirty="0"/>
              <a:t>Texas A&amp;M CMS Group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452404-AF87-7944-A1DD-57D029A5C9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4377" y="1329244"/>
            <a:ext cx="7517798" cy="3447832"/>
          </a:xfrm>
        </p:spPr>
        <p:txBody>
          <a:bodyPr anchor="t">
            <a:normAutofit/>
          </a:bodyPr>
          <a:lstStyle/>
          <a:p>
            <a:r>
              <a:rPr lang="en-US" sz="1900" dirty="0"/>
              <a:t>PIs: Ricardo </a:t>
            </a:r>
            <a:r>
              <a:rPr lang="en-US" sz="1900" dirty="0" err="1"/>
              <a:t>Eusebi</a:t>
            </a:r>
            <a:r>
              <a:rPr lang="en-US" sz="1900" dirty="0"/>
              <a:t>, </a:t>
            </a:r>
            <a:r>
              <a:rPr lang="en-US" sz="1900" dirty="0" err="1"/>
              <a:t>Teruki</a:t>
            </a:r>
            <a:r>
              <a:rPr lang="en-US" sz="1900" dirty="0"/>
              <a:t> </a:t>
            </a:r>
            <a:r>
              <a:rPr lang="en-US" sz="1900" dirty="0" err="1"/>
              <a:t>Kamon</a:t>
            </a:r>
            <a:r>
              <a:rPr lang="en-US" sz="1900" dirty="0"/>
              <a:t>, Alexei Safonov</a:t>
            </a:r>
          </a:p>
          <a:p>
            <a:pPr lvl="1"/>
            <a:r>
              <a:rPr lang="en-US" sz="1900" dirty="0"/>
              <a:t>Will grow to 4 PIs by September 2024</a:t>
            </a:r>
          </a:p>
          <a:p>
            <a:r>
              <a:rPr lang="en-US" sz="1900" dirty="0"/>
              <a:t>R&amp;D team leads: Jason Gilmore and </a:t>
            </a:r>
            <a:r>
              <a:rPr lang="en-US" sz="1900" dirty="0" err="1"/>
              <a:t>Evaldas</a:t>
            </a:r>
            <a:r>
              <a:rPr lang="en-US" sz="1900" dirty="0"/>
              <a:t> </a:t>
            </a:r>
            <a:r>
              <a:rPr lang="en-US" sz="1900" dirty="0" err="1"/>
              <a:t>Juska</a:t>
            </a:r>
            <a:r>
              <a:rPr lang="en-US" sz="1900" dirty="0"/>
              <a:t> </a:t>
            </a:r>
          </a:p>
          <a:p>
            <a:r>
              <a:rPr lang="en-US" sz="1900" dirty="0"/>
              <a:t>Postdocs, graduate, undergraduate students</a:t>
            </a:r>
          </a:p>
          <a:p>
            <a:pPr lvl="1"/>
            <a:endParaRPr lang="en-US" sz="19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D8B67E0-42EE-899A-F6F0-107F475F41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9285" y="147871"/>
            <a:ext cx="3281129" cy="6562258"/>
          </a:xfrm>
          <a:prstGeom prst="rect">
            <a:avLst/>
          </a:prstGeom>
        </p:spPr>
      </p:pic>
      <p:pic>
        <p:nvPicPr>
          <p:cNvPr id="8" name="Picture 2" descr="Texas A&amp;M Scientists Celebrate Nobel Prize for Higgs Discovery – TAMU  Physics &amp; Astronomy">
            <a:extLst>
              <a:ext uri="{FF2B5EF4-FFF2-40B4-BE49-F238E27FC236}">
                <a16:creationId xmlns:a16="http://schemas.microsoft.com/office/drawing/2014/main" id="{68F581A3-2EB7-5367-7BF1-916CFBDEAF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71" r="1" b="1"/>
          <a:stretch/>
        </p:blipFill>
        <p:spPr bwMode="auto">
          <a:xfrm>
            <a:off x="1043229" y="2832600"/>
            <a:ext cx="6485219" cy="3888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7352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FD233-BA7A-814C-8C02-6D39920940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/>
              <a:t>CMS Activities: Instrumentation, Upgrades and Operations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452404-AF87-7944-A1DD-57D029A5C9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4099807"/>
            <a:ext cx="5257800" cy="2393068"/>
          </a:xfrm>
        </p:spPr>
        <p:txBody>
          <a:bodyPr anchor="ctr">
            <a:normAutofit fontScale="77500" lnSpcReduction="20000"/>
          </a:bodyPr>
          <a:lstStyle/>
          <a:p>
            <a:r>
              <a:rPr lang="en-US" dirty="0"/>
              <a:t>Cathode Strip Chambers (CSC)</a:t>
            </a:r>
          </a:p>
          <a:p>
            <a:pPr lvl="1"/>
            <a:r>
              <a:rPr lang="en-US" dirty="0"/>
              <a:t>Current: Gilmore is Electronics Coordinator,  Ahmad is Deputy Run Coordinator</a:t>
            </a:r>
          </a:p>
          <a:p>
            <a:r>
              <a:rPr lang="en-US" dirty="0"/>
              <a:t>Gaseous Electron Multiplier (GEM)</a:t>
            </a:r>
          </a:p>
          <a:p>
            <a:pPr lvl="1"/>
            <a:r>
              <a:rPr lang="en-US" dirty="0"/>
              <a:t>Current: </a:t>
            </a:r>
            <a:r>
              <a:rPr lang="en-US" dirty="0" err="1"/>
              <a:t>Juska</a:t>
            </a:r>
            <a:r>
              <a:rPr lang="en-US" dirty="0"/>
              <a:t> is Deputy Electronics Coordinator</a:t>
            </a:r>
          </a:p>
          <a:p>
            <a:pPr lvl="1"/>
            <a:r>
              <a:rPr lang="en-US" dirty="0"/>
              <a:t>Past: Deputy project manager (Safonov), DPG Coordinator (</a:t>
            </a:r>
            <a:r>
              <a:rPr lang="en-US" dirty="0" err="1"/>
              <a:t>Kamon</a:t>
            </a:r>
            <a:r>
              <a:rPr lang="en-US" dirty="0"/>
              <a:t>) </a:t>
            </a: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9EA32F07-E2D0-0A05-D0C6-CDF7F586A1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4225992"/>
            <a:ext cx="5595079" cy="2632007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Muon alignment – TAMU’s solo responsibility</a:t>
            </a:r>
          </a:p>
          <a:p>
            <a:pPr lvl="1"/>
            <a:r>
              <a:rPr lang="en-US" dirty="0"/>
              <a:t>Kim – Muon alignment coordinator </a:t>
            </a:r>
          </a:p>
          <a:p>
            <a:r>
              <a:rPr lang="en-US" dirty="0"/>
              <a:t>In-house electronics lab at Texas A&amp;M – building electronics for CMS</a:t>
            </a:r>
          </a:p>
          <a:p>
            <a:pPr lvl="1"/>
            <a:r>
              <a:rPr lang="en-US" dirty="0"/>
              <a:t>CSC Optical Trigger Motherboards (OTMB) -2014, 2-019 and -2025  </a:t>
            </a:r>
          </a:p>
          <a:p>
            <a:pPr lvl="1"/>
            <a:r>
              <a:rPr lang="en-US" dirty="0"/>
              <a:t>GEM </a:t>
            </a:r>
            <a:r>
              <a:rPr lang="en-US" dirty="0" err="1"/>
              <a:t>Optohybrids</a:t>
            </a:r>
            <a:r>
              <a:rPr lang="en-US" dirty="0"/>
              <a:t> boards</a:t>
            </a:r>
          </a:p>
          <a:p>
            <a:pPr lvl="1"/>
            <a:r>
              <a:rPr lang="en-US" dirty="0"/>
              <a:t>CSC and GEM HL-LHC Backend Systems</a:t>
            </a:r>
          </a:p>
          <a:p>
            <a:endParaRPr lang="en-US" dirty="0"/>
          </a:p>
        </p:txBody>
      </p:sp>
      <p:pic>
        <p:nvPicPr>
          <p:cNvPr id="17" name="Picture 8" descr="Alignment of the CMS muon system with cosmic-ray and beam-halo muons - CERN  Document Server">
            <a:extLst>
              <a:ext uri="{FF2B5EF4-FFF2-40B4-BE49-F238E27FC236}">
                <a16:creationId xmlns:a16="http://schemas.microsoft.com/office/drawing/2014/main" id="{84DB5EB1-AB3D-BE84-B979-4BC38433BEE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47" r="3" b="4498"/>
          <a:stretch/>
        </p:blipFill>
        <p:spPr bwMode="auto">
          <a:xfrm>
            <a:off x="1045013" y="1824895"/>
            <a:ext cx="2282932" cy="2282932"/>
          </a:xfrm>
          <a:custGeom>
            <a:avLst/>
            <a:gdLst/>
            <a:ahLst/>
            <a:cxnLst/>
            <a:rect l="l" t="t" r="r" b="b"/>
            <a:pathLst>
              <a:path w="2282932" h="2282932">
                <a:moveTo>
                  <a:pt x="1141466" y="0"/>
                </a:moveTo>
                <a:cubicBezTo>
                  <a:pt x="1771880" y="0"/>
                  <a:pt x="2282932" y="511052"/>
                  <a:pt x="2282932" y="1141466"/>
                </a:cubicBezTo>
                <a:cubicBezTo>
                  <a:pt x="2282932" y="1771880"/>
                  <a:pt x="1771880" y="2282932"/>
                  <a:pt x="1141466" y="2282932"/>
                </a:cubicBezTo>
                <a:cubicBezTo>
                  <a:pt x="511052" y="2282932"/>
                  <a:pt x="0" y="1771880"/>
                  <a:pt x="0" y="1141466"/>
                </a:cubicBezTo>
                <a:cubicBezTo>
                  <a:pt x="0" y="511052"/>
                  <a:pt x="511052" y="0"/>
                  <a:pt x="1141466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Picture 1" descr="page21image1252778400">
            <a:extLst>
              <a:ext uri="{FF2B5EF4-FFF2-40B4-BE49-F238E27FC236}">
                <a16:creationId xmlns:a16="http://schemas.microsoft.com/office/drawing/2014/main" id="{AFD7AC23-0C5C-5F9C-7F76-FB61C85FE3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8" r="5603" b="1"/>
          <a:stretch/>
        </p:blipFill>
        <p:spPr bwMode="auto">
          <a:xfrm>
            <a:off x="3650350" y="1816875"/>
            <a:ext cx="2282932" cy="2282932"/>
          </a:xfrm>
          <a:custGeom>
            <a:avLst/>
            <a:gdLst/>
            <a:ahLst/>
            <a:cxnLst/>
            <a:rect l="l" t="t" r="r" b="b"/>
            <a:pathLst>
              <a:path w="2282932" h="2282932">
                <a:moveTo>
                  <a:pt x="1141466" y="0"/>
                </a:moveTo>
                <a:cubicBezTo>
                  <a:pt x="1771880" y="0"/>
                  <a:pt x="2282932" y="511052"/>
                  <a:pt x="2282932" y="1141466"/>
                </a:cubicBezTo>
                <a:cubicBezTo>
                  <a:pt x="2282932" y="1771880"/>
                  <a:pt x="1771880" y="2282932"/>
                  <a:pt x="1141466" y="2282932"/>
                </a:cubicBezTo>
                <a:cubicBezTo>
                  <a:pt x="511052" y="2282932"/>
                  <a:pt x="0" y="1771880"/>
                  <a:pt x="0" y="1141466"/>
                </a:cubicBezTo>
                <a:cubicBezTo>
                  <a:pt x="0" y="511052"/>
                  <a:pt x="511052" y="0"/>
                  <a:pt x="1141466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page21image1252778704">
            <a:extLst>
              <a:ext uri="{FF2B5EF4-FFF2-40B4-BE49-F238E27FC236}">
                <a16:creationId xmlns:a16="http://schemas.microsoft.com/office/drawing/2014/main" id="{8D06CB62-9935-8B7B-82D0-1E3374851E3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92" r="17656" b="-4"/>
          <a:stretch/>
        </p:blipFill>
        <p:spPr bwMode="auto">
          <a:xfrm>
            <a:off x="6292739" y="1816875"/>
            <a:ext cx="2282932" cy="2282932"/>
          </a:xfrm>
          <a:custGeom>
            <a:avLst/>
            <a:gdLst/>
            <a:ahLst/>
            <a:cxnLst/>
            <a:rect l="l" t="t" r="r" b="b"/>
            <a:pathLst>
              <a:path w="2282932" h="2282932">
                <a:moveTo>
                  <a:pt x="1141466" y="0"/>
                </a:moveTo>
                <a:cubicBezTo>
                  <a:pt x="1771880" y="0"/>
                  <a:pt x="2282932" y="511052"/>
                  <a:pt x="2282932" y="1141466"/>
                </a:cubicBezTo>
                <a:cubicBezTo>
                  <a:pt x="2282932" y="1771880"/>
                  <a:pt x="1771880" y="2282932"/>
                  <a:pt x="1141466" y="2282932"/>
                </a:cubicBezTo>
                <a:cubicBezTo>
                  <a:pt x="511052" y="2282932"/>
                  <a:pt x="0" y="1771880"/>
                  <a:pt x="0" y="1141466"/>
                </a:cubicBezTo>
                <a:cubicBezTo>
                  <a:pt x="0" y="511052"/>
                  <a:pt x="511052" y="0"/>
                  <a:pt x="1141466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388A1FB3-36CB-CCF8-A6C0-10001DA33CF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5" r="29342" b="-4"/>
          <a:stretch/>
        </p:blipFill>
        <p:spPr bwMode="auto">
          <a:xfrm>
            <a:off x="8894647" y="1831520"/>
            <a:ext cx="2282932" cy="2282932"/>
          </a:xfrm>
          <a:custGeom>
            <a:avLst/>
            <a:gdLst/>
            <a:ahLst/>
            <a:cxnLst/>
            <a:rect l="l" t="t" r="r" b="b"/>
            <a:pathLst>
              <a:path w="2282932" h="2282932">
                <a:moveTo>
                  <a:pt x="1141466" y="0"/>
                </a:moveTo>
                <a:cubicBezTo>
                  <a:pt x="1771880" y="0"/>
                  <a:pt x="2282932" y="511052"/>
                  <a:pt x="2282932" y="1141466"/>
                </a:cubicBezTo>
                <a:cubicBezTo>
                  <a:pt x="2282932" y="1771880"/>
                  <a:pt x="1771880" y="2282932"/>
                  <a:pt x="1141466" y="2282932"/>
                </a:cubicBezTo>
                <a:cubicBezTo>
                  <a:pt x="511052" y="2282932"/>
                  <a:pt x="0" y="1771880"/>
                  <a:pt x="0" y="1141466"/>
                </a:cubicBezTo>
                <a:cubicBezTo>
                  <a:pt x="0" y="511052"/>
                  <a:pt x="511052" y="0"/>
                  <a:pt x="1141466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page21image1252779504">
            <a:extLst>
              <a:ext uri="{FF2B5EF4-FFF2-40B4-BE49-F238E27FC236}">
                <a16:creationId xmlns:a16="http://schemas.microsoft.com/office/drawing/2014/main" id="{44369582-D5FD-FCA5-8209-88CEB4F3D2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84400" cy="78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77357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3" name="Rectangle 42">
            <a:extLst>
              <a:ext uri="{FF2B5EF4-FFF2-40B4-BE49-F238E27FC236}">
                <a16:creationId xmlns:a16="http://schemas.microsoft.com/office/drawing/2014/main" id="{E73BBE33-B533-4661-8A6A-6BD8D05EB1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166A89-4EE5-84EE-8CF1-8C8106B6C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120" y="557189"/>
            <a:ext cx="3653159" cy="143650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CMS Physics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FF53EE-4549-7CCB-74C2-C83A59FA5D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754" y="2400474"/>
            <a:ext cx="4107699" cy="3728613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 physics in Higgs sector, Z-prime, W-prime, searches for dark sectors in multi-muon decays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85C991C-63C1-DE55-BE9D-DF79B741E8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060" b="-3"/>
          <a:stretch/>
        </p:blipFill>
        <p:spPr>
          <a:xfrm>
            <a:off x="4657343" y="-2"/>
            <a:ext cx="2745766" cy="222875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EBD8E45-F3F5-6756-2855-411D5ACEF98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230" r="-6" b="5111"/>
          <a:stretch/>
        </p:blipFill>
        <p:spPr>
          <a:xfrm>
            <a:off x="4657343" y="2400474"/>
            <a:ext cx="2742158" cy="20570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DB147C0-A459-F14F-814A-863CE9D099F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659" b="5587"/>
          <a:stretch/>
        </p:blipFill>
        <p:spPr>
          <a:xfrm>
            <a:off x="7570565" y="10"/>
            <a:ext cx="4614002" cy="333753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80EA1CF-71ED-5FC2-6A1C-681E06DEE48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542" r="6739" b="-5"/>
          <a:stretch/>
        </p:blipFill>
        <p:spPr>
          <a:xfrm>
            <a:off x="4653627" y="4629236"/>
            <a:ext cx="2745764" cy="222876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DCC6D26-81FD-C64D-5671-50E88761BA6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784" r="2689" b="-1"/>
          <a:stretch/>
        </p:blipFill>
        <p:spPr>
          <a:xfrm>
            <a:off x="7570565" y="3509264"/>
            <a:ext cx="4614002" cy="3348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534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9A89B0-1B1C-8AB1-49B9-5B6CB9E03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Assistant Research Scientist Position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A13B21-873D-858D-04BC-1C2A7AF0F3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40646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 career type position, i.e. intended as a long-term job</a:t>
            </a:r>
          </a:p>
          <a:p>
            <a:pPr lvl="1"/>
            <a:r>
              <a:rPr lang="en-US" dirty="0"/>
              <a:t>No time caps, eventual promotion to Associate Research Scientist and Full Research Scientist; </a:t>
            </a:r>
          </a:p>
          <a:p>
            <a:pPr lvl="1"/>
            <a:r>
              <a:rPr lang="en-US" dirty="0"/>
              <a:t>Initiated with the seed funding covering 5-7 years, long term support from a combination of funds of the CMS group at TAMU</a:t>
            </a:r>
          </a:p>
          <a:p>
            <a:pPr lvl="1"/>
            <a:r>
              <a:rPr lang="en-US" dirty="0"/>
              <a:t>Formally reports to the PI/Team leader (Safonov)</a:t>
            </a:r>
          </a:p>
          <a:p>
            <a:r>
              <a:rPr lang="en-US" dirty="0"/>
              <a:t>Job description: we expect this person to engage primarily in physics analysis tasks; collaborate with and provide guidance to students and postdocs; work with the PIs on developing group’s planning in physics realm; service tasks at the level required for authorship – details to be discussed; other options could be negotiable at the time of hire or as we go</a:t>
            </a:r>
          </a:p>
          <a:p>
            <a:r>
              <a:rPr lang="en-US" dirty="0"/>
              <a:t> Location: we prefer this position to be posted in Texas, but this could </a:t>
            </a:r>
            <a:r>
              <a:rPr lang="en-US"/>
              <a:t>be negotiable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05659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363</TotalTime>
  <Words>421</Words>
  <Application>Microsoft Macintosh PowerPoint</Application>
  <PresentationFormat>Widescreen</PresentationFormat>
  <Paragraphs>49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Texas A&amp;M CMS Group Intro</vt:lpstr>
      <vt:lpstr>Welcome</vt:lpstr>
      <vt:lpstr>High Energy Physics</vt:lpstr>
      <vt:lpstr>Texas A&amp;M CMS Group </vt:lpstr>
      <vt:lpstr>CMS Activities: Instrumentation, Upgrades and Operations</vt:lpstr>
      <vt:lpstr>CMS Physics</vt:lpstr>
      <vt:lpstr>New Assistant Research Scientist Position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</dc:title>
  <dc:creator>Alexei N Safonov</dc:creator>
  <cp:lastModifiedBy>Safonov, Alexei N</cp:lastModifiedBy>
  <cp:revision>13</cp:revision>
  <dcterms:created xsi:type="dcterms:W3CDTF">2019-03-18T12:14:04Z</dcterms:created>
  <dcterms:modified xsi:type="dcterms:W3CDTF">2023-10-24T07:46:05Z</dcterms:modified>
</cp:coreProperties>
</file>