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76" r:id="rId2"/>
    <p:sldId id="287" r:id="rId3"/>
    <p:sldId id="341" r:id="rId4"/>
    <p:sldId id="350" r:id="rId5"/>
    <p:sldId id="342" r:id="rId6"/>
    <p:sldId id="352" r:id="rId7"/>
    <p:sldId id="257" r:id="rId8"/>
    <p:sldId id="339" r:id="rId9"/>
    <p:sldId id="259" r:id="rId10"/>
    <p:sldId id="353" r:id="rId11"/>
    <p:sldId id="351" r:id="rId12"/>
    <p:sldId id="332" r:id="rId13"/>
    <p:sldId id="258" r:id="rId14"/>
  </p:sldIdLst>
  <p:sldSz cx="9144000" cy="5143500" type="screen16x9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1A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0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FA81BB-9E5C-46F3-8B7B-B2B81603E848}" type="datetimeFigureOut">
              <a:rPr lang="en-US" smtClean="0"/>
              <a:t>Thu 07/09/2023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E4B6C-2582-4E86-BD5D-E1C37D30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66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07CBDBF-3183-46B0-9D7C-F60A34C041A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60960" y="2198520"/>
            <a:ext cx="578592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60960" y="2355840"/>
            <a:ext cx="578592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B01040A-2FCC-436C-AD0A-6C5908622D09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660960" y="219852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625920" y="219852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60960" y="235584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3625920" y="235584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CEE7A16-868E-4F0F-9E03-A9BFA77D59A7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660960" y="2198520"/>
            <a:ext cx="186300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3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2617560" y="2198520"/>
            <a:ext cx="186300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3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4574160" y="2198520"/>
            <a:ext cx="186300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3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660960" y="2355840"/>
            <a:ext cx="186300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3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2617560" y="2355840"/>
            <a:ext cx="186300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3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4574160" y="2355840"/>
            <a:ext cx="186300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3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E0CD41B-6BF0-4B38-A1F3-C0B05DDE9A8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object 2"/>
          <p:cNvSpPr/>
          <p:nvPr userDrawn="1"/>
        </p:nvSpPr>
        <p:spPr>
          <a:xfrm>
            <a:off x="0" y="4781848"/>
            <a:ext cx="9144000" cy="361652"/>
          </a:xfrm>
          <a:custGeom>
            <a:avLst/>
            <a:gdLst/>
            <a:ahLst/>
            <a:cxnLst/>
            <a:rect l="l" t="t" r="r" b="b"/>
            <a:pathLst>
              <a:path w="13004800" h="6896100">
                <a:moveTo>
                  <a:pt x="0" y="6896100"/>
                </a:moveTo>
                <a:lnTo>
                  <a:pt x="13004800" y="6896100"/>
                </a:lnTo>
                <a:lnTo>
                  <a:pt x="13004800" y="0"/>
                </a:lnTo>
                <a:lnTo>
                  <a:pt x="0" y="0"/>
                </a:lnTo>
                <a:lnTo>
                  <a:pt x="0" y="68961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 sz="11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60797" y="3053954"/>
            <a:ext cx="640080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defTabSz="815975">
              <a:buFont typeface="Times New Roman" charset="0"/>
              <a:buNone/>
              <a:defRPr sz="1500">
                <a:solidFill>
                  <a:srgbClr val="7F7F7F"/>
                </a:solidFill>
                <a:latin typeface="+mj-lt"/>
              </a:defRPr>
            </a:lvl1pPr>
          </a:lstStyle>
          <a:p>
            <a:pPr defTabSz="815975">
              <a:buFont typeface="Times New Roman" charset="0"/>
              <a:buNone/>
            </a:pPr>
            <a:endParaRPr lang="en-US" sz="1500" dirty="0">
              <a:solidFill>
                <a:schemeClr val="bg1">
                  <a:lumMod val="50000"/>
                </a:schemeClr>
              </a:solidFill>
              <a:latin typeface="+mj-lt"/>
              <a:ea typeface="Geneva" charset="0"/>
              <a:cs typeface="Geneva" charset="0"/>
            </a:endParaRPr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1732359" y="4877220"/>
            <a:ext cx="6054328" cy="14573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9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FELIX read-out with ITkPix - Wael Alkakhi</a:t>
            </a:r>
            <a:endParaRPr lang="de-DE" dirty="0"/>
          </a:p>
        </p:txBody>
      </p:sp>
      <p:sp>
        <p:nvSpPr>
          <p:cNvPr id="9" name="Holder 5"/>
          <p:cNvSpPr>
            <a:spLocks noGrp="1"/>
          </p:cNvSpPr>
          <p:nvPr>
            <p:ph type="dt" sz="half" idx="2"/>
          </p:nvPr>
        </p:nvSpPr>
        <p:spPr>
          <a:xfrm>
            <a:off x="218601" y="4875609"/>
            <a:ext cx="1031559" cy="14734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20.09.2021</a:t>
            </a:r>
            <a:endParaRPr lang="en-US" dirty="0"/>
          </a:p>
        </p:txBody>
      </p:sp>
      <p:sp>
        <p:nvSpPr>
          <p:cNvPr id="10" name="Holder 6"/>
          <p:cNvSpPr>
            <a:spLocks noGrp="1"/>
          </p:cNvSpPr>
          <p:nvPr>
            <p:ph type="sldNum" sz="quarter" idx="10"/>
          </p:nvPr>
        </p:nvSpPr>
        <p:spPr>
          <a:xfrm>
            <a:off x="8322471" y="4894528"/>
            <a:ext cx="602933" cy="1284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>
          <a:xfrm>
            <a:off x="636685" y="2451203"/>
            <a:ext cx="7623279" cy="584775"/>
          </a:xfrm>
        </p:spPr>
        <p:txBody>
          <a:bodyPr vert="horz"/>
          <a:lstStyle>
            <a:lvl1pPr>
              <a:defRPr sz="3800">
                <a:solidFill>
                  <a:srgbClr val="17375E"/>
                </a:solidFill>
                <a:latin typeface="+mj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74" name="Holder 3"/>
          <p:cNvSpPr>
            <a:spLocks noGrp="1"/>
          </p:cNvSpPr>
          <p:nvPr>
            <p:ph type="body" idx="1" hasCustomPrompt="1"/>
          </p:nvPr>
        </p:nvSpPr>
        <p:spPr>
          <a:xfrm>
            <a:off x="660799" y="2210099"/>
            <a:ext cx="5786439" cy="230832"/>
          </a:xfrm>
        </p:spPr>
        <p:txBody>
          <a:bodyPr lIns="0" tIns="0" rIns="0" bIns="0"/>
          <a:lstStyle>
            <a:lvl1pPr>
              <a:defRPr sz="1500" b="0" i="0" cap="small">
                <a:solidFill>
                  <a:schemeClr val="bg1">
                    <a:lumMod val="50000"/>
                  </a:schemeClr>
                </a:solidFill>
                <a:latin typeface="+mj-lt"/>
                <a:cs typeface="DINPro"/>
              </a:defRPr>
            </a:lvl1pPr>
          </a:lstStyle>
          <a:p>
            <a:r>
              <a:rPr lang="de-DE" dirty="0" err="1"/>
              <a:t>fff</a:t>
            </a:r>
            <a:endParaRPr dirty="0"/>
          </a:p>
        </p:txBody>
      </p:sp>
      <p:sp>
        <p:nvSpPr>
          <p:cNvPr id="13" name="Textplatzhalter 30"/>
          <p:cNvSpPr>
            <a:spLocks noGrp="1"/>
          </p:cNvSpPr>
          <p:nvPr>
            <p:ph type="body" sz="quarter" idx="12" hasCustomPrompt="1"/>
          </p:nvPr>
        </p:nvSpPr>
        <p:spPr>
          <a:xfrm>
            <a:off x="5965034" y="277938"/>
            <a:ext cx="2839641" cy="184666"/>
          </a:xfrm>
        </p:spPr>
        <p:txBody>
          <a:bodyPr vert="horz"/>
          <a:lstStyle>
            <a:lvl1pPr algn="r">
              <a:defRPr sz="1200" baseline="0">
                <a:solidFill>
                  <a:srgbClr val="7F7F7F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de-DE" dirty="0"/>
              <a:t>Institut/Zentrum für</a:t>
            </a:r>
          </a:p>
        </p:txBody>
      </p:sp>
    </p:spTree>
    <p:extLst>
      <p:ext uri="{BB962C8B-B14F-4D97-AF65-F5344CB8AC3E}">
        <p14:creationId xmlns:p14="http://schemas.microsoft.com/office/powerpoint/2010/main" val="45686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660960" y="2121120"/>
            <a:ext cx="5785920" cy="45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7C45EC4-9F17-4D45-B778-FE1433098C8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60960" y="2198520"/>
            <a:ext cx="5785920" cy="30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674EFBE-DDF5-478B-BBB3-09652FB8F2C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660960" y="2198520"/>
            <a:ext cx="2823480" cy="30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3625920" y="2198520"/>
            <a:ext cx="2823480" cy="30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BB47778-CBD2-4F08-B85C-651031CDB29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31F2262-7433-44D5-A16B-2D06D68857A7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549000" y="2451240"/>
            <a:ext cx="7623000" cy="270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FF8609D-332A-460E-B845-D5BE6D2E5D2A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60960" y="219852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3625920" y="2198520"/>
            <a:ext cx="2823480" cy="30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60960" y="235584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ACD899C-A062-4868-B174-F934173FD89F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60960" y="2198520"/>
            <a:ext cx="2823480" cy="30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3625920" y="219852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3625920" y="235584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AD6CA44-A1D4-43C2-97FC-D600C203764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60960" y="219852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3625920" y="2198520"/>
            <a:ext cx="282348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660960" y="2355840"/>
            <a:ext cx="5785920" cy="14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4000"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US"/>
              <a:t>FELIX read-out with ITkPix - Wael Alkakhi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8F25A34-0F68-4C8A-B0ED-A7B872C0AF3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20.09.2021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13"/>
          <p:cNvPicPr/>
          <p:nvPr/>
        </p:nvPicPr>
        <p:blipFill>
          <a:blip r:embed="rId15"/>
          <a:stretch/>
        </p:blipFill>
        <p:spPr>
          <a:xfrm>
            <a:off x="0" y="1440"/>
            <a:ext cx="9135360" cy="5140080"/>
          </a:xfrm>
          <a:prstGeom prst="rect">
            <a:avLst/>
          </a:prstGeom>
          <a:ln w="0">
            <a:noFill/>
          </a:ln>
        </p:spPr>
      </p:pic>
      <p:sp>
        <p:nvSpPr>
          <p:cNvPr id="9" name="object 2"/>
          <p:cNvSpPr/>
          <p:nvPr/>
        </p:nvSpPr>
        <p:spPr>
          <a:xfrm>
            <a:off x="0" y="4781880"/>
            <a:ext cx="9143640" cy="361440"/>
          </a:xfrm>
          <a:custGeom>
            <a:avLst/>
            <a:gdLst/>
            <a:ahLst/>
            <a:cxnLst/>
            <a:rect l="l" t="t" r="r" b="b"/>
            <a:pathLst>
              <a:path w="13004800" h="6896100">
                <a:moveTo>
                  <a:pt x="0" y="6896100"/>
                </a:moveTo>
                <a:lnTo>
                  <a:pt x="13004800" y="6896100"/>
                </a:lnTo>
                <a:lnTo>
                  <a:pt x="13004800" y="0"/>
                </a:lnTo>
                <a:lnTo>
                  <a:pt x="0" y="0"/>
                </a:lnTo>
                <a:lnTo>
                  <a:pt x="0" y="68961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PlaceHolder 1"/>
          <p:cNvSpPr>
            <a:spLocks noGrp="1"/>
          </p:cNvSpPr>
          <p:nvPr>
            <p:ph type="ftr" idx="1"/>
          </p:nvPr>
        </p:nvSpPr>
        <p:spPr>
          <a:xfrm>
            <a:off x="1732320" y="4877280"/>
            <a:ext cx="6054120" cy="145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lnSpc>
                <a:spcPct val="100000"/>
              </a:lnSpc>
              <a:buNone/>
              <a:defRPr lang="en-US" sz="900" b="0" strike="noStrike" spc="-1">
                <a:solidFill>
                  <a:srgbClr val="004774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900" b="0" strike="noStrike" spc="-1">
                <a:solidFill>
                  <a:srgbClr val="004774"/>
                </a:solidFill>
                <a:latin typeface="Calibri"/>
              </a:rPr>
              <a:t>FELIX read-out with ITkPix - Wael Alkakhi</a:t>
            </a:r>
            <a:endParaRPr lang="en-US" sz="900" b="0" strike="noStrike" spc="-1"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2"/>
          </p:nvPr>
        </p:nvSpPr>
        <p:spPr>
          <a:xfrm>
            <a:off x="218520" y="4875480"/>
            <a:ext cx="1031040" cy="14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US" sz="900" b="0" strike="noStrike" spc="-1">
                <a:solidFill>
                  <a:srgbClr val="B2B2B2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900" b="0" strike="noStrike" spc="-1">
                <a:solidFill>
                  <a:srgbClr val="B2B2B2"/>
                </a:solidFill>
                <a:latin typeface="Calibri"/>
              </a:rPr>
              <a:t>20.09.2021</a:t>
            </a:r>
            <a:endParaRPr lang="en-US" sz="900" b="0" strike="noStrike" spc="-1"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>
          <a:xfrm>
            <a:off x="8322480" y="4894560"/>
            <a:ext cx="602640" cy="12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de-DE" sz="900" b="0" strike="noStrike" spc="-1">
                <a:solidFill>
                  <a:srgbClr val="B2B2B2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24A00E6-0340-485D-A53C-7999AA3C11E8}" type="slidenum">
              <a:rPr lang="de-DE" sz="900" b="0" strike="noStrike" spc="-1">
                <a:solidFill>
                  <a:srgbClr val="B2B2B2"/>
                </a:solidFill>
                <a:latin typeface="Calibri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549000" y="2451240"/>
            <a:ext cx="7623000" cy="584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de-DE" sz="40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660960" y="2198520"/>
            <a:ext cx="5785920" cy="30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5965200" y="277920"/>
            <a:ext cx="2839320" cy="18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de-DE" sz="1200" b="0" strike="noStrike" spc="-1">
                <a:solidFill>
                  <a:srgbClr val="7F7F7F"/>
                </a:solidFill>
                <a:latin typeface="Calibri"/>
              </a:rPr>
              <a:t>Institut/Zentrum für</a:t>
            </a:r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YARR/YARR/-/tree/devel_rd53a_felixNetioNext-lpGBT-debugging?ref_type=head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YARR/YARR/-/tree/devel_rd53a_felixNetioNext?ref_type=head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0" y="725317"/>
            <a:ext cx="9144000" cy="3908762"/>
          </a:xfrm>
        </p:spPr>
        <p:txBody>
          <a:bodyPr/>
          <a:lstStyle/>
          <a:p>
            <a:pPr algn="ctr"/>
            <a:br>
              <a:rPr lang="de-DE" sz="2000" b="1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r>
              <a:rPr lang="de-DE" sz="2800" b="1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FELIX </a:t>
            </a:r>
            <a:r>
              <a:rPr lang="de-DE" sz="2800" b="1" dirty="0" err="1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read</a:t>
            </a:r>
            <a:r>
              <a:rPr lang="de-DE" sz="2800" b="1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-out </a:t>
            </a:r>
            <a:r>
              <a:rPr lang="de-DE" sz="2800" b="1" dirty="0" err="1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with</a:t>
            </a:r>
            <a:r>
              <a:rPr lang="de-DE" sz="2800" b="1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ITkPix</a:t>
            </a: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Wael Alkakhi</a:t>
            </a: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 In </a:t>
            </a:r>
            <a:r>
              <a:rPr lang="de-DE" sz="2000" dirty="0" err="1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consultation</a:t>
            </a:r>
            <a: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with</a:t>
            </a:r>
            <a: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 Prof. Arnulf Quadt </a:t>
            </a: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II. Physikalisches Institut, Georg-August-Universität </a:t>
            </a:r>
            <a:r>
              <a:rPr lang="de-DE" sz="2000" dirty="0" err="1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Gö</a:t>
            </a:r>
            <a:r>
              <a:rPr lang="en-US" sz="2000" dirty="0" err="1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ttingen</a:t>
            </a: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br>
              <a:rPr lang="de-DE" sz="20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</a:br>
            <a:r>
              <a:rPr lang="de-DE" sz="1800" b="0" i="0" u="none" strike="noStrike" baseline="0" dirty="0">
                <a:solidFill>
                  <a:srgbClr val="002060"/>
                </a:solidFill>
                <a:latin typeface="Arial Nova Cond Light" panose="020B0306020202020204" pitchFamily="34" charset="0"/>
              </a:rPr>
              <a:t>ATLAS-D Annual </a:t>
            </a:r>
            <a:r>
              <a:rPr lang="de-DE" sz="1800" b="0" i="0" u="none" strike="noStrike" baseline="0" dirty="0" err="1">
                <a:solidFill>
                  <a:srgbClr val="002060"/>
                </a:solidFill>
                <a:latin typeface="Arial Nova Cond Light" panose="020B0306020202020204" pitchFamily="34" charset="0"/>
              </a:rPr>
              <a:t>meeting</a:t>
            </a:r>
            <a:r>
              <a:rPr lang="de-DE" sz="1800" b="0" i="0" u="none" strike="noStrike" baseline="0" dirty="0">
                <a:solidFill>
                  <a:srgbClr val="002060"/>
                </a:solidFill>
                <a:latin typeface="Arial Nova Cond Light" panose="020B0306020202020204" pitchFamily="34" charset="0"/>
              </a:rPr>
              <a:t> 2023,</a:t>
            </a:r>
            <a:r>
              <a:rPr lang="de-DE" sz="18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 Bonn</a:t>
            </a:r>
            <a:br>
              <a:rPr lang="de-DE" sz="1800" b="0" i="0" u="none" strike="noStrike" baseline="0" dirty="0">
                <a:solidFill>
                  <a:srgbClr val="002060"/>
                </a:solidFill>
                <a:latin typeface="Arial Nova Cond Light" panose="020B0306020202020204" pitchFamily="34" charset="0"/>
              </a:rPr>
            </a:br>
            <a:r>
              <a:rPr lang="en-US" sz="1800" dirty="0">
                <a:solidFill>
                  <a:srgbClr val="002060"/>
                </a:solidFill>
                <a:latin typeface="Arial Nova Cond Light" panose="020B0306020202020204" pitchFamily="34" charset="0"/>
                <a:cs typeface="Arial" panose="020B0604020202020204" pitchFamily="34" charset="0"/>
              </a:rPr>
              <a:t>Parallel Sessions I: Detector Physics 2 </a:t>
            </a:r>
            <a:endParaRPr lang="de-DE" sz="2000" dirty="0">
              <a:solidFill>
                <a:srgbClr val="002060"/>
              </a:solidFill>
              <a:latin typeface="Arial Nova Cond Light" panose="020B0306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blue and white sign&#10;&#10;Description automatically generated with low confidence">
            <a:extLst>
              <a:ext uri="{FF2B5EF4-FFF2-40B4-BE49-F238E27FC236}">
                <a16:creationId xmlns:a16="http://schemas.microsoft.com/office/drawing/2014/main" id="{F544CD98-6DD5-4C8A-9B83-A23FEA5E39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8"/>
            <a:ext cx="1331640" cy="44616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CD4ED3-7C93-4E5C-9989-A4E89F8CA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88" y="3743815"/>
            <a:ext cx="1979712" cy="8274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23DB4A-04C4-4F01-8F7B-95EDCE015B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72252"/>
            <a:ext cx="1656184" cy="117057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9F09EE4-4AAC-BBE0-86C9-396B6F5DE4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>
                <a:solidFill>
                  <a:schemeClr val="accent3">
                    <a:lumMod val="50000"/>
                  </a:schemeClr>
                </a:solidFill>
                <a:latin typeface="Arial Nova Cond Light" panose="020B0306020202020204" pitchFamily="34" charset="0"/>
              </a:rPr>
              <a:t>20.09.2021</a:t>
            </a:r>
            <a:endParaRPr lang="en-US" sz="1400" dirty="0">
              <a:solidFill>
                <a:schemeClr val="accent3">
                  <a:lumMod val="50000"/>
                </a:schemeClr>
              </a:solidFill>
              <a:latin typeface="Arial Nova Cond Light" panose="020B0306020202020204" pitchFamily="34" charset="0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D8C8FEA-FC4F-6259-2192-8084E383DE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>
                <a:solidFill>
                  <a:schemeClr val="accent3">
                    <a:lumMod val="50000"/>
                  </a:schemeClr>
                </a:solidFill>
                <a:latin typeface="Arial Nova Cond Light" panose="020B0306020202020204" pitchFamily="34" charset="0"/>
              </a:rPr>
              <a:t>FELIX read-out with ITkPix - Wael Alkakhi</a:t>
            </a:r>
            <a:endParaRPr lang="de-DE" sz="1400" dirty="0">
              <a:solidFill>
                <a:schemeClr val="accent3">
                  <a:lumMod val="50000"/>
                </a:schemeClr>
              </a:solidFill>
              <a:latin typeface="Arial Nova Cond Light" panose="020B03060202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5C0E650-2CAE-6DE2-5B82-D4984A911C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de-DE" sz="1400" smtClean="0">
                <a:solidFill>
                  <a:schemeClr val="accent3">
                    <a:lumMod val="50000"/>
                  </a:schemeClr>
                </a:solidFill>
                <a:latin typeface="Arial Nova Cond Light" panose="020B0306020202020204" pitchFamily="34" charset="0"/>
              </a:rPr>
              <a:pPr/>
              <a:t>1</a:t>
            </a:fld>
            <a:endParaRPr lang="de-DE" sz="1400" dirty="0">
              <a:solidFill>
                <a:schemeClr val="accent3">
                  <a:lumMod val="50000"/>
                </a:schemeClr>
              </a:solidFill>
              <a:latin typeface="Arial Nova Cond Light" panose="020B0306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583640" y="0"/>
            <a:ext cx="5976360" cy="699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rgbClr val="004774"/>
                </a:solidFill>
                <a:latin typeface="Arial Nova Cond Light"/>
              </a:rPr>
              <a:t>Conclusion &amp; Outlook</a:t>
            </a:r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dt" idx="13"/>
          </p:nvPr>
        </p:nvSpPr>
        <p:spPr>
          <a:xfrm>
            <a:off x="218520" y="4875480"/>
            <a:ext cx="1031040" cy="14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20.09.2021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ftr" idx="14"/>
          </p:nvPr>
        </p:nvSpPr>
        <p:spPr>
          <a:xfrm>
            <a:off x="1732320" y="4877280"/>
            <a:ext cx="6054120" cy="145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FELIX read-out with ITkPix - Wael Alkakhi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sldNum" idx="15"/>
          </p:nvPr>
        </p:nvSpPr>
        <p:spPr>
          <a:xfrm>
            <a:off x="8322480" y="4894560"/>
            <a:ext cx="602640" cy="12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de-DE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970911B-6033-4DAC-AE31-6A1B7C3D2667}" type="slidenum">
              <a:rPr lang="de-DE" sz="1400" b="0" strike="noStrike" spc="-1">
                <a:solidFill>
                  <a:srgbClr val="004774"/>
                </a:solidFill>
                <a:latin typeface="Arial Nova Cond Light"/>
              </a:rPr>
              <a:t>10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67" name="Picture 5" descr="A blue and white sign&#10;&#10;Description automatically generated with low confidence"/>
          <p:cNvPicPr/>
          <p:nvPr/>
        </p:nvPicPr>
        <p:blipFill>
          <a:blip r:embed="rId2"/>
          <a:stretch/>
        </p:blipFill>
        <p:spPr>
          <a:xfrm>
            <a:off x="7812360" y="123480"/>
            <a:ext cx="1331280" cy="445680"/>
          </a:xfrm>
          <a:prstGeom prst="rect">
            <a:avLst/>
          </a:prstGeom>
          <a:ln w="0">
            <a:noFill/>
          </a:ln>
        </p:spPr>
      </p:pic>
      <p:sp>
        <p:nvSpPr>
          <p:cNvPr id="68" name="TextBox 6"/>
          <p:cNvSpPr/>
          <p:nvPr/>
        </p:nvSpPr>
        <p:spPr>
          <a:xfrm>
            <a:off x="7200" y="1418315"/>
            <a:ext cx="9136440" cy="23068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Towards achieving the YARR/Felix/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Itkpix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 readout system:</a:t>
            </a:r>
          </a:p>
          <a:p>
            <a:pPr marL="628560" lvl="1" indent="-171360"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First: YARR/Felix/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Optoboard</a:t>
            </a:r>
            <a:r>
              <a:rPr lang="en-US" sz="1600" spc="-1" dirty="0">
                <a:solidFill>
                  <a:srgbClr val="000000"/>
                </a:solidFill>
                <a:latin typeface="Arial Nova Cond Light"/>
              </a:rPr>
              <a:t>/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RD53A read-out validated. </a:t>
            </a:r>
            <a:endParaRPr lang="en-US" sz="1600" b="0" strike="noStrike" spc="-1" dirty="0">
              <a:latin typeface="Arial"/>
            </a:endParaRPr>
          </a:p>
          <a:p>
            <a:pPr marL="915480" lvl="2" indent="-171360"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New branch created on YARR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gitlab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 repo </a:t>
            </a:r>
            <a:r>
              <a:rPr lang="en-US" sz="1600" b="0" u="sng" strike="noStrike" spc="-1" dirty="0">
                <a:solidFill>
                  <a:srgbClr val="0033CC"/>
                </a:solidFill>
                <a:uFillTx/>
                <a:latin typeface="Arial Nova Cond Light"/>
                <a:hlinkClick r:id="rId3"/>
              </a:rPr>
              <a:t>devel_rd53a_felixNetioNext-lpGBT-debugging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 .</a:t>
            </a:r>
          </a:p>
          <a:p>
            <a:pPr marL="915480" lvl="2" indent="-171360">
              <a:buClr>
                <a:srgbClr val="000000"/>
              </a:buClr>
              <a:buFont typeface="Arial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Arial Nova Cond Light"/>
              </a:rPr>
              <a:t>Merging to Master branch is undergoing.</a:t>
            </a:r>
            <a:endParaRPr lang="en-US" sz="1600" b="0" strike="noStrike" spc="-1" dirty="0">
              <a:latin typeface="Arial"/>
            </a:endParaRPr>
          </a:p>
          <a:p>
            <a:pPr>
              <a:buClr>
                <a:srgbClr val="000000"/>
              </a:buClr>
            </a:pPr>
            <a:endParaRPr lang="en-US" sz="1600" spc="-1" dirty="0">
              <a:solidFill>
                <a:srgbClr val="000000"/>
              </a:solidFill>
              <a:latin typeface="Arial Nova Cond Light"/>
            </a:endParaRPr>
          </a:p>
          <a:p>
            <a:pPr marL="628560" lvl="1" indent="-171360">
              <a:buClr>
                <a:srgbClr val="000000"/>
              </a:buClr>
              <a:buFont typeface="Arial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Arial Nova Cond Light"/>
              </a:rPr>
              <a:t>Next:  Move to </a:t>
            </a:r>
            <a:r>
              <a:rPr lang="en-US" sz="1600" spc="-1" dirty="0" err="1">
                <a:solidFill>
                  <a:srgbClr val="000000"/>
                </a:solidFill>
                <a:latin typeface="Arial Nova Cond Light"/>
              </a:rPr>
              <a:t>ITkPix</a:t>
            </a:r>
            <a:r>
              <a:rPr lang="en-US" sz="1600" spc="-1" dirty="0">
                <a:solidFill>
                  <a:srgbClr val="000000"/>
                </a:solidFill>
                <a:latin typeface="Arial Nova Cond Light"/>
              </a:rPr>
              <a:t>, (different in encoding/decoding scheme </a:t>
            </a:r>
            <a:r>
              <a:rPr lang="en-US" sz="16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1600" spc="-1" dirty="0">
                <a:solidFill>
                  <a:srgbClr val="000000"/>
                </a:solidFill>
                <a:latin typeface="Arial Nova Cond Light"/>
              </a:rPr>
              <a:t> need a new Firmware for Felix).</a:t>
            </a:r>
          </a:p>
          <a:p>
            <a:pPr marL="171360" indent="-171360">
              <a:buClr>
                <a:srgbClr val="000000"/>
              </a:buClr>
              <a:buFont typeface="Arial"/>
              <a:buChar char="•"/>
            </a:pPr>
            <a:endParaRPr lang="en-US" sz="1600" spc="-1" dirty="0">
              <a:solidFill>
                <a:srgbClr val="000000"/>
              </a:solidFill>
              <a:latin typeface="Arial Nova Cond Light"/>
            </a:endParaRPr>
          </a:p>
          <a:p>
            <a:pPr marL="171360" indent="-171360"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Future plans: Integrate the achieved developments in the final Atlas read-out system including the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ITk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 software (YARR) and the new </a:t>
            </a:r>
            <a:r>
              <a:rPr lang="en-US" sz="1600" spc="-1" dirty="0">
                <a:solidFill>
                  <a:srgbClr val="000000"/>
                </a:solidFill>
                <a:latin typeface="Arial Nova Cond Light"/>
              </a:rPr>
              <a:t>F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elix application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FelixClient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.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A91E4B-F0E8-08C7-707A-CB6D868458C6}"/>
              </a:ext>
            </a:extLst>
          </p:cNvPr>
          <p:cNvSpPr txBox="1"/>
          <p:nvPr/>
        </p:nvSpPr>
        <p:spPr>
          <a:xfrm>
            <a:off x="2878139" y="4177222"/>
            <a:ext cx="3387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925326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0" y="2348910"/>
            <a:ext cx="9144000" cy="445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0" strike="noStrike" spc="-1" dirty="0">
                <a:solidFill>
                  <a:srgbClr val="004774"/>
                </a:solidFill>
                <a:latin typeface="Arial Nova Cond Light"/>
              </a:rPr>
              <a:t>Back up</a:t>
            </a:r>
            <a:endParaRPr lang="de-DE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dt" idx="13"/>
          </p:nvPr>
        </p:nvSpPr>
        <p:spPr>
          <a:xfrm>
            <a:off x="218520" y="4875480"/>
            <a:ext cx="1031040" cy="14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20.09.2021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ftr" idx="14"/>
          </p:nvPr>
        </p:nvSpPr>
        <p:spPr>
          <a:xfrm>
            <a:off x="1732320" y="4877280"/>
            <a:ext cx="6054120" cy="145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FELIX read-out with ITkPix - Wael Alkakhi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sldNum" idx="15"/>
          </p:nvPr>
        </p:nvSpPr>
        <p:spPr>
          <a:xfrm>
            <a:off x="8322480" y="4894560"/>
            <a:ext cx="602640" cy="12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de-DE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970911B-6033-4DAC-AE31-6A1B7C3D2667}" type="slidenum">
              <a:rPr lang="de-DE" sz="1400" b="0" strike="noStrike" spc="-1">
                <a:solidFill>
                  <a:srgbClr val="004774"/>
                </a:solidFill>
                <a:latin typeface="Arial Nova Cond Light"/>
              </a:rPr>
              <a:t>11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67" name="Picture 5" descr="A blue and white sign&#10;&#10;Description automatically generated with low confidence"/>
          <p:cNvPicPr/>
          <p:nvPr/>
        </p:nvPicPr>
        <p:blipFill>
          <a:blip r:embed="rId2"/>
          <a:stretch/>
        </p:blipFill>
        <p:spPr>
          <a:xfrm>
            <a:off x="7812360" y="123480"/>
            <a:ext cx="1331280" cy="44568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653951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3668" y="0"/>
            <a:ext cx="5976664" cy="699542"/>
          </a:xfrm>
        </p:spPr>
        <p:txBody>
          <a:bodyPr/>
          <a:lstStyle/>
          <a:p>
            <a:pPr algn="ctr"/>
            <a:r>
              <a:rPr lang="en-US" sz="240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RD53A SCC</a:t>
            </a:r>
            <a:br>
              <a:rPr lang="de-DE" sz="240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</a:br>
            <a:endParaRPr lang="de-DE" sz="28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22D23B-0B95-488F-668D-97EF938C6B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20.09.2021</a:t>
            </a:r>
            <a:endParaRPr lang="en-US" sz="1400" dirty="0">
              <a:solidFill>
                <a:schemeClr val="tx2">
                  <a:lumMod val="75000"/>
                </a:schemeClr>
              </a:solidFill>
              <a:latin typeface="Arial Nova Cond Light" panose="020B0306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95926-24B8-0F0D-B3CE-4D2563D34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>
                <a:latin typeface="Arial Nova Cond Light" panose="020B0306020202020204" pitchFamily="34" charset="0"/>
              </a:rPr>
              <a:t>FELIX read-out with ITkPix - Wael Alkakhi</a:t>
            </a:r>
            <a:endParaRPr lang="de-DE" sz="1400">
              <a:latin typeface="Arial Nova Cond Light" panose="020B0306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2B1254-6537-F880-2314-5285D8B180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de-DE" sz="1400" smtClean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pPr/>
              <a:t>12</a:t>
            </a:fld>
            <a:endParaRPr lang="de-DE" sz="1400">
              <a:solidFill>
                <a:schemeClr val="tx2">
                  <a:lumMod val="75000"/>
                </a:schemeClr>
              </a:solidFill>
              <a:latin typeface="Arial Nova Cond Light" panose="020B0306020202020204" pitchFamily="34" charset="0"/>
            </a:endParaRPr>
          </a:p>
        </p:txBody>
      </p:sp>
      <p:pic>
        <p:nvPicPr>
          <p:cNvPr id="6" name="Picture 5" descr="A blue and white sign&#10;&#10;Description automatically generated with low confidence">
            <a:extLst>
              <a:ext uri="{FF2B5EF4-FFF2-40B4-BE49-F238E27FC236}">
                <a16:creationId xmlns:a16="http://schemas.microsoft.com/office/drawing/2014/main" id="{F1BAB5E7-0338-43AF-961F-BDE771D873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8"/>
            <a:ext cx="1331640" cy="44616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32E4A4F4-E578-15E7-4314-4887FDA8BF95}"/>
              </a:ext>
            </a:extLst>
          </p:cNvPr>
          <p:cNvGrpSpPr/>
          <p:nvPr/>
        </p:nvGrpSpPr>
        <p:grpSpPr>
          <a:xfrm>
            <a:off x="7205" y="1046802"/>
            <a:ext cx="9136795" cy="3049896"/>
            <a:chOff x="7205" y="915566"/>
            <a:chExt cx="9136795" cy="304989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F7B3CE5-E3C7-F937-711C-DED93E08AA94}"/>
                </a:ext>
              </a:extLst>
            </p:cNvPr>
            <p:cNvSpPr txBox="1"/>
            <p:nvPr/>
          </p:nvSpPr>
          <p:spPr>
            <a:xfrm>
              <a:off x="7205" y="1860868"/>
              <a:ext cx="5727241" cy="1159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 Nova Cond Light" panose="020B0306020202020204" pitchFamily="34" charset="0"/>
                </a:rPr>
                <a:t>The width is 20mm and 400 pixels, the height is 11.6mm and 192 pixels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sz="1600" baseline="-25000" dirty="0">
                <a:latin typeface="Arial Nova Cond Light" panose="020B03060202020202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 Nova Cond Light" panose="020B0306020202020204" pitchFamily="34" charset="0"/>
                </a:rPr>
                <a:t>Pixel size is  50 µm × 50 µm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sz="1600" baseline="-25000" dirty="0">
                <a:latin typeface="Arial Nova Cond Light" panose="020B03060202020202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 Nova Cond Light" panose="020B0306020202020204" pitchFamily="34" charset="0"/>
                </a:rPr>
                <a:t>3 types of pixel readouts in chip (linear, differential, Synchronous)</a:t>
              </a:r>
            </a:p>
          </p:txBody>
        </p:sp>
        <p:pic>
          <p:nvPicPr>
            <p:cNvPr id="10" name="Picture 9" descr="A picture containing text, electronics, circuit&#10;&#10;Description automatically generated">
              <a:extLst>
                <a:ext uri="{FF2B5EF4-FFF2-40B4-BE49-F238E27FC236}">
                  <a16:creationId xmlns:a16="http://schemas.microsoft.com/office/drawing/2014/main" id="{73F95AF8-B5D9-0C3A-FA95-09863D591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447" y="915566"/>
              <a:ext cx="3409553" cy="3049896"/>
            </a:xfrm>
            <a:prstGeom prst="rect">
              <a:avLst/>
            </a:prstGeom>
          </p:spPr>
        </p:pic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707B6BA-56CE-8041-D972-F142FF5FAB7F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5613033" y="1020847"/>
            <a:ext cx="1767279" cy="971257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5D9D4E0-7F1D-1F8F-0A64-A1990E237799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7734869" y="3751862"/>
            <a:ext cx="816607" cy="549693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7924A5C-CA3E-C6D6-BC74-0A0315DC42CB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6102979" y="3648216"/>
            <a:ext cx="662939" cy="68212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8210B13-5CC7-E0AB-598F-B91635DC7FB1}"/>
              </a:ext>
            </a:extLst>
          </p:cNvPr>
          <p:cNvSpPr/>
          <p:nvPr/>
        </p:nvSpPr>
        <p:spPr>
          <a:xfrm>
            <a:off x="5510454" y="4330337"/>
            <a:ext cx="1185049" cy="461665"/>
          </a:xfrm>
          <a:prstGeom prst="roundRect">
            <a:avLst/>
          </a:prstGeom>
          <a:solidFill>
            <a:srgbClr val="00B0F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Arial Nova Cond Light" panose="020B0306020202020204" pitchFamily="34" charset="0"/>
              </a:rPr>
              <a:t>Power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2B58632-3C24-4BA6-CF4C-03BFEEEB37D1}"/>
              </a:ext>
            </a:extLst>
          </p:cNvPr>
          <p:cNvSpPr/>
          <p:nvPr/>
        </p:nvSpPr>
        <p:spPr>
          <a:xfrm>
            <a:off x="7958951" y="4301555"/>
            <a:ext cx="1185049" cy="461665"/>
          </a:xfrm>
          <a:prstGeom prst="roundRect">
            <a:avLst/>
          </a:prstGeom>
          <a:solidFill>
            <a:srgbClr val="00B0F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Arial Nova Cond Light" panose="020B0306020202020204" pitchFamily="34" charset="0"/>
              </a:rPr>
              <a:t>Display port (Output data)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CFC3A6A-A340-6252-9DA3-F1BFDCC91B95}"/>
              </a:ext>
            </a:extLst>
          </p:cNvPr>
          <p:cNvSpPr/>
          <p:nvPr/>
        </p:nvSpPr>
        <p:spPr>
          <a:xfrm>
            <a:off x="4427984" y="790014"/>
            <a:ext cx="1185049" cy="461665"/>
          </a:xfrm>
          <a:prstGeom prst="roundRect">
            <a:avLst/>
          </a:prstGeom>
          <a:solidFill>
            <a:srgbClr val="00B0F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Arial Nova Cond Light" panose="020B0306020202020204" pitchFamily="34" charset="0"/>
              </a:rPr>
              <a:t>RD53A Chip</a:t>
            </a:r>
          </a:p>
        </p:txBody>
      </p:sp>
    </p:spTree>
    <p:extLst>
      <p:ext uri="{BB962C8B-B14F-4D97-AF65-F5344CB8AC3E}">
        <p14:creationId xmlns:p14="http://schemas.microsoft.com/office/powerpoint/2010/main" val="381826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583640" y="0"/>
            <a:ext cx="5976360" cy="699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0" strike="noStrike" spc="-1">
                <a:solidFill>
                  <a:srgbClr val="004774"/>
                </a:solidFill>
                <a:latin typeface="Arial Nova Cond Light"/>
              </a:rPr>
              <a:t>Issues &amp; Solutions</a:t>
            </a:r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dt" idx="10"/>
          </p:nvPr>
        </p:nvSpPr>
        <p:spPr>
          <a:xfrm>
            <a:off x="218520" y="4875480"/>
            <a:ext cx="1031040" cy="14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20.09.2021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ftr" idx="11"/>
          </p:nvPr>
        </p:nvSpPr>
        <p:spPr>
          <a:xfrm>
            <a:off x="1732320" y="4877280"/>
            <a:ext cx="6054120" cy="145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FELIX read-out with ITkPix - Wael Alkakhi</a:t>
            </a:r>
            <a:endParaRPr lang="en-US" sz="1400" b="0" strike="noStrike" spc="-1" dirty="0">
              <a:latin typeface="Times New Roman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sldNum" idx="12"/>
          </p:nvPr>
        </p:nvSpPr>
        <p:spPr>
          <a:xfrm>
            <a:off x="8322480" y="4894560"/>
            <a:ext cx="602640" cy="12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de-DE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D9372ACA-A647-40D5-9093-F9A80A6A5B9C}" type="slidenum">
              <a:rPr lang="de-DE" sz="1400" b="0" strike="noStrike" spc="-1">
                <a:solidFill>
                  <a:srgbClr val="004774"/>
                </a:solidFill>
                <a:latin typeface="Arial Nova Cond Light"/>
              </a:rPr>
              <a:t>13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61" name="Picture 5" descr="A blue and white sign&#10;&#10;Description automatically generated with low confidence"/>
          <p:cNvPicPr/>
          <p:nvPr/>
        </p:nvPicPr>
        <p:blipFill>
          <a:blip r:embed="rId2"/>
          <a:stretch/>
        </p:blipFill>
        <p:spPr>
          <a:xfrm>
            <a:off x="7812360" y="123480"/>
            <a:ext cx="1331280" cy="445680"/>
          </a:xfrm>
          <a:prstGeom prst="rect">
            <a:avLst/>
          </a:prstGeom>
          <a:ln w="0">
            <a:noFill/>
          </a:ln>
        </p:spPr>
      </p:pic>
      <p:sp>
        <p:nvSpPr>
          <p:cNvPr id="62" name="TextBox 6"/>
          <p:cNvSpPr/>
          <p:nvPr/>
        </p:nvSpPr>
        <p:spPr>
          <a:xfrm>
            <a:off x="7560" y="695961"/>
            <a:ext cx="9136440" cy="429202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645750" indent="-2857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Building Yarr SW was not working because of recent initializations in </a:t>
            </a:r>
            <a:r>
              <a:rPr lang="en-US" sz="1600" strike="noStrike" spc="-1" dirty="0" err="1">
                <a:solidFill>
                  <a:srgbClr val="000000"/>
                </a:solidFill>
                <a:latin typeface="Arial Nova Cond Light" panose="020B0306020202020204" pitchFamily="34" charset="0"/>
              </a:rPr>
              <a:t>Netio</a:t>
            </a: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-Next: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sz="1600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	</a:t>
            </a:r>
            <a:r>
              <a:rPr lang="en-US" sz="1600" spc="-1" dirty="0">
                <a:latin typeface="Arial Nova Cond Light" panose="020B0306020202020204" pitchFamily="34" charset="0"/>
              </a:rPr>
              <a:t> </a:t>
            </a:r>
            <a:r>
              <a:rPr lang="en-US" sz="1600" i="1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=&gt; solved through re-initialization some variables in Yarr</a:t>
            </a:r>
          </a:p>
          <a:p>
            <a:pPr marL="645750" indent="-2857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During scans, connection was refused during </a:t>
            </a:r>
            <a:r>
              <a:rPr lang="en-US" sz="1600" u="sng" strike="noStrike" spc="-1" dirty="0">
                <a:solidFill>
                  <a:srgbClr val="000000"/>
                </a:solidFill>
                <a:uFillTx/>
                <a:latin typeface="Arial Nova Cond Light" panose="020B0306020202020204" pitchFamily="34" charset="0"/>
              </a:rPr>
              <a:t>loading configs</a:t>
            </a: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 stage:</a:t>
            </a:r>
            <a:r>
              <a:rPr lang="en-US" sz="1600" spc="-1" dirty="0">
                <a:latin typeface="Arial Nova Cond Light" panose="020B0306020202020204" pitchFamily="34" charset="0"/>
              </a:rPr>
              <a:t> 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sz="1600" i="1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	=&gt; solved by updating </a:t>
            </a:r>
            <a:r>
              <a:rPr lang="en-US" sz="1600" u="sng" strike="noStrike" spc="-1" dirty="0" err="1">
                <a:solidFill>
                  <a:srgbClr val="000000"/>
                </a:solidFill>
                <a:uFillTx/>
                <a:latin typeface="Arial Nova Cond Light" panose="020B0306020202020204" pitchFamily="34" charset="0"/>
              </a:rPr>
              <a:t>libfabric</a:t>
            </a:r>
            <a:r>
              <a:rPr lang="en-US" sz="1600" i="1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.</a:t>
            </a:r>
          </a:p>
          <a:p>
            <a:pPr marL="645750" indent="-2857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Wrong representation of link </a:t>
            </a:r>
            <a:r>
              <a:rPr lang="en-US" sz="1600" u="sng" strike="noStrike" spc="-1" dirty="0">
                <a:solidFill>
                  <a:srgbClr val="000000"/>
                </a:solidFill>
                <a:uFillTx/>
                <a:latin typeface="Arial Nova Cond Light" panose="020B0306020202020204" pitchFamily="34" charset="0"/>
              </a:rPr>
              <a:t>fid</a:t>
            </a: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 discovered in Felix-star </a:t>
            </a:r>
            <a:r>
              <a:rPr lang="en-US" sz="1600" u="sng" strike="noStrike" spc="-1" dirty="0">
                <a:solidFill>
                  <a:srgbClr val="000000"/>
                </a:solidFill>
                <a:uFillTx/>
                <a:latin typeface="Arial Nova Cond Light" panose="020B0306020202020204" pitchFamily="34" charset="0"/>
              </a:rPr>
              <a:t>Felix-</a:t>
            </a:r>
            <a:r>
              <a:rPr lang="en-US" sz="1600" u="sng" strike="noStrike" spc="-1" dirty="0" err="1">
                <a:solidFill>
                  <a:srgbClr val="000000"/>
                </a:solidFill>
                <a:uFillTx/>
                <a:latin typeface="Arial Nova Cond Light" panose="020B0306020202020204" pitchFamily="34" charset="0"/>
              </a:rPr>
              <a:t>toflx</a:t>
            </a: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 application</a:t>
            </a:r>
            <a:r>
              <a:rPr lang="en-US" sz="1600" spc="-1" dirty="0">
                <a:latin typeface="Arial Nova Cond Light" panose="020B0306020202020204" pitchFamily="34" charset="0"/>
              </a:rPr>
              <a:t> 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sz="1600" i="1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	=&gt; Representation was corrected.</a:t>
            </a:r>
            <a:endParaRPr lang="en-US" sz="1600" i="1" spc="-1" dirty="0">
              <a:latin typeface="Arial Nova Cond Light" panose="020B0306020202020204" pitchFamily="34" charset="0"/>
            </a:endParaRPr>
          </a:p>
          <a:p>
            <a:pPr marL="645750" indent="-2857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Truncation error in </a:t>
            </a:r>
            <a:r>
              <a:rPr lang="en-US" sz="1600" u="sng" strike="noStrike" spc="-1" dirty="0" err="1">
                <a:solidFill>
                  <a:srgbClr val="000000"/>
                </a:solidFill>
                <a:uFillTx/>
                <a:latin typeface="Arial Nova Cond Light" panose="020B0306020202020204" pitchFamily="34" charset="0"/>
              </a:rPr>
              <a:t>libfabric</a:t>
            </a: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,</a:t>
            </a:r>
            <a:r>
              <a:rPr lang="en-US" sz="1600" spc="-1" dirty="0">
                <a:latin typeface="Arial Nova Cond Light" panose="020B0306020202020204" pitchFamily="34" charset="0"/>
              </a:rPr>
              <a:t> </a:t>
            </a:r>
          </a:p>
          <a:p>
            <a:pPr marL="817200" lvl="1">
              <a:spcBef>
                <a:spcPts val="600"/>
              </a:spcBef>
              <a:buClr>
                <a:srgbClr val="000000"/>
              </a:buClr>
            </a:pPr>
            <a:r>
              <a:rPr lang="en-US" sz="1600" i="1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	=&gt;Fixed by increasing used buffers size in YARR.</a:t>
            </a:r>
            <a:endParaRPr lang="en-US" sz="1600" i="1" spc="-1" dirty="0">
              <a:solidFill>
                <a:srgbClr val="000000"/>
              </a:solidFill>
              <a:latin typeface="Arial Nova Cond Light" panose="020B0306020202020204" pitchFamily="34" charset="0"/>
            </a:endParaRPr>
          </a:p>
          <a:p>
            <a:pPr marL="645750" indent="-2857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strike="noStrike" spc="-1" dirty="0">
                <a:latin typeface="Arial Nova Cond Light" panose="020B0306020202020204" pitchFamily="34" charset="0"/>
                <a:ea typeface="Noto Sans CJK SC"/>
              </a:rPr>
              <a:t>Added headers </a:t>
            </a: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  <a:ea typeface="Noto Sans CJK SC"/>
              </a:rPr>
              <a:t>by </a:t>
            </a:r>
            <a:r>
              <a:rPr lang="en-US" sz="1600" strike="noStrike" spc="-1" dirty="0" err="1">
                <a:solidFill>
                  <a:srgbClr val="000000"/>
                </a:solidFill>
                <a:latin typeface="Arial Nova Cond Light" panose="020B0306020202020204" pitchFamily="34" charset="0"/>
                <a:ea typeface="Noto Sans CJK SC"/>
              </a:rPr>
              <a:t>Netio</a:t>
            </a: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  <a:ea typeface="Noto Sans CJK SC"/>
              </a:rPr>
              <a:t>-Next</a:t>
            </a:r>
            <a:r>
              <a:rPr lang="en-US" sz="1600" strike="noStrike" spc="-1" dirty="0">
                <a:latin typeface="Arial Nova Cond Light" panose="020B0306020202020204" pitchFamily="34" charset="0"/>
                <a:ea typeface="Noto Sans CJK SC"/>
              </a:rPr>
              <a:t> in data messages 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sz="1600" i="1" spc="-1" dirty="0">
                <a:latin typeface="Arial Nova Cond Light" panose="020B0306020202020204" pitchFamily="34" charset="0"/>
                <a:ea typeface="Noto Sans CJK SC"/>
              </a:rPr>
              <a:t>	</a:t>
            </a:r>
            <a:r>
              <a:rPr lang="en-US" sz="1600" i="1" strike="noStrike" spc="-1" dirty="0">
                <a:latin typeface="Arial Nova Cond Light" panose="020B0306020202020204" pitchFamily="34" charset="0"/>
                <a:ea typeface="Noto Sans CJK SC"/>
              </a:rPr>
              <a:t>=&gt; Extract headers in </a:t>
            </a:r>
            <a:r>
              <a:rPr lang="en-US" sz="1600" u="sng" strike="noStrike" spc="-1" dirty="0" err="1">
                <a:uFillTx/>
                <a:latin typeface="Arial Nova Cond Light" panose="020B0306020202020204" pitchFamily="34" charset="0"/>
                <a:ea typeface="Noto Sans CJK SC"/>
              </a:rPr>
              <a:t>readData</a:t>
            </a:r>
            <a:r>
              <a:rPr lang="en-US" sz="1600" i="1" strike="noStrike" spc="-1" dirty="0">
                <a:latin typeface="Arial Nova Cond Light" panose="020B0306020202020204" pitchFamily="34" charset="0"/>
                <a:ea typeface="Noto Sans CJK SC"/>
              </a:rPr>
              <a:t> function before forwarding data to YARR </a:t>
            </a:r>
            <a:r>
              <a:rPr lang="en-US" sz="1600" i="1" strike="noStrike" spc="-1" dirty="0" err="1">
                <a:latin typeface="Arial Nova Cond Light" panose="020B0306020202020204" pitchFamily="34" charset="0"/>
                <a:ea typeface="Noto Sans CJK SC"/>
              </a:rPr>
              <a:t>dataprocesser</a:t>
            </a:r>
            <a:r>
              <a:rPr lang="en-US" sz="1600" i="1" strike="noStrike" spc="-1" dirty="0">
                <a:latin typeface="Arial Nova Cond Light" panose="020B0306020202020204" pitchFamily="34" charset="0"/>
                <a:ea typeface="Noto Sans CJK SC"/>
              </a:rPr>
              <a:t> (avoiding doing so in </a:t>
            </a:r>
            <a:r>
              <a:rPr lang="en-US" sz="1600" u="sng" strike="noStrike" spc="-1" dirty="0">
                <a:uFillTx/>
                <a:latin typeface="Arial Nova Cond Light" panose="020B0306020202020204" pitchFamily="34" charset="0"/>
                <a:ea typeface="Noto Sans CJK SC"/>
              </a:rPr>
              <a:t>callback</a:t>
            </a:r>
            <a:r>
              <a:rPr lang="en-US" sz="1600" i="1" strike="noStrike" spc="-1" dirty="0">
                <a:latin typeface="Arial Nova Cond Light" panose="020B0306020202020204" pitchFamily="34" charset="0"/>
                <a:ea typeface="Noto Sans CJK SC"/>
              </a:rPr>
              <a:t> function).</a:t>
            </a:r>
            <a:endParaRPr lang="en-US" sz="1600" i="1" spc="-1" dirty="0">
              <a:latin typeface="Arial Nova Cond Light" panose="020B0306020202020204" pitchFamily="34" charset="0"/>
              <a:ea typeface="Noto Sans CJK SC"/>
            </a:endParaRPr>
          </a:p>
          <a:p>
            <a:pPr marL="645750" indent="-2857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Lost data packages addresses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sz="1600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	</a:t>
            </a:r>
            <a:r>
              <a:rPr lang="en-US" sz="1600" strike="noStrike" spc="-1" dirty="0">
                <a:solidFill>
                  <a:srgbClr val="000000"/>
                </a:solidFill>
                <a:latin typeface="Arial Nova Cond Light" panose="020B0306020202020204" pitchFamily="34" charset="0"/>
              </a:rPr>
              <a:t> </a:t>
            </a:r>
            <a:r>
              <a:rPr lang="en-US" sz="1600" i="1" strike="noStrike" spc="-1" dirty="0">
                <a:latin typeface="Arial Nova Cond Light" panose="020B0306020202020204" pitchFamily="34" charset="0"/>
                <a:ea typeface="Noto Sans CJK SC"/>
              </a:rPr>
              <a:t>=&gt; Retrieve correct related </a:t>
            </a:r>
            <a:r>
              <a:rPr lang="en-US" sz="1600" i="1" strike="noStrike" spc="-1" dirty="0" err="1">
                <a:latin typeface="Arial Nova Cond Light" panose="020B0306020202020204" pitchFamily="34" charset="0"/>
                <a:ea typeface="Noto Sans CJK SC"/>
              </a:rPr>
              <a:t>rx</a:t>
            </a:r>
            <a:r>
              <a:rPr lang="en-US" sz="1600" i="1" strike="noStrike" spc="-1" dirty="0">
                <a:latin typeface="Arial Nova Cond Light" panose="020B0306020202020204" pitchFamily="34" charset="0"/>
                <a:ea typeface="Noto Sans CJK SC"/>
              </a:rPr>
              <a:t> from extracted headers, use it as data package address .</a:t>
            </a:r>
            <a:endParaRPr lang="en-US" sz="1600" strike="noStrike" spc="-1" dirty="0">
              <a:latin typeface="Arial Nova Cond Light" panose="020B0306020202020204" pitchFamily="34" charset="0"/>
              <a:ea typeface="Noto Sans CJK S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3668" y="0"/>
            <a:ext cx="5976664" cy="699542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Introduction: HL-LHC &amp;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ITk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 detector</a:t>
            </a:r>
            <a:b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</a:br>
            <a:br>
              <a:rPr lang="de-DE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</a:br>
            <a:endParaRPr lang="de-DE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22D23B-0B95-488F-668D-97EF938C6B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20.09.2021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95926-24B8-0F0D-B3CE-4D2563D34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>
                <a:latin typeface="Arial Nova Cond Light" panose="020B0306020202020204" pitchFamily="34" charset="0"/>
              </a:rPr>
              <a:t>FELIX read-out with ITkPix - Wael Alkakhi</a:t>
            </a:r>
            <a:endParaRPr lang="de-DE" sz="1400">
              <a:latin typeface="Arial Nova Cond Light" panose="020B0306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2B1254-6537-F880-2314-5285D8B180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de-DE" sz="1400" smtClean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pPr/>
              <a:t>2</a:t>
            </a:fld>
            <a:endParaRPr lang="de-DE" sz="1400">
              <a:solidFill>
                <a:schemeClr val="tx2">
                  <a:lumMod val="75000"/>
                </a:schemeClr>
              </a:solidFill>
              <a:latin typeface="Arial Nova Cond Light" panose="020B0306020202020204" pitchFamily="34" charset="0"/>
            </a:endParaRPr>
          </a:p>
        </p:txBody>
      </p:sp>
      <p:pic>
        <p:nvPicPr>
          <p:cNvPr id="6" name="Picture 5" descr="A blue and white sign&#10;&#10;Description automatically generated with low confidence">
            <a:extLst>
              <a:ext uri="{FF2B5EF4-FFF2-40B4-BE49-F238E27FC236}">
                <a16:creationId xmlns:a16="http://schemas.microsoft.com/office/drawing/2014/main" id="{F1BAB5E7-0338-43AF-961F-BDE771D873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8"/>
            <a:ext cx="1331640" cy="4461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C303C60-D597-775E-7EDB-7CC9FB788632}"/>
              </a:ext>
            </a:extLst>
          </p:cNvPr>
          <p:cNvSpPr txBox="1"/>
          <p:nvPr/>
        </p:nvSpPr>
        <p:spPr>
          <a:xfrm>
            <a:off x="0" y="748179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HL-LHC target is to perform at high energies collisions, luminosity ~ 7x10</a:t>
            </a:r>
            <a:r>
              <a:rPr lang="en-US" sz="1600" baseline="30000" dirty="0">
                <a:latin typeface="Arial Nova Cond Light" panose="020B0306020202020204" pitchFamily="34" charset="0"/>
              </a:rPr>
              <a:t>34 </a:t>
            </a:r>
            <a:r>
              <a:rPr lang="en-US" sz="1600" dirty="0">
                <a:latin typeface="Arial Nova Cond Light" panose="020B0306020202020204" pitchFamily="34" charset="0"/>
              </a:rPr>
              <a:t>cm</a:t>
            </a:r>
            <a:r>
              <a:rPr lang="en-US" sz="1600" baseline="30000" dirty="0">
                <a:latin typeface="Arial Nova Cond Light" panose="020B0306020202020204" pitchFamily="34" charset="0"/>
              </a:rPr>
              <a:t>-2</a:t>
            </a:r>
            <a:r>
              <a:rPr lang="en-US" sz="1600" dirty="0">
                <a:latin typeface="Arial Nova Cond Light" panose="020B0306020202020204" pitchFamily="34" charset="0"/>
              </a:rPr>
              <a:t>s</a:t>
            </a:r>
            <a:r>
              <a:rPr lang="en-US" sz="1600" baseline="30000" dirty="0">
                <a:latin typeface="Arial Nova Cond Light" panose="020B0306020202020204" pitchFamily="34" charset="0"/>
              </a:rPr>
              <a:t>-1</a:t>
            </a:r>
            <a:endParaRPr lang="en-US" sz="1600" dirty="0">
              <a:latin typeface="Arial Nova Cond Light" panose="020B0306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Current inner detector system will be replaced with a new all-silicon tracking system </a:t>
            </a:r>
            <a:r>
              <a:rPr lang="en-US" sz="1600" dirty="0" err="1">
                <a:latin typeface="Arial Nova Cond Light" panose="020B0306020202020204" pitchFamily="34" charset="0"/>
              </a:rPr>
              <a:t>ITk</a:t>
            </a:r>
            <a:r>
              <a:rPr lang="en-US" sz="1600" dirty="0">
                <a:latin typeface="Arial Nova Cond Light" panose="020B0306020202020204" pitchFamily="34" charset="0"/>
              </a:rPr>
              <a:t> (Inner </a:t>
            </a:r>
            <a:r>
              <a:rPr lang="en-US" sz="1600" dirty="0" err="1">
                <a:latin typeface="Arial Nova Cond Light" panose="020B0306020202020204" pitchFamily="34" charset="0"/>
              </a:rPr>
              <a:t>TracKer</a:t>
            </a:r>
            <a:r>
              <a:rPr lang="en-US" sz="1600" dirty="0">
                <a:latin typeface="Arial Nova Cond Light" panose="020B0306020202020204" pitchFamily="34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Properties: High range cover (|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sz="1600" dirty="0">
                <a:latin typeface="Arial Nova Cond Light" panose="020B0306020202020204" pitchFamily="34" charset="0"/>
              </a:rPr>
              <a:t>| &lt; 4), High trigger rate (1 MHz), High pile up events (200), High resolution (50µm x 50µm pixel size)</a:t>
            </a:r>
          </a:p>
          <a:p>
            <a:endParaRPr lang="en-US" sz="1600" dirty="0">
              <a:latin typeface="Arial Nova Cond Light" panose="020B0306020202020204" pitchFamily="34" charset="0"/>
            </a:endParaRPr>
          </a:p>
          <a:p>
            <a:endParaRPr lang="en-US" sz="1600" dirty="0">
              <a:latin typeface="Arial Nova Cond Light" panose="020B0306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Consists of pixel sub-detector surrounded by strips sub-detector.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Pixel subdetector consists of Inner Barrel and Endcap, Outer Barrel and Outer Endcap.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446C919-06DF-F0AA-1D15-C4EE0206F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515" y="2754949"/>
            <a:ext cx="4214485" cy="2018061"/>
          </a:xfrm>
          <a:prstGeom prst="rect">
            <a:avLst/>
          </a:prstGeom>
        </p:spPr>
      </p:pic>
      <p:pic>
        <p:nvPicPr>
          <p:cNvPr id="16" name="Picture 15" descr="A blue and green machine&#10;&#10;Description automatically generated with medium confidence">
            <a:extLst>
              <a:ext uri="{FF2B5EF4-FFF2-40B4-BE49-F238E27FC236}">
                <a16:creationId xmlns:a16="http://schemas.microsoft.com/office/drawing/2014/main" id="{DCA5D7E9-07D0-558F-8391-B60B275D82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70" y="2914492"/>
            <a:ext cx="3073273" cy="18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4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3668" y="0"/>
            <a:ext cx="5976664" cy="699542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ITK Pixel Readout</a:t>
            </a:r>
            <a:endParaRPr lang="de-DE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22D23B-0B95-488F-668D-97EF938C6B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20.09.2021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95926-24B8-0F0D-B3CE-4D2563D34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>
                <a:latin typeface="Arial Nova Cond Light" panose="020B0306020202020204" pitchFamily="34" charset="0"/>
              </a:rPr>
              <a:t>FELIX read-out with ITkPix - Wael Alkakhi</a:t>
            </a:r>
            <a:endParaRPr lang="de-DE" sz="1400">
              <a:latin typeface="Arial Nova Cond Light" panose="020B0306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2B1254-6537-F880-2314-5285D8B180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de-DE" sz="1400" smtClean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pPr/>
              <a:t>3</a:t>
            </a:fld>
            <a:endParaRPr lang="de-DE" sz="1400">
              <a:solidFill>
                <a:schemeClr val="tx2">
                  <a:lumMod val="75000"/>
                </a:schemeClr>
              </a:solidFill>
              <a:latin typeface="Arial Nova Cond Light" panose="020B0306020202020204" pitchFamily="34" charset="0"/>
            </a:endParaRPr>
          </a:p>
        </p:txBody>
      </p:sp>
      <p:pic>
        <p:nvPicPr>
          <p:cNvPr id="6" name="Picture 5" descr="A blue and white sign&#10;&#10;Description automatically generated with low confidence">
            <a:extLst>
              <a:ext uri="{FF2B5EF4-FFF2-40B4-BE49-F238E27FC236}">
                <a16:creationId xmlns:a16="http://schemas.microsoft.com/office/drawing/2014/main" id="{F1BAB5E7-0338-43AF-961F-BDE771D873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8"/>
            <a:ext cx="1331640" cy="4461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C303C60-D597-775E-7EDB-7CC9FB788632}"/>
              </a:ext>
            </a:extLst>
          </p:cNvPr>
          <p:cNvSpPr txBox="1"/>
          <p:nvPr/>
        </p:nvSpPr>
        <p:spPr>
          <a:xfrm>
            <a:off x="0" y="3677109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Arial Nova Cond Light"/>
              </a:rPr>
              <a:t>Current Read-out chain is RD53A-Optoboard-Felix-YARR.  </a:t>
            </a:r>
            <a:endParaRPr lang="en-US" sz="1600" dirty="0">
              <a:latin typeface="Arial Nova Cond Light" panose="020B0306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 Nova Cond Light" panose="020B0306020202020204" pitchFamily="34" charset="0"/>
              </a:rPr>
              <a:t>Felixcore</a:t>
            </a:r>
            <a:r>
              <a:rPr lang="en-US" sz="1600" dirty="0">
                <a:latin typeface="Arial Nova Cond Light" panose="020B0306020202020204" pitchFamily="34" charset="0"/>
              </a:rPr>
              <a:t> application and </a:t>
            </a:r>
            <a:r>
              <a:rPr lang="en-US" sz="1600" dirty="0" err="1">
                <a:latin typeface="Arial Nova Cond Light" panose="020B0306020202020204" pitchFamily="34" charset="0"/>
              </a:rPr>
              <a:t>Netio</a:t>
            </a:r>
            <a:r>
              <a:rPr lang="en-US" sz="1600" dirty="0">
                <a:latin typeface="Arial Nova Cond Light" panose="020B0306020202020204" pitchFamily="34" charset="0"/>
              </a:rPr>
              <a:t> protocol in the read-out chain.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Target: Switching to Felix-star and </a:t>
            </a:r>
            <a:r>
              <a:rPr lang="en-US" sz="1600" dirty="0" err="1">
                <a:latin typeface="Arial Nova Cond Light" panose="020B0306020202020204" pitchFamily="34" charset="0"/>
              </a:rPr>
              <a:t>NetioNext</a:t>
            </a:r>
            <a:r>
              <a:rPr lang="en-US" sz="1600" dirty="0">
                <a:latin typeface="Arial Nova Cond Light" panose="020B0306020202020204" pitchFamily="34" charset="0"/>
              </a:rPr>
              <a:t> </a:t>
            </a:r>
            <a:r>
              <a:rPr lang="en-US" sz="1600" u="sng" dirty="0">
                <a:latin typeface="Arial Nova Cond Light" panose="020B0306020202020204" pitchFamily="34" charset="0"/>
              </a:rPr>
              <a:t>for better performance</a:t>
            </a:r>
            <a:r>
              <a:rPr lang="en-US" sz="1600" dirty="0">
                <a:latin typeface="Arial Nova Cond Light" panose="020B0306020202020204" pitchFamily="34" charset="0"/>
              </a:rPr>
              <a:t> and reading out </a:t>
            </a:r>
            <a:r>
              <a:rPr lang="en-US" sz="1600" dirty="0" err="1">
                <a:latin typeface="Arial Nova Cond Light" panose="020B0306020202020204" pitchFamily="34" charset="0"/>
              </a:rPr>
              <a:t>ITkPix</a:t>
            </a:r>
            <a:r>
              <a:rPr lang="en-US" sz="1600" dirty="0">
                <a:latin typeface="Arial Nova Cond Light" panose="020B0306020202020204" pitchFamily="34" charset="0"/>
              </a:rPr>
              <a:t> front-ends (Yarr(</a:t>
            </a:r>
            <a:r>
              <a:rPr lang="en-US" sz="1600" dirty="0" err="1">
                <a:latin typeface="Arial Nova Cond Light" panose="020B0306020202020204" pitchFamily="34" charset="0"/>
              </a:rPr>
              <a:t>NetioNext-felixstar</a:t>
            </a:r>
            <a:r>
              <a:rPr lang="en-US" sz="1600" dirty="0">
                <a:latin typeface="Arial Nova Cond Light" panose="020B0306020202020204" pitchFamily="34" charset="0"/>
              </a:rPr>
              <a:t>)/ Felix/ </a:t>
            </a:r>
            <a:r>
              <a:rPr lang="en-US" sz="1600" dirty="0" err="1">
                <a:latin typeface="Arial Nova Cond Light" panose="020B0306020202020204" pitchFamily="34" charset="0"/>
              </a:rPr>
              <a:t>Optoboard</a:t>
            </a:r>
            <a:r>
              <a:rPr lang="en-US" sz="1600" dirty="0">
                <a:latin typeface="Arial Nova Cond Light" panose="020B0306020202020204" pitchFamily="34" charset="0"/>
              </a:rPr>
              <a:t>/ </a:t>
            </a:r>
            <a:r>
              <a:rPr lang="en-US" sz="1600" dirty="0" err="1">
                <a:latin typeface="Arial Nova Cond Light" panose="020B0306020202020204" pitchFamily="34" charset="0"/>
              </a:rPr>
              <a:t>ITkpix</a:t>
            </a:r>
            <a:r>
              <a:rPr lang="en-US" sz="1600" dirty="0">
                <a:latin typeface="Arial Nova Cond Light" panose="020B0306020202020204" pitchFamily="34" charset="0"/>
              </a:rPr>
              <a:t>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10A570-6C66-5D10-9250-B6EA5EF2A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" y="806384"/>
            <a:ext cx="9022080" cy="2577737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69C0B08-A1C4-B33E-B164-DB5055856469}"/>
              </a:ext>
            </a:extLst>
          </p:cNvPr>
          <p:cNvCxnSpPr/>
          <p:nvPr/>
        </p:nvCxnSpPr>
        <p:spPr>
          <a:xfrm>
            <a:off x="6732240" y="1635646"/>
            <a:ext cx="936104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6630FD-3434-D849-2F09-15E731EEE04B}"/>
              </a:ext>
            </a:extLst>
          </p:cNvPr>
          <p:cNvCxnSpPr>
            <a:cxnSpLocks/>
          </p:cNvCxnSpPr>
          <p:nvPr/>
        </p:nvCxnSpPr>
        <p:spPr>
          <a:xfrm>
            <a:off x="7861508" y="1643266"/>
            <a:ext cx="288032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CA5FF7C-6A04-361B-215D-496A7DCC691C}"/>
              </a:ext>
            </a:extLst>
          </p:cNvPr>
          <p:cNvSpPr txBox="1"/>
          <p:nvPr/>
        </p:nvSpPr>
        <p:spPr>
          <a:xfrm>
            <a:off x="6634271" y="1693644"/>
            <a:ext cx="113204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rgbClr val="FF0000"/>
                </a:solidFill>
                <a:latin typeface="Arial Nova" panose="020B0604020202020204" pitchFamily="34" charset="0"/>
                <a:cs typeface="Arial" panose="020B0604020202020204" pitchFamily="34" charset="0"/>
              </a:rPr>
              <a:t>FELIX-STAR application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4968D0-771F-42DA-F4DB-7CF2396FDC3F}"/>
              </a:ext>
            </a:extLst>
          </p:cNvPr>
          <p:cNvSpPr txBox="1"/>
          <p:nvPr/>
        </p:nvSpPr>
        <p:spPr>
          <a:xfrm>
            <a:off x="7766312" y="1693644"/>
            <a:ext cx="6941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err="1">
                <a:solidFill>
                  <a:srgbClr val="FF0000"/>
                </a:solidFill>
                <a:latin typeface="Arial Nova" panose="020B0604020202020204" pitchFamily="34" charset="0"/>
                <a:cs typeface="Arial" panose="020B0604020202020204" pitchFamily="34" charset="0"/>
              </a:rPr>
              <a:t>NetIO</a:t>
            </a:r>
            <a:r>
              <a:rPr lang="en-US" sz="700" dirty="0">
                <a:solidFill>
                  <a:srgbClr val="FF0000"/>
                </a:solidFill>
                <a:latin typeface="Arial Nova" panose="020B0604020202020204" pitchFamily="34" charset="0"/>
                <a:cs typeface="Arial" panose="020B0604020202020204" pitchFamily="34" charset="0"/>
              </a:rPr>
              <a:t>-Next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FD1190-C3C3-AE5E-F202-3B23E8B08CCC}"/>
              </a:ext>
            </a:extLst>
          </p:cNvPr>
          <p:cNvSpPr txBox="1"/>
          <p:nvPr/>
        </p:nvSpPr>
        <p:spPr>
          <a:xfrm>
            <a:off x="18793" y="2044930"/>
            <a:ext cx="13067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rgbClr val="FF0000"/>
                </a:solidFill>
                <a:latin typeface="Arial Nova" panose="020B0604020202020204" pitchFamily="34" charset="0"/>
                <a:cs typeface="Arial" panose="020B0604020202020204" pitchFamily="34" charset="0"/>
              </a:rPr>
              <a:t>RD53A chips -&gt; </a:t>
            </a:r>
            <a:r>
              <a:rPr lang="en-US" sz="700" dirty="0" err="1">
                <a:solidFill>
                  <a:srgbClr val="FF0000"/>
                </a:solidFill>
                <a:latin typeface="Arial Nova" panose="020B0604020202020204" pitchFamily="34" charset="0"/>
                <a:cs typeface="Arial" panose="020B0604020202020204" pitchFamily="34" charset="0"/>
              </a:rPr>
              <a:t>ITkPix</a:t>
            </a:r>
            <a:r>
              <a:rPr lang="en-US" sz="700" dirty="0">
                <a:solidFill>
                  <a:srgbClr val="FF0000"/>
                </a:solidFill>
                <a:latin typeface="Arial Nova" panose="020B0604020202020204" pitchFamily="34" charset="0"/>
                <a:cs typeface="Arial" panose="020B0604020202020204" pitchFamily="34" charset="0"/>
              </a:rPr>
              <a:t> chips</a:t>
            </a:r>
          </a:p>
        </p:txBody>
      </p:sp>
    </p:spTree>
    <p:extLst>
      <p:ext uri="{BB962C8B-B14F-4D97-AF65-F5344CB8AC3E}">
        <p14:creationId xmlns:p14="http://schemas.microsoft.com/office/powerpoint/2010/main" val="251087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/>
      <p:bldP spid="2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22D23B-0B95-488F-668D-97EF938C6B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20.09.2021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95926-24B8-0F0D-B3CE-4D2563D34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>
                <a:latin typeface="Arial Nova Cond Light" panose="020B0306020202020204" pitchFamily="34" charset="0"/>
              </a:rPr>
              <a:t>FELIX read-out with ITkPix - Wael Alkakhi</a:t>
            </a:r>
            <a:endParaRPr lang="de-DE" sz="1400">
              <a:latin typeface="Arial Nova Cond Light" panose="020B0306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2B1254-6537-F880-2314-5285D8B180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de-DE" sz="1400" smtClean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pPr/>
              <a:t>4</a:t>
            </a:fld>
            <a:endParaRPr lang="de-DE" sz="1400">
              <a:solidFill>
                <a:schemeClr val="tx2">
                  <a:lumMod val="75000"/>
                </a:schemeClr>
              </a:solidFill>
              <a:latin typeface="Arial Nova Cond Light" panose="020B0306020202020204" pitchFamily="34" charset="0"/>
            </a:endParaRPr>
          </a:p>
        </p:txBody>
      </p:sp>
      <p:pic>
        <p:nvPicPr>
          <p:cNvPr id="6" name="Picture 5" descr="A blue and white sign&#10;&#10;Description automatically generated with low confidence">
            <a:extLst>
              <a:ext uri="{FF2B5EF4-FFF2-40B4-BE49-F238E27FC236}">
                <a16:creationId xmlns:a16="http://schemas.microsoft.com/office/drawing/2014/main" id="{F1BAB5E7-0338-43AF-961F-BDE771D873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8"/>
            <a:ext cx="1331640" cy="446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F42C38-955F-94CD-1241-26C3C43DCA11}"/>
              </a:ext>
            </a:extLst>
          </p:cNvPr>
          <p:cNvSpPr txBox="1"/>
          <p:nvPr/>
        </p:nvSpPr>
        <p:spPr>
          <a:xfrm>
            <a:off x="7205" y="700812"/>
            <a:ext cx="431254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Felix-star application is the central process of a Felix system and replaces </a:t>
            </a:r>
            <a:r>
              <a:rPr lang="en-US" sz="1600" dirty="0" err="1">
                <a:latin typeface="Arial Nova Cond Light" panose="020B0306020202020204" pitchFamily="34" charset="0"/>
              </a:rPr>
              <a:t>Felixcore</a:t>
            </a:r>
            <a:r>
              <a:rPr lang="en-US" sz="1600" dirty="0">
                <a:latin typeface="Arial Nova Cond Light" panose="020B0306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latin typeface="Arial Nova Cond Light" panose="020B0306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It handles all its tasks in a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Cond Light" panose="020B0306020202020204" pitchFamily="34" charset="0"/>
              </a:rPr>
              <a:t>single thread</a:t>
            </a:r>
            <a:r>
              <a:rPr lang="en-US" sz="1600" dirty="0">
                <a:latin typeface="Arial Nova Cond Light" panose="020B0306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latin typeface="Arial Nova Cond Light" panose="020B0306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It handles the communication between one or more FELIX Cards on one side and a set of </a:t>
            </a:r>
            <a:r>
              <a:rPr lang="en-US" sz="1600" dirty="0" err="1">
                <a:latin typeface="Arial Nova Cond Light" panose="020B0306020202020204" pitchFamily="34" charset="0"/>
              </a:rPr>
              <a:t>Netio</a:t>
            </a:r>
            <a:r>
              <a:rPr lang="en-US" sz="1600" dirty="0">
                <a:latin typeface="Arial Nova Cond Light" panose="020B0306020202020204" pitchFamily="34" charset="0"/>
              </a:rPr>
              <a:t>-next clients on the other side.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latin typeface="Arial Nova Cond Light" panose="020B0306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latin typeface="Arial Nova Cond Light" panose="020B0306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latin typeface="Arial Nova Cond Light" panose="020B0306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latin typeface="Arial Nova Cond Light" panose="020B0306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latin typeface="Arial Nova Cond Light" panose="020B0306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latin typeface="Arial Nova Cond Light" panose="020B0306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 Nova Cond Light" panose="020B0306020202020204" pitchFamily="34" charset="0"/>
              </a:rPr>
              <a:t>Netio</a:t>
            </a:r>
            <a:r>
              <a:rPr lang="en-US" sz="1600" dirty="0">
                <a:latin typeface="Arial Nova Cond Light" panose="020B0306020202020204" pitchFamily="34" charset="0"/>
              </a:rPr>
              <a:t>-next is A fast communication protocol for data messaging between Felix-Star and Felix clients.</a:t>
            </a:r>
          </a:p>
        </p:txBody>
      </p:sp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E978A705-5BE3-9E32-45FE-90A636E890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295" y="758495"/>
            <a:ext cx="4883705" cy="3974189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C553FB53-0281-FAB7-11DA-AB5078C3E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668" y="0"/>
            <a:ext cx="5976664" cy="699542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Felix Read-out Chain Data Handling</a:t>
            </a:r>
            <a:endParaRPr lang="de-DE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42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3668" y="0"/>
            <a:ext cx="5976664" cy="699542"/>
          </a:xfrm>
        </p:spPr>
        <p:txBody>
          <a:bodyPr/>
          <a:lstStyle/>
          <a:p>
            <a:pPr algn="ctr"/>
            <a:r>
              <a:rPr lang="en-US" sz="2400" dirty="0" err="1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Netio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/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Felixcore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 vs Felix-star/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Netio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-Next</a:t>
            </a:r>
            <a:br>
              <a:rPr lang="de-DE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</a:br>
            <a:endParaRPr lang="de-DE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22D23B-0B95-488F-668D-97EF938C6B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20.09.2021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95926-24B8-0F0D-B3CE-4D2563D34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>
                <a:latin typeface="Arial Nova Cond Light" panose="020B0306020202020204" pitchFamily="34" charset="0"/>
              </a:rPr>
              <a:t>FELIX read-out with ITkPix - Wael Alkakhi</a:t>
            </a:r>
            <a:endParaRPr lang="de-DE" sz="1400">
              <a:latin typeface="Arial Nova Cond Light" panose="020B0306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2B1254-6537-F880-2314-5285D8B180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de-DE" sz="1400" smtClean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pPr/>
              <a:t>5</a:t>
            </a:fld>
            <a:endParaRPr lang="de-DE" sz="1400">
              <a:solidFill>
                <a:schemeClr val="tx2">
                  <a:lumMod val="75000"/>
                </a:schemeClr>
              </a:solidFill>
              <a:latin typeface="Arial Nova Cond Light" panose="020B0306020202020204" pitchFamily="34" charset="0"/>
            </a:endParaRPr>
          </a:p>
        </p:txBody>
      </p:sp>
      <p:pic>
        <p:nvPicPr>
          <p:cNvPr id="6" name="Picture 5" descr="A blue and white sign&#10;&#10;Description automatically generated with low confidence">
            <a:extLst>
              <a:ext uri="{FF2B5EF4-FFF2-40B4-BE49-F238E27FC236}">
                <a16:creationId xmlns:a16="http://schemas.microsoft.com/office/drawing/2014/main" id="{F1BAB5E7-0338-43AF-961F-BDE771D873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8"/>
            <a:ext cx="1331640" cy="446168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DAF6EC5-BA07-A36A-6CFD-B7A46B8967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2" y="1469028"/>
            <a:ext cx="4054191" cy="297205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F8DE0A9-F020-518D-3704-7B3E1E88F09C}"/>
              </a:ext>
            </a:extLst>
          </p:cNvPr>
          <p:cNvGrpSpPr/>
          <p:nvPr/>
        </p:nvGrpSpPr>
        <p:grpSpPr>
          <a:xfrm>
            <a:off x="4572000" y="1497929"/>
            <a:ext cx="4375265" cy="3204767"/>
            <a:chOff x="4572000" y="1497929"/>
            <a:chExt cx="4375265" cy="3204767"/>
          </a:xfrm>
        </p:grpSpPr>
        <p:sp>
          <p:nvSpPr>
            <p:cNvPr id="8" name="Titel 1">
              <a:extLst>
                <a:ext uri="{FF2B5EF4-FFF2-40B4-BE49-F238E27FC236}">
                  <a16:creationId xmlns:a16="http://schemas.microsoft.com/office/drawing/2014/main" id="{4AD801CA-8590-37E7-0EBD-43E69C796892}"/>
                </a:ext>
              </a:extLst>
            </p:cNvPr>
            <p:cNvSpPr txBox="1">
              <a:spLocks/>
            </p:cNvSpPr>
            <p:nvPr/>
          </p:nvSpPr>
          <p:spPr>
            <a:xfrm>
              <a:off x="5551303" y="4441086"/>
              <a:ext cx="2416659" cy="261610"/>
            </a:xfrm>
            <a:prstGeom prst="rect">
              <a:avLst/>
            </a:prstGeom>
          </p:spPr>
          <p:txBody>
            <a:bodyPr vert="horz"/>
            <a:lstStyle>
              <a:lvl1pPr>
                <a:defRPr sz="40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914400"/>
              <a:r>
                <a:rPr lang="de-DE" sz="1400" kern="0" dirty="0">
                  <a:solidFill>
                    <a:schemeClr val="tx1"/>
                  </a:solidFill>
                  <a:latin typeface="Arial Nova Cond Light" panose="020B0306020202020204" pitchFamily="34" charset="0"/>
                </a:rPr>
                <a:t>Felix-star</a:t>
              </a:r>
              <a:endParaRPr lang="de-DE" sz="1400" kern="0" baseline="-25000" dirty="0">
                <a:solidFill>
                  <a:schemeClr val="tx1"/>
                </a:solidFill>
              </a:endParaRPr>
            </a:p>
          </p:txBody>
        </p:sp>
        <p:pic>
          <p:nvPicPr>
            <p:cNvPr id="10" name="Picture 9" descr="Diagram&#10;&#10;Description automatically generated">
              <a:extLst>
                <a:ext uri="{FF2B5EF4-FFF2-40B4-BE49-F238E27FC236}">
                  <a16:creationId xmlns:a16="http://schemas.microsoft.com/office/drawing/2014/main" id="{24B09E56-EF37-FAA3-1F58-96E2659C3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497929"/>
              <a:ext cx="4375265" cy="2584986"/>
            </a:xfrm>
            <a:prstGeom prst="rect">
              <a:avLst/>
            </a:prstGeom>
          </p:spPr>
        </p:pic>
      </p:grpSp>
      <p:sp>
        <p:nvSpPr>
          <p:cNvPr id="11" name="Titel 1">
            <a:extLst>
              <a:ext uri="{FF2B5EF4-FFF2-40B4-BE49-F238E27FC236}">
                <a16:creationId xmlns:a16="http://schemas.microsoft.com/office/drawing/2014/main" id="{D6C8981E-A2F9-99F0-4C48-86FC665E8847}"/>
              </a:ext>
            </a:extLst>
          </p:cNvPr>
          <p:cNvSpPr txBox="1">
            <a:spLocks/>
          </p:cNvSpPr>
          <p:nvPr/>
        </p:nvSpPr>
        <p:spPr>
          <a:xfrm>
            <a:off x="838838" y="4470380"/>
            <a:ext cx="2416659" cy="261610"/>
          </a:xfrm>
          <a:prstGeom prst="rect">
            <a:avLst/>
          </a:prstGeom>
        </p:spPr>
        <p:txBody>
          <a:bodyPr vert="horz"/>
          <a:lstStyle>
            <a:lvl1pPr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de-DE" sz="1400" kern="0" dirty="0">
                <a:solidFill>
                  <a:schemeClr val="tx1"/>
                </a:solidFill>
                <a:latin typeface="Arial Nova Cond Light" panose="020B0306020202020204" pitchFamily="34" charset="0"/>
              </a:rPr>
              <a:t>Felixcore</a:t>
            </a:r>
            <a:endParaRPr lang="de-DE" sz="1400" kern="0" baseline="-25000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C2FA32-9907-CD9A-DEC6-6A706578EE07}"/>
              </a:ext>
            </a:extLst>
          </p:cNvPr>
          <p:cNvSpPr txBox="1"/>
          <p:nvPr/>
        </p:nvSpPr>
        <p:spPr>
          <a:xfrm>
            <a:off x="268826" y="772185"/>
            <a:ext cx="3556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 Nova Cond Light" panose="020B0306020202020204" pitchFamily="34" charset="0"/>
              </a:rPr>
              <a:t>Mutlipule</a:t>
            </a:r>
            <a:r>
              <a:rPr lang="en-US" sz="1600" dirty="0">
                <a:latin typeface="Arial Nova Cond Light" panose="020B0306020202020204" pitchFamily="34" charset="0"/>
              </a:rPr>
              <a:t> thread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Uses </a:t>
            </a:r>
            <a:r>
              <a:rPr lang="en-US" sz="1600" dirty="0" err="1">
                <a:latin typeface="Arial Nova Cond Light" panose="020B0306020202020204" pitchFamily="34" charset="0"/>
              </a:rPr>
              <a:t>Netio</a:t>
            </a:r>
            <a:endParaRPr lang="en-US" sz="1600" dirty="0">
              <a:latin typeface="Arial Nova Cond Light" panose="020B0306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11E23B-79A8-DF56-EA3B-75D2016560B4}"/>
              </a:ext>
            </a:extLst>
          </p:cNvPr>
          <p:cNvSpPr txBox="1"/>
          <p:nvPr/>
        </p:nvSpPr>
        <p:spPr>
          <a:xfrm>
            <a:off x="4572000" y="772185"/>
            <a:ext cx="3556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Single thread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Uses </a:t>
            </a:r>
            <a:r>
              <a:rPr lang="en-US" sz="1600" dirty="0" err="1">
                <a:latin typeface="Arial Nova Cond Light" panose="020B0306020202020204" pitchFamily="34" charset="0"/>
              </a:rPr>
              <a:t>Netio</a:t>
            </a:r>
            <a:r>
              <a:rPr lang="en-US" sz="1600" dirty="0">
                <a:latin typeface="Arial Nova Cond Light" panose="020B0306020202020204" pitchFamily="34" charset="0"/>
              </a:rPr>
              <a:t>-Next</a:t>
            </a:r>
          </a:p>
        </p:txBody>
      </p:sp>
    </p:spTree>
    <p:extLst>
      <p:ext uri="{BB962C8B-B14F-4D97-AF65-F5344CB8AC3E}">
        <p14:creationId xmlns:p14="http://schemas.microsoft.com/office/powerpoint/2010/main" val="1213692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3668" y="0"/>
            <a:ext cx="5976664" cy="699542"/>
          </a:xfrm>
        </p:spPr>
        <p:txBody>
          <a:bodyPr/>
          <a:lstStyle/>
          <a:p>
            <a:pPr algn="ctr"/>
            <a:r>
              <a:rPr lang="en-US" sz="2400" dirty="0" err="1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ITk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 Read-out system building blocks</a:t>
            </a:r>
            <a:endParaRPr lang="de-DE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22D23B-0B95-488F-668D-97EF938C6B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20.09.2021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95926-24B8-0F0D-B3CE-4D2563D34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>
                <a:latin typeface="Arial Nova Cond Light" panose="020B0306020202020204" pitchFamily="34" charset="0"/>
              </a:rPr>
              <a:t>FELIX read-out with ITkPix - Wael Alkakhi</a:t>
            </a:r>
            <a:endParaRPr lang="de-DE" sz="1400">
              <a:latin typeface="Arial Nova Cond Light" panose="020B0306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2B1254-6537-F880-2314-5285D8B180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de-DE" sz="1400" smtClean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pPr/>
              <a:t>6</a:t>
            </a:fld>
            <a:endParaRPr lang="de-DE" sz="1400">
              <a:solidFill>
                <a:schemeClr val="tx2">
                  <a:lumMod val="75000"/>
                </a:schemeClr>
              </a:solidFill>
              <a:latin typeface="Arial Nova Cond Light" panose="020B0306020202020204" pitchFamily="34" charset="0"/>
            </a:endParaRPr>
          </a:p>
        </p:txBody>
      </p:sp>
      <p:pic>
        <p:nvPicPr>
          <p:cNvPr id="6" name="Picture 5" descr="A blue and white sign&#10;&#10;Description automatically generated with low confidence">
            <a:extLst>
              <a:ext uri="{FF2B5EF4-FFF2-40B4-BE49-F238E27FC236}">
                <a16:creationId xmlns:a16="http://schemas.microsoft.com/office/drawing/2014/main" id="{F1BAB5E7-0338-43AF-961F-BDE771D873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8"/>
            <a:ext cx="1331640" cy="4461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C303C60-D597-775E-7EDB-7CC9FB788632}"/>
              </a:ext>
            </a:extLst>
          </p:cNvPr>
          <p:cNvSpPr txBox="1"/>
          <p:nvPr/>
        </p:nvSpPr>
        <p:spPr>
          <a:xfrm>
            <a:off x="0" y="2943046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FELIX is a “data router”. </a:t>
            </a:r>
            <a:r>
              <a:rPr lang="en-US" sz="1600" u="sng" dirty="0">
                <a:latin typeface="Arial Nova Cond Light" panose="020B0306020202020204" pitchFamily="34" charset="0"/>
              </a:rPr>
              <a:t>Sends commands and triggers</a:t>
            </a:r>
            <a:r>
              <a:rPr lang="en-US" sz="1600" dirty="0">
                <a:latin typeface="Arial Nova Cond Light" panose="020B0306020202020204" pitchFamily="34" charset="0"/>
              </a:rPr>
              <a:t> to detector front-end (FE) electronics and </a:t>
            </a:r>
            <a:r>
              <a:rPr lang="en-US" sz="1600" u="sng" dirty="0">
                <a:latin typeface="Arial Nova Cond Light" panose="020B0306020202020204" pitchFamily="34" charset="0"/>
              </a:rPr>
              <a:t>receives data packets</a:t>
            </a:r>
            <a:r>
              <a:rPr lang="en-US" sz="1600" dirty="0">
                <a:latin typeface="Arial Nova Cond Light" panose="020B0306020202020204" pitchFamily="34" charset="0"/>
              </a:rPr>
              <a:t> from them. Hosts a FPGA supporting 48 high speed optical links.</a:t>
            </a:r>
          </a:p>
          <a:p>
            <a:endParaRPr lang="en-US" sz="1600" dirty="0">
              <a:latin typeface="Arial Nova Cond Light" panose="020B0306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 Nova Cond Light" panose="020B0306020202020204" pitchFamily="34" charset="0"/>
              </a:rPr>
              <a:t>Optoboard</a:t>
            </a:r>
            <a:r>
              <a:rPr lang="en-US" sz="1600" dirty="0">
                <a:latin typeface="Arial Nova Cond Light" panose="020B0306020202020204" pitchFamily="34" charset="0"/>
              </a:rPr>
              <a:t> is an interface between FELIX and front-ends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4 GBCRs (recovers the signal after </a:t>
            </a:r>
            <a:r>
              <a:rPr lang="en-US" sz="1600" dirty="0" err="1">
                <a:latin typeface="Arial Nova Cond Light" panose="020B0306020202020204" pitchFamily="34" charset="0"/>
              </a:rPr>
              <a:t>twinax</a:t>
            </a:r>
            <a:r>
              <a:rPr lang="en-US" sz="1600" dirty="0">
                <a:latin typeface="Arial Nova Cond Light" panose="020B0306020202020204" pitchFamily="34" charset="0"/>
              </a:rPr>
              <a:t> cables).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4 </a:t>
            </a:r>
            <a:r>
              <a:rPr lang="en-US" sz="1600" dirty="0" err="1">
                <a:latin typeface="Arial Nova Cond Light" panose="020B0306020202020204" pitchFamily="34" charset="0"/>
              </a:rPr>
              <a:t>lpGBTs</a:t>
            </a:r>
            <a:r>
              <a:rPr lang="en-US" sz="1600" dirty="0">
                <a:latin typeface="Arial Nova Cond Light" panose="020B0306020202020204" pitchFamily="34" charset="0"/>
              </a:rPr>
              <a:t> (multiplexes/de-multiplexes the high-speed uplinks/downlinks).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ova Cond Light" panose="020B0306020202020204" pitchFamily="34" charset="0"/>
              </a:rPr>
              <a:t>1 </a:t>
            </a:r>
            <a:r>
              <a:rPr lang="en-US" sz="1600" dirty="0" err="1">
                <a:latin typeface="Arial Nova Cond Light" panose="020B0306020202020204" pitchFamily="34" charset="0"/>
              </a:rPr>
              <a:t>VTRx</a:t>
            </a:r>
            <a:r>
              <a:rPr lang="en-US" sz="1600" dirty="0">
                <a:latin typeface="Arial Nova Cond Light" panose="020B0306020202020204" pitchFamily="34" charset="0"/>
              </a:rPr>
              <a:t>+  (coverts highspeed signals from electrical to optical and vice-versa).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FEE32D-BEB1-9F40-BD3F-895097A8C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203" y="1779082"/>
            <a:ext cx="2011680" cy="11592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B7C717-989E-0C14-6204-3D94EC8EF6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32" y="1826618"/>
            <a:ext cx="2476690" cy="10572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F1DFE0-AF6C-34FA-C62F-C5F4904E8F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7830"/>
          <a:stretch/>
        </p:blipFill>
        <p:spPr>
          <a:xfrm>
            <a:off x="1583668" y="787685"/>
            <a:ext cx="5976664" cy="89085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F922862-DC1B-DBA9-043E-63904222FFF8}"/>
              </a:ext>
            </a:extLst>
          </p:cNvPr>
          <p:cNvCxnSpPr>
            <a:cxnSpLocks/>
          </p:cNvCxnSpPr>
          <p:nvPr/>
        </p:nvCxnSpPr>
        <p:spPr>
          <a:xfrm flipH="1" flipV="1">
            <a:off x="6294120" y="1615440"/>
            <a:ext cx="419100" cy="40386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EFBEC5C-2F24-8B83-75F2-19016110C3E0}"/>
              </a:ext>
            </a:extLst>
          </p:cNvPr>
          <p:cNvCxnSpPr>
            <a:cxnSpLocks/>
          </p:cNvCxnSpPr>
          <p:nvPr/>
        </p:nvCxnSpPr>
        <p:spPr>
          <a:xfrm flipV="1">
            <a:off x="3325798" y="1539240"/>
            <a:ext cx="1307162" cy="40386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526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583820" y="-3240"/>
            <a:ext cx="5976360" cy="699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0" strike="noStrike" spc="-1" dirty="0">
                <a:solidFill>
                  <a:srgbClr val="004774"/>
                </a:solidFill>
                <a:latin typeface="Arial Nova Cond Light"/>
              </a:rPr>
              <a:t>Motivation &amp; Work Plan</a:t>
            </a:r>
            <a:endParaRPr lang="de-DE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dt" idx="7"/>
          </p:nvPr>
        </p:nvSpPr>
        <p:spPr>
          <a:xfrm>
            <a:off x="218520" y="4875480"/>
            <a:ext cx="1031040" cy="14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20.09.2021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ftr" idx="8"/>
          </p:nvPr>
        </p:nvSpPr>
        <p:spPr>
          <a:xfrm>
            <a:off x="1732320" y="4877280"/>
            <a:ext cx="6054120" cy="145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FELIX read-out with ITkPix - Wael Alkakhi</a:t>
            </a:r>
            <a:endParaRPr lang="en-US" sz="1400" b="0" strike="noStrike" spc="-1" dirty="0"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sldNum" idx="9"/>
          </p:nvPr>
        </p:nvSpPr>
        <p:spPr>
          <a:xfrm>
            <a:off x="8322480" y="4894560"/>
            <a:ext cx="602640" cy="12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de-DE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DDB7F4A-28E6-448D-8249-3EFCCADB4FF0}" type="slidenum">
              <a:rPr lang="de-DE" sz="1400" b="0" strike="noStrike" spc="-1">
                <a:solidFill>
                  <a:srgbClr val="004774"/>
                </a:solidFill>
                <a:latin typeface="Arial Nova Cond Light"/>
              </a:rPr>
              <a:t>7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53" name="Picture 5" descr="A blue and white sign&#10;&#10;Description automatically generated with low confidence"/>
          <p:cNvPicPr/>
          <p:nvPr/>
        </p:nvPicPr>
        <p:blipFill>
          <a:blip r:embed="rId2"/>
          <a:stretch/>
        </p:blipFill>
        <p:spPr>
          <a:xfrm>
            <a:off x="7812360" y="123480"/>
            <a:ext cx="1331280" cy="445680"/>
          </a:xfrm>
          <a:prstGeom prst="rect">
            <a:avLst/>
          </a:prstGeom>
          <a:ln w="0">
            <a:noFill/>
          </a:ln>
        </p:spPr>
      </p:pic>
      <p:sp>
        <p:nvSpPr>
          <p:cNvPr id="54" name="TextBox 6"/>
          <p:cNvSpPr/>
          <p:nvPr/>
        </p:nvSpPr>
        <p:spPr>
          <a:xfrm>
            <a:off x="0" y="1295205"/>
            <a:ext cx="9144000" cy="255309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171360" indent="-171360"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  <a:ea typeface="Noto Sans CJK SC"/>
              </a:rPr>
              <a:t>Aim: Validate YARR-Felix-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  <a:ea typeface="Noto Sans CJK SC"/>
              </a:rPr>
              <a:t>Optoboard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  <a:ea typeface="Noto Sans CJK SC"/>
              </a:rPr>
              <a:t>-</a:t>
            </a:r>
            <a:r>
              <a:rPr lang="en-US" sz="1600" b="1" strike="noStrike" spc="-1" dirty="0" err="1">
                <a:solidFill>
                  <a:srgbClr val="000000"/>
                </a:solidFill>
                <a:latin typeface="Arial Nova Cond Light"/>
                <a:ea typeface="Noto Sans CJK SC"/>
              </a:rPr>
              <a:t>ITkPix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  <a:ea typeface="Noto Sans CJK SC"/>
              </a:rPr>
              <a:t> 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Read-out chain using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Netio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-Next and Felix-star.</a:t>
            </a:r>
          </a:p>
          <a:p>
            <a:pPr marL="171360" indent="-171360">
              <a:buClr>
                <a:srgbClr val="000000"/>
              </a:buClr>
              <a:buFont typeface="Arial"/>
              <a:buChar char="•"/>
            </a:pPr>
            <a:endParaRPr lang="en-US" sz="1600" b="0" strike="noStrike" spc="-1" dirty="0">
              <a:latin typeface="Arial"/>
            </a:endParaRPr>
          </a:p>
          <a:p>
            <a:pPr>
              <a:buClr>
                <a:srgbClr val="000000"/>
              </a:buClr>
            </a:pPr>
            <a:endParaRPr lang="en-US" sz="1600" b="0" strike="noStrike" spc="-1" dirty="0"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Start point(RD53A read-out):</a:t>
            </a:r>
            <a:endParaRPr lang="en-US" sz="1600" b="0" strike="noStrike" spc="-1" dirty="0">
              <a:latin typeface="Arial"/>
            </a:endParaRPr>
          </a:p>
          <a:p>
            <a:pPr marL="628560" lvl="1" indent="-171360"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Yarr Branch: </a:t>
            </a:r>
            <a:r>
              <a:rPr lang="en-US" sz="1600" b="0" u="sng" strike="noStrike" spc="-1" dirty="0">
                <a:solidFill>
                  <a:srgbClr val="0033CC"/>
                </a:solidFill>
                <a:uFillTx/>
                <a:latin typeface="Arial Nova Cond Light"/>
                <a:hlinkClick r:id="rId3"/>
              </a:rPr>
              <a:t>devel_rd53a_felixNetioNext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, using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Vldb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 (GBT) and Felix VC709 board through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felix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-star/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Netio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-Next.</a:t>
            </a:r>
            <a:endParaRPr lang="en-US" sz="1600" spc="-1" dirty="0">
              <a:latin typeface="Arial"/>
            </a:endParaRPr>
          </a:p>
          <a:p>
            <a:pPr marL="628560" lvl="1" indent="-171360"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Yarr Branch: </a:t>
            </a:r>
            <a:r>
              <a:rPr lang="en-US" sz="1600" u="sng" spc="-1" dirty="0">
                <a:solidFill>
                  <a:srgbClr val="0033CC"/>
                </a:solidFill>
                <a:latin typeface="Arial Nova Cond Light"/>
              </a:rPr>
              <a:t>devel_rd53a_felixNetio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, using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Vldb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+ (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lpGBT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) and Felix-712 Card through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felix</a:t>
            </a:r>
            <a:r>
              <a:rPr lang="en-US" sz="1600" spc="-1" dirty="0" err="1">
                <a:solidFill>
                  <a:srgbClr val="000000"/>
                </a:solidFill>
                <a:latin typeface="Arial Nova Cond Light"/>
              </a:rPr>
              <a:t>core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/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Netio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. </a:t>
            </a:r>
          </a:p>
          <a:p>
            <a:pPr marL="286920" lvl="1">
              <a:lnSpc>
                <a:spcPct val="100000"/>
              </a:lnSpc>
              <a:buClr>
                <a:srgbClr val="000000"/>
              </a:buClr>
            </a:pPr>
            <a:endParaRPr lang="en-US" sz="1600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Intermediate step :</a:t>
            </a:r>
            <a:endParaRPr lang="en-US" sz="1600" b="0" strike="noStrike" spc="-1" dirty="0">
              <a:latin typeface="Arial"/>
            </a:endParaRPr>
          </a:p>
          <a:p>
            <a:pPr marL="458280" lvl="1" indent="-171360"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  <a:ea typeface="Noto Sans CJK SC"/>
              </a:rPr>
              <a:t>Validate YARR-Felix-Optoboard-</a:t>
            </a:r>
            <a:r>
              <a:rPr lang="en-US" sz="1600" b="1" strike="noStrike" spc="-1" dirty="0">
                <a:solidFill>
                  <a:srgbClr val="000000"/>
                </a:solidFill>
                <a:latin typeface="Arial Nova Cond Light"/>
                <a:ea typeface="Noto Sans CJK SC"/>
              </a:rPr>
              <a:t>RD53A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  <a:ea typeface="Noto Sans CJK SC"/>
              </a:rPr>
              <a:t> 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Read-out chain using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Netio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-Next and Felix-star.</a:t>
            </a:r>
          </a:p>
          <a:p>
            <a:pPr marL="458280" lvl="1" indent="-171360">
              <a:buClr>
                <a:srgbClr val="000000"/>
              </a:buClr>
              <a:buFont typeface="Arial"/>
              <a:buChar char="•"/>
            </a:pPr>
            <a:endParaRPr lang="en-US" sz="1600" b="0" strike="noStrike" spc="-1" dirty="0">
              <a:solidFill>
                <a:srgbClr val="000000"/>
              </a:solidFill>
              <a:latin typeface="Arial Nova Cond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3668" y="0"/>
            <a:ext cx="5976664" cy="699542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Yarr/Felix/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Optoboard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/RD53A Lab Setup </a:t>
            </a:r>
            <a:endParaRPr lang="de-DE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22D23B-0B95-488F-668D-97EF938C6B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t>20.09.2021</a:t>
            </a:r>
            <a:endParaRPr lang="en-US" sz="1400" dirty="0">
              <a:solidFill>
                <a:schemeClr val="tx2">
                  <a:lumMod val="75000"/>
                </a:schemeClr>
              </a:solidFill>
              <a:latin typeface="Arial Nova Cond Light" panose="020B0306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95926-24B8-0F0D-B3CE-4D2563D34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>
                <a:latin typeface="Arial Nova Cond Light" panose="020B0306020202020204" pitchFamily="34" charset="0"/>
              </a:rPr>
              <a:t>FELIX read-out with ITkPix - Wael Alkakhi</a:t>
            </a:r>
            <a:endParaRPr lang="de-DE" sz="1400" dirty="0">
              <a:latin typeface="Arial Nova Cond Light" panose="020B0306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2B1254-6537-F880-2314-5285D8B180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de-DE" sz="1400" smtClean="0">
                <a:solidFill>
                  <a:schemeClr val="tx2">
                    <a:lumMod val="75000"/>
                  </a:schemeClr>
                </a:solidFill>
                <a:latin typeface="Arial Nova Cond Light" panose="020B0306020202020204" pitchFamily="34" charset="0"/>
              </a:rPr>
              <a:pPr/>
              <a:t>8</a:t>
            </a:fld>
            <a:endParaRPr lang="de-DE" sz="1400" dirty="0">
              <a:solidFill>
                <a:schemeClr val="tx2">
                  <a:lumMod val="75000"/>
                </a:schemeClr>
              </a:solidFill>
              <a:latin typeface="Arial Nova Cond Light" panose="020B0306020202020204" pitchFamily="34" charset="0"/>
            </a:endParaRPr>
          </a:p>
        </p:txBody>
      </p:sp>
      <p:pic>
        <p:nvPicPr>
          <p:cNvPr id="6" name="Picture 5" descr="A blue and white sign&#10;&#10;Description automatically generated with low confidence">
            <a:extLst>
              <a:ext uri="{FF2B5EF4-FFF2-40B4-BE49-F238E27FC236}">
                <a16:creationId xmlns:a16="http://schemas.microsoft.com/office/drawing/2014/main" id="{F1BAB5E7-0338-43AF-961F-BDE771D873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8"/>
            <a:ext cx="1331640" cy="4461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F576E0-7959-39F8-E9B1-71FD4F523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268" y="782899"/>
            <a:ext cx="5361465" cy="4021099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59CA48E-0B66-C539-76C5-07BA3307C7F8}"/>
              </a:ext>
            </a:extLst>
          </p:cNvPr>
          <p:cNvSpPr/>
          <p:nvPr/>
        </p:nvSpPr>
        <p:spPr>
          <a:xfrm>
            <a:off x="7762060" y="991929"/>
            <a:ext cx="1185049" cy="461665"/>
          </a:xfrm>
          <a:prstGeom prst="roundRect">
            <a:avLst/>
          </a:prstGeom>
          <a:solidFill>
            <a:srgbClr val="00B0F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 Nova Cond Light" panose="020B0306020202020204" pitchFamily="34" charset="0"/>
              </a:rPr>
              <a:t>Power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70F734D-9FC1-3A7C-A4DC-14FEEDF7474D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6450044" y="1222762"/>
            <a:ext cx="1312016" cy="484892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29C4080-4DFB-B3E1-9A03-9874D91C5204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6156176" y="1222762"/>
            <a:ext cx="1605884" cy="869945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C2833E2-8179-F25D-56EF-86D59C4F6311}"/>
              </a:ext>
            </a:extLst>
          </p:cNvPr>
          <p:cNvSpPr/>
          <p:nvPr/>
        </p:nvSpPr>
        <p:spPr>
          <a:xfrm>
            <a:off x="193132" y="2377036"/>
            <a:ext cx="1185049" cy="461665"/>
          </a:xfrm>
          <a:prstGeom prst="roundRect">
            <a:avLst/>
          </a:prstGeom>
          <a:solidFill>
            <a:srgbClr val="00B0F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Arial Nova Cond Light" panose="020B0306020202020204" pitchFamily="34" charset="0"/>
              </a:rPr>
              <a:t>Optoboard</a:t>
            </a:r>
            <a:endParaRPr lang="en-US" sz="1600" dirty="0">
              <a:solidFill>
                <a:schemeClr val="tx1"/>
              </a:solidFill>
              <a:latin typeface="Arial Nova Cond Light" panose="020B030602020202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93ADCA6-ED67-AF75-F3CE-38D060D8007F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1378181" y="2219941"/>
            <a:ext cx="2977795" cy="387928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A36C36F-E968-78BE-DB6A-50C167867658}"/>
              </a:ext>
            </a:extLst>
          </p:cNvPr>
          <p:cNvSpPr/>
          <p:nvPr/>
        </p:nvSpPr>
        <p:spPr>
          <a:xfrm>
            <a:off x="193132" y="2931790"/>
            <a:ext cx="1185049" cy="461665"/>
          </a:xfrm>
          <a:prstGeom prst="roundRect">
            <a:avLst/>
          </a:prstGeom>
          <a:solidFill>
            <a:srgbClr val="00B0F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 Nova Cond Light" panose="020B0306020202020204" pitchFamily="34" charset="0"/>
              </a:rPr>
              <a:t>Rd53A SCC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58E1CF9-888B-3B75-500D-7C470819EA87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1378181" y="2995796"/>
            <a:ext cx="1177595" cy="166827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306010C-8000-65A1-C32C-EA82AE5C78A7}"/>
              </a:ext>
            </a:extLst>
          </p:cNvPr>
          <p:cNvSpPr/>
          <p:nvPr/>
        </p:nvSpPr>
        <p:spPr>
          <a:xfrm>
            <a:off x="193132" y="1053484"/>
            <a:ext cx="1185049" cy="461665"/>
          </a:xfrm>
          <a:prstGeom prst="roundRect">
            <a:avLst/>
          </a:prstGeom>
          <a:solidFill>
            <a:srgbClr val="00B0F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 Nova Cond Light" panose="020B0306020202020204" pitchFamily="34" charset="0"/>
              </a:rPr>
              <a:t>To FELIX PC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4FCC84-3201-204C-9D39-C5C5CB704A1F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1378181" y="1284317"/>
            <a:ext cx="2689763" cy="13548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417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583640" y="0"/>
            <a:ext cx="5976360" cy="699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0" strike="noStrike" spc="-1" dirty="0">
                <a:solidFill>
                  <a:srgbClr val="004774"/>
                </a:solidFill>
                <a:latin typeface="Arial Nova Cond Light"/>
              </a:rPr>
              <a:t>Example of Achieved Results</a:t>
            </a:r>
            <a:endParaRPr lang="de-DE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dt" idx="13"/>
          </p:nvPr>
        </p:nvSpPr>
        <p:spPr>
          <a:xfrm>
            <a:off x="218520" y="4875480"/>
            <a:ext cx="1031040" cy="14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20.09.2021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ftr" idx="14"/>
          </p:nvPr>
        </p:nvSpPr>
        <p:spPr>
          <a:xfrm>
            <a:off x="1732320" y="4877280"/>
            <a:ext cx="6054120" cy="145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lnSpc>
                <a:spcPct val="100000"/>
              </a:lnSpc>
              <a:buNone/>
              <a:defRPr lang="en-US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4774"/>
                </a:solidFill>
                <a:latin typeface="Arial Nova Cond Light"/>
              </a:rPr>
              <a:t>FELIX read-out with ITkPix - Wael Alkakhi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sldNum" idx="15"/>
          </p:nvPr>
        </p:nvSpPr>
        <p:spPr>
          <a:xfrm>
            <a:off x="8322480" y="4894560"/>
            <a:ext cx="602640" cy="12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de-DE" sz="1400" b="0" strike="noStrike" spc="-1">
                <a:solidFill>
                  <a:srgbClr val="004774"/>
                </a:solidFill>
                <a:latin typeface="Arial Nova Cond Light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970911B-6033-4DAC-AE31-6A1B7C3D2667}" type="slidenum">
              <a:rPr lang="de-DE" sz="1400" b="0" strike="noStrike" spc="-1">
                <a:solidFill>
                  <a:srgbClr val="004774"/>
                </a:solidFill>
                <a:latin typeface="Arial Nova Cond Light"/>
              </a:rPr>
              <a:t>9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67" name="Picture 5" descr="A blue and white sign&#10;&#10;Description automatically generated with low confidence"/>
          <p:cNvPicPr/>
          <p:nvPr/>
        </p:nvPicPr>
        <p:blipFill>
          <a:blip r:embed="rId2"/>
          <a:stretch/>
        </p:blipFill>
        <p:spPr>
          <a:xfrm>
            <a:off x="7812360" y="123480"/>
            <a:ext cx="1331280" cy="445680"/>
          </a:xfrm>
          <a:prstGeom prst="rect">
            <a:avLst/>
          </a:prstGeom>
          <a:ln w="0">
            <a:noFill/>
          </a:ln>
        </p:spPr>
      </p:pic>
      <p:sp>
        <p:nvSpPr>
          <p:cNvPr id="68" name="TextBox 6"/>
          <p:cNvSpPr/>
          <p:nvPr/>
        </p:nvSpPr>
        <p:spPr>
          <a:xfrm>
            <a:off x="7200" y="735480"/>
            <a:ext cx="913644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  <a:ea typeface="Noto Sans CJK SC"/>
              </a:rPr>
              <a:t>YARR-Felix-Optoboard-RD53A 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Read-out chain using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 Nova Cond Light"/>
              </a:rPr>
              <a:t>Netio</a:t>
            </a:r>
            <a:r>
              <a:rPr lang="en-US" sz="1600" b="0" strike="noStrike" spc="-1" dirty="0">
                <a:solidFill>
                  <a:srgbClr val="000000"/>
                </a:solidFill>
                <a:latin typeface="Arial Nova Cond Light"/>
              </a:rPr>
              <a:t>-Next and Felix-star works.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69" name="Picture 8"/>
          <p:cNvPicPr/>
          <p:nvPr/>
        </p:nvPicPr>
        <p:blipFill>
          <a:blip r:embed="rId3"/>
          <a:stretch/>
        </p:blipFill>
        <p:spPr>
          <a:xfrm>
            <a:off x="0" y="1260420"/>
            <a:ext cx="3032760" cy="3326820"/>
          </a:xfrm>
          <a:prstGeom prst="rect">
            <a:avLst/>
          </a:prstGeom>
          <a:ln w="0">
            <a:noFill/>
          </a:ln>
        </p:spPr>
      </p:pic>
      <p:pic>
        <p:nvPicPr>
          <p:cNvPr id="70" name="Picture 10"/>
          <p:cNvPicPr/>
          <p:nvPr/>
        </p:nvPicPr>
        <p:blipFill>
          <a:blip r:embed="rId4"/>
          <a:stretch/>
        </p:blipFill>
        <p:spPr>
          <a:xfrm>
            <a:off x="3032760" y="1690260"/>
            <a:ext cx="3040200" cy="2431800"/>
          </a:xfrm>
          <a:prstGeom prst="rect">
            <a:avLst/>
          </a:prstGeom>
          <a:ln w="0">
            <a:noFill/>
          </a:ln>
        </p:spPr>
      </p:pic>
      <p:pic>
        <p:nvPicPr>
          <p:cNvPr id="71" name="Picture 12"/>
          <p:cNvPicPr/>
          <p:nvPr/>
        </p:nvPicPr>
        <p:blipFill>
          <a:blip r:embed="rId5"/>
          <a:stretch/>
        </p:blipFill>
        <p:spPr>
          <a:xfrm>
            <a:off x="6103800" y="1690260"/>
            <a:ext cx="3040200" cy="2431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F9B"/>
      </a:dk2>
      <a:lt2>
        <a:srgbClr val="50A5D2"/>
      </a:lt2>
      <a:accent1>
        <a:srgbClr val="153268"/>
      </a:accent1>
      <a:accent2>
        <a:srgbClr val="3B3B3A"/>
      </a:accent2>
      <a:accent3>
        <a:srgbClr val="84BFEA"/>
      </a:accent3>
      <a:accent4>
        <a:srgbClr val="EAE2D8"/>
      </a:accent4>
      <a:accent5>
        <a:srgbClr val="F6F4F0"/>
      </a:accent5>
      <a:accent6>
        <a:srgbClr val="575756"/>
      </a:accent6>
      <a:hlink>
        <a:srgbClr val="0033CC"/>
      </a:hlink>
      <a:folHlink>
        <a:srgbClr val="66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870</Words>
  <Application>Microsoft Office PowerPoint</Application>
  <PresentationFormat>On-screen Show (16:9)</PresentationFormat>
  <Paragraphs>132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Nova</vt:lpstr>
      <vt:lpstr>Arial Nova Cond Light</vt:lpstr>
      <vt:lpstr>Calibri</vt:lpstr>
      <vt:lpstr>Symbol</vt:lpstr>
      <vt:lpstr>Times New Roman</vt:lpstr>
      <vt:lpstr>Wingdings</vt:lpstr>
      <vt:lpstr>Office Theme</vt:lpstr>
      <vt:lpstr> FELIX read-out with ITkPix   Wael Alkakhi  In consultation with Prof. Arnulf Quadt    II. Physikalisches Institut, Georg-August-Universität Göttingen    ATLAS-D Annual meeting 2023, Bonn Parallel Sessions I: Detector Physics 2 </vt:lpstr>
      <vt:lpstr>Introduction: HL-LHC &amp; ITk detector  </vt:lpstr>
      <vt:lpstr>ITK Pixel Readout</vt:lpstr>
      <vt:lpstr>Felix Read-out Chain Data Handling</vt:lpstr>
      <vt:lpstr>Netio/Felixcore vs Felix-star/Netio-Next </vt:lpstr>
      <vt:lpstr>ITk Read-out system building blocks</vt:lpstr>
      <vt:lpstr>Motivation &amp; Work Plan</vt:lpstr>
      <vt:lpstr>Yarr/Felix/Optoboard/RD53A Lab Setup </vt:lpstr>
      <vt:lpstr>Example of Achieved Results</vt:lpstr>
      <vt:lpstr>Conclusion &amp; Outlook</vt:lpstr>
      <vt:lpstr>Back up</vt:lpstr>
      <vt:lpstr>RD53A SCC </vt:lpstr>
      <vt:lpstr>Issues &amp; Solutions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Lange, Regina (ZVW);Voss, Christine</dc:creator>
  <dc:description/>
  <cp:lastModifiedBy>Alkakhi, Wael</cp:lastModifiedBy>
  <cp:revision>250</cp:revision>
  <dcterms:created xsi:type="dcterms:W3CDTF">2017-08-09T09:33:14Z</dcterms:created>
  <dcterms:modified xsi:type="dcterms:W3CDTF">2023-09-07T18:36:31Z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2016-08-08T00:00:00Z</vt:filetime>
  </property>
  <property fmtid="{D5CDD505-2E9C-101B-9397-08002B2CF9AE}" pid="3" name="Creator">
    <vt:lpwstr>Adobe InDesign CC 2015 (Macintosh)</vt:lpwstr>
  </property>
  <property fmtid="{D5CDD505-2E9C-101B-9397-08002B2CF9AE}" pid="4" name="LastSaved">
    <vt:filetime>2016-08-08T00:00:00Z</vt:filetime>
  </property>
  <property fmtid="{D5CDD505-2E9C-101B-9397-08002B2CF9AE}" pid="5" name="PresentationFormat">
    <vt:lpwstr>On-screen Show (16:9)</vt:lpwstr>
  </property>
  <property fmtid="{D5CDD505-2E9C-101B-9397-08002B2CF9AE}" pid="6" name="Slides">
    <vt:i4>4</vt:i4>
  </property>
</Properties>
</file>