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3" r:id="rId5"/>
    <p:sldId id="718" r:id="rId6"/>
    <p:sldId id="719" r:id="rId7"/>
    <p:sldId id="333" r:id="rId8"/>
    <p:sldId id="735" r:id="rId9"/>
    <p:sldId id="734" r:id="rId10"/>
    <p:sldId id="724" r:id="rId11"/>
    <p:sldId id="725" r:id="rId12"/>
    <p:sldId id="726" r:id="rId13"/>
    <p:sldId id="708" r:id="rId14"/>
    <p:sldId id="715" r:id="rId15"/>
    <p:sldId id="716" r:id="rId16"/>
    <p:sldId id="713" r:id="rId17"/>
    <p:sldId id="728" r:id="rId18"/>
    <p:sldId id="717" r:id="rId19"/>
    <p:sldId id="712" r:id="rId20"/>
    <p:sldId id="727" r:id="rId21"/>
    <p:sldId id="687" r:id="rId22"/>
    <p:sldId id="681" r:id="rId23"/>
    <p:sldId id="707" r:id="rId24"/>
    <p:sldId id="729" r:id="rId25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09" autoAdjust="0"/>
    <p:restoredTop sz="94660"/>
  </p:normalViewPr>
  <p:slideViewPr>
    <p:cSldViewPr snapToObjects="1" showGuides="1">
      <p:cViewPr varScale="1">
        <p:scale>
          <a:sx n="149" d="100"/>
          <a:sy n="149" d="100"/>
        </p:scale>
        <p:origin x="120" y="12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he\Desktop\&#21103;&#26412;CB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XU\&#24494;&#20449;\WeChat%20Files\qingjin681609\FileStorage\File\2023-09\MCBRD04_QuenchList_1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Training</a:t>
            </a:r>
            <a:r>
              <a:rPr lang="en-US" altLang="zh-CN" baseline="0"/>
              <a:t> history of CB017</a:t>
            </a:r>
            <a:endParaRPr lang="en-US" altLang="zh-C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Current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xVal>
          <c:yVal>
            <c:numRef>
              <c:f>Sheet1!$B$2:$B$49</c:f>
              <c:numCache>
                <c:formatCode>General</c:formatCode>
                <c:ptCount val="48"/>
                <c:pt idx="0">
                  <c:v>336.06</c:v>
                </c:pt>
                <c:pt idx="1">
                  <c:v>370.8</c:v>
                </c:pt>
                <c:pt idx="2">
                  <c:v>387.89</c:v>
                </c:pt>
                <c:pt idx="3">
                  <c:v>414</c:v>
                </c:pt>
                <c:pt idx="4">
                  <c:v>417.8</c:v>
                </c:pt>
                <c:pt idx="5">
                  <c:v>414.23</c:v>
                </c:pt>
                <c:pt idx="6">
                  <c:v>421.67</c:v>
                </c:pt>
                <c:pt idx="7">
                  <c:v>433.2</c:v>
                </c:pt>
                <c:pt idx="8">
                  <c:v>442.95</c:v>
                </c:pt>
                <c:pt idx="9">
                  <c:v>441.08</c:v>
                </c:pt>
                <c:pt idx="10">
                  <c:v>443.37</c:v>
                </c:pt>
                <c:pt idx="11">
                  <c:v>445.57</c:v>
                </c:pt>
                <c:pt idx="12">
                  <c:v>451.48</c:v>
                </c:pt>
                <c:pt idx="13">
                  <c:v>458.02</c:v>
                </c:pt>
                <c:pt idx="14">
                  <c:v>456.7</c:v>
                </c:pt>
                <c:pt idx="15">
                  <c:v>474.03</c:v>
                </c:pt>
                <c:pt idx="16">
                  <c:v>458.54</c:v>
                </c:pt>
                <c:pt idx="17">
                  <c:v>470.85</c:v>
                </c:pt>
                <c:pt idx="18">
                  <c:v>463.62</c:v>
                </c:pt>
                <c:pt idx="19">
                  <c:v>475.55</c:v>
                </c:pt>
                <c:pt idx="20">
                  <c:v>457.66</c:v>
                </c:pt>
                <c:pt idx="21">
                  <c:v>479.59</c:v>
                </c:pt>
                <c:pt idx="22">
                  <c:v>475.5</c:v>
                </c:pt>
                <c:pt idx="23">
                  <c:v>494.49</c:v>
                </c:pt>
                <c:pt idx="24">
                  <c:v>481.18</c:v>
                </c:pt>
                <c:pt idx="25">
                  <c:v>490</c:v>
                </c:pt>
                <c:pt idx="26">
                  <c:v>486.8</c:v>
                </c:pt>
                <c:pt idx="27">
                  <c:v>494.94</c:v>
                </c:pt>
                <c:pt idx="28">
                  <c:v>499.99</c:v>
                </c:pt>
                <c:pt idx="29">
                  <c:v>473.49</c:v>
                </c:pt>
                <c:pt idx="30">
                  <c:v>506.7</c:v>
                </c:pt>
                <c:pt idx="31">
                  <c:v>504.71</c:v>
                </c:pt>
                <c:pt idx="32">
                  <c:v>512.32000000000005</c:v>
                </c:pt>
                <c:pt idx="33">
                  <c:v>512.78</c:v>
                </c:pt>
                <c:pt idx="34">
                  <c:v>503.9</c:v>
                </c:pt>
                <c:pt idx="35">
                  <c:v>518.13</c:v>
                </c:pt>
                <c:pt idx="36">
                  <c:v>513.04</c:v>
                </c:pt>
                <c:pt idx="37">
                  <c:v>518.61</c:v>
                </c:pt>
                <c:pt idx="38">
                  <c:v>489.42</c:v>
                </c:pt>
                <c:pt idx="39">
                  <c:v>513.04</c:v>
                </c:pt>
                <c:pt idx="40">
                  <c:v>518.07000000000005</c:v>
                </c:pt>
                <c:pt idx="41">
                  <c:v>512.15</c:v>
                </c:pt>
                <c:pt idx="42">
                  <c:v>524.03</c:v>
                </c:pt>
                <c:pt idx="43">
                  <c:v>494.35</c:v>
                </c:pt>
                <c:pt idx="44">
                  <c:v>515.29999999999995</c:v>
                </c:pt>
                <c:pt idx="45">
                  <c:v>520.61</c:v>
                </c:pt>
                <c:pt idx="46">
                  <c:v>523.28</c:v>
                </c:pt>
                <c:pt idx="47">
                  <c:v>514.71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829-4CF8-8D35-77630495A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1909264"/>
        <c:axId val="551909824"/>
      </c:scatterChart>
      <c:valAx>
        <c:axId val="551909264"/>
        <c:scaling>
          <c:orientation val="minMax"/>
          <c:max val="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1909824"/>
        <c:crosses val="autoZero"/>
        <c:crossBetween val="midCat"/>
      </c:valAx>
      <c:valAx>
        <c:axId val="551909824"/>
        <c:scaling>
          <c:orientation val="minMax"/>
          <c:min val="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19092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b="1">
                <a:solidFill>
                  <a:schemeClr val="tx1"/>
                </a:solidFill>
              </a:rPr>
              <a:t>The training history of MCBRD04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8.8038006594409426E-2"/>
          <c:y val="9.2263681592039806E-2"/>
          <c:w val="0.88593059595946566"/>
          <c:h val="0.84254965330826181"/>
        </c:manualLayout>
      </c:layout>
      <c:scatterChart>
        <c:scatterStyle val="lineMarker"/>
        <c:varyColors val="0"/>
        <c:ser>
          <c:idx val="0"/>
          <c:order val="0"/>
          <c:tx>
            <c:strRef>
              <c:f>'training history'!$B$1</c:f>
              <c:strCache>
                <c:ptCount val="1"/>
                <c:pt idx="0">
                  <c:v>Aperture 1_quench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8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10E9-466E-B5C1-3E762A8C90DD}"/>
              </c:ext>
            </c:extLst>
          </c:dPt>
          <c:dPt>
            <c:idx val="10"/>
            <c:marker>
              <c:symbol val="circle"/>
              <c:size val="7"/>
              <c:spPr>
                <a:solidFill>
                  <a:srgbClr val="0070C0"/>
                </a:solidFill>
                <a:ln w="9525">
                  <a:solidFill>
                    <a:srgbClr val="0070C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10E9-466E-B5C1-3E762A8C90DD}"/>
              </c:ext>
            </c:extLst>
          </c:dPt>
          <c:dPt>
            <c:idx val="12"/>
            <c:marker>
              <c:symbol val="circle"/>
              <c:size val="7"/>
              <c:spPr>
                <a:solidFill>
                  <a:srgbClr val="0070C0"/>
                </a:solidFill>
                <a:ln w="9525">
                  <a:solidFill>
                    <a:srgbClr val="0070C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10E9-466E-B5C1-3E762A8C90DD}"/>
              </c:ext>
            </c:extLst>
          </c:dPt>
          <c:dPt>
            <c:idx val="19"/>
            <c:marker>
              <c:symbol val="circle"/>
              <c:size val="7"/>
              <c:spPr>
                <a:solidFill>
                  <a:srgbClr val="0070C0"/>
                </a:solidFill>
                <a:ln w="9525">
                  <a:solidFill>
                    <a:srgbClr val="0070C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10E9-466E-B5C1-3E762A8C90DD}"/>
              </c:ext>
            </c:extLst>
          </c:dPt>
          <c:dPt>
            <c:idx val="20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10E9-466E-B5C1-3E762A8C90DD}"/>
              </c:ext>
            </c:extLst>
          </c:dPt>
          <c:dPt>
            <c:idx val="21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10E9-466E-B5C1-3E762A8C90DD}"/>
              </c:ext>
            </c:extLst>
          </c:dPt>
          <c:dPt>
            <c:idx val="22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10E9-466E-B5C1-3E762A8C90DD}"/>
              </c:ext>
            </c:extLst>
          </c:dPt>
          <c:dPt>
            <c:idx val="23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10E9-466E-B5C1-3E762A8C90DD}"/>
              </c:ext>
            </c:extLst>
          </c:dPt>
          <c:dPt>
            <c:idx val="28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10E9-466E-B5C1-3E762A8C90DD}"/>
              </c:ext>
            </c:extLst>
          </c:dPt>
          <c:dPt>
            <c:idx val="31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10E9-466E-B5C1-3E762A8C90DD}"/>
              </c:ext>
            </c:extLst>
          </c:dPt>
          <c:dPt>
            <c:idx val="135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10E9-466E-B5C1-3E762A8C90DD}"/>
              </c:ext>
            </c:extLst>
          </c:dPt>
          <c:dPt>
            <c:idx val="184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10E9-466E-B5C1-3E762A8C90DD}"/>
              </c:ext>
            </c:extLst>
          </c:dPt>
          <c:dPt>
            <c:idx val="185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10E9-466E-B5C1-3E762A8C90DD}"/>
              </c:ext>
            </c:extLst>
          </c:dPt>
          <c:dPt>
            <c:idx val="189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10E9-466E-B5C1-3E762A8C90DD}"/>
              </c:ext>
            </c:extLst>
          </c:dPt>
          <c:dPt>
            <c:idx val="190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10E9-466E-B5C1-3E762A8C90DD}"/>
              </c:ext>
            </c:extLst>
          </c:dPt>
          <c:dPt>
            <c:idx val="199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10E9-466E-B5C1-3E762A8C90DD}"/>
              </c:ext>
            </c:extLst>
          </c:dPt>
          <c:dPt>
            <c:idx val="204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10E9-466E-B5C1-3E762A8C90DD}"/>
              </c:ext>
            </c:extLst>
          </c:dPt>
          <c:dPt>
            <c:idx val="209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10E9-466E-B5C1-3E762A8C90DD}"/>
              </c:ext>
            </c:extLst>
          </c:dPt>
          <c:dPt>
            <c:idx val="214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2-10E9-466E-B5C1-3E762A8C90DD}"/>
              </c:ext>
            </c:extLst>
          </c:dPt>
          <c:dPt>
            <c:idx val="216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10E9-466E-B5C1-3E762A8C90DD}"/>
              </c:ext>
            </c:extLst>
          </c:dPt>
          <c:dPt>
            <c:idx val="219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10E9-466E-B5C1-3E762A8C90DD}"/>
              </c:ext>
            </c:extLst>
          </c:dPt>
          <c:dPt>
            <c:idx val="224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10E9-466E-B5C1-3E762A8C90DD}"/>
              </c:ext>
            </c:extLst>
          </c:dPt>
          <c:dPt>
            <c:idx val="227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6-10E9-466E-B5C1-3E762A8C90DD}"/>
              </c:ext>
            </c:extLst>
          </c:dPt>
          <c:dPt>
            <c:idx val="230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7-10E9-466E-B5C1-3E762A8C90DD}"/>
              </c:ext>
            </c:extLst>
          </c:dPt>
          <c:dPt>
            <c:idx val="232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8-10E9-466E-B5C1-3E762A8C90DD}"/>
              </c:ext>
            </c:extLst>
          </c:dPt>
          <c:dPt>
            <c:idx val="233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9-10E9-466E-B5C1-3E762A8C90DD}"/>
              </c:ext>
            </c:extLst>
          </c:dPt>
          <c:xVal>
            <c:numRef>
              <c:f>'training history'!$A$2:$A$37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xVal>
          <c:yVal>
            <c:numRef>
              <c:f>'training history'!$B$2:$B$37</c:f>
              <c:numCache>
                <c:formatCode>General</c:formatCode>
                <c:ptCount val="36"/>
                <c:pt idx="0">
                  <c:v>345</c:v>
                </c:pt>
                <c:pt idx="1">
                  <c:v>340</c:v>
                </c:pt>
                <c:pt idx="2">
                  <c:v>367</c:v>
                </c:pt>
                <c:pt idx="3">
                  <c:v>387</c:v>
                </c:pt>
                <c:pt idx="4">
                  <c:v>392</c:v>
                </c:pt>
                <c:pt idx="5">
                  <c:v>394</c:v>
                </c:pt>
                <c:pt idx="6">
                  <c:v>391</c:v>
                </c:pt>
                <c:pt idx="7">
                  <c:v>391</c:v>
                </c:pt>
                <c:pt idx="8">
                  <c:v>394</c:v>
                </c:pt>
                <c:pt idx="9">
                  <c:v>406</c:v>
                </c:pt>
                <c:pt idx="10">
                  <c:v>412</c:v>
                </c:pt>
                <c:pt idx="11">
                  <c:v>412</c:v>
                </c:pt>
                <c:pt idx="12">
                  <c:v>413</c:v>
                </c:pt>
                <c:pt idx="13">
                  <c:v>415</c:v>
                </c:pt>
                <c:pt idx="14">
                  <c:v>418</c:v>
                </c:pt>
                <c:pt idx="15">
                  <c:v>421</c:v>
                </c:pt>
                <c:pt idx="16">
                  <c:v>404</c:v>
                </c:pt>
                <c:pt idx="17">
                  <c:v>416</c:v>
                </c:pt>
                <c:pt idx="18">
                  <c:v>404</c:v>
                </c:pt>
                <c:pt idx="19">
                  <c:v>420</c:v>
                </c:pt>
                <c:pt idx="20">
                  <c:v>423</c:v>
                </c:pt>
                <c:pt idx="21">
                  <c:v>-394</c:v>
                </c:pt>
                <c:pt idx="22">
                  <c:v>-423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A-10E9-466E-B5C1-3E762A8C90DD}"/>
            </c:ext>
          </c:extLst>
        </c:ser>
        <c:ser>
          <c:idx val="1"/>
          <c:order val="1"/>
          <c:tx>
            <c:strRef>
              <c:f>'training history'!$C$1</c:f>
              <c:strCache>
                <c:ptCount val="1"/>
                <c:pt idx="0">
                  <c:v>Aperture 2_quench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diamond"/>
            <c:size val="7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Pt>
            <c:idx val="1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B-10E9-466E-B5C1-3E762A8C90DD}"/>
              </c:ext>
            </c:extLst>
          </c:dPt>
          <c:dPt>
            <c:idx val="11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C-10E9-466E-B5C1-3E762A8C90DD}"/>
              </c:ext>
            </c:extLst>
          </c:dPt>
          <c:dPt>
            <c:idx val="12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D-10E9-466E-B5C1-3E762A8C90DD}"/>
              </c:ext>
            </c:extLst>
          </c:dPt>
          <c:dPt>
            <c:idx val="13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10E9-466E-B5C1-3E762A8C90DD}"/>
              </c:ext>
            </c:extLst>
          </c:dPt>
          <c:dPt>
            <c:idx val="14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F-10E9-466E-B5C1-3E762A8C90DD}"/>
              </c:ext>
            </c:extLst>
          </c:dPt>
          <c:dPt>
            <c:idx val="20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0-10E9-466E-B5C1-3E762A8C90DD}"/>
              </c:ext>
            </c:extLst>
          </c:dPt>
          <c:dPt>
            <c:idx val="29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1-10E9-466E-B5C1-3E762A8C90DD}"/>
              </c:ext>
            </c:extLst>
          </c:dPt>
          <c:dPt>
            <c:idx val="32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2-10E9-466E-B5C1-3E762A8C90DD}"/>
              </c:ext>
            </c:extLst>
          </c:dPt>
          <c:dPt>
            <c:idx val="131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3-10E9-466E-B5C1-3E762A8C90DD}"/>
              </c:ext>
            </c:extLst>
          </c:dPt>
          <c:dPt>
            <c:idx val="133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4-10E9-466E-B5C1-3E762A8C90DD}"/>
              </c:ext>
            </c:extLst>
          </c:dPt>
          <c:dPt>
            <c:idx val="134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5-10E9-466E-B5C1-3E762A8C90DD}"/>
              </c:ext>
            </c:extLst>
          </c:dPt>
          <c:dPt>
            <c:idx val="167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6-10E9-466E-B5C1-3E762A8C90DD}"/>
              </c:ext>
            </c:extLst>
          </c:dPt>
          <c:dPt>
            <c:idx val="168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7-10E9-466E-B5C1-3E762A8C90DD}"/>
              </c:ext>
            </c:extLst>
          </c:dPt>
          <c:dPt>
            <c:idx val="192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8-10E9-466E-B5C1-3E762A8C90DD}"/>
              </c:ext>
            </c:extLst>
          </c:dPt>
          <c:dPt>
            <c:idx val="195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9-10E9-466E-B5C1-3E762A8C90DD}"/>
              </c:ext>
            </c:extLst>
          </c:dPt>
          <c:dPt>
            <c:idx val="208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A-10E9-466E-B5C1-3E762A8C90DD}"/>
              </c:ext>
            </c:extLst>
          </c:dPt>
          <c:dPt>
            <c:idx val="209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B-10E9-466E-B5C1-3E762A8C90DD}"/>
              </c:ext>
            </c:extLst>
          </c:dPt>
          <c:dPt>
            <c:idx val="213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C-10E9-466E-B5C1-3E762A8C90DD}"/>
              </c:ext>
            </c:extLst>
          </c:dPt>
          <c:dPt>
            <c:idx val="214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D-10E9-466E-B5C1-3E762A8C90DD}"/>
              </c:ext>
            </c:extLst>
          </c:dPt>
          <c:dPt>
            <c:idx val="217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E-10E9-466E-B5C1-3E762A8C90DD}"/>
              </c:ext>
            </c:extLst>
          </c:dPt>
          <c:dPt>
            <c:idx val="222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F-10E9-466E-B5C1-3E762A8C90DD}"/>
              </c:ext>
            </c:extLst>
          </c:dPt>
          <c:dPt>
            <c:idx val="223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0-10E9-466E-B5C1-3E762A8C90DD}"/>
              </c:ext>
            </c:extLst>
          </c:dPt>
          <c:dPt>
            <c:idx val="225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1-10E9-466E-B5C1-3E762A8C90DD}"/>
              </c:ext>
            </c:extLst>
          </c:dPt>
          <c:dPt>
            <c:idx val="226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2-10E9-466E-B5C1-3E762A8C90DD}"/>
              </c:ext>
            </c:extLst>
          </c:dPt>
          <c:dPt>
            <c:idx val="228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3-10E9-466E-B5C1-3E762A8C90DD}"/>
              </c:ext>
            </c:extLst>
          </c:dPt>
          <c:dPt>
            <c:idx val="229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4-10E9-466E-B5C1-3E762A8C90DD}"/>
              </c:ext>
            </c:extLst>
          </c:dPt>
          <c:dPt>
            <c:idx val="230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5-10E9-466E-B5C1-3E762A8C90DD}"/>
              </c:ext>
            </c:extLst>
          </c:dPt>
          <c:dPt>
            <c:idx val="231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6-10E9-466E-B5C1-3E762A8C90DD}"/>
              </c:ext>
            </c:extLst>
          </c:dPt>
          <c:dPt>
            <c:idx val="232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7-10E9-466E-B5C1-3E762A8C90DD}"/>
              </c:ext>
            </c:extLst>
          </c:dPt>
          <c:dPt>
            <c:idx val="233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8-10E9-466E-B5C1-3E762A8C90DD}"/>
              </c:ext>
            </c:extLst>
          </c:dPt>
          <c:xVal>
            <c:numRef>
              <c:f>'training history'!$A$2:$A$37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xVal>
          <c:yVal>
            <c:numRef>
              <c:f>'training history'!$C$2:$C$37</c:f>
              <c:numCache>
                <c:formatCode>General</c:formatCode>
                <c:ptCount val="36"/>
                <c:pt idx="0">
                  <c:v>380</c:v>
                </c:pt>
                <c:pt idx="1">
                  <c:v>394</c:v>
                </c:pt>
                <c:pt idx="2">
                  <c:v>404</c:v>
                </c:pt>
                <c:pt idx="3">
                  <c:v>380</c:v>
                </c:pt>
                <c:pt idx="4">
                  <c:v>404</c:v>
                </c:pt>
                <c:pt idx="5">
                  <c:v>405</c:v>
                </c:pt>
                <c:pt idx="6">
                  <c:v>410</c:v>
                </c:pt>
                <c:pt idx="7">
                  <c:v>418</c:v>
                </c:pt>
                <c:pt idx="8">
                  <c:v>409</c:v>
                </c:pt>
                <c:pt idx="9">
                  <c:v>395</c:v>
                </c:pt>
                <c:pt idx="10">
                  <c:v>422</c:v>
                </c:pt>
                <c:pt idx="11">
                  <c:v>423</c:v>
                </c:pt>
                <c:pt idx="12">
                  <c:v>-394</c:v>
                </c:pt>
                <c:pt idx="13">
                  <c:v>-423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9-10E9-466E-B5C1-3E762A8C90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64536959"/>
        <c:axId val="1964531343"/>
      </c:scatterChart>
      <c:valAx>
        <c:axId val="1964536959"/>
        <c:scaling>
          <c:orientation val="minMax"/>
          <c:max val="24"/>
          <c:min val="0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400" b="1">
                    <a:solidFill>
                      <a:schemeClr val="tx1"/>
                    </a:solidFill>
                  </a:rPr>
                  <a:t>Quench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64531343"/>
        <c:crosses val="autoZero"/>
        <c:crossBetween val="midCat"/>
      </c:valAx>
      <c:valAx>
        <c:axId val="19645313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600" b="1">
                    <a:solidFill>
                      <a:schemeClr val="tx1"/>
                    </a:solidFill>
                  </a:rPr>
                  <a:t>Current[A]</a:t>
                </a:r>
              </a:p>
            </c:rich>
          </c:tx>
          <c:layout>
            <c:manualLayout>
              <c:xMode val="edge"/>
              <c:yMode val="edge"/>
              <c:x val="4.6793290210634898E-3"/>
              <c:y val="0.417154731389182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64536959"/>
        <c:crosses val="autoZero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45557305615041016"/>
          <c:y val="0.31065778051837706"/>
          <c:w val="0.21528578947142163"/>
          <c:h val="9.5422676109225391E-2"/>
        </c:manualLayout>
      </c:layout>
      <c:overlay val="0"/>
      <c:spPr>
        <a:solidFill>
          <a:schemeClr val="bg1"/>
        </a:solidFill>
        <a:ln w="12700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1905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0.0884</cdr:x>
      <cdr:y>0.18187</cdr:y>
    </cdr:from>
    <cdr:to>
      <cdr:x>0.97325</cdr:x>
      <cdr:y>0.18187</cdr:y>
    </cdr:to>
    <cdr:cxnSp macro="">
      <cdr:nvCxnSpPr>
        <cdr:cNvPr id="3" name="直接连接符 2">
          <a:extLst xmlns:a="http://schemas.openxmlformats.org/drawingml/2006/main">
            <a:ext uri="{FF2B5EF4-FFF2-40B4-BE49-F238E27FC236}">
              <a16:creationId xmlns:a16="http://schemas.microsoft.com/office/drawing/2014/main" id="{841B27FE-BB27-B6ED-8E39-50C534B02FBD}"/>
            </a:ext>
          </a:extLst>
        </cdr:cNvPr>
        <cdr:cNvCxnSpPr/>
      </cdr:nvCxnSpPr>
      <cdr:spPr>
        <a:xfrm xmlns:a="http://schemas.openxmlformats.org/drawingml/2006/main">
          <a:off x="718067" y="912175"/>
          <a:ext cx="7187516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0.08631</cdr:x>
      <cdr:y>0.15637</cdr:y>
    </cdr:from>
    <cdr:to>
      <cdr:x>0.97169</cdr:x>
      <cdr:y>0.15637</cdr:y>
    </cdr:to>
    <cdr:cxnSp macro="">
      <cdr:nvCxnSpPr>
        <cdr:cNvPr id="4" name="直接连接符 3">
          <a:extLst xmlns:a="http://schemas.openxmlformats.org/drawingml/2006/main">
            <a:ext uri="{FF2B5EF4-FFF2-40B4-BE49-F238E27FC236}">
              <a16:creationId xmlns:a16="http://schemas.microsoft.com/office/drawing/2014/main" id="{F4A99D65-F16E-3386-55A9-E45F21DEFBEC}"/>
            </a:ext>
          </a:extLst>
        </cdr:cNvPr>
        <cdr:cNvCxnSpPr/>
      </cdr:nvCxnSpPr>
      <cdr:spPr>
        <a:xfrm xmlns:a="http://schemas.openxmlformats.org/drawingml/2006/main">
          <a:off x="701050" y="784259"/>
          <a:ext cx="7191822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0.08735</cdr:x>
      <cdr:y>0.84461</cdr:y>
    </cdr:from>
    <cdr:to>
      <cdr:x>0.97479</cdr:x>
      <cdr:y>0.84461</cdr:y>
    </cdr:to>
    <cdr:cxnSp macro="">
      <cdr:nvCxnSpPr>
        <cdr:cNvPr id="5" name="直接连接符 4">
          <a:extLst xmlns:a="http://schemas.openxmlformats.org/drawingml/2006/main">
            <a:ext uri="{FF2B5EF4-FFF2-40B4-BE49-F238E27FC236}">
              <a16:creationId xmlns:a16="http://schemas.microsoft.com/office/drawing/2014/main" id="{0CCF00C6-A78E-E2D2-88E7-81A8E02F2E83}"/>
            </a:ext>
          </a:extLst>
        </cdr:cNvPr>
        <cdr:cNvCxnSpPr/>
      </cdr:nvCxnSpPr>
      <cdr:spPr>
        <a:xfrm xmlns:a="http://schemas.openxmlformats.org/drawingml/2006/main">
          <a:off x="709493" y="4236072"/>
          <a:ext cx="7208553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0.08695</cdr:x>
      <cdr:y>0.86827</cdr:y>
    </cdr:from>
    <cdr:to>
      <cdr:x>0.97356</cdr:x>
      <cdr:y>0.86827</cdr:y>
    </cdr:to>
    <cdr:cxnSp macro="">
      <cdr:nvCxnSpPr>
        <cdr:cNvPr id="6" name="直接连接符 5">
          <a:extLst xmlns:a="http://schemas.openxmlformats.org/drawingml/2006/main">
            <a:ext uri="{FF2B5EF4-FFF2-40B4-BE49-F238E27FC236}">
              <a16:creationId xmlns:a16="http://schemas.microsoft.com/office/drawing/2014/main" id="{EDAA3AE1-E3A9-8E0D-B1C4-994F0F832AFC}"/>
            </a:ext>
          </a:extLst>
        </cdr:cNvPr>
        <cdr:cNvCxnSpPr/>
      </cdr:nvCxnSpPr>
      <cdr:spPr>
        <a:xfrm xmlns:a="http://schemas.openxmlformats.org/drawingml/2006/main">
          <a:off x="706315" y="4354738"/>
          <a:ext cx="7201813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0.08746</cdr:x>
      <cdr:y>0.78472</cdr:y>
    </cdr:from>
    <cdr:to>
      <cdr:x>0.30878</cdr:x>
      <cdr:y>0.83972</cdr:y>
    </cdr:to>
    <cdr:sp macro="" textlink="">
      <cdr:nvSpPr>
        <cdr:cNvPr id="9" name="文本框 1">
          <a:extLst xmlns:a="http://schemas.openxmlformats.org/drawingml/2006/main">
            <a:ext uri="{FF2B5EF4-FFF2-40B4-BE49-F238E27FC236}">
              <a16:creationId xmlns:a16="http://schemas.microsoft.com/office/drawing/2014/main" id="{454E61F1-D56A-8D44-52B1-385E41348365}"/>
            </a:ext>
          </a:extLst>
        </cdr:cNvPr>
        <cdr:cNvSpPr txBox="1"/>
      </cdr:nvSpPr>
      <cdr:spPr>
        <a:xfrm xmlns:a="http://schemas.openxmlformats.org/drawingml/2006/main">
          <a:off x="686457" y="3420700"/>
          <a:ext cx="1737236" cy="2397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altLang="zh-CN" b="1" dirty="0">
              <a:effectLst/>
            </a:rPr>
            <a:t>Nominal current: -394A</a:t>
          </a:r>
          <a:endParaRPr lang="zh-CN" altLang="en-US" b="1" dirty="0"/>
        </a:p>
      </cdr:txBody>
    </cdr:sp>
  </cdr:relSizeAnchor>
  <cdr:relSizeAnchor xmlns:cdr="http://schemas.openxmlformats.org/drawingml/2006/chartDrawing">
    <cdr:from>
      <cdr:x>0.08746</cdr:x>
      <cdr:y>0.86854</cdr:y>
    </cdr:from>
    <cdr:to>
      <cdr:x>0.3081</cdr:x>
      <cdr:y>0.92354</cdr:y>
    </cdr:to>
    <cdr:sp macro="" textlink="">
      <cdr:nvSpPr>
        <cdr:cNvPr id="10" name="文本框 2">
          <a:extLst xmlns:a="http://schemas.openxmlformats.org/drawingml/2006/main">
            <a:ext uri="{FF2B5EF4-FFF2-40B4-BE49-F238E27FC236}">
              <a16:creationId xmlns:a16="http://schemas.microsoft.com/office/drawing/2014/main" id="{6B8628A2-E408-A09B-8A06-42E5D93F0D2F}"/>
            </a:ext>
          </a:extLst>
        </cdr:cNvPr>
        <cdr:cNvSpPr txBox="1"/>
      </cdr:nvSpPr>
      <cdr:spPr>
        <a:xfrm xmlns:a="http://schemas.openxmlformats.org/drawingml/2006/main">
          <a:off x="686457" y="3786073"/>
          <a:ext cx="1731860" cy="239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altLang="zh-CN" b="1" dirty="0">
              <a:effectLst/>
            </a:rPr>
            <a:t>Ultimate current:</a:t>
          </a:r>
          <a:r>
            <a:rPr lang="en-US" altLang="zh-CN" b="1" baseline="0" dirty="0">
              <a:effectLst/>
            </a:rPr>
            <a:t> </a:t>
          </a:r>
          <a:r>
            <a:rPr lang="en-US" altLang="zh-CN" b="1" dirty="0">
              <a:effectLst/>
            </a:rPr>
            <a:t>-422A</a:t>
          </a:r>
          <a:endParaRPr lang="zh-CN" altLang="en-US" b="1" dirty="0"/>
        </a:p>
      </cdr:txBody>
    </cdr:sp>
  </cdr:relSizeAnchor>
  <cdr:relSizeAnchor xmlns:cdr="http://schemas.openxmlformats.org/drawingml/2006/chartDrawing">
    <cdr:from>
      <cdr:x>0.16027</cdr:x>
      <cdr:y>0.31306</cdr:y>
    </cdr:from>
    <cdr:to>
      <cdr:x>0.21209</cdr:x>
      <cdr:y>0.68769</cdr:y>
    </cdr:to>
    <cdr:sp macro="" textlink="">
      <cdr:nvSpPr>
        <cdr:cNvPr id="12" name="文本框 11">
          <a:extLst xmlns:a="http://schemas.openxmlformats.org/drawingml/2006/main">
            <a:ext uri="{FF2B5EF4-FFF2-40B4-BE49-F238E27FC236}">
              <a16:creationId xmlns:a16="http://schemas.microsoft.com/office/drawing/2014/main" id="{D4E61B8B-43B2-29CA-2A56-9DB7274DB45F}"/>
            </a:ext>
          </a:extLst>
        </cdr:cNvPr>
        <cdr:cNvSpPr txBox="1"/>
      </cdr:nvSpPr>
      <cdr:spPr>
        <a:xfrm xmlns:a="http://schemas.openxmlformats.org/drawingml/2006/main">
          <a:off x="1932622" y="1598295"/>
          <a:ext cx="624840" cy="19126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eaVert" wrap="square" rtlCol="0"/>
        <a:lstStyle xmlns:a="http://schemas.openxmlformats.org/drawingml/2006/main"/>
        <a:p xmlns:a="http://schemas.openxmlformats.org/drawingml/2006/main">
          <a:endParaRPr lang="zh-CN" altLang="en-US" sz="1100"/>
        </a:p>
      </cdr:txBody>
    </cdr:sp>
  </cdr:relSizeAnchor>
  <cdr:relSizeAnchor xmlns:cdr="http://schemas.openxmlformats.org/drawingml/2006/chartDrawing">
    <cdr:from>
      <cdr:x>0.74759</cdr:x>
      <cdr:y>0.67984</cdr:y>
    </cdr:from>
    <cdr:to>
      <cdr:x>0.8835</cdr:x>
      <cdr:y>0.75316</cdr:y>
    </cdr:to>
    <cdr:sp macro="" textlink="">
      <cdr:nvSpPr>
        <cdr:cNvPr id="33" name="文本框 1">
          <a:extLst xmlns:a="http://schemas.openxmlformats.org/drawingml/2006/main">
            <a:ext uri="{FF2B5EF4-FFF2-40B4-BE49-F238E27FC236}">
              <a16:creationId xmlns:a16="http://schemas.microsoft.com/office/drawing/2014/main" id="{1506F628-AB49-ADEF-6191-9D7FEDE50CD4}"/>
            </a:ext>
          </a:extLst>
        </cdr:cNvPr>
        <cdr:cNvSpPr txBox="1"/>
      </cdr:nvSpPr>
      <cdr:spPr>
        <a:xfrm xmlns:a="http://schemas.openxmlformats.org/drawingml/2006/main">
          <a:off x="5868057" y="2963500"/>
          <a:ext cx="1066800" cy="319613"/>
        </a:xfrm>
        <a:prstGeom xmlns:a="http://schemas.openxmlformats.org/drawingml/2006/main" prst="rect">
          <a:avLst/>
        </a:prstGeom>
        <a:ln xmlns:a="http://schemas.openxmlformats.org/drawingml/2006/main" w="1905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zh-CN" sz="1400" b="1">
              <a:solidFill>
                <a:schemeClr val="tx1"/>
              </a:solidFill>
            </a:rPr>
            <a:t>MCBRD04</a:t>
          </a:r>
          <a:endParaRPr lang="zh-CN" altLang="en-US" sz="1400" b="1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0.36482</cdr:x>
      <cdr:y>0.62775</cdr:y>
    </cdr:from>
    <cdr:to>
      <cdr:x>0.46047</cdr:x>
      <cdr:y>0.76632</cdr:y>
    </cdr:to>
    <cdr:sp macro="" textlink="">
      <cdr:nvSpPr>
        <cdr:cNvPr id="35" name="文本框 34">
          <a:extLst xmlns:a="http://schemas.openxmlformats.org/drawingml/2006/main">
            <a:ext uri="{FF2B5EF4-FFF2-40B4-BE49-F238E27FC236}">
              <a16:creationId xmlns:a16="http://schemas.microsoft.com/office/drawing/2014/main" id="{56AACC0C-F7ED-4AE5-88C4-1E20B2494313}"/>
            </a:ext>
          </a:extLst>
        </cdr:cNvPr>
        <cdr:cNvSpPr txBox="1"/>
      </cdr:nvSpPr>
      <cdr:spPr>
        <a:xfrm xmlns:a="http://schemas.openxmlformats.org/drawingml/2006/main">
          <a:off x="2970435" y="3058246"/>
          <a:ext cx="778801" cy="675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1100"/>
        </a:p>
      </cdr:txBody>
    </cdr:sp>
  </cdr:relSizeAnchor>
  <cdr:relSizeAnchor xmlns:cdr="http://schemas.openxmlformats.org/drawingml/2006/chartDrawing">
    <cdr:from>
      <cdr:x>0.74759</cdr:x>
      <cdr:y>0.31299</cdr:y>
    </cdr:from>
    <cdr:to>
      <cdr:x>0.99759</cdr:x>
      <cdr:y>0.44186</cdr:y>
    </cdr:to>
    <cdr:grpSp>
      <cdr:nvGrpSpPr>
        <cdr:cNvPr id="51" name="组合 50">
          <a:extLst xmlns:a="http://schemas.openxmlformats.org/drawingml/2006/main">
            <a:ext uri="{FF2B5EF4-FFF2-40B4-BE49-F238E27FC236}">
              <a16:creationId xmlns:a16="http://schemas.microsoft.com/office/drawing/2014/main" id="{EB80B62F-950D-A26D-3B56-7C586C012E98}"/>
            </a:ext>
          </a:extLst>
        </cdr:cNvPr>
        <cdr:cNvGrpSpPr/>
      </cdr:nvGrpSpPr>
      <cdr:grpSpPr>
        <a:xfrm xmlns:a="http://schemas.openxmlformats.org/drawingml/2006/main">
          <a:off x="5868056" y="1295400"/>
          <a:ext cx="1962252" cy="533399"/>
          <a:chOff x="6069161" y="1286553"/>
          <a:chExt cx="2035314" cy="537773"/>
        </a:xfrm>
      </cdr:grpSpPr>
      <cdr:sp macro="" textlink="">
        <cdr:nvSpPr>
          <cdr:cNvPr id="37" name="文本框 36">
            <a:extLst xmlns:a="http://schemas.openxmlformats.org/drawingml/2006/main">
              <a:ext uri="{FF2B5EF4-FFF2-40B4-BE49-F238E27FC236}">
                <a16:creationId xmlns:a16="http://schemas.microsoft.com/office/drawing/2014/main" id="{668C3043-99A8-FBE6-6944-288D883CCB4E}"/>
              </a:ext>
            </a:extLst>
          </cdr:cNvPr>
          <cdr:cNvSpPr txBox="1"/>
        </cdr:nvSpPr>
        <cdr:spPr>
          <a:xfrm xmlns:a="http://schemas.openxmlformats.org/drawingml/2006/main">
            <a:off x="6112672" y="1286553"/>
            <a:ext cx="1991803" cy="53777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en-US" altLang="zh-CN" sz="1200" b="1" dirty="0"/>
              <a:t>Aperture</a:t>
            </a:r>
            <a:r>
              <a:rPr lang="en-US" altLang="zh-CN" sz="1200" b="1" baseline="0" dirty="0"/>
              <a:t> 1</a:t>
            </a:r>
            <a:r>
              <a:rPr lang="en-US" altLang="zh-CN" sz="1200" b="1" dirty="0"/>
              <a:t>_no</a:t>
            </a:r>
            <a:r>
              <a:rPr lang="en-US" altLang="zh-CN" sz="1200" b="1" baseline="0" dirty="0"/>
              <a:t> quench</a:t>
            </a:r>
          </a:p>
          <a:p xmlns:a="http://schemas.openxmlformats.org/drawingml/2006/main">
            <a:r>
              <a:rPr lang="en-US" altLang="zh-CN" sz="1200" b="1" baseline="0" dirty="0">
                <a:effectLst/>
                <a:latin typeface="+mn-lt"/>
                <a:ea typeface="+mn-ea"/>
                <a:cs typeface="+mn-cs"/>
              </a:rPr>
              <a:t>Aperture 2_no quench</a:t>
            </a:r>
            <a:endParaRPr lang="zh-CN" altLang="en-US" sz="1600" b="1" dirty="0"/>
          </a:p>
        </cdr:txBody>
      </cdr:sp>
      <cdr:sp macro="" textlink="">
        <cdr:nvSpPr>
          <cdr:cNvPr id="41" name="椭圆 40">
            <a:extLst xmlns:a="http://schemas.openxmlformats.org/drawingml/2006/main">
              <a:ext uri="{FF2B5EF4-FFF2-40B4-BE49-F238E27FC236}">
                <a16:creationId xmlns:a16="http://schemas.microsoft.com/office/drawing/2014/main" id="{318C217E-47CC-5602-A4E7-240BED7418F7}"/>
              </a:ext>
            </a:extLst>
          </cdr:cNvPr>
          <cdr:cNvSpPr/>
        </cdr:nvSpPr>
        <cdr:spPr>
          <a:xfrm xmlns:a="http://schemas.openxmlformats.org/drawingml/2006/main">
            <a:off x="6069161" y="1363378"/>
            <a:ext cx="76750" cy="76503"/>
          </a:xfrm>
          <a:prstGeom xmlns:a="http://schemas.openxmlformats.org/drawingml/2006/main" prst="ellipse">
            <a:avLst/>
          </a:prstGeom>
          <a:solidFill xmlns:a="http://schemas.openxmlformats.org/drawingml/2006/main">
            <a:srgbClr val="00B050"/>
          </a:solidFill>
          <a:ln xmlns:a="http://schemas.openxmlformats.org/drawingml/2006/main">
            <a:solidFill>
              <a:srgbClr val="00B05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zh-CN"/>
          </a:p>
        </cdr:txBody>
      </cdr:sp>
      <cdr:sp macro="" textlink="">
        <cdr:nvSpPr>
          <cdr:cNvPr id="42" name="菱形 41">
            <a:extLst xmlns:a="http://schemas.openxmlformats.org/drawingml/2006/main">
              <a:ext uri="{FF2B5EF4-FFF2-40B4-BE49-F238E27FC236}">
                <a16:creationId xmlns:a16="http://schemas.microsoft.com/office/drawing/2014/main" id="{928A5984-8479-F6CF-0437-CAFB887BE121}"/>
              </a:ext>
            </a:extLst>
          </cdr:cNvPr>
          <cdr:cNvSpPr/>
        </cdr:nvSpPr>
        <cdr:spPr>
          <a:xfrm xmlns:a="http://schemas.openxmlformats.org/drawingml/2006/main">
            <a:off x="6069162" y="1576269"/>
            <a:ext cx="80860" cy="94408"/>
          </a:xfrm>
          <a:prstGeom xmlns:a="http://schemas.openxmlformats.org/drawingml/2006/main" prst="diamond">
            <a:avLst/>
          </a:prstGeom>
          <a:solidFill xmlns:a="http://schemas.openxmlformats.org/drawingml/2006/main">
            <a:srgbClr val="00B050"/>
          </a:solidFill>
          <a:ln xmlns:a="http://schemas.openxmlformats.org/drawingml/2006/main">
            <a:solidFill>
              <a:srgbClr val="00B05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zh-CN"/>
          </a:p>
        </cdr:txBody>
      </cdr:sp>
    </cdr:grpSp>
  </cdr:relSizeAnchor>
  <cdr:relSizeAnchor xmlns:cdr="http://schemas.openxmlformats.org/drawingml/2006/chartDrawing">
    <cdr:from>
      <cdr:x>0.74759</cdr:x>
      <cdr:y>0.19038</cdr:y>
    </cdr:from>
    <cdr:to>
      <cdr:x>0.96509</cdr:x>
      <cdr:y>0.24537</cdr:y>
    </cdr:to>
    <cdr:sp macro="" textlink="">
      <cdr:nvSpPr>
        <cdr:cNvPr id="46" name="文本框 1">
          <a:extLst xmlns:a="http://schemas.openxmlformats.org/drawingml/2006/main">
            <a:ext uri="{FF2B5EF4-FFF2-40B4-BE49-F238E27FC236}">
              <a16:creationId xmlns:a16="http://schemas.microsoft.com/office/drawing/2014/main" id="{D1E8ECB4-FDF0-21E1-F9B1-7FBA6C5C5482}"/>
            </a:ext>
          </a:extLst>
        </cdr:cNvPr>
        <cdr:cNvSpPr txBox="1"/>
      </cdr:nvSpPr>
      <cdr:spPr>
        <a:xfrm xmlns:a="http://schemas.openxmlformats.org/drawingml/2006/main">
          <a:off x="5868056" y="829900"/>
          <a:ext cx="1707169" cy="2397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zh-CN" sz="1100" b="1" dirty="0">
              <a:effectLst/>
              <a:latin typeface="+mn-lt"/>
              <a:ea typeface="+mn-ea"/>
              <a:cs typeface="+mn-cs"/>
            </a:rPr>
            <a:t>Nominal current: 394A</a:t>
          </a:r>
          <a:endParaRPr lang="zh-CN" altLang="en-US" sz="1100" b="1" dirty="0"/>
        </a:p>
      </cdr:txBody>
    </cdr:sp>
  </cdr:relSizeAnchor>
  <cdr:relSizeAnchor xmlns:cdr="http://schemas.openxmlformats.org/drawingml/2006/chartDrawing">
    <cdr:from>
      <cdr:x>0.74333</cdr:x>
      <cdr:y>0.0855</cdr:y>
    </cdr:from>
    <cdr:to>
      <cdr:x>0.96509</cdr:x>
      <cdr:y>0.14049</cdr:y>
    </cdr:to>
    <cdr:sp macro="" textlink="">
      <cdr:nvSpPr>
        <cdr:cNvPr id="47" name="文本框 2">
          <a:extLst xmlns:a="http://schemas.openxmlformats.org/drawingml/2006/main">
            <a:ext uri="{FF2B5EF4-FFF2-40B4-BE49-F238E27FC236}">
              <a16:creationId xmlns:a16="http://schemas.microsoft.com/office/drawing/2014/main" id="{2BD1CA15-1140-15F3-2B69-2C850E9CC76E}"/>
            </a:ext>
          </a:extLst>
        </cdr:cNvPr>
        <cdr:cNvSpPr txBox="1"/>
      </cdr:nvSpPr>
      <cdr:spPr>
        <a:xfrm xmlns:a="http://schemas.openxmlformats.org/drawingml/2006/main">
          <a:off x="5834620" y="372700"/>
          <a:ext cx="1740606" cy="2397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zh-CN" sz="1100" b="1" dirty="0">
              <a:effectLst/>
              <a:latin typeface="+mn-lt"/>
              <a:ea typeface="+mn-ea"/>
              <a:cs typeface="+mn-cs"/>
            </a:rPr>
            <a:t>Ultimate current: 422A</a:t>
          </a:r>
          <a:endParaRPr lang="zh-CN" altLang="en-US" sz="1100" b="1" dirty="0"/>
        </a:p>
      </cdr:txBody>
    </cdr:sp>
  </cdr:relSizeAnchor>
  <cdr:relSizeAnchor xmlns:cdr="http://schemas.openxmlformats.org/drawingml/2006/chartDrawing">
    <cdr:from>
      <cdr:x>0.89097</cdr:x>
      <cdr:y>0.69732</cdr:y>
    </cdr:from>
    <cdr:to>
      <cdr:x>0.9638</cdr:x>
      <cdr:y>0.74976</cdr:y>
    </cdr:to>
    <cdr:sp macro="" textlink="">
      <cdr:nvSpPr>
        <cdr:cNvPr id="48" name="文本框 1">
          <a:extLst xmlns:a="http://schemas.openxmlformats.org/drawingml/2006/main">
            <a:ext uri="{FF2B5EF4-FFF2-40B4-BE49-F238E27FC236}">
              <a16:creationId xmlns:a16="http://schemas.microsoft.com/office/drawing/2014/main" id="{8AB60EDE-BB22-2D13-E437-023209B7C5C9}"/>
            </a:ext>
          </a:extLst>
        </cdr:cNvPr>
        <cdr:cNvSpPr txBox="1"/>
      </cdr:nvSpPr>
      <cdr:spPr>
        <a:xfrm xmlns:a="http://schemas.openxmlformats.org/drawingml/2006/main">
          <a:off x="6993436" y="3039700"/>
          <a:ext cx="571707" cy="228600"/>
        </a:xfrm>
        <a:prstGeom xmlns:a="http://schemas.openxmlformats.org/drawingml/2006/main" prst="rect">
          <a:avLst/>
        </a:prstGeom>
        <a:ln xmlns:a="http://schemas.openxmlformats.org/drawingml/2006/main" w="1905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zh-CN" sz="1400" b="1">
              <a:solidFill>
                <a:schemeClr val="tx1"/>
              </a:solidFill>
            </a:rPr>
            <a:t>4.1K</a:t>
          </a:r>
          <a:endParaRPr lang="zh-CN" altLang="en-US" sz="1400" b="1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492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589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727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481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602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56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64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Q. Xu,12th HL-LHC Collaboration Meeting, 19-22 Sep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Q. Xu,12th HL-LHC Collaboration Meeting, 19-22 Sep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g"/><Relationship Id="rId3" Type="http://schemas.openxmlformats.org/officeDocument/2006/relationships/image" Target="../media/image21.png"/><Relationship Id="rId7" Type="http://schemas.openxmlformats.org/officeDocument/2006/relationships/image" Target="../media/image4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22.jpeg"/><Relationship Id="rId9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52.jpeg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51.jpeg"/><Relationship Id="rId2" Type="http://schemas.openxmlformats.org/officeDocument/2006/relationships/tags" Target="../tags/tag3.xml"/><Relationship Id="rId16" Type="http://schemas.openxmlformats.org/officeDocument/2006/relationships/image" Target="../media/image55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50.jpeg"/><Relationship Id="rId5" Type="http://schemas.openxmlformats.org/officeDocument/2006/relationships/tags" Target="../tags/tag6.xml"/><Relationship Id="rId15" Type="http://schemas.openxmlformats.org/officeDocument/2006/relationships/image" Target="../media/image54.jpeg"/><Relationship Id="rId10" Type="http://schemas.openxmlformats.org/officeDocument/2006/relationships/image" Target="../media/image22.jpeg"/><Relationship Id="rId4" Type="http://schemas.openxmlformats.org/officeDocument/2006/relationships/tags" Target="../tags/tag5.xml"/><Relationship Id="rId9" Type="http://schemas.openxmlformats.org/officeDocument/2006/relationships/image" Target="../media/image21.png"/><Relationship Id="rId14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21.png"/><Relationship Id="rId7" Type="http://schemas.openxmlformats.org/officeDocument/2006/relationships/image" Target="../media/image58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24.png"/><Relationship Id="rId7" Type="http://schemas.openxmlformats.org/officeDocument/2006/relationships/image" Target="../media/image6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8.jpe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0.pn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2.jpeg"/><Relationship Id="rId10" Type="http://schemas.openxmlformats.org/officeDocument/2006/relationships/image" Target="../media/image31.jpeg"/><Relationship Id="rId4" Type="http://schemas.openxmlformats.org/officeDocument/2006/relationships/image" Target="../media/image21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jpg"/><Relationship Id="rId3" Type="http://schemas.openxmlformats.org/officeDocument/2006/relationships/image" Target="../media/image20.pn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22.jpeg"/><Relationship Id="rId10" Type="http://schemas.openxmlformats.org/officeDocument/2006/relationships/image" Target="../media/image38.jpeg"/><Relationship Id="rId4" Type="http://schemas.openxmlformats.org/officeDocument/2006/relationships/image" Target="../media/image21.png"/><Relationship Id="rId9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4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ctrTitle"/>
          </p:nvPr>
        </p:nvSpPr>
        <p:spPr>
          <a:xfrm>
            <a:off x="685800" y="1809750"/>
            <a:ext cx="7772400" cy="897632"/>
          </a:xfrm>
        </p:spPr>
        <p:txBody>
          <a:bodyPr/>
          <a:lstStyle/>
          <a:p>
            <a:pPr algn="ctr"/>
            <a:r>
              <a:rPr lang="en-US" altLang="zh-CN" sz="3200" dirty="0">
                <a:latin typeface="Book Antiqua" panose="02040602050305030304" pitchFamily="18" charset="0"/>
              </a:rPr>
              <a:t>HL-LHC MCBRD CCT Magnets:</a:t>
            </a:r>
            <a:br>
              <a:rPr lang="en-US" altLang="zh-CN" sz="3200" dirty="0">
                <a:latin typeface="Book Antiqua" panose="02040602050305030304" pitchFamily="18" charset="0"/>
              </a:rPr>
            </a:br>
            <a:r>
              <a:rPr lang="en-US" altLang="zh-CN" sz="3200" dirty="0">
                <a:latin typeface="Book Antiqua" panose="02040602050305030304" pitchFamily="18" charset="0"/>
              </a:rPr>
              <a:t>Review and Latest Progress in China</a:t>
            </a:r>
            <a:endParaRPr lang="en-GB" sz="3200" dirty="0">
              <a:latin typeface="Book Antiqua" panose="0204060205030503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7CD8068-AAC0-40A5-A6B9-AB04185A85F5}"/>
              </a:ext>
            </a:extLst>
          </p:cNvPr>
          <p:cNvSpPr/>
          <p:nvPr/>
        </p:nvSpPr>
        <p:spPr>
          <a:xfrm>
            <a:off x="533400" y="3167896"/>
            <a:ext cx="8001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accent5"/>
                </a:solidFill>
                <a:ea typeface="+mj-ea"/>
                <a:cs typeface="+mj-cs"/>
              </a:rPr>
              <a:t>Qingjin XU</a:t>
            </a:r>
          </a:p>
          <a:p>
            <a:pPr algn="ctr"/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j-ea"/>
                <a:cs typeface="+mj-cs"/>
              </a:rPr>
              <a:t>IHEP-CAS</a:t>
            </a:r>
          </a:p>
          <a:p>
            <a:pPr algn="ctr"/>
            <a:r>
              <a:rPr lang="en-US" altLang="zh-CN" sz="2000" dirty="0">
                <a:ea typeface="+mj-ea"/>
                <a:cs typeface="+mj-cs"/>
              </a:rPr>
              <a:t>For the CCT Magnet Team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BD949CCD-B575-49A2-9B47-5CE8FF5F66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8" b="-1"/>
          <a:stretch/>
        </p:blipFill>
        <p:spPr>
          <a:xfrm>
            <a:off x="5624241" y="36453"/>
            <a:ext cx="749401" cy="687364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3FE6B4F5-DB9D-4886-9E58-4E1CE4AFE4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r="4948"/>
          <a:stretch/>
        </p:blipFill>
        <p:spPr>
          <a:xfrm>
            <a:off x="6373642" y="36453"/>
            <a:ext cx="675943" cy="7033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9D8BA0F-BC47-44E2-A996-5370D37F10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2" t="34860" r="18022" b="35424"/>
          <a:stretch/>
        </p:blipFill>
        <p:spPr>
          <a:xfrm>
            <a:off x="7811239" y="150493"/>
            <a:ext cx="1188991" cy="55246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E650976-CF6B-4F71-A59B-19E746AEE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649" y="150493"/>
            <a:ext cx="645322" cy="51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texte 19">
            <a:extLst>
              <a:ext uri="{FF2B5EF4-FFF2-40B4-BE49-F238E27FC236}">
                <a16:creationId xmlns:a16="http://schemas.microsoft.com/office/drawing/2014/main" id="{2BB60A24-06E1-8663-B5EE-9F277C47DE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38600" y="4568825"/>
            <a:ext cx="1676400" cy="279400"/>
          </a:xfrm>
        </p:spPr>
        <p:txBody>
          <a:bodyPr>
            <a:normAutofit/>
          </a:bodyPr>
          <a:lstStyle/>
          <a:p>
            <a:r>
              <a:rPr lang="en-US" altLang="zh-CN" b="0" i="0" dirty="0">
                <a:solidFill>
                  <a:schemeClr val="bg2"/>
                </a:solidFill>
              </a:rPr>
              <a:t>20</a:t>
            </a:r>
            <a:r>
              <a:rPr lang="en-GB" b="0" i="0" dirty="0">
                <a:solidFill>
                  <a:schemeClr val="bg2"/>
                </a:solidFill>
              </a:rPr>
              <a:t> </a:t>
            </a:r>
            <a:r>
              <a:rPr lang="en-US" altLang="zh-CN" b="0" i="0" dirty="0">
                <a:solidFill>
                  <a:schemeClr val="bg2"/>
                </a:solidFill>
              </a:rPr>
              <a:t>Sep</a:t>
            </a:r>
            <a:r>
              <a:rPr lang="en-GB" b="0" i="0" dirty="0">
                <a:solidFill>
                  <a:schemeClr val="bg2"/>
                </a:solidFill>
              </a:rPr>
              <a:t> 202</a:t>
            </a:r>
            <a:r>
              <a:rPr lang="en-US" altLang="zh-CN" b="0" i="0" dirty="0">
                <a:solidFill>
                  <a:schemeClr val="bg2"/>
                </a:solidFill>
              </a:rPr>
              <a:t>3</a:t>
            </a:r>
            <a:endParaRPr lang="en-GB" b="0" i="0" dirty="0">
              <a:solidFill>
                <a:schemeClr val="bg2"/>
              </a:solidFill>
            </a:endParaRPr>
          </a:p>
          <a:p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Stand-alone test of CB14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87284"/>
            <a:ext cx="5144555" cy="39384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981200" y="3073084"/>
            <a:ext cx="100059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Detraining</a:t>
            </a:r>
            <a:endParaRPr lang="zh-CN" altLang="en-US" sz="1400" dirty="0"/>
          </a:p>
        </p:txBody>
      </p:sp>
      <p:sp>
        <p:nvSpPr>
          <p:cNvPr id="25" name="文本框 24"/>
          <p:cNvSpPr txBox="1"/>
          <p:nvPr/>
        </p:nvSpPr>
        <p:spPr>
          <a:xfrm>
            <a:off x="5316235" y="891509"/>
            <a:ext cx="37498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/>
              <a:t>Changes: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Changes of the operators.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b="1" u="sng" dirty="0"/>
              <a:t>The inlet pipeline between mix tank and impregnation furnace (exposed in the air ~10</a:t>
            </a:r>
            <a:r>
              <a:rPr lang="zh-CN" altLang="en-US" sz="1600" b="1" u="sng" dirty="0"/>
              <a:t>℃</a:t>
            </a:r>
            <a:r>
              <a:rPr lang="en-US" altLang="zh-CN" sz="1600" b="1" u="sng" dirty="0"/>
              <a:t>) didn’t use any thermal insulation.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It takes a longer time (6~7h) of injection compared with CB09 ~ CB13 (3~4h).</a:t>
            </a:r>
          </a:p>
        </p:txBody>
      </p:sp>
    </p:spTree>
    <p:extLst>
      <p:ext uri="{BB962C8B-B14F-4D97-AF65-F5344CB8AC3E}">
        <p14:creationId xmlns:p14="http://schemas.microsoft.com/office/powerpoint/2010/main" val="1408877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Corrective action of the VPI station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71"/>
          <a:stretch/>
        </p:blipFill>
        <p:spPr>
          <a:xfrm>
            <a:off x="150980" y="767496"/>
            <a:ext cx="3769980" cy="3500031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 flipV="1">
            <a:off x="531979" y="1529496"/>
            <a:ext cx="228600" cy="5334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27179" y="1148496"/>
            <a:ext cx="104387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Inlet pipeline</a:t>
            </a:r>
            <a:endParaRPr lang="zh-CN" altLang="en-US" sz="1200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880655" y="1553695"/>
            <a:ext cx="389636" cy="24250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360779" y="1796196"/>
            <a:ext cx="114005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Heating belt</a:t>
            </a:r>
            <a:endParaRPr lang="zh-CN" altLang="en-US" sz="1400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767496"/>
            <a:ext cx="1938337" cy="258444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228389" y="2802045"/>
            <a:ext cx="155875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T controller for the inletpipeline:52-58</a:t>
            </a:r>
            <a:endParaRPr lang="zh-CN" altLang="en-US" sz="1100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4578" y="767496"/>
            <a:ext cx="2780943" cy="1905000"/>
          </a:xfrm>
          <a:prstGeom prst="rect">
            <a:avLst/>
          </a:prstGeom>
        </p:spPr>
      </p:pic>
      <p:cxnSp>
        <p:nvCxnSpPr>
          <p:cNvPr id="17" name="直接箭头连接符 16"/>
          <p:cNvCxnSpPr/>
          <p:nvPr/>
        </p:nvCxnSpPr>
        <p:spPr>
          <a:xfrm flipV="1">
            <a:off x="6218404" y="1815246"/>
            <a:ext cx="656653" cy="50778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>
            <a:off x="7389979" y="1148496"/>
            <a:ext cx="850335" cy="1524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6574726" y="1307464"/>
            <a:ext cx="98663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Thermal insulation</a:t>
            </a:r>
            <a:endParaRPr lang="zh-CN" altLang="en-US" sz="1400" dirty="0"/>
          </a:p>
        </p:txBody>
      </p:sp>
      <p:cxnSp>
        <p:nvCxnSpPr>
          <p:cNvPr id="20" name="直接箭头连接符 19"/>
          <p:cNvCxnSpPr/>
          <p:nvPr/>
        </p:nvCxnSpPr>
        <p:spPr>
          <a:xfrm>
            <a:off x="8075779" y="1616170"/>
            <a:ext cx="164535" cy="42902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605218" y="2069137"/>
            <a:ext cx="115636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1400" dirty="0"/>
              <a:t>Ultrasonic flow meter</a:t>
            </a:r>
            <a:endParaRPr lang="zh-CN" altLang="en-US" sz="1400" dirty="0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4" t="27823" b="35140"/>
          <a:stretch/>
        </p:blipFill>
        <p:spPr>
          <a:xfrm>
            <a:off x="6069455" y="2905944"/>
            <a:ext cx="2806066" cy="1069585"/>
          </a:xfrm>
          <a:prstGeom prst="rect">
            <a:avLst/>
          </a:prstGeom>
        </p:spPr>
      </p:pic>
      <p:cxnSp>
        <p:nvCxnSpPr>
          <p:cNvPr id="26" name="直接箭头连接符 25"/>
          <p:cNvCxnSpPr/>
          <p:nvPr/>
        </p:nvCxnSpPr>
        <p:spPr>
          <a:xfrm flipV="1">
            <a:off x="7815146" y="2602537"/>
            <a:ext cx="368253" cy="56230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2268" y="3717488"/>
            <a:ext cx="5915025" cy="139065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2154012" y="4677626"/>
            <a:ext cx="25955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60.1 - 58.0 - 58.6 - 58.5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1098608" y="3501537"/>
            <a:ext cx="26170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T controller for the mold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7716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</a:rPr>
              <a:t>Qualification of the VPI system</a:t>
            </a:r>
            <a:endParaRPr lang="en-US" altLang="zh-CN" sz="2400" dirty="0">
              <a:solidFill>
                <a:srgbClr val="0093BE"/>
              </a:solidFill>
              <a:latin typeface="Arial"/>
              <a:ea typeface="黑体" panose="02010609060101010101" pitchFamily="49" charset="-122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hqprint"/>
          <a:stretch>
            <a:fillRect/>
          </a:stretch>
        </p:blipFill>
        <p:spPr>
          <a:xfrm>
            <a:off x="250234" y="819150"/>
            <a:ext cx="1411243" cy="1675912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hqprint"/>
          <a:stretch>
            <a:fillRect/>
          </a:stretch>
        </p:blipFill>
        <p:spPr>
          <a:xfrm>
            <a:off x="1752600" y="819150"/>
            <a:ext cx="1592898" cy="167591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hqprint"/>
          <a:stretch>
            <a:fillRect/>
          </a:stretch>
        </p:blipFill>
        <p:spPr>
          <a:xfrm>
            <a:off x="3436621" y="819150"/>
            <a:ext cx="1544554" cy="167640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4" cstate="hqprint"/>
          <a:srcRect l="27767" b="42105"/>
          <a:stretch/>
        </p:blipFill>
        <p:spPr>
          <a:xfrm>
            <a:off x="5032836" y="819150"/>
            <a:ext cx="3924476" cy="2362200"/>
          </a:xfrm>
          <a:prstGeom prst="rect">
            <a:avLst/>
          </a:prstGeom>
        </p:spPr>
      </p:pic>
      <p:cxnSp>
        <p:nvCxnSpPr>
          <p:cNvPr id="34" name="直接箭头连接符 33"/>
          <p:cNvCxnSpPr/>
          <p:nvPr/>
        </p:nvCxnSpPr>
        <p:spPr>
          <a:xfrm flipH="1" flipV="1">
            <a:off x="7010400" y="2266950"/>
            <a:ext cx="152400" cy="3048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5426325" y="1724540"/>
            <a:ext cx="195977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Thermal insulation for the inlet pipeline</a:t>
            </a:r>
            <a:endParaRPr lang="zh-CN" altLang="en-US" sz="1400" dirty="0"/>
          </a:p>
        </p:txBody>
      </p:sp>
      <p:pic>
        <p:nvPicPr>
          <p:cNvPr id="36" name="图片 3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hqprint"/>
          <a:stretch>
            <a:fillRect/>
          </a:stretch>
        </p:blipFill>
        <p:spPr>
          <a:xfrm>
            <a:off x="250234" y="2647950"/>
            <a:ext cx="1959566" cy="2386187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2261461" y="2687223"/>
            <a:ext cx="2517632" cy="426869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286000" y="3433091"/>
            <a:ext cx="669585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We use a 0.5m </a:t>
            </a:r>
            <a:r>
              <a:rPr lang="en-US" altLang="zh-CN" dirty="0" err="1"/>
              <a:t>quadrupole</a:t>
            </a:r>
            <a:r>
              <a:rPr lang="en-US" altLang="zh-CN" dirty="0"/>
              <a:t> CCT magnet as a qualification of the VPI system after applying the corrective actions.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This magnet will be tested this week.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108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Training history of MCBRD03 (1</a:t>
            </a:r>
            <a:r>
              <a:rPr lang="en-US" altLang="zh-CN" sz="2400" baseline="300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st</a:t>
            </a: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 test)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016CC05A-9EBC-02C7-C77C-530B551D21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28" y="1504950"/>
            <a:ext cx="5479674" cy="3454086"/>
          </a:xfrm>
          <a:prstGeom prst="rect">
            <a:avLst/>
          </a:prstGeom>
          <a:noFill/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68464B46-A663-C684-51FD-85B4945DDD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768" y="1515984"/>
            <a:ext cx="2957032" cy="1623367"/>
          </a:xfrm>
          <a:prstGeom prst="rect">
            <a:avLst/>
          </a:prstGeom>
          <a:noFill/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F67826A6-82A0-9014-B74A-C23843A37A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2800" y="3390347"/>
            <a:ext cx="939699" cy="705050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9A5ED7A6-0896-2B7D-F4D2-6D575B74ED1D}"/>
              </a:ext>
            </a:extLst>
          </p:cNvPr>
          <p:cNvSpPr txBox="1"/>
          <p:nvPr/>
        </p:nvSpPr>
        <p:spPr>
          <a:xfrm>
            <a:off x="457200" y="857092"/>
            <a:ext cx="7879369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AP1(</a:t>
            </a:r>
            <a:r>
              <a:rPr lang="en-US" altLang="zh-CN" sz="1200" dirty="0"/>
              <a:t>CB12</a:t>
            </a:r>
            <a:r>
              <a:rPr lang="zh-CN" altLang="en-US" sz="1200" dirty="0"/>
              <a:t>，</a:t>
            </a:r>
            <a:r>
              <a:rPr lang="en-US" altLang="zh-CN" sz="1200" dirty="0"/>
              <a:t>25 quenches 526A</a:t>
            </a:r>
            <a:r>
              <a:rPr lang="en-US" altLang="zh-CN" sz="1400" dirty="0"/>
              <a:t>) reached ±422A after </a:t>
            </a:r>
            <a:r>
              <a:rPr lang="en-US" altLang="zh-CN" sz="1400" dirty="0">
                <a:solidFill>
                  <a:srgbClr val="FF0000"/>
                </a:solidFill>
              </a:rPr>
              <a:t>11 quenches</a:t>
            </a:r>
            <a:r>
              <a:rPr lang="en-US" altLang="zh-CN" sz="1400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AP2(</a:t>
            </a:r>
            <a:r>
              <a:rPr lang="en-US" altLang="zh-CN" sz="1200" dirty="0"/>
              <a:t>CB09, 33 quenches 530A; after thermal cycle </a:t>
            </a:r>
            <a:r>
              <a:rPr lang="zh-CN" altLang="en-US" sz="1200" dirty="0"/>
              <a:t>＞</a:t>
            </a:r>
            <a:r>
              <a:rPr lang="en-US" altLang="zh-CN" sz="1200" dirty="0"/>
              <a:t>500A</a:t>
            </a:r>
            <a:r>
              <a:rPr lang="en-US" altLang="zh-CN" sz="1400" dirty="0"/>
              <a:t>) reached ±422A </a:t>
            </a:r>
            <a:r>
              <a:rPr lang="en-US" altLang="zh-CN" sz="1400" dirty="0">
                <a:solidFill>
                  <a:srgbClr val="FF0000"/>
                </a:solidFill>
              </a:rPr>
              <a:t>without any quenches</a:t>
            </a:r>
            <a:r>
              <a:rPr lang="en-US" altLang="zh-CN" sz="1400" dirty="0"/>
              <a:t>. 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E1BFEE73-5998-B520-108C-6770E38ADE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768" y="3139351"/>
            <a:ext cx="2957032" cy="18196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7327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Training history of MCBRD03 (2</a:t>
            </a:r>
            <a:r>
              <a:rPr lang="en-US" altLang="zh-CN" sz="2400" baseline="300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nd</a:t>
            </a: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 test)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599" y="992782"/>
            <a:ext cx="5015995" cy="3563567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1024399" y="1472842"/>
            <a:ext cx="4212000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024399" y="1378593"/>
            <a:ext cx="421200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145000" y="1526182"/>
            <a:ext cx="17525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Nominal current : 394 A</a:t>
            </a:r>
            <a:endParaRPr lang="zh-CN" altLang="en-US" sz="1100" dirty="0"/>
          </a:p>
        </p:txBody>
      </p:sp>
      <p:sp>
        <p:nvSpPr>
          <p:cNvPr id="19" name="文本框 18"/>
          <p:cNvSpPr txBox="1"/>
          <p:nvPr/>
        </p:nvSpPr>
        <p:spPr>
          <a:xfrm>
            <a:off x="1144999" y="1099561"/>
            <a:ext cx="18696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Ultimate current : 422 A</a:t>
            </a:r>
            <a:endParaRPr lang="zh-CN" altLang="en-US" sz="1100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1036868" y="3825585"/>
            <a:ext cx="421200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036868" y="3714750"/>
            <a:ext cx="4212000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1135993" y="3433720"/>
            <a:ext cx="17525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Nominal current : -394 A</a:t>
            </a:r>
            <a:endParaRPr lang="zh-CN" altLang="en-US" sz="1100" dirty="0"/>
          </a:p>
        </p:txBody>
      </p:sp>
      <p:sp>
        <p:nvSpPr>
          <p:cNvPr id="23" name="文本框 22"/>
          <p:cNvSpPr txBox="1"/>
          <p:nvPr/>
        </p:nvSpPr>
        <p:spPr>
          <a:xfrm>
            <a:off x="1137379" y="3825454"/>
            <a:ext cx="18696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Ultimate current : -422 A</a:t>
            </a:r>
            <a:endParaRPr lang="zh-CN" altLang="en-US" sz="1100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9A5ED7A6-0896-2B7D-F4D2-6D575B74ED1D}"/>
              </a:ext>
            </a:extLst>
          </p:cNvPr>
          <p:cNvSpPr txBox="1"/>
          <p:nvPr/>
        </p:nvSpPr>
        <p:spPr>
          <a:xfrm>
            <a:off x="373235" y="712130"/>
            <a:ext cx="7879369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Both Apertures reached the nominal current </a:t>
            </a:r>
            <a:r>
              <a:rPr lang="en-US" altLang="zh-CN" sz="1400" dirty="0">
                <a:solidFill>
                  <a:srgbClr val="FF0000"/>
                </a:solidFill>
              </a:rPr>
              <a:t>without any quenches </a:t>
            </a:r>
            <a:r>
              <a:rPr lang="en-US" altLang="zh-CN" sz="1400" dirty="0"/>
              <a:t>after thermal cycle. 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1151" y="1071527"/>
            <a:ext cx="3783811" cy="3406076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2555951" y="4622022"/>
            <a:ext cx="538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Training history and quench location of the 2</a:t>
            </a:r>
            <a:r>
              <a:rPr lang="en-US" altLang="zh-CN" baseline="30000" dirty="0"/>
              <a:t>nd</a:t>
            </a:r>
            <a:r>
              <a:rPr lang="en-US" altLang="zh-CN" dirty="0"/>
              <a:t> test 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312919" y="1753495"/>
            <a:ext cx="72327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/>
              <a:t>4.1 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184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08" y="1276350"/>
            <a:ext cx="4686992" cy="3402328"/>
          </a:xfrm>
          <a:prstGeom prst="rect">
            <a:avLst/>
          </a:prstGeom>
          <a:noFill/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9300" y="1173478"/>
            <a:ext cx="4045245" cy="35052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7743821A-70B2-FA43-B7A0-2D95EAE74AC9}"/>
              </a:ext>
            </a:extLst>
          </p:cNvPr>
          <p:cNvSpPr txBox="1"/>
          <p:nvPr/>
        </p:nvSpPr>
        <p:spPr>
          <a:xfrm>
            <a:off x="4859300" y="780404"/>
            <a:ext cx="3581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i="1" dirty="0">
                <a:solidFill>
                  <a:srgbClr val="000000"/>
                </a:solidFill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Integral Field and Transfer Function</a:t>
            </a:r>
            <a:endParaRPr kumimoji="0" lang="en-US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743821A-70B2-FA43-B7A0-2D95EAE74AC9}"/>
              </a:ext>
            </a:extLst>
          </p:cNvPr>
          <p:cNvSpPr txBox="1"/>
          <p:nvPr/>
        </p:nvSpPr>
        <p:spPr>
          <a:xfrm>
            <a:off x="388867" y="653296"/>
            <a:ext cx="39634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600" b="1" i="1" dirty="0">
                <a:solidFill>
                  <a:srgbClr val="000000"/>
                </a:solidFill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Stair steps &amp; magnet filed measurement of Aperture 2 (MCBRD_CB09)</a:t>
            </a:r>
            <a:endParaRPr lang="en-US" altLang="zh-CN" sz="1600" b="1" i="1" dirty="0">
              <a:solidFill>
                <a:srgbClr val="000000"/>
              </a:solidFill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D48A8255-75DD-9850-A155-789B3B33C7EF}"/>
              </a:ext>
            </a:extLst>
          </p:cNvPr>
          <p:cNvSpPr txBox="1">
            <a:spLocks/>
          </p:cNvSpPr>
          <p:nvPr/>
        </p:nvSpPr>
        <p:spPr>
          <a:xfrm>
            <a:off x="1600200" y="133350"/>
            <a:ext cx="5486400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Field Quality of MCBRD03</a:t>
            </a:r>
          </a:p>
        </p:txBody>
      </p:sp>
    </p:spTree>
    <p:extLst>
      <p:ext uri="{BB962C8B-B14F-4D97-AF65-F5344CB8AC3E}">
        <p14:creationId xmlns:p14="http://schemas.microsoft.com/office/powerpoint/2010/main" val="1342376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D48A8255-75DD-9850-A155-789B3B33C7EF}"/>
              </a:ext>
            </a:extLst>
          </p:cNvPr>
          <p:cNvSpPr txBox="1">
            <a:spLocks/>
          </p:cNvSpPr>
          <p:nvPr/>
        </p:nvSpPr>
        <p:spPr>
          <a:xfrm>
            <a:off x="1600200" y="133350"/>
            <a:ext cx="5486400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Field Quality of MCBRD03</a:t>
            </a:r>
          </a:p>
        </p:txBody>
      </p:sp>
      <p:sp>
        <p:nvSpPr>
          <p:cNvPr id="6" name="矩形 5"/>
          <p:cNvSpPr/>
          <p:nvPr/>
        </p:nvSpPr>
        <p:spPr>
          <a:xfrm>
            <a:off x="381000" y="639880"/>
            <a:ext cx="29633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i="1" dirty="0" err="1">
                <a:solidFill>
                  <a:srgbClr val="000000"/>
                </a:solidFill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Multipoles</a:t>
            </a:r>
            <a:r>
              <a:rPr lang="en-US" altLang="zh-CN" sz="1600" b="1" i="1" dirty="0">
                <a:solidFill>
                  <a:srgbClr val="000000"/>
                </a:solidFill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 (individual powering)</a:t>
            </a:r>
            <a:endParaRPr lang="zh-CN" altLang="en-US" sz="1600" b="1" i="1" dirty="0">
              <a:solidFill>
                <a:srgbClr val="000000"/>
              </a:solidFill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37" y="1079964"/>
            <a:ext cx="4079883" cy="35592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1537" y="1079964"/>
            <a:ext cx="4291463" cy="355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04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D48A8255-75DD-9850-A155-789B3B33C7EF}"/>
              </a:ext>
            </a:extLst>
          </p:cNvPr>
          <p:cNvSpPr txBox="1">
            <a:spLocks/>
          </p:cNvSpPr>
          <p:nvPr/>
        </p:nvSpPr>
        <p:spPr>
          <a:xfrm>
            <a:off x="1600200" y="133350"/>
            <a:ext cx="5486400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Field Quality of MCBRD03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764" y="1159179"/>
            <a:ext cx="5205602" cy="3900402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7C14D142-A829-4108-415B-8BDFE18BD9A5}"/>
              </a:ext>
            </a:extLst>
          </p:cNvPr>
          <p:cNvSpPr txBox="1"/>
          <p:nvPr/>
        </p:nvSpPr>
        <p:spPr>
          <a:xfrm>
            <a:off x="4727488" y="785396"/>
            <a:ext cx="381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Crosstalk- </a:t>
            </a:r>
            <a:r>
              <a:rPr kumimoji="0" lang="en-US" altLang="zh-CN" sz="1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Multipoles</a:t>
            </a:r>
            <a:r>
              <a:rPr kumimoji="0" lang="en-US" altLang="zh-CN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 (combined powering)</a:t>
            </a:r>
            <a:endParaRPr kumimoji="0" lang="en-US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680" y="1195699"/>
            <a:ext cx="3048000" cy="382736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2204" y="785396"/>
            <a:ext cx="44049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200"/>
              </a:spcBef>
              <a:spcAft>
                <a:spcPts val="200"/>
              </a:spcAft>
              <a:buSzPts val="800"/>
            </a:pPr>
            <a:r>
              <a:rPr lang="en-US" altLang="zh-CN" sz="1600" b="1" i="1" dirty="0">
                <a:solidFill>
                  <a:srgbClr val="000000"/>
                </a:solidFill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Crosstalk-transfer function (combined powering)</a:t>
            </a:r>
            <a:endParaRPr lang="zh-CN" altLang="zh-CN" sz="1600" b="1" i="1" dirty="0">
              <a:solidFill>
                <a:srgbClr val="000000"/>
              </a:solidFill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955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graphicFrame>
        <p:nvGraphicFramePr>
          <p:cNvPr id="2" name="图表 1">
            <a:extLst>
              <a:ext uri="{FF2B5EF4-FFF2-40B4-BE49-F238E27FC236}">
                <a16:creationId xmlns:a16="http://schemas.microsoft.com/office/drawing/2014/main" id="{5B828768-DE03-5528-B0A8-86F38DF170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4289726"/>
              </p:ext>
            </p:extLst>
          </p:nvPr>
        </p:nvGraphicFramePr>
        <p:xfrm>
          <a:off x="608943" y="895350"/>
          <a:ext cx="7849257" cy="4138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C859B889-D24E-3E8A-C2A2-BFEE6AB491B7}"/>
              </a:ext>
            </a:extLst>
          </p:cNvPr>
          <p:cNvSpPr txBox="1"/>
          <p:nvPr/>
        </p:nvSpPr>
        <p:spPr>
          <a:xfrm>
            <a:off x="578831" y="248050"/>
            <a:ext cx="7879369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AP1(</a:t>
            </a:r>
            <a:r>
              <a:rPr lang="en-US" altLang="zh-CN" sz="1200" dirty="0"/>
              <a:t>CB17</a:t>
            </a:r>
            <a:r>
              <a:rPr lang="zh-CN" altLang="en-US" sz="1200" dirty="0"/>
              <a:t>，</a:t>
            </a:r>
            <a:r>
              <a:rPr lang="en-US" altLang="zh-CN" sz="1200" dirty="0">
                <a:solidFill>
                  <a:srgbClr val="FF0000"/>
                </a:solidFill>
              </a:rPr>
              <a:t>47 </a:t>
            </a:r>
            <a:r>
              <a:rPr lang="en-US" altLang="zh-CN" sz="1200" dirty="0"/>
              <a:t>quenches 524A</a:t>
            </a:r>
            <a:r>
              <a:rPr lang="en-US" altLang="zh-CN" sz="1400" dirty="0"/>
              <a:t>) reached ±422A after </a:t>
            </a:r>
            <a:r>
              <a:rPr lang="en-US" altLang="zh-CN" sz="1400" dirty="0">
                <a:solidFill>
                  <a:srgbClr val="FF0000"/>
                </a:solidFill>
              </a:rPr>
              <a:t>15 quenches</a:t>
            </a:r>
            <a:r>
              <a:rPr lang="en-US" altLang="zh-CN" sz="1400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AP2(</a:t>
            </a:r>
            <a:r>
              <a:rPr lang="en-US" altLang="zh-CN" sz="1200" dirty="0"/>
              <a:t>CB13, </a:t>
            </a:r>
            <a:r>
              <a:rPr lang="en-US" altLang="zh-CN" sz="1200" dirty="0">
                <a:solidFill>
                  <a:srgbClr val="FF0000"/>
                </a:solidFill>
              </a:rPr>
              <a:t>53 </a:t>
            </a:r>
            <a:r>
              <a:rPr lang="en-US" altLang="zh-CN" sz="1200" dirty="0"/>
              <a:t>quenches 530A</a:t>
            </a:r>
            <a:r>
              <a:rPr lang="en-US" altLang="zh-CN" sz="1400" dirty="0"/>
              <a:t>) reached ±422A </a:t>
            </a:r>
            <a:r>
              <a:rPr lang="en-US" altLang="zh-CN" sz="1400" dirty="0">
                <a:solidFill>
                  <a:srgbClr val="FF0000"/>
                </a:solidFill>
              </a:rPr>
              <a:t>with 10 quenches</a:t>
            </a:r>
            <a:r>
              <a:rPr lang="en-US" altLang="zh-CN" sz="1400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661147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12" name="AutoShape 2" descr="https://mail.ihep.ac.cn/coremail/mbox-data/%E5%A4%96%E6%94%AF%E6%92%91%E7%AD%92%2B2%E5%A5%97G10%E7%BB%9D%E7%BC%98%E4%BB%B6-2.jpg?mboxa=&amp;mid=1%3A1tbiAQANCV8jeuleBAAAsw&amp;part=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89488" y="57138"/>
            <a:ext cx="6515589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400" b="1" dirty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Performance of SCQ-CCT coils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1" name="图片 10" descr="银色的金属&#10;&#10;中度可信度描述已自动生成">
            <a:extLst>
              <a:ext uri="{FF2B5EF4-FFF2-40B4-BE49-F238E27FC236}">
                <a16:creationId xmlns:a16="http://schemas.microsoft.com/office/drawing/2014/main" id="{6F9F8A06-D5F8-5A4E-BA7E-F50BAFB2B13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994" r="18319"/>
          <a:stretch/>
        </p:blipFill>
        <p:spPr>
          <a:xfrm rot="5400000">
            <a:off x="6505031" y="1098124"/>
            <a:ext cx="1398177" cy="3073074"/>
          </a:xfrm>
          <a:prstGeom prst="rect">
            <a:avLst/>
          </a:prstGeom>
        </p:spPr>
      </p:pic>
      <p:pic>
        <p:nvPicPr>
          <p:cNvPr id="14" name="图片 13" descr="手拿冲浪板的女人&#10;&#10;描述已自动生成">
            <a:extLst>
              <a:ext uri="{FF2B5EF4-FFF2-40B4-BE49-F238E27FC236}">
                <a16:creationId xmlns:a16="http://schemas.microsoft.com/office/drawing/2014/main" id="{714B8D36-E983-C045-A8F7-F220FCD37A7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5503"/>
          <a:stretch/>
        </p:blipFill>
        <p:spPr>
          <a:xfrm rot="10800000">
            <a:off x="5667584" y="677575"/>
            <a:ext cx="3073074" cy="12845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620000" y="18884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709375" y="1716012"/>
            <a:ext cx="8899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SCQ-1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520687" y="3344987"/>
            <a:ext cx="3318513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/>
              <a:t>Well impregnated magnet SCQ-1 experienced long training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/>
              <a:t>With the modified channel size, the training performance of SCQ-2  significantly improved. </a:t>
            </a:r>
            <a:endParaRPr lang="zh-CN" altLang="en-US" sz="160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5539" y="742951"/>
            <a:ext cx="4955148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144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77" y="1058330"/>
            <a:ext cx="5958473" cy="16741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06" y="2815686"/>
            <a:ext cx="5970243" cy="18128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3483" y="1067017"/>
            <a:ext cx="13244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latin typeface="Times" panose="02020603050405020304" pitchFamily="18" charset="0"/>
                <a:cs typeface="Times" panose="02020603050405020304" pitchFamily="18" charset="0"/>
              </a:rPr>
              <a:t>LHC 2008-2022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9477" y="2817898"/>
            <a:ext cx="16129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latin typeface="Times" panose="02020603050405020304" pitchFamily="18" charset="0"/>
                <a:cs typeface="Times" panose="02020603050405020304" pitchFamily="18" charset="0"/>
              </a:rPr>
              <a:t>HL-LHC 2026-2035</a:t>
            </a:r>
          </a:p>
        </p:txBody>
      </p:sp>
      <p:pic>
        <p:nvPicPr>
          <p:cNvPr id="9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817" y="2608275"/>
            <a:ext cx="2496565" cy="2089647"/>
          </a:xfrm>
          <a:prstGeom prst="rect">
            <a:avLst/>
          </a:prstGeom>
        </p:spPr>
      </p:pic>
      <p:sp>
        <p:nvSpPr>
          <p:cNvPr id="11" name="Oval 12"/>
          <p:cNvSpPr/>
          <p:nvPr/>
        </p:nvSpPr>
        <p:spPr>
          <a:xfrm>
            <a:off x="5105691" y="2923698"/>
            <a:ext cx="270030" cy="1596871"/>
          </a:xfrm>
          <a:prstGeom prst="ellipse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5" name="Picture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3817" y="1215583"/>
            <a:ext cx="2411587" cy="113196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55558" y="232913"/>
            <a:ext cx="83925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C00000"/>
                </a:solidFill>
                <a:latin typeface="+mj-lt"/>
                <a:ea typeface="+mj-ea"/>
                <a:cs typeface="Times"/>
              </a:rPr>
              <a:t>MCBRD:</a:t>
            </a:r>
            <a:r>
              <a:rPr lang="en-US" altLang="zh-CN" dirty="0">
                <a:latin typeface="+mj-lt"/>
                <a:cs typeface="Times"/>
              </a:rPr>
              <a:t> the HL-LHC D2 orbit correctors, 12+1 units, providing a </a:t>
            </a:r>
            <a:r>
              <a:rPr lang="en-US" altLang="zh-CN" dirty="0">
                <a:solidFill>
                  <a:srgbClr val="FF0000"/>
                </a:solidFill>
                <a:latin typeface="+mj-lt"/>
                <a:cs typeface="Times"/>
              </a:rPr>
              <a:t>5 Tm integrated field </a:t>
            </a:r>
            <a:r>
              <a:rPr lang="en-US" altLang="zh-CN" dirty="0">
                <a:latin typeface="+mj-lt"/>
                <a:cs typeface="Times"/>
              </a:rPr>
              <a:t>in two apertures, </a:t>
            </a:r>
            <a:r>
              <a:rPr lang="en-US" altLang="zh-CN" dirty="0">
                <a:solidFill>
                  <a:srgbClr val="FF0000"/>
                </a:solidFill>
                <a:latin typeface="+mj-lt"/>
                <a:cs typeface="Times"/>
              </a:rPr>
              <a:t>vertical in one and horizontal in the other.</a:t>
            </a:r>
            <a:endParaRPr lang="zh-CN" altLang="en-US" dirty="0">
              <a:solidFill>
                <a:srgbClr val="FF0000"/>
              </a:solidFill>
              <a:latin typeface="+mj-lt"/>
              <a:cs typeface="Times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7341929" y="3653099"/>
            <a:ext cx="289443" cy="351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8094715" y="3521305"/>
            <a:ext cx="0" cy="263587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ooter Placeholder 3"/>
          <p:cNvSpPr txBox="1">
            <a:spLocks/>
          </p:cNvSpPr>
          <p:nvPr/>
        </p:nvSpPr>
        <p:spPr>
          <a:xfrm>
            <a:off x="5218500" y="1086570"/>
            <a:ext cx="1138604" cy="189780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/>
              <a:t>E. Todesco</a:t>
            </a:r>
            <a:endParaRPr lang="en-GB" sz="1500" dirty="0"/>
          </a:p>
        </p:txBody>
      </p:sp>
      <p:pic>
        <p:nvPicPr>
          <p:cNvPr id="23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1800" y="1097500"/>
            <a:ext cx="1828800" cy="59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68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4F6A33-3CD8-4193-A667-7509BC894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770175"/>
            <a:ext cx="7924800" cy="4283253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sets of series CCT magnets have been fabricated. All of them reached the ultimate current at 4 K. The 5</a:t>
            </a:r>
            <a:r>
              <a:rPr lang="en-US" altLang="zh-CN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magnet is under fabrication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4</a:t>
            </a:r>
            <a:r>
              <a:rPr lang="en-US" altLang="zh-CN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magnet to be delivered in late Oct or early Nov. The 5</a:t>
            </a:r>
            <a:r>
              <a:rPr lang="en-US" altLang="zh-CN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magnet to be assembled in Nov, tested and delivered in late Dec 2023 or early Jan 2024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rate for the rest of series magnets: every 3 month per magnet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for 2 CCT magnets have been shipped to CERN from IHEP, to verify the performance with components from China and CERN fabrication process. </a:t>
            </a: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7FDB40F2-D28E-4C5A-8DBA-12CBB3D6FEA6}"/>
              </a:ext>
            </a:extLst>
          </p:cNvPr>
          <p:cNvSpPr txBox="1"/>
          <p:nvPr/>
        </p:nvSpPr>
        <p:spPr>
          <a:xfrm>
            <a:off x="1323932" y="220581"/>
            <a:ext cx="6496135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</a:rPr>
              <a:t>Summary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7AB08D25-D699-7348-6AFF-2BA2E17AF9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5D97FACD-A6F2-877B-A2DA-F689BAA475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18B9CE4-79F9-03DD-D78B-D11FE22E5B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210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7465DE26-F4FE-B9CE-4EEB-AE54D3810F80}"/>
              </a:ext>
            </a:extLst>
          </p:cNvPr>
          <p:cNvSpPr txBox="1"/>
          <p:nvPr/>
        </p:nvSpPr>
        <p:spPr>
          <a:xfrm>
            <a:off x="2209800" y="2495550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28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Thanks for your attention</a:t>
            </a:r>
            <a:endParaRPr lang="zh-CN" altLang="en-US" sz="2800" b="1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2006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>
            <a:extLst>
              <a:ext uri="{FF2B5EF4-FFF2-40B4-BE49-F238E27FC236}">
                <a16:creationId xmlns:a16="http://schemas.microsoft.com/office/drawing/2014/main" id="{773BCB16-D477-C3AD-22D8-51ED57DC7E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551"/>
          <a:stretch/>
        </p:blipFill>
        <p:spPr bwMode="auto">
          <a:xfrm>
            <a:off x="3461909" y="2114550"/>
            <a:ext cx="2187762" cy="14493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1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4204" y="1371887"/>
            <a:ext cx="1021196" cy="1013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7494" y="877057"/>
            <a:ext cx="1911339" cy="196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0" name="内容占位符 4"/>
          <p:cNvGraphicFramePr>
            <a:graphicFrameLocks/>
          </p:cNvGraphicFramePr>
          <p:nvPr/>
        </p:nvGraphicFramePr>
        <p:xfrm>
          <a:off x="381786" y="736601"/>
          <a:ext cx="2971014" cy="270555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70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206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Items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Values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CCT skew angle</a:t>
                      </a:r>
                      <a:endParaRPr lang="ko-KR" altLang="en-US" sz="1000" b="0" i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30°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turns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per layer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365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Slot size in former</a:t>
                      </a:r>
                      <a:r>
                        <a:rPr lang="zh-TW" altLang="en-US" sz="1000" b="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(mm) 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2×5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Spacing per turn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5.222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90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Inside/Outside diameter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of the former 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Inner former:</a:t>
                      </a:r>
                      <a:r>
                        <a:rPr lang="en-US" altLang="zh-CN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105.35/119.35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Inner former:</a:t>
                      </a:r>
                      <a:r>
                        <a:rPr lang="en-US" altLang="zh-CN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120.80/134.85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4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Inside diameter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of the groove/slot(mm)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en-US" altLang="zh-TW" sz="1000" b="0" kern="1200" baseline="30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</a:t>
                      </a: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layer: </a:t>
                      </a: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109.15</a:t>
                      </a: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119.15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altLang="zh-TW" sz="1000" b="0" kern="1200" baseline="30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layer: </a:t>
                      </a: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124.65/134.65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Reference radius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7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Diameter of aperture (mm)</a:t>
                      </a:r>
                      <a:endParaRPr lang="zh-TW" sz="1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zh-TW" sz="10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9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Current (A)</a:t>
                      </a:r>
                      <a:endParaRPr lang="zh-TW" sz="1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395</a:t>
                      </a:r>
                      <a:endParaRPr lang="zh-TW" sz="10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121" name="直接箭头连接符 120"/>
          <p:cNvCxnSpPr/>
          <p:nvPr/>
        </p:nvCxnSpPr>
        <p:spPr>
          <a:xfrm flipH="1" flipV="1">
            <a:off x="7171270" y="2429609"/>
            <a:ext cx="169194" cy="19424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TextBox 19"/>
          <p:cNvSpPr txBox="1"/>
          <p:nvPr/>
        </p:nvSpPr>
        <p:spPr>
          <a:xfrm>
            <a:off x="7330247" y="2599551"/>
            <a:ext cx="838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err="1">
                <a:latin typeface="Times New Roman" pitchFamily="18" charset="0"/>
                <a:cs typeface="Times New Roman" pitchFamily="18" charset="0"/>
              </a:rPr>
              <a:t>Ø</a:t>
            </a:r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 614 mm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3" name="直接箭头连接符 122"/>
          <p:cNvCxnSpPr>
            <a:cxnSpLocks/>
            <a:stCxn id="124" idx="1"/>
          </p:cNvCxnSpPr>
          <p:nvPr/>
        </p:nvCxnSpPr>
        <p:spPr>
          <a:xfrm flipH="1">
            <a:off x="6920545" y="1633297"/>
            <a:ext cx="677098" cy="8760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Box 21"/>
          <p:cNvSpPr txBox="1"/>
          <p:nvPr/>
        </p:nvSpPr>
        <p:spPr>
          <a:xfrm>
            <a:off x="7597643" y="1494797"/>
            <a:ext cx="786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Aperture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TextBox 22"/>
          <p:cNvSpPr txBox="1"/>
          <p:nvPr/>
        </p:nvSpPr>
        <p:spPr>
          <a:xfrm>
            <a:off x="7052657" y="733931"/>
            <a:ext cx="1132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Cooling hole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6" name="直接箭头连接符 125"/>
          <p:cNvCxnSpPr/>
          <p:nvPr/>
        </p:nvCxnSpPr>
        <p:spPr>
          <a:xfrm flipH="1">
            <a:off x="6584348" y="883611"/>
            <a:ext cx="526501" cy="31457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直接箭头连接符 126"/>
          <p:cNvCxnSpPr/>
          <p:nvPr/>
        </p:nvCxnSpPr>
        <p:spPr>
          <a:xfrm flipH="1">
            <a:off x="6920545" y="1056940"/>
            <a:ext cx="461021" cy="15728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TextBox 25"/>
          <p:cNvSpPr txBox="1"/>
          <p:nvPr/>
        </p:nvSpPr>
        <p:spPr>
          <a:xfrm>
            <a:off x="7396331" y="948701"/>
            <a:ext cx="1328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Hole for tie rod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TextBox 26"/>
          <p:cNvSpPr txBox="1"/>
          <p:nvPr/>
        </p:nvSpPr>
        <p:spPr>
          <a:xfrm>
            <a:off x="7453625" y="1203487"/>
            <a:ext cx="1463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Hole for fixing pin 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0" name="直接箭头连接符 129"/>
          <p:cNvCxnSpPr/>
          <p:nvPr/>
        </p:nvCxnSpPr>
        <p:spPr>
          <a:xfrm flipH="1" flipV="1">
            <a:off x="6941250" y="1330453"/>
            <a:ext cx="455081" cy="1294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直接箭头连接符 130"/>
          <p:cNvCxnSpPr>
            <a:cxnSpLocks/>
            <a:stCxn id="132" idx="1"/>
          </p:cNvCxnSpPr>
          <p:nvPr/>
        </p:nvCxnSpPr>
        <p:spPr>
          <a:xfrm flipH="1" flipV="1">
            <a:off x="7460600" y="1908298"/>
            <a:ext cx="278170" cy="3844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TextBox 29"/>
          <p:cNvSpPr txBox="1"/>
          <p:nvPr/>
        </p:nvSpPr>
        <p:spPr>
          <a:xfrm>
            <a:off x="7738770" y="1808238"/>
            <a:ext cx="114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Yoke alignment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5822577" y="1565380"/>
            <a:ext cx="1205729" cy="60122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cxnSp>
        <p:nvCxnSpPr>
          <p:cNvPr id="134" name="直接箭头连接符 133"/>
          <p:cNvCxnSpPr/>
          <p:nvPr/>
        </p:nvCxnSpPr>
        <p:spPr>
          <a:xfrm flipH="1" flipV="1">
            <a:off x="6856339" y="1995170"/>
            <a:ext cx="947816" cy="34287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35"/>
          <p:cNvSpPr txBox="1"/>
          <p:nvPr/>
        </p:nvSpPr>
        <p:spPr>
          <a:xfrm>
            <a:off x="7708979" y="2227512"/>
            <a:ext cx="920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CCT Coils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6" name="内容占位符 4"/>
          <p:cNvGraphicFramePr>
            <a:graphicFrameLocks/>
          </p:cNvGraphicFramePr>
          <p:nvPr/>
        </p:nvGraphicFramePr>
        <p:xfrm>
          <a:off x="5775925" y="2971590"/>
          <a:ext cx="2949342" cy="1845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848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Items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Values 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Diameter of yoke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614 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Thickness</a:t>
                      </a:r>
                      <a:r>
                        <a:rPr lang="en-US" altLang="zh-TW" sz="1000" baseline="0" dirty="0">
                          <a:latin typeface="Times New Roman" pitchFamily="18" charset="0"/>
                          <a:cs typeface="Times New Roman" pitchFamily="18" charset="0"/>
                        </a:rPr>
                        <a:t> of yoke lamination </a:t>
                      </a:r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5.8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Diameter of aperture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Position of aperture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94.19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0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Yoke key slot</a:t>
                      </a: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8(3.01) ×6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Diameter of cooling hole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Position of cooling hole 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1" name="Title 1"/>
          <p:cNvSpPr txBox="1">
            <a:spLocks/>
          </p:cNvSpPr>
          <p:nvPr/>
        </p:nvSpPr>
        <p:spPr>
          <a:xfrm>
            <a:off x="685800" y="126750"/>
            <a:ext cx="6621272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Main design parameters of the magnet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EDEEB27-9039-1494-158A-72077FE185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69" t="2979" r="51140" b="51363"/>
          <a:stretch/>
        </p:blipFill>
        <p:spPr>
          <a:xfrm>
            <a:off x="3465529" y="703469"/>
            <a:ext cx="2061472" cy="1411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7E285C-73B0-7EDA-666D-7A6F266200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33"/>
          <a:stretch/>
        </p:blipFill>
        <p:spPr bwMode="auto">
          <a:xfrm>
            <a:off x="2651966" y="3492540"/>
            <a:ext cx="1996234" cy="1621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94A3C0AF-1E47-9E71-4896-5A11CFD51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766" y="3482937"/>
            <a:ext cx="1996234" cy="1617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960EA615-09BB-6121-1487-1C2BE715EBF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386103" y="151227"/>
            <a:ext cx="562051" cy="515523"/>
          </a:xfrm>
          <a:prstGeom prst="rect">
            <a:avLst/>
          </a:prstGeom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99A3091E-4261-6C70-0940-16CFBC64BD9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48154" y="139203"/>
            <a:ext cx="506957" cy="527547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1B3C645-705E-EAB1-C7C3-9759B7E2B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142" y="219928"/>
            <a:ext cx="457620" cy="36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08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F9944E90-AF76-4E0D-840C-385FD0D6E264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78955821"/>
              </p:ext>
            </p:extLst>
          </p:nvPr>
        </p:nvGraphicFramePr>
        <p:xfrm>
          <a:off x="152400" y="742946"/>
          <a:ext cx="8839200" cy="3761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48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21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5786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74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8412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name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Winding</a:t>
                      </a:r>
                      <a:r>
                        <a:rPr lang="en-US" altLang="zh-CN" sz="105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method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Location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</a:t>
                      </a:r>
                      <a:r>
                        <a:rPr lang="en-US" altLang="zh-CN" sz="105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stand-alone p</a:t>
                      </a: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erformance</a:t>
                      </a:r>
                      <a:r>
                        <a:rPr lang="en-US" altLang="zh-CN" sz="105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(4.2 K)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</a:t>
                      </a:r>
                      <a:r>
                        <a:rPr lang="en-US" altLang="zh-CN" sz="105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performance at 4.2 K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573">
                <a:tc rowSpan="2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en-US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1</a:t>
                      </a:r>
                      <a:endParaRPr lang="en-US" altLang="en-US" sz="105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MCBRD_CB01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</a:t>
                      </a:r>
                      <a:r>
                        <a:rPr lang="en-US" altLang="zh-CN" sz="90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passed 4-hour stability test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21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MCBRD_CB03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410 A </a:t>
                      </a:r>
                      <a:r>
                        <a:rPr lang="en-US" altLang="zh-CN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7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training stopped due to the availability of the test station</a:t>
                      </a:r>
                      <a:r>
                        <a:rPr lang="en-US" altLang="zh-CN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573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105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MCBRD_CB02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105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105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Failed to reach the design current</a:t>
                      </a:r>
                      <a:endParaRPr lang="zh-CN" altLang="en-US" sz="105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105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243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2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MCBRD_CB04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105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422 A</a:t>
                      </a:r>
                      <a:r>
                        <a:rPr lang="en-US" altLang="zh-CN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7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training stopped due to the availability of the test station</a:t>
                      </a:r>
                      <a:r>
                        <a:rPr lang="en-US" altLang="zh-CN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4*1 hour stability test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MCBRD_CB06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89044"/>
                  </a:ext>
                </a:extLst>
              </a:tr>
              <a:tr h="230184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3</a:t>
                      </a:r>
                    </a:p>
                    <a:p>
                      <a:pPr indent="0" algn="ctr">
                        <a:buNone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MCBRD_CB09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</a:t>
                      </a: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050" b="0" i="1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Shipped to CERN</a:t>
                      </a:r>
                      <a:endParaRPr kumimoji="0" lang="en-US" altLang="en-US" sz="1050" b="0" i="1" u="sng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stability test</a:t>
                      </a:r>
                      <a:endParaRPr lang="zh-CN" altLang="en-US" sz="105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MCBRD_CB12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kumimoji="0" lang="en-US" altLang="zh-CN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</a:t>
                      </a:r>
                      <a:r>
                        <a:rPr kumimoji="0" lang="en-US" altLang="zh-CN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526 A 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 quenches</a:t>
                      </a:r>
                      <a:r>
                        <a:rPr lang="en-US" altLang="zh-CN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424063"/>
                  </a:ext>
                </a:extLst>
              </a:tr>
              <a:tr h="309981"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4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MCBRD_CB13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</a:t>
                      </a:r>
                      <a:r>
                        <a:rPr kumimoji="0" lang="en-US" altLang="zh-CN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(20+33</a:t>
                      </a:r>
                      <a:r>
                        <a:rPr lang="en-US" altLang="zh-CN" sz="105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quenches</a:t>
                      </a: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-</a:t>
                      </a:r>
                      <a:endParaRPr lang="zh-CN" altLang="en-US" sz="120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9582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MCBRD_CB14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</a:t>
                      </a:r>
                      <a:r>
                        <a:rPr kumimoji="0" lang="en-US" altLang="zh-CN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(30+34 quenches), </a:t>
                      </a:r>
                      <a:r>
                        <a:rPr lang="en-US" altLang="zh-CN" sz="1050" b="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 in quarantine</a:t>
                      </a:r>
                      <a:endParaRPr lang="zh-CN" altLang="en-US" sz="105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3379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MCBRD_CB17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</a:t>
                      </a:r>
                      <a:r>
                        <a:rPr kumimoji="0" lang="en-US" altLang="zh-CN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524 A (47</a:t>
                      </a:r>
                      <a:r>
                        <a:rPr lang="en-US" altLang="zh-CN" sz="105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quenches</a:t>
                      </a:r>
                      <a:r>
                        <a:rPr lang="en-US" altLang="zh-CN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-</a:t>
                      </a:r>
                      <a:endParaRPr lang="zh-CN" altLang="en-US" sz="120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0650"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MCBRD_CB18-19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</a:t>
                      </a:r>
                      <a:r>
                        <a:rPr kumimoji="0" lang="en-US" altLang="zh-CN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Waiting for stand-alone test</a:t>
                      </a: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-</a:t>
                      </a:r>
                      <a:endParaRPr lang="zh-CN" altLang="en-US" sz="120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0650"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MCBRD_CB20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</a:t>
                      </a:r>
                      <a:r>
                        <a:rPr kumimoji="0" lang="en-US" altLang="zh-CN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Under </a:t>
                      </a:r>
                      <a:r>
                        <a:rPr lang="en-US" altLang="zh-CN" sz="1050" b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fabricaiton</a:t>
                      </a: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96332"/>
                  </a:ext>
                </a:extLst>
              </a:tr>
              <a:tr h="149590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05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MCBRD_CB10,</a:t>
                      </a:r>
                      <a:r>
                        <a:rPr lang="en-US" altLang="en-US" sz="105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11, 15, 16</a:t>
                      </a: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Shipped</a:t>
                      </a:r>
                      <a:r>
                        <a:rPr lang="en-US" altLang="zh-CN" sz="1050" b="0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CERN for fabrication</a:t>
                      </a:r>
                      <a:endParaRPr lang="zh-CN" altLang="en-US" sz="105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57216800"/>
                  </a:ext>
                </a:extLst>
              </a:tr>
            </a:tbl>
          </a:graphicData>
        </a:graphic>
      </p:graphicFrame>
      <p:sp>
        <p:nvSpPr>
          <p:cNvPr id="10" name="标题 1">
            <a:extLst>
              <a:ext uri="{FF2B5EF4-FFF2-40B4-BE49-F238E27FC236}">
                <a16:creationId xmlns:a16="http://schemas.microsoft.com/office/drawing/2014/main" id="{A8F0AD77-7065-414F-BE72-7165489C7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361" y="80003"/>
            <a:ext cx="5190839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Progress of series production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E9C9F725-7FF8-673F-7073-6CC4D8C5B2C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636FC6E2-FA7C-4701-ADCB-DB35373B6F5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2A02CD2-B851-8537-916A-FE1A0DFC1BD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327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F1A86CEB-53DC-9377-AF3F-D47EB8E016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11" t="7037" r="6340" b="8518"/>
          <a:stretch/>
        </p:blipFill>
        <p:spPr>
          <a:xfrm>
            <a:off x="1371600" y="742950"/>
            <a:ext cx="6400800" cy="4343400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5A426A86-B8CD-7D01-EC7E-8095D8BBDCB8}"/>
              </a:ext>
            </a:extLst>
          </p:cNvPr>
          <p:cNvSpPr txBox="1"/>
          <p:nvPr/>
        </p:nvSpPr>
        <p:spPr>
          <a:xfrm>
            <a:off x="608943" y="147503"/>
            <a:ext cx="7925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800" dirty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</a:rPr>
              <a:t>Stand-alone training of the CCT coils</a:t>
            </a:r>
          </a:p>
        </p:txBody>
      </p:sp>
    </p:spTree>
    <p:extLst>
      <p:ext uri="{BB962C8B-B14F-4D97-AF65-F5344CB8AC3E}">
        <p14:creationId xmlns:p14="http://schemas.microsoft.com/office/powerpoint/2010/main" val="3720387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12" name="AutoShape 2" descr="https://mail.ihep.ac.cn/coremail/mbox-data/%E5%A4%96%E6%94%AF%E6%92%91%E7%AD%92%2B2%E5%A5%97G10%E7%BB%9D%E7%BC%98%E4%BB%B6-2.jpg?mboxa=&amp;mid=1%3A1tbiAQANCV8jeuleBAAAsw&amp;part=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08943" y="147503"/>
            <a:ext cx="6496135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</a:rPr>
              <a:t>Stand-alone training of CB17</a:t>
            </a:r>
          </a:p>
        </p:txBody>
      </p:sp>
      <p:graphicFrame>
        <p:nvGraphicFramePr>
          <p:cNvPr id="10" name="图表 9"/>
          <p:cNvGraphicFramePr>
            <a:graphicFrameLocks/>
          </p:cNvGraphicFramePr>
          <p:nvPr/>
        </p:nvGraphicFramePr>
        <p:xfrm>
          <a:off x="1295400" y="819150"/>
          <a:ext cx="61722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5" name="直接连接符 4"/>
          <p:cNvCxnSpPr/>
          <p:nvPr/>
        </p:nvCxnSpPr>
        <p:spPr>
          <a:xfrm flipV="1">
            <a:off x="1693283" y="1587088"/>
            <a:ext cx="5616000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159883" y="1456283"/>
            <a:ext cx="5148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524A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864721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Manufacture of CB14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6832" y="824643"/>
            <a:ext cx="2384440" cy="192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/>
          <p:nvPr/>
        </p:nvPicPr>
        <p:blipFill>
          <a:blip r:embed="rId7"/>
          <a:stretch>
            <a:fillRect/>
          </a:stretch>
        </p:blipFill>
        <p:spPr>
          <a:xfrm>
            <a:off x="5040341" y="836891"/>
            <a:ext cx="1995104" cy="192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/>
          <p:nvPr/>
        </p:nvPicPr>
        <p:blipFill>
          <a:blip r:embed="rId8"/>
          <a:stretch>
            <a:fillRect/>
          </a:stretch>
        </p:blipFill>
        <p:spPr>
          <a:xfrm>
            <a:off x="7255315" y="836889"/>
            <a:ext cx="1677502" cy="1924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/>
          <p:nvPr/>
        </p:nvPicPr>
        <p:blipFill>
          <a:blip r:embed="rId9"/>
          <a:stretch>
            <a:fillRect/>
          </a:stretch>
        </p:blipFill>
        <p:spPr>
          <a:xfrm>
            <a:off x="182113" y="2936227"/>
            <a:ext cx="3308325" cy="1809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/>
          <p:nvPr/>
        </p:nvPicPr>
        <p:blipFill>
          <a:blip r:embed="rId10"/>
          <a:stretch>
            <a:fillRect/>
          </a:stretch>
        </p:blipFill>
        <p:spPr>
          <a:xfrm>
            <a:off x="3719897" y="2952750"/>
            <a:ext cx="2832880" cy="1809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13"/>
          <p:cNvPicPr/>
          <p:nvPr/>
        </p:nvPicPr>
        <p:blipFill>
          <a:blip r:embed="rId11"/>
          <a:stretch>
            <a:fillRect/>
          </a:stretch>
        </p:blipFill>
        <p:spPr>
          <a:xfrm>
            <a:off x="195128" y="836889"/>
            <a:ext cx="2047129" cy="1911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/>
          <p:nvPr/>
        </p:nvPicPr>
        <p:blipFill>
          <a:blip r:embed="rId12"/>
          <a:stretch>
            <a:fillRect/>
          </a:stretch>
        </p:blipFill>
        <p:spPr>
          <a:xfrm>
            <a:off x="6767897" y="2952750"/>
            <a:ext cx="2099310" cy="18097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1841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Manufacture of CB14</a:t>
            </a:r>
          </a:p>
        </p:txBody>
      </p:sp>
      <p:pic>
        <p:nvPicPr>
          <p:cNvPr id="17" name="图片 16"/>
          <p:cNvPicPr/>
          <p:nvPr/>
        </p:nvPicPr>
        <p:blipFill>
          <a:blip r:embed="rId6"/>
          <a:stretch>
            <a:fillRect/>
          </a:stretch>
        </p:blipFill>
        <p:spPr>
          <a:xfrm>
            <a:off x="330767" y="725179"/>
            <a:ext cx="2260491" cy="2209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/>
          <p:cNvPicPr/>
          <p:nvPr/>
        </p:nvPicPr>
        <p:blipFill>
          <a:blip r:embed="rId7"/>
          <a:stretch>
            <a:fillRect/>
          </a:stretch>
        </p:blipFill>
        <p:spPr>
          <a:xfrm>
            <a:off x="2987594" y="694360"/>
            <a:ext cx="1391478" cy="2238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/>
          <p:nvPr/>
        </p:nvPicPr>
        <p:blipFill>
          <a:blip r:embed="rId8"/>
          <a:stretch>
            <a:fillRect/>
          </a:stretch>
        </p:blipFill>
        <p:spPr>
          <a:xfrm>
            <a:off x="4692645" y="694360"/>
            <a:ext cx="2034898" cy="2238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/>
          <p:nvPr/>
        </p:nvPicPr>
        <p:blipFill>
          <a:blip r:embed="rId9"/>
          <a:stretch>
            <a:fillRect/>
          </a:stretch>
        </p:blipFill>
        <p:spPr>
          <a:xfrm>
            <a:off x="7073743" y="737204"/>
            <a:ext cx="1600200" cy="2197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/>
          <p:cNvPicPr/>
          <p:nvPr/>
        </p:nvPicPr>
        <p:blipFill>
          <a:blip r:embed="rId10"/>
          <a:stretch>
            <a:fillRect/>
          </a:stretch>
        </p:blipFill>
        <p:spPr>
          <a:xfrm>
            <a:off x="330768" y="3067646"/>
            <a:ext cx="1942376" cy="203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图片 21"/>
          <p:cNvPicPr/>
          <p:nvPr/>
        </p:nvPicPr>
        <p:blipFill>
          <a:blip r:embed="rId11"/>
          <a:stretch>
            <a:fillRect/>
          </a:stretch>
        </p:blipFill>
        <p:spPr>
          <a:xfrm>
            <a:off x="2384646" y="3067648"/>
            <a:ext cx="1412498" cy="2031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图片 22"/>
          <p:cNvPicPr/>
          <p:nvPr/>
        </p:nvPicPr>
        <p:blipFill>
          <a:blip r:embed="rId12"/>
          <a:stretch>
            <a:fillRect/>
          </a:stretch>
        </p:blipFill>
        <p:spPr>
          <a:xfrm>
            <a:off x="3971112" y="3082617"/>
            <a:ext cx="1426231" cy="2016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内容占位符 5"/>
          <p:cNvPicPr>
            <a:picLocks noGrp="1" noChangeAspect="1"/>
          </p:cNvPicPr>
          <p:nvPr>
            <p:ph idx="1"/>
          </p:nvPr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55" b="6816"/>
          <a:stretch/>
        </p:blipFill>
        <p:spPr>
          <a:xfrm rot="5400000">
            <a:off x="6094279" y="2524551"/>
            <a:ext cx="2021598" cy="3137730"/>
          </a:xfrm>
        </p:spPr>
      </p:pic>
    </p:spTree>
    <p:extLst>
      <p:ext uri="{BB962C8B-B14F-4D97-AF65-F5344CB8AC3E}">
        <p14:creationId xmlns:p14="http://schemas.microsoft.com/office/powerpoint/2010/main" val="3675237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Stand-alone test of CB14 at IHEP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931"/>
            <a:ext cx="3281946" cy="43742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735" y="635931"/>
            <a:ext cx="3251465" cy="433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8981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4c1fb29-0358-4bcc-bca8-44401e6a2c73}"/>
  <p:tag name="TABLE_ENDDRAG_ORIGIN_RECT" val="547*192"/>
  <p:tag name="TABLE_ENDDRAG_RECT" val="27*281*547*19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856CA50D-0D51-450F-A127-6005633823BA}" vid="{1D9144F7-0608-4D20-A6EA-58148034E5D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8946e33d-fd2f-4ae4-8ee9-d90c129cdf9e"/>
    <ds:schemaRef ds:uri="http://purl.org/dc/dcmitype/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CSR2019-Presentation_Template_Collab_101019</Template>
  <TotalTime>6375</TotalTime>
  <Words>990</Words>
  <Application>Microsoft Office PowerPoint</Application>
  <PresentationFormat>全屏显示(16:9)</PresentationFormat>
  <Paragraphs>193</Paragraphs>
  <Slides>21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Arial</vt:lpstr>
      <vt:lpstr>Book Antiqua</vt:lpstr>
      <vt:lpstr>Calibri</vt:lpstr>
      <vt:lpstr>Times</vt:lpstr>
      <vt:lpstr>Times New Roman</vt:lpstr>
      <vt:lpstr>Wingdings</vt:lpstr>
      <vt:lpstr>Thème Office</vt:lpstr>
      <vt:lpstr>HL-LHC MCBRD CCT Magnets: Review and Latest Progress in China</vt:lpstr>
      <vt:lpstr>PowerPoint 演示文稿</vt:lpstr>
      <vt:lpstr>PowerPoint 演示文稿</vt:lpstr>
      <vt:lpstr>Progress of series production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2019 WPXX – Collaboration Description</dc:title>
  <dc:creator>unknown</dc:creator>
  <cp:lastModifiedBy>Qingjin XU</cp:lastModifiedBy>
  <cp:revision>134</cp:revision>
  <cp:lastPrinted>2019-10-10T13:21:14Z</cp:lastPrinted>
  <dcterms:created xsi:type="dcterms:W3CDTF">2019-11-02T02:03:49Z</dcterms:created>
  <dcterms:modified xsi:type="dcterms:W3CDTF">2023-09-19T08:12:45Z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