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7" r:id="rId4"/>
    <p:sldId id="263" r:id="rId5"/>
    <p:sldId id="260" r:id="rId6"/>
    <p:sldId id="258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  <a:srgbClr val="0066FF"/>
    <a:srgbClr val="00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FD577-BACE-4FC9-A25F-5AD49AD9E25D}" type="datetimeFigureOut">
              <a:rPr lang="en-US" smtClean="0"/>
              <a:pPr/>
              <a:t>4/8/2011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25CB8-3E6A-4B6E-8CD4-0D30553B7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25CB8-3E6A-4B6E-8CD4-0D30553B70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014EC-DFDC-4F33-84B1-5BABFC1FAB02}" type="datetime1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8F20-7956-4F21-AF0C-C7516256DACA}" type="datetime1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366EE-6D27-41FA-89D3-2464C2EF7842}" type="datetime1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9869E-B4CD-455F-A131-29B30A81E8BD}" type="datetime1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596D-7187-43D5-8E50-0B4C1E8D37F9}" type="datetime1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ACB7C-EFCE-4CA9-B158-4C36EF11BA7A}" type="datetime1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E6E7B-1ADE-4E5F-9CF5-927E59CD55F9}" type="datetime1">
              <a:rPr lang="en-US" smtClean="0"/>
              <a:t>4/8/2011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B09C7-B73F-4DB1-8B32-A88301768D7F}" type="datetime1">
              <a:rPr lang="en-US" smtClean="0"/>
              <a:t>4/8/2011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190B5-A0ED-471E-8968-19CFF847568B}" type="datetime1">
              <a:rPr lang="en-US" smtClean="0"/>
              <a:t>4/8/2011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D417B-41D4-4E3F-A1FC-82DD63845339}" type="datetime1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25D18-8343-4360-8B6F-03205039F170}" type="datetime1">
              <a:rPr lang="en-US" smtClean="0"/>
              <a:t>4/8/2011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6E976-DDE7-4E23-9271-75A02AA3D067}" type="datetime1">
              <a:rPr lang="en-US" smtClean="0"/>
              <a:t>4/8/2011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ENTICE, 8 April 2011 | Robin Ashford | Cath Noble | Dan Noyes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F4C0D-6B76-4986-A150-B5838B9569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cern.ch/drupal-start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drupal-starter.web.cern.ch/drupal-champion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006699"/>
                </a:solidFill>
              </a:rPr>
              <a:t>Drupal</a:t>
            </a:r>
            <a:r>
              <a:rPr lang="en-US" dirty="0" smtClean="0">
                <a:solidFill>
                  <a:srgbClr val="006699"/>
                </a:solidFill>
              </a:rPr>
              <a:t> Beginners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876800"/>
            <a:ext cx="7315200" cy="609600"/>
          </a:xfrm>
          <a:solidFill>
            <a:srgbClr val="006699"/>
          </a:solidFill>
        </p:spPr>
        <p:txBody>
          <a:bodyPr anchor="ctr" anchorCtr="0">
            <a:norm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Robin Ashford | </a:t>
            </a:r>
            <a:r>
              <a:rPr lang="en-US" sz="2800" dirty="0" err="1" smtClean="0">
                <a:solidFill>
                  <a:schemeClr val="bg1"/>
                </a:solidFill>
              </a:rPr>
              <a:t>Cath</a:t>
            </a:r>
            <a:r>
              <a:rPr lang="en-US" sz="2800" dirty="0" smtClean="0">
                <a:solidFill>
                  <a:schemeClr val="bg1"/>
                </a:solidFill>
              </a:rPr>
              <a:t> Noble | Dan Noyes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62275" y="4876800"/>
            <a:ext cx="53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657600" y="61722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ENTICE, 8 April 2011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rgbClr val="006699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Current situation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Expectations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Drupal</a:t>
            </a:r>
            <a:r>
              <a:rPr lang="en-US" dirty="0" smtClean="0"/>
              <a:t> is awesome! It’s the future of all websites!”</a:t>
            </a:r>
          </a:p>
          <a:p>
            <a:pPr lvl="1"/>
            <a:r>
              <a:rPr lang="en-US" dirty="0" smtClean="0"/>
              <a:t>Great! So when do I get </a:t>
            </a:r>
            <a:r>
              <a:rPr lang="en-US" dirty="0" err="1" smtClean="0"/>
              <a:t>Drupal</a:t>
            </a:r>
            <a:r>
              <a:rPr lang="en-US" dirty="0" smtClean="0"/>
              <a:t> training?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Reality</a:t>
            </a:r>
          </a:p>
          <a:p>
            <a:pPr lvl="1"/>
            <a:r>
              <a:rPr lang="en-US" dirty="0" smtClean="0"/>
              <a:t>No official or linked-up training plan</a:t>
            </a:r>
          </a:p>
          <a:p>
            <a:pPr lvl="1"/>
            <a:r>
              <a:rPr lang="en-US" dirty="0" smtClean="0"/>
              <a:t>Large time investment in getting up to speed</a:t>
            </a:r>
          </a:p>
          <a:p>
            <a:pPr lvl="1"/>
            <a:r>
              <a:rPr lang="en-US" dirty="0" smtClean="0"/>
              <a:t>Many future site creators reluctant to try </a:t>
            </a:r>
            <a:r>
              <a:rPr lang="en-US" dirty="0" err="1" smtClean="0"/>
              <a:t>Drupal</a:t>
            </a:r>
            <a:r>
              <a:rPr lang="en-US" dirty="0" smtClean="0"/>
              <a:t> before being trained</a:t>
            </a:r>
          </a:p>
          <a:p>
            <a:pPr lvl="2"/>
            <a:r>
              <a:rPr lang="en-US" dirty="0" smtClean="0"/>
              <a:t>Understandable attitude!</a:t>
            </a:r>
          </a:p>
          <a:p>
            <a:pPr lvl="2"/>
            <a:r>
              <a:rPr lang="en-US" dirty="0" smtClean="0"/>
              <a:t>Building your first-ever </a:t>
            </a:r>
            <a:r>
              <a:rPr lang="en-US" dirty="0" err="1" smtClean="0"/>
              <a:t>Drupal</a:t>
            </a:r>
            <a:r>
              <a:rPr lang="en-US" dirty="0" smtClean="0"/>
              <a:t> site without initial guidance = painful experience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33600" y="6356350"/>
            <a:ext cx="4648200" cy="365125"/>
          </a:xfrm>
        </p:spPr>
        <p:txBody>
          <a:bodyPr/>
          <a:lstStyle/>
          <a:p>
            <a:r>
              <a:rPr lang="en-US" dirty="0" smtClean="0"/>
              <a:t>ENTICE, 8 April </a:t>
            </a:r>
            <a:r>
              <a:rPr lang="en-US" dirty="0" smtClean="0"/>
              <a:t>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4975" y="664515"/>
            <a:ext cx="5838825" cy="566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5720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rgbClr val="006699"/>
          </a:solidFill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Drupal</a:t>
            </a:r>
            <a:r>
              <a:rPr lang="en-US" dirty="0" smtClean="0">
                <a:solidFill>
                  <a:schemeClr val="bg1"/>
                </a:solidFill>
              </a:rPr>
              <a:t> users (present + future)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Drupalistas</a:t>
            </a:r>
            <a:r>
              <a:rPr lang="en-US" dirty="0" smtClean="0"/>
              <a:t> at various levels of experience</a:t>
            </a:r>
          </a:p>
          <a:p>
            <a:pPr lvl="1"/>
            <a:r>
              <a:rPr lang="en-US" dirty="0" smtClean="0"/>
              <a:t>Beginners:</a:t>
            </a:r>
          </a:p>
          <a:p>
            <a:pPr lvl="2"/>
            <a:r>
              <a:rPr lang="en-US" dirty="0" smtClean="0"/>
              <a:t>Minimal technical background </a:t>
            </a:r>
            <a:r>
              <a:rPr lang="en-US" dirty="0" err="1" smtClean="0"/>
              <a:t>eg</a:t>
            </a:r>
            <a:r>
              <a:rPr lang="en-US" dirty="0" smtClean="0"/>
              <a:t>. admin staff, non-technical departments (Finance, HR etc)</a:t>
            </a:r>
          </a:p>
          <a:p>
            <a:pPr lvl="1"/>
            <a:r>
              <a:rPr lang="en-US" dirty="0" smtClean="0"/>
              <a:t>Intermediates:</a:t>
            </a:r>
          </a:p>
          <a:p>
            <a:pPr lvl="2"/>
            <a:r>
              <a:rPr lang="en-US" dirty="0" smtClean="0"/>
              <a:t>Creating sites, experimenting with modules</a:t>
            </a:r>
          </a:p>
          <a:p>
            <a:pPr lvl="1"/>
            <a:r>
              <a:rPr lang="en-US" dirty="0" smtClean="0"/>
              <a:t>Advanced:</a:t>
            </a:r>
          </a:p>
          <a:p>
            <a:pPr lvl="2"/>
            <a:r>
              <a:rPr lang="en-US" dirty="0" smtClean="0"/>
              <a:t>Programmers; writing modules, delving into code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4958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rgbClr val="006699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Plan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are going to initially target </a:t>
            </a:r>
            <a:r>
              <a:rPr lang="en-US" b="1" dirty="0" smtClean="0">
                <a:solidFill>
                  <a:srgbClr val="006699"/>
                </a:solidFill>
              </a:rPr>
              <a:t>BEGINNERS</a:t>
            </a:r>
            <a:br>
              <a:rPr lang="en-US" b="1" dirty="0" smtClean="0">
                <a:solidFill>
                  <a:srgbClr val="006699"/>
                </a:solidFill>
              </a:rPr>
            </a:br>
            <a:endParaRPr lang="en-US" b="1" dirty="0" smtClean="0">
              <a:solidFill>
                <a:srgbClr val="006699"/>
              </a:solidFill>
            </a:endParaRPr>
          </a:p>
          <a:p>
            <a:pPr lvl="1"/>
            <a:r>
              <a:rPr lang="en-US" dirty="0" smtClean="0"/>
              <a:t>Beginner training sessions provided by a external company</a:t>
            </a:r>
          </a:p>
          <a:p>
            <a:pPr lvl="2"/>
            <a:r>
              <a:rPr lang="en-US" dirty="0" smtClean="0"/>
              <a:t>Ensure a proper ‘</a:t>
            </a:r>
            <a:r>
              <a:rPr lang="en-US" dirty="0" err="1" smtClean="0"/>
              <a:t>abc</a:t>
            </a:r>
            <a:r>
              <a:rPr lang="en-US" dirty="0" smtClean="0"/>
              <a:t>’ of getting started in </a:t>
            </a:r>
            <a:r>
              <a:rPr lang="en-US" dirty="0" err="1" smtClean="0"/>
              <a:t>Drupal</a:t>
            </a:r>
            <a:r>
              <a:rPr lang="en-US" dirty="0" smtClean="0"/>
              <a:t>, </a:t>
            </a:r>
          </a:p>
          <a:p>
            <a:pPr lvl="2"/>
            <a:r>
              <a:rPr lang="en-US" dirty="0" smtClean="0"/>
              <a:t>No previous </a:t>
            </a:r>
            <a:r>
              <a:rPr lang="en-US" dirty="0" err="1" smtClean="0"/>
              <a:t>Drupal</a:t>
            </a:r>
            <a:r>
              <a:rPr lang="en-US" dirty="0" smtClean="0"/>
              <a:t> knowledge assumed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Sessions backed up by CERN-</a:t>
            </a:r>
            <a:r>
              <a:rPr lang="en-US" dirty="0" err="1" smtClean="0"/>
              <a:t>Drupal</a:t>
            </a:r>
            <a:r>
              <a:rPr lang="en-US" dirty="0" smtClean="0"/>
              <a:t> community:</a:t>
            </a:r>
          </a:p>
          <a:p>
            <a:pPr lvl="2"/>
            <a:r>
              <a:rPr lang="en-US" dirty="0" err="1" smtClean="0"/>
              <a:t>Drupal</a:t>
            </a:r>
            <a:r>
              <a:rPr lang="en-US" dirty="0" smtClean="0"/>
              <a:t> Starter site</a:t>
            </a:r>
          </a:p>
          <a:p>
            <a:pPr lvl="2"/>
            <a:r>
              <a:rPr lang="en-US" dirty="0" err="1" smtClean="0"/>
              <a:t>Drupal</a:t>
            </a:r>
            <a:r>
              <a:rPr lang="en-US" dirty="0" smtClean="0"/>
              <a:t> Champions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5720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99"/>
                </a:solidFill>
              </a:rPr>
              <a:t>Beginner training sessions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Delivered by professional training company in a dedicated training facility (pref. at CERN)</a:t>
            </a:r>
          </a:p>
          <a:p>
            <a:r>
              <a:rPr lang="en-US" dirty="0" smtClean="0"/>
              <a:t>We define the content</a:t>
            </a:r>
          </a:p>
          <a:p>
            <a:pPr lvl="1"/>
            <a:r>
              <a:rPr lang="en-US" dirty="0" smtClean="0"/>
              <a:t>CERN-specific needs</a:t>
            </a:r>
          </a:p>
          <a:p>
            <a:pPr lvl="1"/>
            <a:r>
              <a:rPr lang="en-US" dirty="0" smtClean="0"/>
              <a:t>Take on-board feedback from December course</a:t>
            </a:r>
          </a:p>
          <a:p>
            <a:pPr lvl="1"/>
            <a:r>
              <a:rPr lang="en-US" dirty="0" smtClean="0"/>
              <a:t>Guided by </a:t>
            </a:r>
            <a:r>
              <a:rPr lang="en-US" dirty="0" err="1" smtClean="0"/>
              <a:t>Zivtech</a:t>
            </a:r>
            <a:r>
              <a:rPr lang="en-US" dirty="0" smtClean="0"/>
              <a:t> training material structure</a:t>
            </a:r>
          </a:p>
          <a:p>
            <a:r>
              <a:rPr lang="en-US" dirty="0" smtClean="0"/>
              <a:t>Justify a course in the Training Catalogue?</a:t>
            </a:r>
          </a:p>
          <a:p>
            <a:pPr lvl="1"/>
            <a:r>
              <a:rPr lang="en-US" dirty="0" smtClean="0"/>
              <a:t>Or ‘go solo’ per department/CERN community?</a:t>
            </a:r>
          </a:p>
          <a:p>
            <a:pPr lvl="2"/>
            <a:r>
              <a:rPr lang="en-US" dirty="0" smtClean="0"/>
              <a:t>What training requirements do you have?</a:t>
            </a:r>
          </a:p>
          <a:p>
            <a:pPr lvl="2"/>
            <a:r>
              <a:rPr lang="en-US" b="1" dirty="0" smtClean="0">
                <a:solidFill>
                  <a:srgbClr val="FF0000"/>
                </a:solidFill>
              </a:rPr>
              <a:t>To discuss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5720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99"/>
                </a:solidFill>
              </a:rPr>
              <a:t>CERN </a:t>
            </a:r>
            <a:r>
              <a:rPr lang="en-US" dirty="0" err="1" smtClean="0">
                <a:solidFill>
                  <a:srgbClr val="006699"/>
                </a:solidFill>
              </a:rPr>
              <a:t>Drupal</a:t>
            </a:r>
            <a:r>
              <a:rPr lang="en-US" dirty="0" smtClean="0">
                <a:solidFill>
                  <a:srgbClr val="006699"/>
                </a:solidFill>
              </a:rPr>
              <a:t> community support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Drupal</a:t>
            </a:r>
            <a:r>
              <a:rPr lang="en-US" dirty="0" smtClean="0"/>
              <a:t> Starter site</a:t>
            </a:r>
          </a:p>
          <a:p>
            <a:pPr lvl="1"/>
            <a:r>
              <a:rPr lang="en-US" dirty="0" smtClean="0"/>
              <a:t>To supplement the training</a:t>
            </a:r>
          </a:p>
          <a:p>
            <a:pPr lvl="1"/>
            <a:r>
              <a:rPr lang="en-US" dirty="0" smtClean="0"/>
              <a:t>Substitute for people with basic requirements</a:t>
            </a:r>
          </a:p>
          <a:p>
            <a:pPr lvl="1"/>
            <a:r>
              <a:rPr lang="en-US" dirty="0" smtClean="0"/>
              <a:t>Ideally integrated with content on the training course.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>
                <a:hlinkClick r:id="rId2"/>
              </a:rPr>
              <a:t>www.cern.ch/drupal-starter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9800" y="6356350"/>
            <a:ext cx="46482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6699"/>
                </a:solidFill>
              </a:rPr>
              <a:t>CERN </a:t>
            </a:r>
            <a:r>
              <a:rPr lang="en-US" dirty="0" err="1" smtClean="0">
                <a:solidFill>
                  <a:srgbClr val="006699"/>
                </a:solidFill>
              </a:rPr>
              <a:t>Drupal</a:t>
            </a:r>
            <a:r>
              <a:rPr lang="en-US" dirty="0" smtClean="0">
                <a:solidFill>
                  <a:srgbClr val="006699"/>
                </a:solidFill>
              </a:rPr>
              <a:t> community support</a:t>
            </a:r>
            <a:endParaRPr lang="en-US" dirty="0">
              <a:solidFill>
                <a:srgbClr val="0066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Drupal</a:t>
            </a:r>
            <a:r>
              <a:rPr lang="en-US" dirty="0" smtClean="0"/>
              <a:t> Champions?</a:t>
            </a:r>
          </a:p>
          <a:p>
            <a:pPr lvl="1"/>
            <a:r>
              <a:rPr lang="en-US" dirty="0" smtClean="0"/>
              <a:t>Provide a bit of help/direction/support/shoulder to cry on</a:t>
            </a:r>
          </a:p>
          <a:p>
            <a:pPr lvl="1"/>
            <a:r>
              <a:rPr lang="en-US" dirty="0" smtClean="0"/>
              <a:t>Max 1 hour per “consultation”</a:t>
            </a:r>
          </a:p>
          <a:p>
            <a:pPr lvl="1"/>
            <a:r>
              <a:rPr lang="en-US" dirty="0" smtClean="0"/>
              <a:t>High level basics</a:t>
            </a:r>
          </a:p>
          <a:p>
            <a:pPr lvl="2"/>
            <a:r>
              <a:rPr lang="en-US" dirty="0" smtClean="0"/>
              <a:t>Structuring content, how to display etc</a:t>
            </a:r>
          </a:p>
          <a:p>
            <a:pPr lvl="2"/>
            <a:r>
              <a:rPr lang="en-US" dirty="0" smtClean="0"/>
              <a:t>Potential ongoing feedback on people’s sites?</a:t>
            </a:r>
          </a:p>
          <a:p>
            <a:pPr lvl="1"/>
            <a:r>
              <a:rPr lang="en-US" dirty="0" smtClean="0"/>
              <a:t>Need to be careful re time commitment and what work is undertaken by the Champion.</a:t>
            </a:r>
          </a:p>
          <a:p>
            <a:r>
              <a:rPr lang="en-US" dirty="0" smtClean="0">
                <a:hlinkClick r:id="rId2"/>
              </a:rPr>
              <a:t>http://drupal-starter.web.cern.ch/drupal-champions</a:t>
            </a: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56350"/>
            <a:ext cx="44958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solidFill>
            <a:srgbClr val="006699"/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Discussion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6699"/>
                </a:solidFill>
              </a:rPr>
              <a:t>Training</a:t>
            </a:r>
          </a:p>
          <a:p>
            <a:pPr lvl="1"/>
            <a:r>
              <a:rPr lang="en-US" b="1" dirty="0" smtClean="0">
                <a:solidFill>
                  <a:srgbClr val="006699"/>
                </a:solidFill>
              </a:rPr>
              <a:t>What do you need?</a:t>
            </a:r>
          </a:p>
          <a:p>
            <a:pPr lvl="1"/>
            <a:r>
              <a:rPr lang="en-US" b="1" dirty="0" smtClean="0">
                <a:solidFill>
                  <a:srgbClr val="006699"/>
                </a:solidFill>
              </a:rPr>
              <a:t>How do you want to proceed?</a:t>
            </a:r>
          </a:p>
          <a:p>
            <a:pPr lvl="2"/>
            <a:r>
              <a:rPr lang="en-US" b="1" dirty="0" smtClean="0">
                <a:solidFill>
                  <a:srgbClr val="006699"/>
                </a:solidFill>
              </a:rPr>
              <a:t>Via CERN Technical Training</a:t>
            </a:r>
          </a:p>
          <a:p>
            <a:pPr lvl="2"/>
            <a:r>
              <a:rPr lang="en-US" b="1" dirty="0" smtClean="0">
                <a:solidFill>
                  <a:srgbClr val="006699"/>
                </a:solidFill>
              </a:rPr>
              <a:t>Individually arranged per community/department?</a:t>
            </a:r>
            <a:br>
              <a:rPr lang="en-US" b="1" dirty="0" smtClean="0">
                <a:solidFill>
                  <a:srgbClr val="006699"/>
                </a:solidFill>
              </a:rPr>
            </a:br>
            <a:endParaRPr lang="en-US" b="1" dirty="0" smtClean="0">
              <a:solidFill>
                <a:srgbClr val="006699"/>
              </a:solidFill>
            </a:endParaRPr>
          </a:p>
          <a:p>
            <a:r>
              <a:rPr lang="en-US" b="1" dirty="0" err="1" smtClean="0">
                <a:solidFill>
                  <a:srgbClr val="006699"/>
                </a:solidFill>
              </a:rPr>
              <a:t>Drupal</a:t>
            </a:r>
            <a:r>
              <a:rPr lang="en-US" b="1" dirty="0" smtClean="0">
                <a:solidFill>
                  <a:srgbClr val="006699"/>
                </a:solidFill>
              </a:rPr>
              <a:t> Champions</a:t>
            </a:r>
          </a:p>
          <a:p>
            <a:pPr lvl="1"/>
            <a:r>
              <a:rPr lang="en-US" b="1" dirty="0" smtClean="0">
                <a:solidFill>
                  <a:srgbClr val="006699"/>
                </a:solidFill>
              </a:rPr>
              <a:t>Your thoughts?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9800" y="6356350"/>
            <a:ext cx="4572000" cy="365125"/>
          </a:xfrm>
        </p:spPr>
        <p:txBody>
          <a:bodyPr/>
          <a:lstStyle/>
          <a:p>
            <a:r>
              <a:rPr lang="en-US" dirty="0" smtClean="0"/>
              <a:t>ENTICE, 8 April 2011 | Robin Ashford | </a:t>
            </a:r>
            <a:r>
              <a:rPr lang="en-US" dirty="0" err="1" smtClean="0"/>
              <a:t>Cath</a:t>
            </a:r>
            <a:r>
              <a:rPr lang="en-US" dirty="0" smtClean="0"/>
              <a:t> Noble | Dan Noyes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6324600"/>
            <a:ext cx="3333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382</Words>
  <Application>Microsoft Office PowerPoint</Application>
  <PresentationFormat>On-screen Show (4:3)</PresentationFormat>
  <Paragraphs>72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Drupal Beginners</vt:lpstr>
      <vt:lpstr>Current situation</vt:lpstr>
      <vt:lpstr>Slide 3</vt:lpstr>
      <vt:lpstr>Drupal users (present + future)</vt:lpstr>
      <vt:lpstr>The Plan</vt:lpstr>
      <vt:lpstr>Beginner training sessions</vt:lpstr>
      <vt:lpstr>CERN Drupal community support</vt:lpstr>
      <vt:lpstr>CERN Drupal community support</vt:lpstr>
      <vt:lpstr>Discussion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Drupal Beginners</dc:title>
  <dc:creator>Noble</dc:creator>
  <cp:lastModifiedBy>Noble</cp:lastModifiedBy>
  <cp:revision>56</cp:revision>
  <dcterms:created xsi:type="dcterms:W3CDTF">2011-03-23T10:51:34Z</dcterms:created>
  <dcterms:modified xsi:type="dcterms:W3CDTF">2011-04-08T08:18:41Z</dcterms:modified>
</cp:coreProperties>
</file>