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9"/>
  </p:notesMasterIdLst>
  <p:handoutMasterIdLst>
    <p:handoutMasterId r:id="rId10"/>
  </p:handoutMasterIdLst>
  <p:sldIdLst>
    <p:sldId id="274" r:id="rId3"/>
    <p:sldId id="285" r:id="rId4"/>
    <p:sldId id="288" r:id="rId5"/>
    <p:sldId id="289" r:id="rId6"/>
    <p:sldId id="286" r:id="rId7"/>
    <p:sldId id="287" r:id="rId8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3E282B"/>
    <a:srgbClr val="CC3300"/>
    <a:srgbClr val="00529E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4638" autoAdjust="0"/>
  </p:normalViewPr>
  <p:slideViewPr>
    <p:cSldViewPr>
      <p:cViewPr>
        <p:scale>
          <a:sx n="66" d="100"/>
          <a:sy n="66" d="100"/>
        </p:scale>
        <p:origin x="-1884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340" y="-108"/>
      </p:cViewPr>
      <p:guideLst>
        <p:guide orient="horz" pos="3120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58186-75F3-429F-8FA3-6877D729336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4628E-A0D8-4E1E-9B9C-FF0C9A1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64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A7671-FA78-4095-B4BF-6B800BF0F51B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52904-F674-4B56-A509-2ECC56BD79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264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Operating Systems </a:t>
              </a:r>
              <a:b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</a:b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&amp; Information Services</a:t>
              </a:r>
            </a:p>
          </p:txBody>
        </p:sp>
      </p:grpSp>
      <p:pic>
        <p:nvPicPr>
          <p:cNvPr id="7" name="Picture 14" descr="OIS-imag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93"/>
          <a:stretch>
            <a:fillRect/>
          </a:stretch>
        </p:blipFill>
        <p:spPr bwMode="auto">
          <a:xfrm>
            <a:off x="-17463" y="-1588"/>
            <a:ext cx="1236663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CERNlogo-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OIS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IT/OIS Kickoff 2011 - </a:t>
            </a:r>
            <a:fld id="{8E21015F-F798-4561-9D48-16168B6C1BF2}" type="slidenum">
              <a:rPr lang="en-US" smtClean="0"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7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IT/OIS Kickoff 2011 - 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1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IT/OIS Kickoff 2011 - 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263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IT/OIS Kickoff 2011 - 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09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IT/OIS Kickoff 2011 - ‹#›</a:t>
            </a:r>
            <a:endParaRPr lang="en-US">
              <a:solidFill>
                <a:srgbClr val="3861AA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861AA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557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2AB54-D1F8-41F8-BD9D-6BD6FEE66306}" type="slidenum">
              <a:rPr lang="en-US" smtClean="0"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1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IT/OIS Kickoff 2011 - </a:t>
            </a:r>
            <a:fld id="{0A982226-99D0-4761-9538-1EBF18282E2D}" type="slidenum">
              <a:rPr lang="en-US" smtClean="0"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4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IT/OIS Kickoff 2011 - 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85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IT/OIS Kickoff 2011 - 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95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IT/OIS Kickoff 2011 - 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6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IT/OIS Kickoff 2011 - 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5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IT/OIS Kickoff 2011 - ‹#›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9" descr="OIS-image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93"/>
          <a:stretch>
            <a:fillRect/>
          </a:stretch>
        </p:blipFill>
        <p:spPr bwMode="auto">
          <a:xfrm>
            <a:off x="-17463" y="-1588"/>
            <a:ext cx="1236663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3861AA"/>
                </a:solidFill>
              </a:rPr>
              <a:t>IT/OIS Kickoff 2011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OIS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87" r:id="rId3"/>
    <p:sldLayoutId id="2147483788" r:id="rId4"/>
    <p:sldLayoutId id="2147483789" r:id="rId5"/>
    <p:sldLayoutId id="2147483790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OIS-image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6" r="40393" b="56973"/>
          <a:stretch>
            <a:fillRect/>
          </a:stretch>
        </p:blipFill>
        <p:spPr bwMode="auto">
          <a:xfrm>
            <a:off x="0" y="0"/>
            <a:ext cx="1236663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IT/OIS Kickoff 2011 - </a:t>
            </a:r>
            <a:fld id="{3CF84D3C-1271-4722-9D24-8DF385764C7C}" type="slidenum">
              <a:rPr lang="en-US" smtClean="0"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7938"/>
            <a:ext cx="1371600" cy="830262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Operating Systems &amp; Information Services</a:t>
            </a:r>
            <a:endParaRPr lang="en-US" sz="105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Drupal Module Management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 Bell</a:t>
            </a:r>
          </a:p>
          <a:p>
            <a:r>
              <a:rPr lang="en-US" dirty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April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65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Types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635844"/>
              </p:ext>
            </p:extLst>
          </p:nvPr>
        </p:nvGraphicFramePr>
        <p:xfrm>
          <a:off x="1371600" y="1066800"/>
          <a:ext cx="7543800" cy="500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514600"/>
                <a:gridCol w="25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Module Types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Description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Approach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Included in base </a:t>
                      </a:r>
                      <a:r>
                        <a:rPr lang="en-GB" sz="1400" dirty="0" err="1" smtClean="0"/>
                        <a:t>drupal</a:t>
                      </a:r>
                      <a:r>
                        <a:rPr lang="en-GB" sz="1400" dirty="0" smtClean="0"/>
                        <a:t> distribution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IT manage upgrades based on change calendar.  Only single version supported</a:t>
                      </a:r>
                      <a:r>
                        <a:rPr lang="en-GB" sz="1400" baseline="0" dirty="0" smtClean="0"/>
                        <a:t> (based on recommended level)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Centrally</a:t>
                      </a:r>
                      <a:r>
                        <a:rPr lang="en-GB" sz="1400" baseline="0" dirty="0" smtClean="0"/>
                        <a:t> Managed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Modules from drupal.org which are in use by at least 20% of</a:t>
                      </a:r>
                      <a:r>
                        <a:rPr lang="en-GB" sz="1400" baseline="0" dirty="0" smtClean="0"/>
                        <a:t> the sites.  These will be installed but not enabled by default.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IT manage upgrades based on change calendar.  Only single version supported</a:t>
                      </a:r>
                      <a:r>
                        <a:rPr lang="en-GB" sz="1400" baseline="0" dirty="0" smtClean="0"/>
                        <a:t> (based on recommended level)</a:t>
                      </a:r>
                      <a:endParaRPr lang="en-GB" sz="1400" dirty="0" smtClean="0"/>
                    </a:p>
                  </a:txBody>
                  <a:tcPr/>
                </a:tc>
              </a:tr>
              <a:tr h="119888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Locally</a:t>
                      </a:r>
                      <a:r>
                        <a:rPr lang="en-GB" sz="1400" baseline="0" dirty="0" smtClean="0"/>
                        <a:t> developed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Modules</a:t>
                      </a:r>
                      <a:r>
                        <a:rPr lang="en-GB" sz="1400" baseline="0" dirty="0" smtClean="0"/>
                        <a:t> from ENTICE developers of general interest such as the CERN profiles, </a:t>
                      </a:r>
                      <a:r>
                        <a:rPr lang="en-GB" sz="1400" baseline="0" dirty="0" err="1" smtClean="0"/>
                        <a:t>Indico</a:t>
                      </a:r>
                      <a:r>
                        <a:rPr lang="en-GB" sz="1400" baseline="0" dirty="0" smtClean="0"/>
                        <a:t>, CDS, … These will be installed but not enabled by default.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IT manage upgrades based on change calendar and</a:t>
                      </a:r>
                      <a:r>
                        <a:rPr lang="en-GB" sz="1400" baseline="0" dirty="0" smtClean="0"/>
                        <a:t> release schedule</a:t>
                      </a:r>
                      <a:r>
                        <a:rPr lang="en-GB" sz="1400" dirty="0" smtClean="0"/>
                        <a:t>.  Only single version supported</a:t>
                      </a:r>
                      <a:r>
                        <a:rPr lang="en-GB" sz="1400" baseline="0" dirty="0" smtClean="0"/>
                        <a:t> (based on recommended level)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Site Local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Modules</a:t>
                      </a:r>
                      <a:r>
                        <a:rPr lang="en-GB" sz="1400" baseline="0" dirty="0" smtClean="0"/>
                        <a:t> developed by the site owner or downloaded from Drupal.org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Site owner manages the installation</a:t>
                      </a:r>
                      <a:r>
                        <a:rPr lang="en-GB" sz="1400" baseline="0" dirty="0" smtClean="0"/>
                        <a:t> and upgrade using the D7 tools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91B2AB54-D1F8-41F8-BD9D-6BD6FEE66306}" type="slidenum">
              <a:rPr lang="en-US" smtClean="0"/>
              <a:t>2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Central management candidates</a:t>
            </a:r>
            <a:endParaRPr lang="en-GB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186416"/>
              </p:ext>
            </p:extLst>
          </p:nvPr>
        </p:nvGraphicFramePr>
        <p:xfrm>
          <a:off x="1371600" y="1066800"/>
          <a:ext cx="7391400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4876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Threshold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Module List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Already </a:t>
                      </a:r>
                      <a:r>
                        <a:rPr lang="en-GB" sz="1800" dirty="0" smtClean="0"/>
                        <a:t>centrally managed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err="1" smtClean="0"/>
                        <a:t>advanced_help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cernmods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ckeditor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ctools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custom_breadcrumbs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devel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dragndrop_uploads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globalredirect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google_analytics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imce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imce_wywsiwyg</a:t>
                      </a:r>
                      <a:r>
                        <a:rPr lang="en-GB" sz="1800" baseline="0" dirty="0" smtClean="0"/>
                        <a:t>, media, panels, </a:t>
                      </a:r>
                      <a:r>
                        <a:rPr lang="en-GB" sz="1800" baseline="0" dirty="0" err="1" smtClean="0"/>
                        <a:t>pathauto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permissions_lock</a:t>
                      </a:r>
                      <a:r>
                        <a:rPr lang="en-GB" sz="1800" baseline="0" dirty="0" smtClean="0"/>
                        <a:t>, redirect, </a:t>
                      </a:r>
                      <a:r>
                        <a:rPr lang="en-GB" sz="1800" baseline="0" dirty="0" err="1" smtClean="0"/>
                        <a:t>shib_auth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skinr,token</a:t>
                      </a:r>
                      <a:r>
                        <a:rPr lang="en-GB" sz="1800" baseline="0" dirty="0" smtClean="0"/>
                        <a:t>, transliteration, views, </a:t>
                      </a:r>
                      <a:r>
                        <a:rPr lang="en-GB" sz="1800" baseline="0" dirty="0" err="1" smtClean="0"/>
                        <a:t>views_bulk_operation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votingapi</a:t>
                      </a:r>
                      <a:r>
                        <a:rPr lang="en-GB" sz="1800" baseline="0" dirty="0" smtClean="0"/>
                        <a:t>, </a:t>
                      </a:r>
                      <a:r>
                        <a:rPr lang="en-GB" sz="1800" baseline="0" dirty="0" err="1" smtClean="0"/>
                        <a:t>wywiwyg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&gt;20% locally installed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&gt;10% locally installed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Features, entity, date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&lt;10% locally installed</a:t>
                      </a:r>
                    </a:p>
                    <a:p>
                      <a:r>
                        <a:rPr lang="en-GB" sz="1800" dirty="0" smtClean="0"/>
                        <a:t>&amp; &gt;2 installations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Rules, </a:t>
                      </a:r>
                      <a:r>
                        <a:rPr lang="en-GB" sz="1800" dirty="0" err="1" smtClean="0"/>
                        <a:t>devel</a:t>
                      </a:r>
                      <a:r>
                        <a:rPr lang="en-GB" sz="1800" dirty="0" smtClean="0"/>
                        <a:t>, diff, </a:t>
                      </a:r>
                      <a:r>
                        <a:rPr lang="en-GB" sz="1800" dirty="0" err="1" smtClean="0"/>
                        <a:t>backup_migrate</a:t>
                      </a:r>
                      <a:r>
                        <a:rPr lang="en-GB" sz="1800" dirty="0" smtClean="0"/>
                        <a:t>, </a:t>
                      </a:r>
                      <a:r>
                        <a:rPr lang="en-GB" sz="1800" baseline="0" dirty="0" err="1" smtClean="0"/>
                        <a:t>advanced_forum</a:t>
                      </a:r>
                      <a:r>
                        <a:rPr lang="en-GB" sz="1800" baseline="0" dirty="0" smtClean="0"/>
                        <a:t>, link, </a:t>
                      </a:r>
                      <a:r>
                        <a:rPr lang="en-GB" sz="1800" baseline="0" dirty="0" err="1" smtClean="0"/>
                        <a:t>ldap</a:t>
                      </a:r>
                      <a:r>
                        <a:rPr lang="en-GB" sz="1800" baseline="0" dirty="0" smtClean="0"/>
                        <a:t>, calendar, ….</a:t>
                      </a:r>
                      <a:endParaRPr lang="en-GB" sz="1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Drupal Modules - </a:t>
            </a:r>
            <a:fld id="{91B2AB54-D1F8-41F8-BD9D-6BD6FEE66306}" type="slidenum">
              <a:rPr lang="en-US" smtClean="0"/>
              <a:t>3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57150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The 40 pilot sites may not be representative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Propose &gt;20% should be promoted to </a:t>
            </a:r>
            <a:r>
              <a:rPr lang="en-GB" dirty="0" smtClean="0"/>
              <a:t>centrally managed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593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Locally developed module naming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Naming conventions make it easier to identify locally developed modules and avoids name space clashes</a:t>
            </a:r>
          </a:p>
          <a:p>
            <a:r>
              <a:rPr lang="en-GB" sz="2000" dirty="0" smtClean="0"/>
              <a:t>Proposed convention for module names</a:t>
            </a:r>
            <a:r>
              <a:rPr lang="en-GB" sz="2000" dirty="0"/>
              <a:t> </a:t>
            </a:r>
            <a:r>
              <a:rPr lang="en-GB" sz="2000" dirty="0" smtClean="0"/>
              <a:t>is ‘</a:t>
            </a:r>
            <a:r>
              <a:rPr lang="en-GB" sz="2000" dirty="0" err="1" smtClean="0"/>
              <a:t>cern_project_module</a:t>
            </a:r>
            <a:r>
              <a:rPr lang="en-GB" sz="2000" dirty="0" smtClean="0"/>
              <a:t>’ where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	- </a:t>
            </a:r>
            <a:r>
              <a:rPr lang="en-GB" sz="2000" i="1" dirty="0" err="1"/>
              <a:t>cern</a:t>
            </a:r>
            <a:r>
              <a:rPr lang="en-GB" sz="2000" dirty="0"/>
              <a:t> is fixed</a:t>
            </a:r>
            <a:br>
              <a:rPr lang="en-GB" sz="2000" dirty="0"/>
            </a:br>
            <a:r>
              <a:rPr lang="en-GB" sz="2000" dirty="0" smtClean="0"/>
              <a:t>	- </a:t>
            </a:r>
            <a:r>
              <a:rPr lang="en-GB" sz="2000" i="1" dirty="0"/>
              <a:t>project</a:t>
            </a:r>
            <a:r>
              <a:rPr lang="en-GB" sz="2000" dirty="0"/>
              <a:t> is the name of the project (</a:t>
            </a:r>
            <a:r>
              <a:rPr lang="en-GB" sz="2000" dirty="0" err="1"/>
              <a:t>ie</a:t>
            </a:r>
            <a:r>
              <a:rPr lang="en-GB" sz="2000" dirty="0"/>
              <a:t>. profiles</a:t>
            </a:r>
            <a:r>
              <a:rPr lang="en-GB" sz="2000" dirty="0" smtClean="0"/>
              <a:t>)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	- </a:t>
            </a:r>
            <a:r>
              <a:rPr lang="en-GB" sz="2000" i="1" dirty="0"/>
              <a:t>module</a:t>
            </a:r>
            <a:r>
              <a:rPr lang="en-GB" sz="2000" dirty="0"/>
              <a:t> is the name of the module (</a:t>
            </a:r>
            <a:r>
              <a:rPr lang="en-GB" sz="2000" dirty="0" err="1"/>
              <a:t>ie</a:t>
            </a:r>
            <a:r>
              <a:rPr lang="en-GB" sz="2000" dirty="0"/>
              <a:t>. </a:t>
            </a:r>
            <a:r>
              <a:rPr lang="en-GB" sz="2000" dirty="0" err="1"/>
              <a:t>displayname</a:t>
            </a:r>
            <a:r>
              <a:rPr lang="en-GB" sz="2000" dirty="0"/>
              <a:t>)</a:t>
            </a:r>
          </a:p>
          <a:p>
            <a:r>
              <a:rPr lang="en-GB" sz="2000" dirty="0"/>
              <a:t>It must be </a:t>
            </a:r>
            <a:r>
              <a:rPr lang="en-GB" sz="2000" b="1" dirty="0"/>
              <a:t>lowercase</a:t>
            </a:r>
            <a:r>
              <a:rPr lang="en-GB" sz="2000" dirty="0"/>
              <a:t>.</a:t>
            </a:r>
          </a:p>
          <a:p>
            <a:r>
              <a:rPr lang="en-GB" sz="2000" dirty="0"/>
              <a:t>For example the </a:t>
            </a:r>
            <a:r>
              <a:rPr lang="en-GB" sz="2000" dirty="0" smtClean="0"/>
              <a:t>name ‘</a:t>
            </a:r>
            <a:r>
              <a:rPr lang="en-GB" sz="2000" dirty="0" err="1" smtClean="0"/>
              <a:t>cern_profiles_displayname</a:t>
            </a:r>
            <a:r>
              <a:rPr lang="en-GB" sz="2000" dirty="0" smtClean="0"/>
              <a:t>’ means </a:t>
            </a:r>
            <a:r>
              <a:rPr lang="en-GB" sz="2000" dirty="0"/>
              <a:t>that the module is called </a:t>
            </a:r>
            <a:r>
              <a:rPr lang="en-GB" sz="2000" dirty="0" err="1"/>
              <a:t>displayname</a:t>
            </a:r>
            <a:r>
              <a:rPr lang="en-GB" sz="2000" dirty="0"/>
              <a:t> (the name is supposed to outline the function of the module), belongs to the profiles project and has been developed for the CERN Drupal environment</a:t>
            </a:r>
            <a:r>
              <a:rPr lang="en-GB" sz="2000" dirty="0" smtClean="0"/>
              <a:t>.</a:t>
            </a:r>
          </a:p>
          <a:p>
            <a:endParaRPr lang="en-GB" sz="2000" dirty="0"/>
          </a:p>
          <a:p>
            <a:r>
              <a:rPr lang="en-GB" sz="2000" dirty="0" smtClean="0"/>
              <a:t>Is there an issue for branding with modules for use outside of CERN such as </a:t>
            </a:r>
            <a:r>
              <a:rPr lang="en-GB" sz="2000" dirty="0" err="1" smtClean="0"/>
              <a:t>Invenio</a:t>
            </a:r>
            <a:r>
              <a:rPr lang="en-GB" sz="2000" dirty="0" smtClean="0"/>
              <a:t> ?</a:t>
            </a:r>
            <a:r>
              <a:rPr lang="en-GB" sz="2000" dirty="0"/>
              <a:t/>
            </a:r>
            <a:br>
              <a:rPr lang="en-GB" sz="2000" dirty="0"/>
            </a:b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91B2AB54-D1F8-41F8-BD9D-6BD6FEE66306}" type="slidenum">
              <a:rPr lang="en-US" smtClean="0"/>
              <a:t>4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72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Pre-prod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Pre-prod sites consist of a copy of the database and files of a production site but with a different name</a:t>
            </a:r>
          </a:p>
          <a:p>
            <a:pPr lvl="1"/>
            <a:r>
              <a:rPr lang="en-GB" dirty="0" smtClean="0"/>
              <a:t>E.g. android-preprod.web.cern.ch</a:t>
            </a:r>
          </a:p>
          <a:p>
            <a:r>
              <a:rPr lang="en-GB" dirty="0" smtClean="0"/>
              <a:t>Site contents are temporary and will be overwritten when the next copy is performed</a:t>
            </a:r>
          </a:p>
          <a:p>
            <a:r>
              <a:rPr lang="en-GB" dirty="0" smtClean="0"/>
              <a:t>Operation will be performed on a regular basis as part of the change management process</a:t>
            </a:r>
          </a:p>
          <a:p>
            <a:r>
              <a:rPr lang="en-GB" dirty="0" smtClean="0"/>
              <a:t>Pre-prod sites may be subject to unannounced interruptions and maintenance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91B2AB54-D1F8-41F8-BD9D-6BD6FEE66306}" type="slidenum">
              <a:rPr lang="en-US" smtClean="0"/>
              <a:t>5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664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Regular ENTICE module review</a:t>
            </a:r>
          </a:p>
          <a:p>
            <a:pPr lvl="1"/>
            <a:r>
              <a:rPr lang="en-GB" sz="2000" dirty="0" smtClean="0"/>
              <a:t>Modules to promote to central management</a:t>
            </a:r>
          </a:p>
          <a:p>
            <a:pPr lvl="1"/>
            <a:r>
              <a:rPr lang="en-GB" sz="2000" dirty="0" smtClean="0"/>
              <a:t>List upcoming centrally managed and ENTICE module changes at this meeting</a:t>
            </a:r>
            <a:endParaRPr lang="en-GB" sz="2000" dirty="0" smtClean="0"/>
          </a:p>
          <a:p>
            <a:pPr lvl="1"/>
            <a:r>
              <a:rPr lang="en-GB" sz="2000" dirty="0" smtClean="0"/>
              <a:t>Module naming conventions for locally </a:t>
            </a:r>
            <a:r>
              <a:rPr lang="en-GB" sz="2000" dirty="0"/>
              <a:t>developed modules to </a:t>
            </a:r>
            <a:r>
              <a:rPr lang="en-GB" sz="2000" dirty="0" smtClean="0"/>
              <a:t>be ‘</a:t>
            </a:r>
            <a:r>
              <a:rPr lang="en-GB" sz="2000" dirty="0" err="1" smtClean="0"/>
              <a:t>cern_project_module</a:t>
            </a:r>
            <a:r>
              <a:rPr lang="en-GB" sz="2000" dirty="0" smtClean="0"/>
              <a:t>’</a:t>
            </a:r>
            <a:endParaRPr lang="en-GB" sz="2000" dirty="0"/>
          </a:p>
          <a:p>
            <a:r>
              <a:rPr lang="en-GB" sz="2000" dirty="0" smtClean="0"/>
              <a:t>Change Calendar</a:t>
            </a:r>
            <a:endParaRPr lang="en-GB" sz="2000" dirty="0" smtClean="0"/>
          </a:p>
          <a:p>
            <a:pPr lvl="1"/>
            <a:r>
              <a:rPr lang="en-GB" sz="2000" dirty="0" smtClean="0"/>
              <a:t>Installation of new version of module/theme in pre-prod ‘new’ sites on the Wednesday morning following the approval from ENTICE</a:t>
            </a:r>
          </a:p>
          <a:p>
            <a:pPr lvl="1"/>
            <a:r>
              <a:rPr lang="en-GB" sz="2000" dirty="0" smtClean="0"/>
              <a:t>One week later, the prod sites are upgraded unless a show stopper is raised in the forum.  If major issue, change is postponed by one week</a:t>
            </a:r>
          </a:p>
          <a:p>
            <a:pPr lvl="1"/>
            <a:r>
              <a:rPr lang="en-GB" sz="2000" dirty="0" smtClean="0"/>
              <a:t>Tool scripting and implementation during Q3 </a:t>
            </a:r>
            <a:r>
              <a:rPr lang="en-GB" sz="2000" dirty="0" smtClean="0"/>
              <a:t>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91B2AB54-D1F8-41F8-BD9D-6BD6FEE66306}" type="slidenum">
              <a:rPr lang="en-US" smtClean="0"/>
              <a:t>6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93698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21306</TotalTime>
  <Words>465</Words>
  <Application>Microsoft Office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Custom Design</vt:lpstr>
      <vt:lpstr>Drupal Module Management</vt:lpstr>
      <vt:lpstr>Module Types</vt:lpstr>
      <vt:lpstr>Central management candidates</vt:lpstr>
      <vt:lpstr>Locally developed module naming</vt:lpstr>
      <vt:lpstr>Pre-prod sites</vt:lpstr>
      <vt:lpstr>Proposal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timbell</cp:lastModifiedBy>
  <cp:revision>247</cp:revision>
  <cp:lastPrinted>2010-11-19T09:26:29Z</cp:lastPrinted>
  <dcterms:created xsi:type="dcterms:W3CDTF">2006-05-15T08:51:15Z</dcterms:created>
  <dcterms:modified xsi:type="dcterms:W3CDTF">2011-04-08T06:34:09Z</dcterms:modified>
</cp:coreProperties>
</file>