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1" r:id="rId2"/>
    <p:sldId id="282" r:id="rId3"/>
    <p:sldId id="283" r:id="rId4"/>
    <p:sldId id="284" r:id="rId5"/>
    <p:sldId id="28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A56"/>
    <a:srgbClr val="FF0011"/>
    <a:srgbClr val="FF7F00"/>
    <a:srgbClr val="BABA07"/>
    <a:srgbClr val="FD9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3"/>
    <p:restoredTop sz="96197" autoAdjust="0"/>
  </p:normalViewPr>
  <p:slideViewPr>
    <p:cSldViewPr snapToGrid="0" snapToObjects="1">
      <p:cViewPr varScale="1">
        <p:scale>
          <a:sx n="111" d="100"/>
          <a:sy n="111" d="100"/>
        </p:scale>
        <p:origin x="7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1885B-BCD7-3D4B-B2FD-7A3E72AD7DD0}" type="datetimeFigureOut">
              <a:rPr lang="en-US" smtClean="0"/>
              <a:t>9/26/23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1F107-DC5A-C64B-810A-F035823D7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1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35DBD-2C38-E140-986F-7F5D8B1FB510}" type="datetimeFigureOut">
              <a:rPr lang="en-CH" smtClean="0"/>
              <a:t>26.09.23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52EEB-CE04-A24C-8A1D-3C7489DB1BB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3485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052EEB-CE04-A24C-8A1D-3C7489DB1BB2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6265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dirty="0"/>
              <a:t>Nom </a:t>
            </a:r>
            <a:r>
              <a:rPr lang="fr-FR" dirty="0" err="1"/>
              <a:t>Prenom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re 6"/>
          <p:cNvSpPr>
            <a:spLocks noGrp="1"/>
          </p:cNvSpPr>
          <p:nvPr>
            <p:ph type="title" hasCustomPrompt="1"/>
          </p:nvPr>
        </p:nvSpPr>
        <p:spPr>
          <a:xfrm>
            <a:off x="1222977" y="46567"/>
            <a:ext cx="67818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/>
          <a:lstStyle>
            <a:lvl1pPr>
              <a:defRPr sz="4000">
                <a:latin typeface="+mj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pic>
        <p:nvPicPr>
          <p:cNvPr id="6" name="Image 9" descr="MUON-SlideGraph-gradient.png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854781"/>
            <a:ext cx="9144000" cy="2108200"/>
          </a:xfrm>
          <a:prstGeom prst="rect">
            <a:avLst/>
          </a:prstGeom>
        </p:spPr>
      </p:pic>
      <p:pic>
        <p:nvPicPr>
          <p:cNvPr id="7" name="Image 82" descr="MUON-SlideGraph-LogoBkgnd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89567"/>
            <a:ext cx="9144000" cy="575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7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>
            <a:lvl1pPr marL="198000" indent="-198000">
              <a:defRPr sz="2000">
                <a:latin typeface="+mn-lt"/>
              </a:defRPr>
            </a:lvl1pPr>
            <a:lvl2pPr marL="432000" indent="-198000">
              <a:buSzPct val="60000"/>
              <a:buFont typeface="Wingdings" charset="2"/>
              <a:buChar char="u"/>
              <a:defRPr sz="1800">
                <a:latin typeface="+mn-lt"/>
              </a:defRPr>
            </a:lvl2pPr>
            <a:lvl3pPr marL="648000" indent="-180000">
              <a:buSzPct val="60000"/>
              <a:buFont typeface="Wingdings" charset="2"/>
              <a:buChar char=""/>
              <a:defRPr sz="1600">
                <a:latin typeface="+mn-lt"/>
              </a:defRPr>
            </a:lvl3pPr>
            <a:lvl4pPr marL="901700" indent="-177800">
              <a:defRPr sz="1600">
                <a:latin typeface="+mn-lt"/>
              </a:defRPr>
            </a:lvl4pPr>
            <a:lvl5pPr marL="1180800" indent="-198000">
              <a:buSzPct val="60000"/>
              <a:buFont typeface="Wingdings" charset="2"/>
              <a:buChar char="u"/>
              <a:defRPr sz="1600"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01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91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88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0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31B45D-365F-C045-96D4-506802A503F1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D8236E-F8D6-9240-9B60-A6BAB461C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4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4901" y="12700"/>
            <a:ext cx="1065600" cy="1065600"/>
          </a:xfrm>
          <a:prstGeom prst="rect">
            <a:avLst/>
          </a:prstGeom>
        </p:spPr>
      </p:pic>
      <p:pic>
        <p:nvPicPr>
          <p:cNvPr id="4" name="Image 8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77200" y="0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4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252548-60D5-8997-6EED-4CD6970D2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F61C3-66FB-18F7-056F-E9BBA978A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977" y="69717"/>
            <a:ext cx="6781800" cy="1143000"/>
          </a:xfrm>
        </p:spPr>
        <p:txBody>
          <a:bodyPr/>
          <a:lstStyle/>
          <a:p>
            <a:r>
              <a:rPr lang="en-CH" sz="3600" dirty="0"/>
              <a:t>Collider Ring</a:t>
            </a:r>
            <a:br>
              <a:rPr lang="en-CH" sz="3600" dirty="0"/>
            </a:br>
            <a:r>
              <a:rPr lang="en-CH" sz="3600" dirty="0"/>
              <a:t>Parameters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DA9FD7-234D-67E1-9294-AD06E7DB5472}"/>
              </a:ext>
            </a:extLst>
          </p:cNvPr>
          <p:cNvSpPr txBox="1"/>
          <p:nvPr/>
        </p:nvSpPr>
        <p:spPr>
          <a:xfrm>
            <a:off x="208346" y="1387698"/>
            <a:ext cx="881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C. Carli on behalf of many contributors                                Accelerator Design Meeting, 25th September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338B1C-0F69-3BDF-C319-FF546D9DFD01}"/>
              </a:ext>
            </a:extLst>
          </p:cNvPr>
          <p:cNvSpPr txBox="1"/>
          <p:nvPr/>
        </p:nvSpPr>
        <p:spPr>
          <a:xfrm>
            <a:off x="2577395" y="3565762"/>
            <a:ext cx="3989210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sz="1600" dirty="0"/>
              <a:t>Luminosity</a:t>
            </a:r>
          </a:p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sz="1600" dirty="0"/>
              <a:t>Collider Ring Parameters</a:t>
            </a:r>
          </a:p>
          <a:p>
            <a:pPr marL="285750" indent="-285750">
              <a:spcBef>
                <a:spcPts val="1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260350" algn="l"/>
              </a:tabLst>
            </a:pPr>
            <a:r>
              <a:rPr lang="en-CH" sz="1600" dirty="0"/>
              <a:t>Not (yet) in List of Collider Parameters or in other Presentations </a:t>
            </a:r>
          </a:p>
        </p:txBody>
      </p:sp>
    </p:spTree>
    <p:extLst>
      <p:ext uri="{BB962C8B-B14F-4D97-AF65-F5344CB8AC3E}">
        <p14:creationId xmlns:p14="http://schemas.microsoft.com/office/powerpoint/2010/main" val="50357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5C75F7D-5D8E-D393-5486-77A4319F88B3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35666" y="1030147"/>
                <a:ext cx="8565266" cy="5566643"/>
              </a:xfrm>
            </p:spPr>
            <p:txBody>
              <a:bodyPr/>
              <a:lstStyle/>
              <a:p>
                <a:r>
                  <a:rPr lang="en-CH" sz="1800" dirty="0"/>
                  <a:t>Luminosity per IP given by:</a:t>
                </a:r>
                <a:br>
                  <a:rPr lang="en-CH" sz="1800" dirty="0"/>
                </a:br>
                <a:r>
                  <a:rPr lang="en-CH" sz="1800" dirty="0"/>
                  <a:t> </a:t>
                </a:r>
                <a:br>
                  <a:rPr lang="en-CH" sz="1800" dirty="0"/>
                </a:br>
                <a:r>
                  <a:rPr lang="en-CH" sz="1800" dirty="0"/>
                  <a:t>for round muon beams and one bunch per beam and with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CH" sz="1600" dirty="0"/>
                  <a:t> the complex repetition rate,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CH" sz="1600" dirty="0"/>
                  <a:t> the number of muons in bunch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CH" sz="1600" dirty="0"/>
                  <a:t> the physical rms emittance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=27.5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CH" sz="1600" dirty="0"/>
                  <a:t> the normalized rms emittance and </a:t>
                </a:r>
                <a14:m>
                  <m:oMath xmlns:m="http://schemas.openxmlformats.org/officeDocument/2006/math">
                    <m:r>
                      <a:rPr lang="en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H" sz="1600" dirty="0"/>
                  <a:t> the relativistic Lorentz factor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CH" sz="1600" dirty="0"/>
                  <a:t> the Twiss betatron function at the IP,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CH" sz="1600" dirty="0"/>
                  <a:t> the rms bunch length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2.2 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CH" sz="1600" dirty="0"/>
                  <a:t> the muon life-time at rest,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CH" sz="1600" dirty="0"/>
                  <a:t> the revolution time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h𝑔</m:t>
                        </m:r>
                      </m:sub>
                    </m:sSub>
                  </m:oMath>
                </a14:m>
                <a:r>
                  <a:rPr lang="en-CH" sz="1600" dirty="0"/>
                  <a:t> the “</a:t>
                </a:r>
                <a:r>
                  <a:rPr lang="en-US" sz="1600" dirty="0"/>
                  <a:t>hourglass</a:t>
                </a:r>
                <a:r>
                  <a:rPr lang="en-CH" sz="1600" dirty="0"/>
                  <a:t>” luminosity reduction factor a function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H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CH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H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1600" b="0" dirty="0"/>
                </a:br>
                <a:r>
                  <a:rPr lang="en-CH" sz="1600" dirty="0"/>
                  <a:t>(for short bunches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h𝑔</m:t>
                        </m:r>
                      </m:sub>
                    </m:sSub>
                    <m:d>
                      <m:dPr>
                        <m:ctrlP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H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CH" sz="1600" dirty="0"/>
                  <a:t>)</a:t>
                </a:r>
              </a:p>
              <a:p>
                <a:r>
                  <a:rPr lang="en-CH" sz="1800" dirty="0"/>
                  <a:t>Assumptions</a:t>
                </a:r>
              </a:p>
              <a:p>
                <a:pPr lvl="1"/>
                <a:r>
                  <a:rPr lang="en-US" sz="1600" dirty="0">
                    <a:ea typeface="Cambria Math" panose="02040503050406030204" pitchFamily="18" charset="0"/>
                  </a:rPr>
                  <a:t>Bunch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expressed by geometric longitudinal rms emittance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and rms relative momentum spread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CH" sz="1600" dirty="0"/>
                  <a:t> giving moderate luminosity loss due to hourglass effect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h𝑔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=0.758</m:t>
                    </m:r>
                  </m:oMath>
                </a14:m>
                <a:endParaRPr lang="en-CH" sz="1600" dirty="0"/>
              </a:p>
              <a:p>
                <a:pPr lvl="1"/>
                <a:r>
                  <a:rPr lang="en-CH" sz="1600" dirty="0"/>
                  <a:t>Revolution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acc>
                          <m:accPr>
                            <m:chr m:val="̅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den>
                    </m:f>
                  </m:oMath>
                </a14:m>
                <a:r>
                  <a:rPr lang="en-CH" sz="16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=105. 658 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CH" sz="1600" dirty="0"/>
                  <a:t> the muon rest energy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H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CH" sz="1600" dirty="0"/>
                  <a:t> the average bending field</a:t>
                </a:r>
                <a:br>
                  <a:rPr lang="en-CH" sz="1600" dirty="0"/>
                </a:br>
                <a:endParaRPr lang="en-CH" sz="1600" dirty="0"/>
              </a:p>
              <a:p>
                <a:pPr lvl="1">
                  <a:buSzPct val="100000"/>
                  <a:buFont typeface="System Font Regular"/>
                  <a:buChar char="→"/>
                </a:pPr>
                <a:r>
                  <a:rPr lang="en-US" sz="1600" dirty="0"/>
                  <a:t> g</a:t>
                </a:r>
                <a:r>
                  <a:rPr lang="en-CH" sz="1600" dirty="0"/>
                  <a:t>ives luminosity per IP</a:t>
                </a:r>
              </a:p>
              <a:p>
                <a:pPr lvl="1"/>
                <a:endParaRPr lang="en-CH" sz="16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5C75F7D-5D8E-D393-5486-77A4319F88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35666" y="1030147"/>
                <a:ext cx="8565266" cy="5566643"/>
              </a:xfrm>
              <a:blipFill>
                <a:blip r:embed="rId2"/>
                <a:stretch>
                  <a:fillRect l="-444" t="-45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F3743-FE28-900B-8BD5-A4C54DFBA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2DDBE4-00F6-8638-C607-CA3EEC3F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673957"/>
          </a:xfrm>
        </p:spPr>
        <p:txBody>
          <a:bodyPr/>
          <a:lstStyle/>
          <a:p>
            <a:r>
              <a:rPr lang="en-CH" sz="3200"/>
              <a:t>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4BE3BC-266A-B9DC-4AB6-71D6F5B21A2A}"/>
                  </a:ext>
                </a:extLst>
              </p:cNvPr>
              <p:cNvSpPr txBox="1"/>
              <p:nvPr/>
            </p:nvSpPr>
            <p:spPr>
              <a:xfrm>
                <a:off x="3507130" y="902826"/>
                <a:ext cx="2480486" cy="655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h𝑔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4BE3BC-266A-B9DC-4AB6-71D6F5B21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7130" y="902826"/>
                <a:ext cx="2480486" cy="655051"/>
              </a:xfrm>
              <a:prstGeom prst="rect">
                <a:avLst/>
              </a:prstGeom>
              <a:blipFill>
                <a:blip r:embed="rId3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89696E-8B2B-C319-51E5-F6486C81171D}"/>
                  </a:ext>
                </a:extLst>
              </p:cNvPr>
              <p:cNvSpPr txBox="1"/>
              <p:nvPr/>
            </p:nvSpPr>
            <p:spPr>
              <a:xfrm>
                <a:off x="3011348" y="5883044"/>
                <a:ext cx="2960233" cy="663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16 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h𝑔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H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89696E-8B2B-C319-51E5-F6486C811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348" y="5883044"/>
                <a:ext cx="2960233" cy="663130"/>
              </a:xfrm>
              <a:prstGeom prst="rect">
                <a:avLst/>
              </a:prstGeom>
              <a:blipFill>
                <a:blip r:embed="rId4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73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F3743-FE28-900B-8BD5-A4C54DFBA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2DDBE4-00F6-8638-C607-CA3EEC3F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673957"/>
          </a:xfrm>
        </p:spPr>
        <p:txBody>
          <a:bodyPr/>
          <a:lstStyle/>
          <a:p>
            <a:r>
              <a:rPr lang="en-CH" sz="3200"/>
              <a:t>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5AE33C-55AF-F17A-C2D6-4B5D2B5C4CC6}"/>
                  </a:ext>
                </a:extLst>
              </p:cNvPr>
              <p:cNvSpPr txBox="1"/>
              <p:nvPr/>
            </p:nvSpPr>
            <p:spPr>
              <a:xfrm>
                <a:off x="2293718" y="3307192"/>
                <a:ext cx="3875035" cy="73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16 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 smtClean="0">
                              <a:solidFill>
                                <a:srgbClr val="FF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i="1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7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FF7F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FF7F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FF7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7F00"/>
                              </a:solidFill>
                              <a:latin typeface="Cambria Math" panose="02040503050406030204" pitchFamily="18" charset="0"/>
                            </a:rPr>
                            <m:t>h𝑔</m:t>
                          </m:r>
                        </m:sub>
                      </m:sSub>
                    </m:oMath>
                  </m:oMathPara>
                </a14:m>
                <a:endParaRPr lang="en-CH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5AE33C-55AF-F17A-C2D6-4B5D2B5C4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718" y="3307192"/>
                <a:ext cx="3875035" cy="734240"/>
              </a:xfrm>
              <a:prstGeom prst="rect">
                <a:avLst/>
              </a:prstGeom>
              <a:blipFill>
                <a:blip r:embed="rId2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B28E17-305A-157B-ED1C-4E84A59B6EBB}"/>
                  </a:ext>
                </a:extLst>
              </p:cNvPr>
              <p:cNvSpPr txBox="1"/>
              <p:nvPr/>
            </p:nvSpPr>
            <p:spPr>
              <a:xfrm>
                <a:off x="290734" y="2367145"/>
                <a:ext cx="20029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>
                    <a:solidFill>
                      <a:srgbClr val="0070C0"/>
                    </a:solidFill>
                  </a:rPr>
                  <a:t>Constant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11.83 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CH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B28E17-305A-157B-ED1C-4E84A59B6E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34" y="2367145"/>
                <a:ext cx="2002984" cy="369332"/>
              </a:xfrm>
              <a:prstGeom prst="rect">
                <a:avLst/>
              </a:prstGeom>
              <a:blipFill>
                <a:blip r:embed="rId3"/>
                <a:stretch>
                  <a:fillRect l="-1899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>
            <a:extLst>
              <a:ext uri="{FF2B5EF4-FFF2-40B4-BE49-F238E27FC236}">
                <a16:creationId xmlns:a16="http://schemas.microsoft.com/office/drawing/2014/main" id="{2F49F682-96C4-823F-785D-CC6BE6896C90}"/>
              </a:ext>
            </a:extLst>
          </p:cNvPr>
          <p:cNvSpPr/>
          <p:nvPr/>
        </p:nvSpPr>
        <p:spPr>
          <a:xfrm rot="16200000">
            <a:off x="3083162" y="2761112"/>
            <a:ext cx="247178" cy="889086"/>
          </a:xfrm>
          <a:prstGeom prst="rightBrac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CF1E9C-F72B-BB34-9015-1BE08D63FC64}"/>
              </a:ext>
            </a:extLst>
          </p:cNvPr>
          <p:cNvCxnSpPr>
            <a:cxnSpLocks/>
          </p:cNvCxnSpPr>
          <p:nvPr/>
        </p:nvCxnSpPr>
        <p:spPr>
          <a:xfrm>
            <a:off x="1943100" y="2676984"/>
            <a:ext cx="1263651" cy="38804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2175D387-D03C-8DE8-71AC-39AD3BE35F4C}"/>
              </a:ext>
            </a:extLst>
          </p:cNvPr>
          <p:cNvSpPr/>
          <p:nvPr/>
        </p:nvSpPr>
        <p:spPr>
          <a:xfrm rot="5400000">
            <a:off x="5508072" y="3550837"/>
            <a:ext cx="247178" cy="889086"/>
          </a:xfrm>
          <a:prstGeom prst="rightBrace">
            <a:avLst/>
          </a:prstGeom>
          <a:ln>
            <a:solidFill>
              <a:srgbClr val="FF7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C2AA890-4FA2-1A2B-FC46-7556BDDF7A5F}"/>
              </a:ext>
            </a:extLst>
          </p:cNvPr>
          <p:cNvSpPr/>
          <p:nvPr/>
        </p:nvSpPr>
        <p:spPr>
          <a:xfrm rot="16200000">
            <a:off x="4319414" y="2544561"/>
            <a:ext cx="265544" cy="1246821"/>
          </a:xfrm>
          <a:prstGeom prst="righ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73F03D-3AB9-F577-4C0D-50EAC310F005}"/>
              </a:ext>
            </a:extLst>
          </p:cNvPr>
          <p:cNvCxnSpPr>
            <a:cxnSpLocks/>
          </p:cNvCxnSpPr>
          <p:nvPr/>
        </p:nvCxnSpPr>
        <p:spPr>
          <a:xfrm>
            <a:off x="4356100" y="2800981"/>
            <a:ext cx="96086" cy="22777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281431-82F0-D140-FB0D-A9BED24623B9}"/>
                  </a:ext>
                </a:extLst>
              </p:cNvPr>
              <p:cNvSpPr txBox="1"/>
              <p:nvPr/>
            </p:nvSpPr>
            <p:spPr>
              <a:xfrm>
                <a:off x="3260453" y="1048077"/>
                <a:ext cx="5721438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>
                    <a:solidFill>
                      <a:srgbClr val="00B050"/>
                    </a:solidFill>
                  </a:rPr>
                  <a:t>Incoming beam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600" dirty="0">
                    <a:solidFill>
                      <a:srgbClr val="00B050"/>
                    </a:solidFill>
                  </a:rPr>
                  <a:t>Emittances determined by ionization cooling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600" dirty="0">
                    <a:solidFill>
                      <a:srgbClr val="00B050"/>
                    </a:solidFill>
                  </a:rPr>
                  <a:t>Luminosity per beam power increase with </a:t>
                </a:r>
                <a:br>
                  <a:rPr lang="en-US" sz="1600" dirty="0">
                    <a:solidFill>
                      <a:srgbClr val="00B050"/>
                    </a:solidFill>
                  </a:rPr>
                </a:br>
                <a:r>
                  <a:rPr lang="en-CH" sz="1600">
                    <a:solidFill>
                      <a:srgbClr val="00B050"/>
                    </a:solidFill>
                  </a:rPr>
                  <a:t>beam power </a:t>
                </a:r>
                <a14:m>
                  <m:oMath xmlns:m="http://schemas.openxmlformats.org/officeDocument/2006/math">
                    <m:r>
                      <a:rPr lang="en-CH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</m:oMath>
                </a14:m>
                <a:r>
                  <a:rPr lang="en-CH" sz="1600">
                    <a:solidFill>
                      <a:srgbClr val="00B050"/>
                    </a:solidFill>
                  </a:rPr>
                  <a:t> under assumptions made</a:t>
                </a:r>
              </a:p>
              <a:p>
                <a:pPr marL="285750" indent="-285750">
                  <a:buFontTx/>
                  <a:buChar char="-"/>
                </a:pPr>
                <a:r>
                  <a:rPr lang="en-CH" sz="1600">
                    <a:solidFill>
                      <a:srgbClr val="00B050"/>
                    </a:solidFill>
                  </a:rPr>
                  <a:t>Large </a:t>
                </a:r>
                <a:r>
                  <a:rPr lang="en-US" sz="1600" dirty="0">
                    <a:solidFill>
                      <a:srgbClr val="00B050"/>
                    </a:solidFill>
                  </a:rPr>
                  <a:t>bunch population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CH" sz="1600">
                    <a:solidFill>
                      <a:srgbClr val="00B050"/>
                    </a:solidFill>
                  </a:rPr>
                  <a:t> gives higher lumi and </a:t>
                </a:r>
                <a:br>
                  <a:rPr lang="en-CH" sz="1600">
                    <a:solidFill>
                      <a:srgbClr val="00B050"/>
                    </a:solidFill>
                  </a:rPr>
                </a:br>
                <a:r>
                  <a:rPr lang="en-CH" sz="1600">
                    <a:solidFill>
                      <a:srgbClr val="00B050"/>
                    </a:solidFill>
                  </a:rPr>
                  <a:t>corresponds to lower repetition rate for given beam power</a:t>
                </a:r>
                <a:br>
                  <a:rPr lang="en-CH" sz="1600">
                    <a:solidFill>
                      <a:srgbClr val="00B050"/>
                    </a:solidFill>
                  </a:rPr>
                </a:br>
                <a:r>
                  <a:rPr lang="en-CH" sz="1600">
                    <a:solidFill>
                      <a:srgbClr val="00B050"/>
                    </a:solidFill>
                  </a:rPr>
                  <a:t>=&gt; nominal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CH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en-CH" sz="16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6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CH" sz="1600">
                    <a:solidFill>
                      <a:srgbClr val="00B050"/>
                    </a:solidFill>
                  </a:rPr>
                  <a:t> close to beam-beam limit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281431-82F0-D140-FB0D-A9BED2462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453" y="1048077"/>
                <a:ext cx="5721438" cy="1815882"/>
              </a:xfrm>
              <a:prstGeom prst="rect">
                <a:avLst/>
              </a:prstGeom>
              <a:blipFill>
                <a:blip r:embed="rId4"/>
                <a:stretch>
                  <a:fillRect l="-442" t="-694" b="-3333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A254D5-8C3B-A4F5-B3F6-DAD80017C5CD}"/>
                  </a:ext>
                </a:extLst>
              </p:cNvPr>
              <p:cNvSpPr txBox="1"/>
              <p:nvPr/>
            </p:nvSpPr>
            <p:spPr>
              <a:xfrm>
                <a:off x="700737" y="4284893"/>
                <a:ext cx="7815216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>
                    <a:solidFill>
                      <a:srgbClr val="FF7F00"/>
                    </a:solidFill>
                  </a:rPr>
                  <a:t>Few collider parameters to maximise luminosity</a:t>
                </a:r>
              </a:p>
              <a:p>
                <a:pPr marL="249750" indent="-21375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FF7F00"/>
                    </a:solidFill>
                  </a:rPr>
                  <a:t>Large (average bending) magnetic field helps</a:t>
                </a:r>
              </a:p>
              <a:p>
                <a:pPr marL="249750" indent="-21375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FF7F00"/>
                    </a:solidFill>
                  </a:rPr>
                  <a:t>Large longitudinal acceptance to operate with large rms momentum spread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FF7F00"/>
                    </a:solidFill>
                  </a:rPr>
                  <a:t> </a:t>
                </a:r>
                <a:br>
                  <a:rPr lang="en-US" sz="1600" dirty="0">
                    <a:solidFill>
                      <a:srgbClr val="FF7F00"/>
                    </a:solidFill>
                  </a:rPr>
                </a:br>
                <a:r>
                  <a:rPr lang="en-US" sz="1600" dirty="0">
                    <a:solidFill>
                      <a:srgbClr val="FF7F00"/>
                    </a:solidFill>
                  </a:rPr>
                  <a:t>=&gt; corresponds to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rgbClr val="FF7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FF7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FF7F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US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FF7F00"/>
                    </a:solidFill>
                  </a:rPr>
                  <a:t> -  both a challenge for lattice design</a:t>
                </a:r>
                <a:br>
                  <a:rPr lang="en-US" sz="1600" dirty="0">
                    <a:solidFill>
                      <a:srgbClr val="FF7F00"/>
                    </a:solidFill>
                  </a:rPr>
                </a:br>
                <a:r>
                  <a:rPr lang="en-US" sz="1000" dirty="0">
                    <a:solidFill>
                      <a:srgbClr val="FF7F00"/>
                    </a:solidFill>
                  </a:rPr>
                  <a:t>  </a:t>
                </a:r>
                <a:endParaRPr lang="en-US" sz="1600" dirty="0">
                  <a:solidFill>
                    <a:srgbClr val="FF7F00"/>
                  </a:solidFill>
                </a:endParaRPr>
              </a:p>
              <a:p>
                <a:pPr marL="249750" indent="-213750">
                  <a:buFont typeface="Wingdings" pitchFamily="2" charset="2"/>
                  <a:buChar char="§"/>
                </a:pPr>
                <a:r>
                  <a:rPr lang="en-CH" sz="1600">
                    <a:solidFill>
                      <a:srgbClr val="FF7F00"/>
                    </a:solidFill>
                  </a:rPr>
                  <a:t>Consequence of assumption and optimizations made:</a:t>
                </a:r>
              </a:p>
              <a:p>
                <a:pPr marL="526950" lvl="1" indent="-213750">
                  <a:buSzPct val="70000"/>
                  <a:buFont typeface="System Font Regular"/>
                  <a:buChar char="◇"/>
                </a:pPr>
                <a:r>
                  <a:rPr lang="en-CH" sz="1600">
                    <a:solidFill>
                      <a:srgbClr val="FF7F00"/>
                    </a:solidFill>
                  </a:rPr>
                  <a:t>Bunch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CH" sz="1600">
                    <a:solidFill>
                      <a:srgbClr val="FF7F00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H" sz="160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7F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CH" sz="1600">
                    <a:solidFill>
                      <a:srgbClr val="FF7F00"/>
                    </a:solidFill>
                  </a:rPr>
                  <a:t> decrease with energy</a:t>
                </a:r>
              </a:p>
              <a:p>
                <a:pPr marL="526950" lvl="1" indent="-213750">
                  <a:buSzPct val="70000"/>
                  <a:buFont typeface="System Font Regular"/>
                  <a:buChar char="◇"/>
                </a:pPr>
                <a:r>
                  <a:rPr lang="en-CH" sz="1600">
                    <a:solidFill>
                      <a:srgbClr val="FF7F00"/>
                    </a:solidFill>
                  </a:rPr>
                  <a:t>Divergence at IP independ</a:t>
                </a:r>
                <a:r>
                  <a:rPr lang="en-US" sz="1600" dirty="0">
                    <a:solidFill>
                      <a:srgbClr val="FF7F00"/>
                    </a:solidFill>
                  </a:rPr>
                  <a:t>e</a:t>
                </a:r>
                <a:r>
                  <a:rPr lang="en-CH" sz="1600">
                    <a:solidFill>
                      <a:srgbClr val="FF7F00"/>
                    </a:solidFill>
                  </a:rPr>
                  <a:t>nt of energy!</a:t>
                </a:r>
              </a:p>
              <a:p>
                <a:pPr marL="526950" lvl="1" indent="-213750">
                  <a:buSzPct val="70000"/>
                  <a:buFont typeface="System Font Regular"/>
                  <a:buChar char="◇"/>
                </a:pPr>
                <a:r>
                  <a:rPr lang="en-CH" sz="1600">
                    <a:solidFill>
                      <a:srgbClr val="FF7F00"/>
                    </a:solidFill>
                  </a:rPr>
                  <a:t>Lattice design becomes more difficult for higher energies (higher beam rigidity,</a:t>
                </a:r>
                <a:br>
                  <a:rPr lang="en-CH" sz="1600">
                    <a:solidFill>
                      <a:srgbClr val="FF7F00"/>
                    </a:solidFill>
                  </a:rPr>
                </a:br>
                <a:r>
                  <a:rPr lang="en-CH" sz="1600">
                    <a:solidFill>
                      <a:srgbClr val="FF7F00"/>
                    </a:solidFill>
                  </a:rPr>
                  <a:t>longer innertriolet, more chromatic effects …)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A254D5-8C3B-A4F5-B3F6-DAD80017C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37" y="4284893"/>
                <a:ext cx="7815216" cy="2554545"/>
              </a:xfrm>
              <a:prstGeom prst="rect">
                <a:avLst/>
              </a:prstGeom>
              <a:blipFill>
                <a:blip r:embed="rId5"/>
                <a:stretch>
                  <a:fillRect l="-487" t="-49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16B1B13-FD09-2728-94AB-5C95E79BF8B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5075597" y="4118969"/>
            <a:ext cx="556064" cy="226628"/>
          </a:xfrm>
          <a:prstGeom prst="straightConnector1">
            <a:avLst/>
          </a:prstGeom>
          <a:ln>
            <a:solidFill>
              <a:srgbClr val="FF7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89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7F305C3-CA7B-EB1E-7A3F-AEBE107CC28B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  <p:extLst>
                  <p:ext uri="{D42A27DB-BD31-4B8C-83A1-F6EECF244321}">
                    <p14:modId xmlns:p14="http://schemas.microsoft.com/office/powerpoint/2010/main" val="935142147"/>
                  </p:ext>
                </p:extLst>
              </p:nvPr>
            </p:nvGraphicFramePr>
            <p:xfrm>
              <a:off x="613459" y="1052695"/>
              <a:ext cx="7893933" cy="5774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12242">
                      <a:extLst>
                        <a:ext uri="{9D8B030D-6E8A-4147-A177-3AD203B41FA5}">
                          <a16:colId xmlns:a16="http://schemas.microsoft.com/office/drawing/2014/main" val="3043638660"/>
                        </a:ext>
                      </a:extLst>
                    </a:gridCol>
                    <a:gridCol w="1713053">
                      <a:extLst>
                        <a:ext uri="{9D8B030D-6E8A-4147-A177-3AD203B41FA5}">
                          <a16:colId xmlns:a16="http://schemas.microsoft.com/office/drawing/2014/main" val="1117319756"/>
                        </a:ext>
                      </a:extLst>
                    </a:gridCol>
                    <a:gridCol w="2268638">
                      <a:extLst>
                        <a:ext uri="{9D8B030D-6E8A-4147-A177-3AD203B41FA5}">
                          <a16:colId xmlns:a16="http://schemas.microsoft.com/office/drawing/2014/main" val="4210140231"/>
                        </a:ext>
                      </a:extLst>
                    </a:gridCol>
                  </a:tblGrid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Parameter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500"/>
                            <a:t>Symbol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500"/>
                            <a:t>Value</a:t>
                          </a:r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881998391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Beam energy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5000 </m:t>
                                </m:r>
                                <m:r>
                                  <m:rPr>
                                    <m:nor/>
                                  </m:rPr>
                                  <a:rPr lang="en-CH" sz="1500" i="0" smtClean="0"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1094227355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Relativistic Lorentz factor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47 322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2836007638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Circumference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10 000 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4263132852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Magnetic (average bending) field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10.48 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2434449430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Repetition rate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Hz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950530000"/>
                      </a:ext>
                    </a:extLst>
                  </a:tr>
                  <a:tr h="21116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Bunch intensity (one bunch per beam)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1.8</m:t>
                                </m:r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CH" sz="1500" i="1" baseline="30000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005314704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Beam power for both beams together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14.4 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MW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858624957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Power from muon decays to W absorber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MW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792253525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Power from decays to cold mass (40 mm W)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CH" sz="1500" dirty="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710102452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Normalized transverse rms emittance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7.</m:t>
                                </m:r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862951494"/>
                      </a:ext>
                    </a:extLst>
                  </a:tr>
                  <a:tr h="210663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Physical transverse rms emittance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𝑝h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0.58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758548123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Long. </a:t>
                          </a:r>
                          <a:r>
                            <a:rPr lang="en-US" sz="1500" dirty="0"/>
                            <a:t>g</a:t>
                          </a:r>
                          <a:r>
                            <a:rPr lang="en-CH" sz="1500"/>
                            <a:t>eometric rms emittance </a:t>
                          </a:r>
                          <a14:m>
                            <m:oMath xmlns:m="http://schemas.openxmlformats.org/officeDocument/2006/math">
                              <m:r>
                                <a:rPr lang="en-CH" sz="15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b>
                              </m:sSub>
                            </m:oMath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77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95488738"/>
                      </a:ext>
                    </a:extLst>
                  </a:tr>
                  <a:tr h="210663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relative momentum spread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sub>
                                </m:sSub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15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545766881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bunch length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1.65 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+mn-lt"/>
                                  </a:rPr>
                                  <m:t>mm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+mn-lt"/>
                                  </a:rPr>
                                  <m:t>  (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5.5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+mn-lt"/>
                                  </a:rPr>
                                  <m:t>ps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+mn-lt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CH" sz="1500" dirty="0">
                            <a:latin typeface="+mn-lt"/>
                          </a:endParaRPr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1375778596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Twiss betatron function at the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1.65 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1400533436"/>
                      </a:ext>
                    </a:extLst>
                  </a:tr>
                  <a:tr h="2056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beam size at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CH" sz="15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0.98 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3786497706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Luminosity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oMath>
                            </m:oMathPara>
                          </a14:m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17.2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cm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5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4042513179"/>
                      </a:ext>
                    </a:extLst>
                  </a:tr>
                  <a:tr h="199017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Beam-beam tune shift per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H" sz="1500" i="1" smtClean="0">
                                    <a:latin typeface="Cambria Math" panose="02040503050406030204" pitchFamily="18" charset="0"/>
                                  </a:rPr>
                                  <m:t>0.07</m:t>
                                </m:r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CH" sz="1500" dirty="0"/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108015503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7F305C3-CA7B-EB1E-7A3F-AEBE107CC28B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  <p:extLst>
                  <p:ext uri="{D42A27DB-BD31-4B8C-83A1-F6EECF244321}">
                    <p14:modId xmlns:p14="http://schemas.microsoft.com/office/powerpoint/2010/main" val="935142147"/>
                  </p:ext>
                </p:extLst>
              </p:nvPr>
            </p:nvGraphicFramePr>
            <p:xfrm>
              <a:off x="613459" y="1052695"/>
              <a:ext cx="7893933" cy="5774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12242">
                      <a:extLst>
                        <a:ext uri="{9D8B030D-6E8A-4147-A177-3AD203B41FA5}">
                          <a16:colId xmlns:a16="http://schemas.microsoft.com/office/drawing/2014/main" val="3043638660"/>
                        </a:ext>
                      </a:extLst>
                    </a:gridCol>
                    <a:gridCol w="1713053">
                      <a:extLst>
                        <a:ext uri="{9D8B030D-6E8A-4147-A177-3AD203B41FA5}">
                          <a16:colId xmlns:a16="http://schemas.microsoft.com/office/drawing/2014/main" val="1117319756"/>
                        </a:ext>
                      </a:extLst>
                    </a:gridCol>
                    <a:gridCol w="2268638">
                      <a:extLst>
                        <a:ext uri="{9D8B030D-6E8A-4147-A177-3AD203B41FA5}">
                          <a16:colId xmlns:a16="http://schemas.microsoft.com/office/drawing/2014/main" val="4210140231"/>
                        </a:ext>
                      </a:extLst>
                    </a:gridCol>
                  </a:tblGrid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Parameter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500"/>
                            <a:t>Symbol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1500"/>
                            <a:t>Value</a:t>
                          </a:r>
                        </a:p>
                      </a:txBody>
                      <a:tcPr marL="72000" marR="72000" marT="36000" marB="36000"/>
                    </a:tc>
                    <a:extLst>
                      <a:ext uri="{0D108BD9-81ED-4DB2-BD59-A6C34878D82A}">
                        <a16:rowId xmlns:a16="http://schemas.microsoft.com/office/drawing/2014/main" val="881998391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Beam energy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08696" r="-134074" b="-180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08696" r="-1117" b="-18043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4227355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Relativistic Lorentz factor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200000" r="-134074" b="-16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200000" r="-1117" b="-16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6007638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Circumference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300000" r="-134074" b="-15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300000" r="-1117" b="-15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3132852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Magnetic (average bending) field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400000" r="-134074" b="-14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400000" r="-1117" b="-14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4449430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Repetition rate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521739" r="-134074" b="-13913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521739" r="-1117" b="-13913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0530000"/>
                      </a:ext>
                    </a:extLst>
                  </a:tr>
                  <a:tr h="318952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Bunch intensity (one bunch per beam)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550000" r="-134074" b="-11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550000" r="-1117" b="-113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5314704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Beam power for both beams together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734783" r="-134074" b="-117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734783" r="-1117" b="-11782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8624957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Power from muon decays to W absorber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800000" r="-134074" b="-10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800000" r="-1117" b="-10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2253525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 dirty="0"/>
                            <a:t>Power from decays to cold mass (40 mm W)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CH" sz="1500" dirty="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900000" r="-1117" b="-9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0102452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Normalized transverse rms emittance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000000" r="-134074" b="-8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000000" r="-1117" b="-8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2951494"/>
                      </a:ext>
                    </a:extLst>
                  </a:tr>
                  <a:tr h="31819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Physical transverse rms emittance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056000" r="-134074" b="-6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056000" r="-1117" b="-69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8548123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325" t="-1256522" r="-102597" b="-656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256522" r="-134074" b="-656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256522" r="-1117" b="-6565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488738"/>
                      </a:ext>
                    </a:extLst>
                  </a:tr>
                  <a:tr h="31819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relative momentum spread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200000" r="-134074" b="-48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200000" r="-1117" b="-48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5766881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bunch length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469565" r="-134074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469565" r="-1117" b="-4434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5778596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Twiss betatron function at the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504167" r="-134074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504167" r="-1117" b="-3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0533436"/>
                      </a:ext>
                    </a:extLst>
                  </a:tr>
                  <a:tr h="31057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Rms beam size at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540000" r="-134074" b="-2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540000" r="-1117" b="-21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86497706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Luminosity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28889" t="-1782609" r="-134074" b="-13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782609" r="-1117" b="-1304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2513179"/>
                      </a:ext>
                    </a:extLst>
                  </a:tr>
                  <a:tr h="300600">
                    <a:tc>
                      <a:txBody>
                        <a:bodyPr/>
                        <a:lstStyle/>
                        <a:p>
                          <a:r>
                            <a:rPr lang="en-CH" sz="1500"/>
                            <a:t>Beam-beam tune shift per IP</a:t>
                          </a:r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CH" sz="1500"/>
                        </a:p>
                      </a:txBody>
                      <a:tcPr marL="72000" marR="72000" marT="36000" marB="3600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72000" marR="72000" marT="36000" marB="36000">
                        <a:blipFill>
                          <a:blip r:embed="rId2"/>
                          <a:stretch>
                            <a:fillRect l="-248045" t="-1804167" r="-1117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8015503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773FEC-52A1-01B7-B844-76205F94C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778C2B-45A2-4587-F465-B696248A4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28323"/>
            <a:ext cx="6781800" cy="752477"/>
          </a:xfrm>
        </p:spPr>
        <p:txBody>
          <a:bodyPr/>
          <a:lstStyle/>
          <a:p>
            <a:r>
              <a:rPr lang="en-CH" dirty="0"/>
              <a:t>Nominal 10 TeV com </a:t>
            </a:r>
            <a:br>
              <a:rPr lang="en-CH" dirty="0"/>
            </a:br>
            <a:r>
              <a:rPr lang="en-CH" dirty="0"/>
              <a:t>Collider Parameters</a:t>
            </a:r>
          </a:p>
        </p:txBody>
      </p:sp>
    </p:spTree>
    <p:extLst>
      <p:ext uri="{BB962C8B-B14F-4D97-AF65-F5344CB8AC3E}">
        <p14:creationId xmlns:p14="http://schemas.microsoft.com/office/powerpoint/2010/main" val="58805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E3711EE-ADD9-CCCB-CB4B-64C8880BFAFE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02221" y="1290845"/>
                <a:ext cx="8432157" cy="5399322"/>
              </a:xfrm>
            </p:spPr>
            <p:txBody>
              <a:bodyPr/>
              <a:lstStyle/>
              <a:p>
                <a:r>
                  <a:rPr lang="en-CH" sz="1600" dirty="0"/>
                  <a:t>Details on optics as Twiss functions, (maximum) chromatic aberrations, working point .. . </a:t>
                </a:r>
              </a:p>
              <a:p>
                <a:r>
                  <a:rPr lang="en-CH" sz="1600" dirty="0"/>
                  <a:t>Radial built in presentation on MDI</a:t>
                </a:r>
              </a:p>
              <a:p>
                <a:r>
                  <a:rPr lang="en-CH" sz="1600" dirty="0"/>
                  <a:t>Assumptions on maximum magnetic fields and gradients</a:t>
                </a:r>
              </a:p>
              <a:p>
                <a:pPr lvl="1"/>
                <a:r>
                  <a:rPr lang="en-CH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ad>
                              <m:radPr>
                                <m:degHide m:val="on"/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𝑝h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𝛿</m:t>
                                            </m:r>
                                          </m:sub>
                                        </m:sSub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</m:d>
                      </m:e>
                    </m:d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&lt;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20 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for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region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close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to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IP</m:t>
                                  </m:r>
                                </m:e>
                                <m:e/>
                              </m:eqArr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&lt;16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for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other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regions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arc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     </m:t>
                        </m:r>
                      </m:e>
                    </m:d>
                  </m:oMath>
                </a14:m>
                <a:endParaRPr lang="en-CH" sz="1600" dirty="0"/>
              </a:p>
              <a:p>
                <a:pPr lvl="1"/>
                <a:r>
                  <a:rPr lang="en-CH" sz="1400" dirty="0"/>
                  <a:t>Similar relation for sextupoles</a:t>
                </a:r>
              </a:p>
              <a:p>
                <a:pPr lvl="1"/>
                <a:r>
                  <a:rPr lang="en-CH" sz="1400" dirty="0"/>
                  <a:t>To be discussed and coordinated further (aperture in arc, maximum fields, mechanical stress management )</a:t>
                </a:r>
              </a:p>
              <a:p>
                <a:r>
                  <a:rPr lang="en-CH" sz="1600" dirty="0"/>
                  <a:t>Parameters relevant for neutrino radiation </a:t>
                </a:r>
              </a:p>
              <a:p>
                <a:pPr lvl="1"/>
                <a:r>
                  <a:rPr lang="en-CH" sz="1500" dirty="0"/>
                  <a:t>Maximum equivalent dose at Earth’s surface (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Sv</m:t>
                    </m:r>
                    <m:r>
                      <m:rPr>
                        <m:nor/>
                      </m:rPr>
                      <a:rPr lang="en-US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year</m:t>
                    </m:r>
                  </m:oMath>
                </a14:m>
                <a:r>
                  <a:rPr lang="en-CH" sz="1500" dirty="0"/>
                  <a:t> for site in Europe)</a:t>
                </a:r>
              </a:p>
              <a:p>
                <a:pPr lvl="1"/>
                <a:r>
                  <a:rPr lang="en-CH" sz="1500" dirty="0"/>
                  <a:t>Computations (FLUKA results, analythical estimates and folding integrals …)</a:t>
                </a:r>
              </a:p>
              <a:p>
                <a:pPr lvl="1"/>
                <a:r>
                  <a:rPr lang="en-CH" sz="1500" dirty="0"/>
                  <a:t>Longitudinal magnetic field profile around interconnects (now hard edge model with 30 cm between magnets) – input from magnets working group required</a:t>
                </a:r>
              </a:p>
              <a:p>
                <a:pPr lvl="1"/>
                <a:r>
                  <a:rPr lang="en-CH" sz="1500" dirty="0"/>
                  <a:t>Parameters for machine wobbling: 1 mrad amplitude ….. (feasibility?)</a:t>
                </a:r>
              </a:p>
              <a:p>
                <a:pPr lvl="1"/>
                <a:r>
                  <a:rPr lang="en-CH" sz="1500" dirty="0"/>
                  <a:t>Depth of tunnel</a:t>
                </a:r>
              </a:p>
              <a:p>
                <a:r>
                  <a:rPr lang="en-CH" sz="1600" dirty="0"/>
                  <a:t>Impedances</a:t>
                </a:r>
              </a:p>
              <a:p>
                <a:r>
                  <a:rPr lang="en-CH" sz="1600" dirty="0"/>
                  <a:t>Cryogenic system</a:t>
                </a:r>
              </a:p>
              <a:p>
                <a:r>
                  <a:rPr lang="en-CH" sz="1600" dirty="0"/>
                  <a:t>Vacuum system and needs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E3711EE-ADD9-CCCB-CB4B-64C8880BF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02221" y="1290845"/>
                <a:ext cx="8432157" cy="5399322"/>
              </a:xfrm>
              <a:blipFill>
                <a:blip r:embed="rId3"/>
                <a:stretch>
                  <a:fillRect l="-301" t="-235" b="-46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58DD4-C975-FECF-E6CD-94430FE09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EF845B-BFE0-7C25-222B-B41AE3B81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929" y="252018"/>
            <a:ext cx="6781800" cy="1143000"/>
          </a:xfrm>
        </p:spPr>
        <p:txBody>
          <a:bodyPr/>
          <a:lstStyle/>
          <a:p>
            <a:r>
              <a:rPr lang="en-CH" dirty="0"/>
              <a:t>Not (yet?) in List of Collider Parameters </a:t>
            </a:r>
            <a:br>
              <a:rPr lang="en-CH" dirty="0"/>
            </a:br>
            <a:r>
              <a:rPr lang="en-CH" dirty="0"/>
              <a:t>or covered in other Presentations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2D67E1-047D-5785-5460-B1B368F64F52}"/>
              </a:ext>
            </a:extLst>
          </p:cNvPr>
          <p:cNvSpPr/>
          <p:nvPr/>
        </p:nvSpPr>
        <p:spPr>
          <a:xfrm>
            <a:off x="6794339" y="2349661"/>
            <a:ext cx="266218" cy="949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6041220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26388</TotalTime>
  <Words>685</Words>
  <Application>Microsoft Macintosh PowerPoint</Application>
  <PresentationFormat>On-screen Show (4:3)</PresentationFormat>
  <Paragraphs>111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Cambria Math</vt:lpstr>
      <vt:lpstr>System Font Regular</vt:lpstr>
      <vt:lpstr>Wingdings</vt:lpstr>
      <vt:lpstr>IMCC - 1</vt:lpstr>
      <vt:lpstr>Collider Ring Parameters</vt:lpstr>
      <vt:lpstr>Luminosity</vt:lpstr>
      <vt:lpstr>Luminosity</vt:lpstr>
      <vt:lpstr>Nominal 10 TeV com  Collider Parameters</vt:lpstr>
      <vt:lpstr>Not (yet?) in List of Collider Parameters  or covered in other Presentations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Carli</dc:creator>
  <cp:lastModifiedBy>Christian Carli</cp:lastModifiedBy>
  <cp:revision>173</cp:revision>
  <dcterms:created xsi:type="dcterms:W3CDTF">2022-08-24T13:05:56Z</dcterms:created>
  <dcterms:modified xsi:type="dcterms:W3CDTF">2023-09-26T08:04:25Z</dcterms:modified>
</cp:coreProperties>
</file>