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1102" r:id="rId4"/>
    <p:sldId id="1002" r:id="rId5"/>
    <p:sldId id="1098" r:id="rId6"/>
    <p:sldId id="1096" r:id="rId7"/>
    <p:sldId id="1101" r:id="rId8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599"/>
    <p:restoredTop sz="99632" autoAdjust="0"/>
  </p:normalViewPr>
  <p:slideViewPr>
    <p:cSldViewPr snapToGrid="0" snapToObjects="1">
      <p:cViewPr varScale="1">
        <p:scale>
          <a:sx n="145" d="100"/>
          <a:sy n="145" d="100"/>
        </p:scale>
        <p:origin x="684" y="10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10/5/2023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34919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611331"/>
          </a:xfrm>
        </p:spPr>
        <p:txBody>
          <a:bodyPr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ftp/arxiv/papers/2111/2111.06459.pdf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6511" y="2403618"/>
            <a:ext cx="7855392" cy="1882632"/>
          </a:xfrm>
        </p:spPr>
        <p:txBody>
          <a:bodyPr>
            <a:normAutofit/>
          </a:bodyPr>
          <a:lstStyle/>
          <a:p>
            <a:r>
              <a:rPr lang="en-US" sz="4400" dirty="0"/>
              <a:t>HTS for pulsed applications:</a:t>
            </a:r>
            <a:br>
              <a:rPr lang="en-US" sz="4400" dirty="0"/>
            </a:br>
            <a:r>
              <a:rPr lang="en-US" sz="4400" dirty="0"/>
              <a:t> frame of the study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1048242"/>
          </a:xfrm>
        </p:spPr>
        <p:txBody>
          <a:bodyPr>
            <a:normAutofit/>
          </a:bodyPr>
          <a:lstStyle/>
          <a:p>
            <a:r>
              <a:rPr lang="en-US" sz="1800" dirty="0"/>
              <a:t>Fulvio Boattini</a:t>
            </a:r>
          </a:p>
          <a:p>
            <a:r>
              <a:rPr lang="en-US" sz="1800" dirty="0"/>
              <a:t>5/10/2023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2B32C9B5-399C-549A-843F-245418EF4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0634C-638E-264B-DD40-5D29B804E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Scope of the study: </a:t>
            </a:r>
            <a:r>
              <a:rPr lang="en-US" sz="3600" dirty="0"/>
              <a:t>part of Task 7.3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C13BF-4EC5-0F13-5FCD-900BC1AC2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Provide a possible realization for the dipoles and quadrupoles magnets for the RCS4 using High Temperature Superconductors;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It is a scooping study based on latest experimental advances on high dB/dt super ferric realizations;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It is interesting to try and reduce losses in pulsed magnets on the largest RCS stage;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It doesn’t radically change the powering problem as the energy is most probably the same.</a:t>
            </a:r>
            <a:endParaRPr lang="en-GB" sz="32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08681-343C-BCE0-2C6D-D59B1C95B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8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5859C49B-7841-08BC-2C41-262D5145C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Introduction: General required Data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CF9A0-2B8C-0026-160D-B7DA4AB2C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4520"/>
            <a:ext cx="4105083" cy="216226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2829E0-BDC7-0A70-8075-67B6844A1133}"/>
              </a:ext>
            </a:extLst>
          </p:cNvPr>
          <p:cNvSpPr/>
          <p:nvPr/>
        </p:nvSpPr>
        <p:spPr>
          <a:xfrm>
            <a:off x="3604469" y="1534229"/>
            <a:ext cx="335499" cy="159855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7DF5E6-A20D-A8AC-CCD6-1186766F704B}"/>
              </a:ext>
            </a:extLst>
          </p:cNvPr>
          <p:cNvSpPr txBox="1"/>
          <p:nvPr/>
        </p:nvSpPr>
        <p:spPr>
          <a:xfrm>
            <a:off x="4649412" y="775000"/>
            <a:ext cx="5443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Main targets: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airgap dimensions: 100m x 30mm;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max B in airgap: 1.8T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Gap field quality value: k1*10^-4 (k1=6?? More??)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flux density B ramping from -1.8T to +1.8T in 6.37ms. This would mean 565 T/s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Minimum possible (overall) losses (Target is 95% efficiency);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  <a:highlight>
                  <a:srgbClr val="FFFF00"/>
                </a:highlight>
              </a:rPr>
              <a:t>keep the </a:t>
            </a:r>
            <a:r>
              <a:rPr lang="en-US" sz="1600" dirty="0" err="1">
                <a:solidFill>
                  <a:schemeClr val="accent1"/>
                </a:solidFill>
                <a:highlight>
                  <a:srgbClr val="FFFF00"/>
                </a:highlight>
              </a:rPr>
              <a:t>Bdotmax</a:t>
            </a:r>
            <a:r>
              <a:rPr lang="en-US" sz="1600" dirty="0">
                <a:solidFill>
                  <a:schemeClr val="accent1"/>
                </a:solidFill>
                <a:highlight>
                  <a:srgbClr val="FFFF00"/>
                </a:highlight>
              </a:rPr>
              <a:t> during acceleration at less than k2* average linear </a:t>
            </a:r>
            <a:r>
              <a:rPr lang="en-US" sz="1600" dirty="0" err="1">
                <a:solidFill>
                  <a:schemeClr val="accent1"/>
                </a:solidFill>
                <a:highlight>
                  <a:srgbClr val="FFFF00"/>
                </a:highlight>
              </a:rPr>
              <a:t>Bdot</a:t>
            </a:r>
            <a:r>
              <a:rPr lang="en-US" sz="1600" dirty="0">
                <a:solidFill>
                  <a:schemeClr val="accent1"/>
                </a:solidFill>
                <a:highlight>
                  <a:srgbClr val="FFFF00"/>
                </a:highlight>
              </a:rPr>
              <a:t> (k2=1.2 ?? Less ?) 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EFF0836-20F2-66CF-7F36-5409BBE744DD}"/>
                  </a:ext>
                </a:extLst>
              </p:cNvPr>
              <p:cNvSpPr txBox="1"/>
              <p:nvPr/>
            </p:nvSpPr>
            <p:spPr>
              <a:xfrm>
                <a:off x="178874" y="3744692"/>
                <a:ext cx="4988268" cy="16749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2∙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𝑟𝑎𝑚𝑝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𝑠𝑖𝑛</m:t>
                              </m:r>
                            </m:sub>
                          </m:sSub>
                        </m:e>
                      </m:acc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2∙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2∙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𝑟𝑎𝑚𝑝</m:t>
                              </m:r>
                            </m:sub>
                          </m:sSub>
                        </m:den>
                      </m:f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2∙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2∙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𝑟𝑎𝑚𝑝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2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𝑙𝑖𝑛</m:t>
                              </m:r>
                            </m:sub>
                          </m:sSub>
                        </m:e>
                      </m:acc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2∙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𝑟𝑎𝑚𝑝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𝑠𝑖𝑛</m:t>
                                  </m:r>
                                </m:sub>
                              </m:sSub>
                            </m:e>
                          </m:acc>
                        </m:num>
                        <m:den>
                          <m:acc>
                            <m:accPr>
                              <m:chr m:val="̇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𝑙𝑖𝑛</m:t>
                                  </m:r>
                                </m:sub>
                              </m:sSub>
                            </m:e>
                          </m:acc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US" sz="1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𝑟𝑎𝑚𝑝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𝑟𝑎𝑚𝑝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≈1.57</m:t>
                      </m:r>
                    </m:oMath>
                  </m:oMathPara>
                </a14:m>
                <a:endParaRPr lang="en-US" sz="1200" b="0" dirty="0">
                  <a:ea typeface="Cambria Math" panose="02040503050406030204" pitchFamily="18" charset="0"/>
                </a:endParaRPr>
              </a:p>
              <a:p>
                <a:endParaRPr lang="en-GB" sz="12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EFF0836-20F2-66CF-7F36-5409BBE74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74" y="3744692"/>
                <a:ext cx="4988268" cy="1674946"/>
              </a:xfrm>
              <a:prstGeom prst="rect">
                <a:avLst/>
              </a:prstGeom>
              <a:blipFill>
                <a:blip r:embed="rId4"/>
                <a:stretch>
                  <a:fillRect l="-10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44">
            <a:extLst>
              <a:ext uri="{FF2B5EF4-FFF2-40B4-BE49-F238E27FC236}">
                <a16:creationId xmlns:a16="http://schemas.microsoft.com/office/drawing/2014/main" id="{9468C75A-EE83-317F-95D5-8BBD95AC0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9296" y="3771365"/>
            <a:ext cx="4404091" cy="2081162"/>
          </a:xfrm>
          <a:prstGeom prst="rect">
            <a:avLst/>
          </a:prstGeom>
        </p:spPr>
      </p:pic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BF46623-6E95-2F07-123C-752F4C82E565}"/>
              </a:ext>
            </a:extLst>
          </p:cNvPr>
          <p:cNvCxnSpPr/>
          <p:nvPr/>
        </p:nvCxnSpPr>
        <p:spPr>
          <a:xfrm flipV="1">
            <a:off x="6794500" y="3498850"/>
            <a:ext cx="0" cy="19685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DB68746-7F59-9C53-9B41-B8ADA99F6206}"/>
              </a:ext>
            </a:extLst>
          </p:cNvPr>
          <p:cNvCxnSpPr/>
          <p:nvPr/>
        </p:nvCxnSpPr>
        <p:spPr>
          <a:xfrm flipV="1">
            <a:off x="8528050" y="3500488"/>
            <a:ext cx="0" cy="19685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Left Brace 48">
            <a:extLst>
              <a:ext uri="{FF2B5EF4-FFF2-40B4-BE49-F238E27FC236}">
                <a16:creationId xmlns:a16="http://schemas.microsoft.com/office/drawing/2014/main" id="{D8486643-9A18-2837-6407-017CDA005225}"/>
              </a:ext>
            </a:extLst>
          </p:cNvPr>
          <p:cNvSpPr/>
          <p:nvPr/>
        </p:nvSpPr>
        <p:spPr>
          <a:xfrm rot="5400000">
            <a:off x="7458075" y="2632075"/>
            <a:ext cx="406399" cy="1733550"/>
          </a:xfrm>
          <a:prstGeom prst="leftBrace">
            <a:avLst>
              <a:gd name="adj1" fmla="val 56771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1BBD66-4684-6BF2-8225-7D75EC2FB44A}"/>
              </a:ext>
            </a:extLst>
          </p:cNvPr>
          <p:cNvSpPr txBox="1"/>
          <p:nvPr/>
        </p:nvSpPr>
        <p:spPr>
          <a:xfrm>
            <a:off x="7291262" y="2996193"/>
            <a:ext cx="8365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Tramp</a:t>
            </a:r>
            <a:endParaRPr lang="en-GB" sz="16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905971E-3853-E6E8-0815-171A406C0DE0}"/>
              </a:ext>
            </a:extLst>
          </p:cNvPr>
          <p:cNvSpPr txBox="1"/>
          <p:nvPr/>
        </p:nvSpPr>
        <p:spPr>
          <a:xfrm>
            <a:off x="85488" y="5560139"/>
            <a:ext cx="53180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The </a:t>
            </a:r>
            <a:r>
              <a:rPr lang="en-US" sz="1600" dirty="0" err="1">
                <a:solidFill>
                  <a:schemeClr val="accent1"/>
                </a:solidFill>
              </a:rPr>
              <a:t>Bdot</a:t>
            </a:r>
            <a:r>
              <a:rPr lang="en-US" sz="1600" dirty="0">
                <a:solidFill>
                  <a:schemeClr val="accent1"/>
                </a:solidFill>
              </a:rPr>
              <a:t> max in case of pure sinus is almost 60% higher than the ideal ramp</a:t>
            </a:r>
            <a:endParaRPr lang="en-GB" sz="16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36009CE-E5AF-6052-1122-71CE0BA01067}"/>
              </a:ext>
            </a:extLst>
          </p:cNvPr>
          <p:cNvSpPr/>
          <p:nvPr/>
        </p:nvSpPr>
        <p:spPr>
          <a:xfrm>
            <a:off x="3604468" y="1548845"/>
            <a:ext cx="335499" cy="152400"/>
          </a:xfrm>
          <a:prstGeom prst="roundRect">
            <a:avLst/>
          </a:prstGeom>
          <a:solidFill>
            <a:srgbClr val="FF0000">
              <a:alpha val="26000"/>
            </a:srgb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3474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9" grpId="0" animBg="1"/>
      <p:bldP spid="51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5859C49B-7841-08BC-2C41-262D5145C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CF9A0-2B8C-0026-160D-B7DA4AB2C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4520"/>
            <a:ext cx="4105083" cy="2162268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2829E0-BDC7-0A70-8075-67B6844A1133}"/>
              </a:ext>
            </a:extLst>
          </p:cNvPr>
          <p:cNvSpPr/>
          <p:nvPr/>
        </p:nvSpPr>
        <p:spPr>
          <a:xfrm>
            <a:off x="3604469" y="1534229"/>
            <a:ext cx="335499" cy="159855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028636E-1A04-B05B-D9D1-55524D6BD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59551"/>
            <a:ext cx="4584573" cy="138017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D9928DD-CD46-1274-6C39-8E9F87191E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4961" y="4038753"/>
            <a:ext cx="4532567" cy="138817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32A029C-1ACA-33F2-24FE-DE76E57A28D2}"/>
              </a:ext>
            </a:extLst>
          </p:cNvPr>
          <p:cNvSpPr txBox="1"/>
          <p:nvPr/>
        </p:nvSpPr>
        <p:spPr>
          <a:xfrm>
            <a:off x="244236" y="3856023"/>
            <a:ext cx="3073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1"/>
                </a:solidFill>
              </a:rPr>
              <a:t>Cboost</a:t>
            </a:r>
            <a:r>
              <a:rPr lang="en-US" sz="1600" dirty="0">
                <a:solidFill>
                  <a:schemeClr val="accent1"/>
                </a:solidFill>
              </a:rPr>
              <a:t> energy = 1.03 Mag energy 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CA7BD44-93B5-D5EC-E687-65CECF1697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20" y="5575667"/>
            <a:ext cx="4511454" cy="131567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0F53A43-59FC-B9F1-0DCC-4CF2BCAA52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7308" y="5560126"/>
            <a:ext cx="4715458" cy="137830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348DB90-9513-3AB1-B7A0-7B1D52A463AB}"/>
              </a:ext>
            </a:extLst>
          </p:cNvPr>
          <p:cNvSpPr txBox="1"/>
          <p:nvPr/>
        </p:nvSpPr>
        <p:spPr>
          <a:xfrm>
            <a:off x="4879632" y="3845922"/>
            <a:ext cx="1749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1"/>
                </a:solidFill>
              </a:rPr>
              <a:t>Bdotpu</a:t>
            </a:r>
            <a:r>
              <a:rPr lang="en-US" sz="1600" dirty="0">
                <a:solidFill>
                  <a:schemeClr val="accent1"/>
                </a:solidFill>
              </a:rPr>
              <a:t>=1.5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688B7C-5891-0AFC-A09C-B9DF6748883E}"/>
              </a:ext>
            </a:extLst>
          </p:cNvPr>
          <p:cNvSpPr txBox="1"/>
          <p:nvPr/>
        </p:nvSpPr>
        <p:spPr>
          <a:xfrm>
            <a:off x="193436" y="5387498"/>
            <a:ext cx="3073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1"/>
                </a:solidFill>
              </a:rPr>
              <a:t>Cboost</a:t>
            </a:r>
            <a:r>
              <a:rPr lang="en-US" sz="1600" dirty="0">
                <a:solidFill>
                  <a:schemeClr val="accent1"/>
                </a:solidFill>
              </a:rPr>
              <a:t> energy = 1.44 Mag energy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E4EEFD2-2954-C808-C91D-B4C518E2B2F0}"/>
              </a:ext>
            </a:extLst>
          </p:cNvPr>
          <p:cNvSpPr txBox="1"/>
          <p:nvPr/>
        </p:nvSpPr>
        <p:spPr>
          <a:xfrm>
            <a:off x="4828832" y="5377397"/>
            <a:ext cx="17496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1"/>
                </a:solidFill>
              </a:rPr>
              <a:t>Bdotpu</a:t>
            </a:r>
            <a:r>
              <a:rPr lang="en-US" sz="1600" dirty="0">
                <a:solidFill>
                  <a:schemeClr val="accent1"/>
                </a:solidFill>
              </a:rPr>
              <a:t>=1.2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949669-EA1B-7DF5-7F5C-0419F1AEBF3E}"/>
              </a:ext>
            </a:extLst>
          </p:cNvPr>
          <p:cNvSpPr txBox="1"/>
          <p:nvPr/>
        </p:nvSpPr>
        <p:spPr>
          <a:xfrm>
            <a:off x="4630362" y="775000"/>
            <a:ext cx="54439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Main targets: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airgap dimensions: 100m x 30mm;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max B in airgap: 1.8T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Gap field quality value: k1*10^-4 (k1=6?? More??)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flux density B ramping from -1.8T to +1.8T in 6.37ms. This would mean 565 T/s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Minimum possible (overall) losses (Target is 95% efficiency);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keep the </a:t>
            </a:r>
            <a:r>
              <a:rPr lang="en-US" sz="1600" dirty="0" err="1">
                <a:solidFill>
                  <a:schemeClr val="accent1"/>
                </a:solidFill>
              </a:rPr>
              <a:t>Bdotmax</a:t>
            </a:r>
            <a:r>
              <a:rPr lang="en-US" sz="1600" dirty="0">
                <a:solidFill>
                  <a:schemeClr val="accent1"/>
                </a:solidFill>
              </a:rPr>
              <a:t> during acceleration at less than k2* average linear </a:t>
            </a:r>
            <a:r>
              <a:rPr lang="en-US" sz="1600" dirty="0" err="1">
                <a:solidFill>
                  <a:schemeClr val="accent1"/>
                </a:solidFill>
              </a:rPr>
              <a:t>Bdot</a:t>
            </a:r>
            <a:r>
              <a:rPr lang="en-US" sz="1600" dirty="0">
                <a:solidFill>
                  <a:schemeClr val="accent1"/>
                </a:solidFill>
              </a:rPr>
              <a:t> (k2=1.2 ?? Less ?) ;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1911C63-8870-F4B9-57EB-4C8C283772D6}"/>
              </a:ext>
            </a:extLst>
          </p:cNvPr>
          <p:cNvSpPr txBox="1">
            <a:spLocks/>
          </p:cNvSpPr>
          <p:nvPr/>
        </p:nvSpPr>
        <p:spPr>
          <a:xfrm>
            <a:off x="802568" y="-60258"/>
            <a:ext cx="9043988" cy="985421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Introduction: General required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277A8B-4A01-1385-A5D9-CB2EF901EDB1}"/>
              </a:ext>
            </a:extLst>
          </p:cNvPr>
          <p:cNvSpPr txBox="1"/>
          <p:nvPr/>
        </p:nvSpPr>
        <p:spPr>
          <a:xfrm>
            <a:off x="2990947" y="3371425"/>
            <a:ext cx="377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Does it make any difference for HTS?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4D34351C-55D1-E5FB-3957-8E9C5C15249E}"/>
              </a:ext>
            </a:extLst>
          </p:cNvPr>
          <p:cNvSpPr/>
          <p:nvPr/>
        </p:nvSpPr>
        <p:spPr>
          <a:xfrm>
            <a:off x="2683994" y="3546154"/>
            <a:ext cx="144725" cy="3385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DB07CE78-5DBF-3DCD-423D-3496B242CF31}"/>
              </a:ext>
            </a:extLst>
          </p:cNvPr>
          <p:cNvSpPr/>
          <p:nvPr/>
        </p:nvSpPr>
        <p:spPr>
          <a:xfrm>
            <a:off x="6433771" y="3574520"/>
            <a:ext cx="144725" cy="33855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09C5C71-C7A1-B93D-D788-223E0AFD7B52}"/>
              </a:ext>
            </a:extLst>
          </p:cNvPr>
          <p:cNvSpPr/>
          <p:nvPr/>
        </p:nvSpPr>
        <p:spPr>
          <a:xfrm>
            <a:off x="3604468" y="1548845"/>
            <a:ext cx="335499" cy="152400"/>
          </a:xfrm>
          <a:prstGeom prst="roundRect">
            <a:avLst/>
          </a:prstGeom>
          <a:solidFill>
            <a:srgbClr val="FF0000">
              <a:alpha val="26000"/>
            </a:srgb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2995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5859C49B-7841-08BC-2C41-262D5145C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 descr="A diagram of a circuit&#10;&#10;Description automatically generated">
            <a:extLst>
              <a:ext uri="{FF2B5EF4-FFF2-40B4-BE49-F238E27FC236}">
                <a16:creationId xmlns:a16="http://schemas.microsoft.com/office/drawing/2014/main" id="{E6F3CE11-49F0-43E4-2966-2B8487B81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82" y="1138578"/>
            <a:ext cx="4541574" cy="24472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92FECEC-A3AC-7D46-CCA4-CE794DDC1E12}"/>
              </a:ext>
            </a:extLst>
          </p:cNvPr>
          <p:cNvSpPr txBox="1"/>
          <p:nvPr/>
        </p:nvSpPr>
        <p:spPr>
          <a:xfrm>
            <a:off x="0" y="900292"/>
            <a:ext cx="1414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100 sectors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EDB369-99C3-ED2F-A164-88A0C0A1E2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120" y="1144520"/>
            <a:ext cx="4105083" cy="2162268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1107A7-1CD2-823F-2E36-2575E10ACD68}"/>
              </a:ext>
            </a:extLst>
          </p:cNvPr>
          <p:cNvSpPr/>
          <p:nvPr/>
        </p:nvSpPr>
        <p:spPr>
          <a:xfrm>
            <a:off x="8979589" y="1534229"/>
            <a:ext cx="335499" cy="159855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D1E353-8292-80C1-8AF9-056EFEEDFE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67" y="3585850"/>
            <a:ext cx="6988175" cy="350136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1281EFF-573C-2EC3-AC0B-ED75DC26FE07}"/>
              </a:ext>
            </a:extLst>
          </p:cNvPr>
          <p:cNvSpPr txBox="1"/>
          <p:nvPr/>
        </p:nvSpPr>
        <p:spPr>
          <a:xfrm>
            <a:off x="6959600" y="3552193"/>
            <a:ext cx="32924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Installed capacitor Energy (x cell):</a:t>
            </a:r>
          </a:p>
          <a:p>
            <a:r>
              <a:rPr lang="en-US" sz="1600" dirty="0" err="1">
                <a:solidFill>
                  <a:schemeClr val="accent1"/>
                </a:solidFill>
              </a:rPr>
              <a:t>Cboost</a:t>
            </a:r>
            <a:r>
              <a:rPr lang="en-US" sz="1600" dirty="0">
                <a:solidFill>
                  <a:schemeClr val="accent1"/>
                </a:solidFill>
              </a:rPr>
              <a:t>: 30kJ</a:t>
            </a:r>
          </a:p>
          <a:p>
            <a:r>
              <a:rPr lang="en-US" sz="1600" dirty="0" err="1">
                <a:solidFill>
                  <a:schemeClr val="accent1"/>
                </a:solidFill>
              </a:rPr>
              <a:t>Cpreload</a:t>
            </a:r>
            <a:r>
              <a:rPr lang="en-US" sz="1600" dirty="0">
                <a:solidFill>
                  <a:schemeClr val="accent1"/>
                </a:solidFill>
              </a:rPr>
              <a:t>: 65kJ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18CB6ACA-5D43-48D7-1A01-25F6BB254DCD}"/>
              </a:ext>
            </a:extLst>
          </p:cNvPr>
          <p:cNvSpPr txBox="1">
            <a:spLocks/>
          </p:cNvSpPr>
          <p:nvPr/>
        </p:nvSpPr>
        <p:spPr>
          <a:xfrm>
            <a:off x="802568" y="-60258"/>
            <a:ext cx="9043988" cy="985421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>
            <a:lvl1pPr algn="ctr" defTabSz="501915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Introduction: The power converters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3C9B02-A421-4EF4-6F28-79EF00CD93C0}"/>
              </a:ext>
            </a:extLst>
          </p:cNvPr>
          <p:cNvSpPr txBox="1"/>
          <p:nvPr/>
        </p:nvSpPr>
        <p:spPr>
          <a:xfrm>
            <a:off x="3415660" y="1230968"/>
            <a:ext cx="540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cell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7B0F728-B5E0-2881-61EE-3DBA31ED5ECD}"/>
              </a:ext>
            </a:extLst>
          </p:cNvPr>
          <p:cNvSpPr/>
          <p:nvPr/>
        </p:nvSpPr>
        <p:spPr>
          <a:xfrm>
            <a:off x="3186420" y="1949449"/>
            <a:ext cx="458480" cy="53139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15C9AF9-5A2E-C52B-DE60-73E3577BC5E6}"/>
              </a:ext>
            </a:extLst>
          </p:cNvPr>
          <p:cNvCxnSpPr>
            <a:cxnSpLocks/>
            <a:stCxn id="28" idx="2"/>
            <a:endCxn id="29" idx="0"/>
          </p:cNvCxnSpPr>
          <p:nvPr/>
        </p:nvCxnSpPr>
        <p:spPr>
          <a:xfrm flipH="1">
            <a:off x="3415660" y="1600300"/>
            <a:ext cx="270195" cy="349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83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89FBE-C635-E52A-06A1-E640438E9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for the RCS4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9BB56-CF48-D741-4C6D-5A7D7FA26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638D2-9C5B-ACDD-0D1E-7860FBE95A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00" y="1177382"/>
            <a:ext cx="3353300" cy="23759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77E79F-76D2-C771-69D1-A95A85D5BF9C}"/>
              </a:ext>
            </a:extLst>
          </p:cNvPr>
          <p:cNvSpPr txBox="1"/>
          <p:nvPr/>
        </p:nvSpPr>
        <p:spPr>
          <a:xfrm>
            <a:off x="4171450" y="1063615"/>
            <a:ext cx="587742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Present performances from FNAL: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dB/dt = 300T/s with </a:t>
            </a:r>
            <a:r>
              <a:rPr lang="en-US" sz="1600" dirty="0" err="1">
                <a:solidFill>
                  <a:schemeClr val="accent1"/>
                </a:solidFill>
              </a:rPr>
              <a:t>Bmax</a:t>
            </a:r>
            <a:r>
              <a:rPr lang="en-US" sz="1600" dirty="0">
                <a:solidFill>
                  <a:schemeClr val="accent1"/>
                </a:solidFill>
              </a:rPr>
              <a:t>=0.5T with two gaps of 100mm x 10mm</a:t>
            </a:r>
          </a:p>
          <a:p>
            <a:r>
              <a:rPr lang="en-GB" sz="1400" dirty="0">
                <a:hlinkClick r:id="rId3"/>
              </a:rPr>
              <a:t>2111.06459.pdf (arxiv.org)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7A00E9F-8AB2-43E7-50F9-B34B588F9FE8}"/>
              </a:ext>
            </a:extLst>
          </p:cNvPr>
          <p:cNvSpPr/>
          <p:nvPr/>
        </p:nvSpPr>
        <p:spPr>
          <a:xfrm>
            <a:off x="5024437" y="1885950"/>
            <a:ext cx="303213" cy="1111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45C0BC-A863-FE70-52D2-3F0D584AE955}"/>
              </a:ext>
            </a:extLst>
          </p:cNvPr>
          <p:cNvSpPr txBox="1"/>
          <p:nvPr/>
        </p:nvSpPr>
        <p:spPr>
          <a:xfrm>
            <a:off x="4121951" y="3076525"/>
            <a:ext cx="502602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airgap dimensions: 100m x 30mm;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max B in airgap: 1.8T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Gap field quality value: k1*10^-4 (k1=6?? More??)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swap the flux density B from -1.8T to +1.8T in 6.37ms. This would mean 565 T/s 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Minimum possible (overall) losses (Target is 95% efficiency);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keep the </a:t>
            </a:r>
            <a:r>
              <a:rPr lang="en-US" sz="1600" dirty="0" err="1">
                <a:solidFill>
                  <a:schemeClr val="accent1"/>
                </a:solidFill>
              </a:rPr>
              <a:t>Bdotmax</a:t>
            </a:r>
            <a:r>
              <a:rPr lang="en-US" sz="1600" dirty="0">
                <a:solidFill>
                  <a:schemeClr val="accent1"/>
                </a:solidFill>
              </a:rPr>
              <a:t> during acceleration at less than k2* average linear </a:t>
            </a:r>
            <a:r>
              <a:rPr lang="en-US" sz="1600" dirty="0" err="1">
                <a:solidFill>
                  <a:schemeClr val="accent1"/>
                </a:solidFill>
              </a:rPr>
              <a:t>Bdot</a:t>
            </a:r>
            <a:r>
              <a:rPr lang="en-US" sz="1600" dirty="0">
                <a:solidFill>
                  <a:schemeClr val="accent1"/>
                </a:solidFill>
              </a:rPr>
              <a:t> (k2=1.2 ?? Less ?) ;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154928-75F1-7E0A-F4DC-3E3C59D1F208}"/>
              </a:ext>
            </a:extLst>
          </p:cNvPr>
          <p:cNvSpPr txBox="1"/>
          <p:nvPr/>
        </p:nvSpPr>
        <p:spPr>
          <a:xfrm>
            <a:off x="5327650" y="2192774"/>
            <a:ext cx="3042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How do we get to here?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FEE621-26F0-8245-13CA-CB712182A7D9}"/>
              </a:ext>
            </a:extLst>
          </p:cNvPr>
          <p:cNvSpPr txBox="1"/>
          <p:nvPr/>
        </p:nvSpPr>
        <p:spPr>
          <a:xfrm>
            <a:off x="520200" y="5414665"/>
            <a:ext cx="34866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POINTS to consider: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Feasibility evaluation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Overall losses (</a:t>
            </a:r>
            <a:r>
              <a:rPr lang="en-US" sz="1600" dirty="0" err="1">
                <a:solidFill>
                  <a:schemeClr val="accent1"/>
                </a:solidFill>
              </a:rPr>
              <a:t>crio</a:t>
            </a:r>
            <a:r>
              <a:rPr lang="en-US" sz="1600" dirty="0">
                <a:solidFill>
                  <a:schemeClr val="accent1"/>
                </a:solidFill>
              </a:rPr>
              <a:t> included?)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Peak total dipole energy of the design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Cost evaluation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51BA4EE7-D5B5-ACC6-0899-6E3415633852}"/>
              </a:ext>
            </a:extLst>
          </p:cNvPr>
          <p:cNvSpPr/>
          <p:nvPr/>
        </p:nvSpPr>
        <p:spPr>
          <a:xfrm rot="16200000">
            <a:off x="4525970" y="5520481"/>
            <a:ext cx="303213" cy="11112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72FC25-84E7-4BEC-7670-0D4DFE60891C}"/>
              </a:ext>
            </a:extLst>
          </p:cNvPr>
          <p:cNvSpPr txBox="1"/>
          <p:nvPr/>
        </p:nvSpPr>
        <p:spPr>
          <a:xfrm>
            <a:off x="5327650" y="5906829"/>
            <a:ext cx="3486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More from </a:t>
            </a:r>
            <a:r>
              <a:rPr lang="en-GB" sz="1600" dirty="0">
                <a:solidFill>
                  <a:schemeClr val="accent1"/>
                </a:solidFill>
              </a:rPr>
              <a:t>Henryk 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9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198546</TotalTime>
  <Words>506</Words>
  <Application>Microsoft Office PowerPoint</Application>
  <PresentationFormat>Custom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Cambria Math</vt:lpstr>
      <vt:lpstr>Wingdings</vt:lpstr>
      <vt:lpstr>Office Theme</vt:lpstr>
      <vt:lpstr>IMCC - 1</vt:lpstr>
      <vt:lpstr>HTS for pulsed applications:  frame of the study</vt:lpstr>
      <vt:lpstr>Scope of the study: part of Task 7.3</vt:lpstr>
      <vt:lpstr>Introduction: General required Data</vt:lpstr>
      <vt:lpstr>PowerPoint Presentation</vt:lpstr>
      <vt:lpstr>PowerPoint Presentation</vt:lpstr>
      <vt:lpstr>HTS for the RCS4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878</cp:revision>
  <cp:lastPrinted>2021-09-29T09:15:00Z</cp:lastPrinted>
  <dcterms:created xsi:type="dcterms:W3CDTF">2019-06-07T07:36:38Z</dcterms:created>
  <dcterms:modified xsi:type="dcterms:W3CDTF">2023-10-05T14:39:34Z</dcterms:modified>
</cp:coreProperties>
</file>