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0" r:id="rId4"/>
  </p:sldMasterIdLst>
  <p:notesMasterIdLst>
    <p:notesMasterId r:id="rId19"/>
  </p:notesMasterIdLst>
  <p:handoutMasterIdLst>
    <p:handoutMasterId r:id="rId20"/>
  </p:handoutMasterIdLst>
  <p:sldIdLst>
    <p:sldId id="256" r:id="rId5"/>
    <p:sldId id="259" r:id="rId6"/>
    <p:sldId id="260" r:id="rId7"/>
    <p:sldId id="258" r:id="rId8"/>
    <p:sldId id="257" r:id="rId9"/>
    <p:sldId id="266" r:id="rId10"/>
    <p:sldId id="267" r:id="rId11"/>
    <p:sldId id="262" r:id="rId12"/>
    <p:sldId id="263" r:id="rId13"/>
    <p:sldId id="265" r:id="rId14"/>
    <p:sldId id="268" r:id="rId15"/>
    <p:sldId id="269" r:id="rId16"/>
    <p:sldId id="270" r:id="rId17"/>
    <p:sldId id="271" r:id="rId18"/>
  </p:sldIdLst>
  <p:sldSz cx="9144000" cy="6858000" type="screen4x3"/>
  <p:notesSz cx="677545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3D69"/>
    <a:srgbClr val="6DA8FF"/>
    <a:srgbClr val="004FC4"/>
    <a:srgbClr val="4FA7FF"/>
    <a:srgbClr val="204D84"/>
    <a:srgbClr val="00823B"/>
    <a:srgbClr val="5D95D9"/>
    <a:srgbClr val="FFD34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296" autoAdjust="0"/>
  </p:normalViewPr>
  <p:slideViewPr>
    <p:cSldViewPr>
      <p:cViewPr varScale="1">
        <p:scale>
          <a:sx n="61" d="100"/>
          <a:sy n="61" d="100"/>
        </p:scale>
        <p:origin x="-996" y="-84"/>
      </p:cViewPr>
      <p:guideLst>
        <p:guide orient="horz" pos="4319"/>
        <p:guide pos="27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7" d="100"/>
        <a:sy n="137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l" defTabSz="915988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8575" y="0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8C08913-5433-5C46-8100-279926013120}" type="datetimeFigureOut">
              <a:rPr lang="en-US"/>
              <a:pPr>
                <a:defRPr/>
              </a:pPr>
              <a:t>4/15/2011</a:t>
            </a:fld>
            <a:endParaRPr lang="en-US"/>
          </a:p>
        </p:txBody>
      </p:sp>
      <p:sp>
        <p:nvSpPr>
          <p:cNvPr id="153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l" defTabSz="915988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8575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6932325-8C83-C34F-AEA3-B26BA16D2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26119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l" defTabSz="915988"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8575" y="0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06938"/>
            <a:ext cx="54197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l" defTabSz="915988"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8575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 b="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58872749-981B-0444-B33D-15C5F5EAD8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15218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talk will give an insight on the organization</a:t>
            </a:r>
            <a:r>
              <a:rPr lang="en-US" baseline="0" dirty="0" smtClean="0"/>
              <a:t> that is in place to provide project management support to the projects that are on going in the Accelerators and Technology Sector.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72749-981B-0444-B33D-15C5F5EAD85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32187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 messages with this slide</a:t>
            </a:r>
            <a:endParaRPr lang="en-US" dirty="0" smtClean="0"/>
          </a:p>
          <a:p>
            <a:pPr marL="228600" indent="-228600">
              <a:buAutoNum type="arabicParenR"/>
            </a:pPr>
            <a:r>
              <a:rPr lang="en-US" dirty="0" smtClean="0"/>
              <a:t>The supply procurement</a:t>
            </a:r>
            <a:r>
              <a:rPr lang="en-US" baseline="0" dirty="0" smtClean="0"/>
              <a:t> </a:t>
            </a:r>
            <a:r>
              <a:rPr lang="en-US" dirty="0" smtClean="0"/>
              <a:t>process has been clarified within</a:t>
            </a:r>
            <a:r>
              <a:rPr lang="en-US" baseline="0" dirty="0" smtClean="0"/>
              <a:t> QAWG and </a:t>
            </a:r>
            <a:r>
              <a:rPr lang="en-US" baseline="0" dirty="0" smtClean="0"/>
              <a:t>Spec Committee </a:t>
            </a:r>
            <a:r>
              <a:rPr lang="en-US" baseline="0" dirty="0" smtClean="0"/>
              <a:t>for A&amp;T sector together with the Purchasing Service FP/IP,</a:t>
            </a:r>
            <a:endParaRPr lang="en-US" baseline="0" dirty="0" smtClean="0"/>
          </a:p>
          <a:p>
            <a:pPr marL="228600" indent="-228600">
              <a:buAutoNum type="arabicParenR"/>
            </a:pPr>
            <a:r>
              <a:rPr lang="en-US" baseline="0" dirty="0" smtClean="0"/>
              <a:t>Based on LHC experience, the various documents have been harmonized both on their content and on their form to </a:t>
            </a:r>
            <a:r>
              <a:rPr lang="en-US" baseline="0" dirty="0" err="1" smtClean="0"/>
              <a:t>rationalise</a:t>
            </a:r>
            <a:r>
              <a:rPr lang="en-US" baseline="0" dirty="0" smtClean="0"/>
              <a:t> technical descriptions and technical specifications,</a:t>
            </a:r>
            <a:endParaRPr lang="en-US" baseline="0" dirty="0" smtClean="0"/>
          </a:p>
          <a:p>
            <a:pPr marL="228600" indent="-228600">
              <a:buAutoNum type="arabicParenR"/>
            </a:pPr>
            <a:r>
              <a:rPr lang="en-US" baseline="0" dirty="0" smtClean="0"/>
              <a:t>A </a:t>
            </a:r>
            <a:r>
              <a:rPr lang="en-US" baseline="0" dirty="0" smtClean="0"/>
              <a:t>web </a:t>
            </a:r>
            <a:r>
              <a:rPr lang="en-US" baseline="0" dirty="0" smtClean="0"/>
              <a:t>site is now available to access directly to the up-to-date templates and FAQs.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72749-981B-0444-B33D-15C5F5EAD85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1975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ue-banner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2201"/>
            <a:ext cx="7772400" cy="1447800"/>
          </a:xfr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none"/>
        </p:style>
        <p:txBody>
          <a:bodyPr/>
          <a:lstStyle>
            <a:lvl1pPr>
              <a:defRPr sz="3600"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/>
                <a:cs typeface="Calibri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10000"/>
            <a:ext cx="7772400" cy="1828800"/>
          </a:xfrm>
          <a:noFill/>
          <a:ln>
            <a:noFill/>
          </a:ln>
        </p:spPr>
        <p:txBody>
          <a:bodyPr/>
          <a:lstStyle>
            <a:lvl1pPr marL="0" indent="0" algn="ctr">
              <a:buNone/>
              <a:defRPr sz="2800">
                <a:solidFill>
                  <a:srgbClr val="204D8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x-none" smtClean="0"/>
              <a:t>HL-LHC Project Kick-off Meeting  –  2011-04-15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Sylvain Weisz DG-DI-DAT / Projects Support Office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D4C4E-B0D6-6F49-8032-A4CAA653B0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0023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4121" y="118380"/>
            <a:ext cx="7772399" cy="645600"/>
          </a:xfrm>
          <a:solidFill>
            <a:schemeClr val="tx1">
              <a:alpha val="70000"/>
            </a:schemeClr>
          </a:solidFill>
          <a:ln>
            <a:solidFill>
              <a:schemeClr val="bg1">
                <a:alpha val="60000"/>
              </a:schemeClr>
            </a:solidFill>
          </a:ln>
        </p:spPr>
        <p:txBody>
          <a:bodyPr lIns="0" tIns="0" rIns="0" bIns="0" anchor="ctr"/>
          <a:lstStyle>
            <a:lvl1pPr>
              <a:defRPr sz="3600"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/>
                <a:cs typeface="Calibri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6" y="6492875"/>
            <a:ext cx="3504763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x-none" smtClean="0"/>
              <a:t>HL-LHC Project Kick-off Meeting  –  2011-04-15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05200" y="6498001"/>
            <a:ext cx="3505200" cy="359999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Sylvain Weisz DG-DI-DAT / Projects Support Office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8000"/>
            <a:ext cx="2133600" cy="360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20758-A095-3043-BE40-047EC1B2EA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 bwMode="auto">
          <a:xfrm>
            <a:off x="457200" y="1143000"/>
            <a:ext cx="8229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72942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HL-LHC Project Kick-off Meeting  –  2011-04-15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Sylvain Weisz DG-DI-DAT / Projects Support Office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CB707-D7E1-B44F-A554-70887F3026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44121" y="118380"/>
            <a:ext cx="7772399" cy="645600"/>
          </a:xfrm>
          <a:solidFill>
            <a:schemeClr val="tx1">
              <a:alpha val="70000"/>
            </a:schemeClr>
          </a:solidFill>
          <a:ln>
            <a:solidFill>
              <a:schemeClr val="bg1">
                <a:alpha val="60000"/>
              </a:schemeClr>
            </a:solidFill>
          </a:ln>
        </p:spPr>
        <p:txBody>
          <a:bodyPr lIns="0" tIns="0" rIns="0" bIns="0" anchor="ctr"/>
          <a:lstStyle>
            <a:lvl1pPr>
              <a:defRPr sz="3600" b="1" cap="none" spc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/>
                <a:cs typeface="Calibri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84387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203325" y="152400"/>
            <a:ext cx="7559675" cy="609600"/>
          </a:xfrm>
          <a:prstGeom prst="rect">
            <a:avLst/>
          </a:prstGeom>
          <a:solidFill>
            <a:srgbClr val="204D84">
              <a:alpha val="80000"/>
            </a:srgb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x-none" smtClean="0"/>
              <a:t>Click to edit Master title style</a:t>
            </a:r>
            <a:endParaRPr lang="en-US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143000"/>
            <a:ext cx="83820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8000"/>
            <a:ext cx="3505200" cy="360000"/>
          </a:xfrm>
          <a:prstGeom prst="rect">
            <a:avLst/>
          </a:prstGeom>
        </p:spPr>
        <p:txBody>
          <a:bodyPr vert="horz" lIns="180000" tIns="0" rIns="180000" bIns="0" rtlCol="0" anchor="ctr"/>
          <a:lstStyle>
            <a:lvl1pPr algn="l">
              <a:defRPr sz="1000" b="0" smtClean="0">
                <a:solidFill>
                  <a:schemeClr val="accent6"/>
                </a:solidFill>
                <a:latin typeface="Calibri"/>
                <a:ea typeface="+mn-ea"/>
                <a:cs typeface="Calibri"/>
              </a:defRPr>
            </a:lvl1pPr>
          </a:lstStyle>
          <a:p>
            <a:pPr>
              <a:defRPr/>
            </a:pPr>
            <a:r>
              <a:rPr lang="x-none" smtClean="0"/>
              <a:t>HL-LHC Project Kick-off Meeting  –  2011-04-15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05200" y="6498000"/>
            <a:ext cx="3505200" cy="359999"/>
          </a:xfrm>
          <a:prstGeom prst="rect">
            <a:avLst/>
          </a:prstGeom>
        </p:spPr>
        <p:txBody>
          <a:bodyPr vert="horz" lIns="180000" tIns="0" rIns="180000" bIns="0" rtlCol="0" anchor="ctr"/>
          <a:lstStyle>
            <a:lvl1pPr algn="ctr">
              <a:defRPr sz="1000" smtClean="0">
                <a:solidFill>
                  <a:srgbClr val="5D95D9"/>
                </a:solidFill>
                <a:latin typeface="Calibri"/>
                <a:ea typeface="+mn-ea"/>
                <a:cs typeface="Calibri"/>
              </a:defRPr>
            </a:lvl1pPr>
          </a:lstStyle>
          <a:p>
            <a:pPr>
              <a:defRPr/>
            </a:pPr>
            <a:r>
              <a:rPr lang="en-US" smtClean="0"/>
              <a:t>Sylvain Weisz DG-DI-DAT / Projects Support Office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8000"/>
            <a:ext cx="2133600" cy="360000"/>
          </a:xfrm>
          <a:prstGeom prst="rect">
            <a:avLst/>
          </a:prstGeom>
        </p:spPr>
        <p:txBody>
          <a:bodyPr vert="horz" lIns="180000" tIns="0" rIns="180000" bIns="0" rtlCol="0" anchor="ctr"/>
          <a:lstStyle>
            <a:lvl1pPr algn="r">
              <a:defRPr sz="1000" smtClean="0">
                <a:solidFill>
                  <a:srgbClr val="5D95D9"/>
                </a:solidFill>
                <a:latin typeface="Calibri"/>
                <a:ea typeface="+mn-ea"/>
                <a:cs typeface="Calibri"/>
              </a:defRPr>
            </a:lvl1pPr>
          </a:lstStyle>
          <a:p>
            <a:pPr>
              <a:defRPr/>
            </a:pPr>
            <a:fld id="{B612CBDB-16D5-424A-9B99-534FD62E265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7" descr="banner-bleu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06" r:id="rId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400" b="1" kern="1200">
          <a:ln w="11430"/>
          <a:gradFill>
            <a:gsLst>
              <a:gs pos="0">
                <a:srgbClr val="800000"/>
              </a:gs>
              <a:gs pos="64000">
                <a:srgbClr val="C00000"/>
              </a:gs>
            </a:gsLst>
            <a:lin ang="5400000" scaled="0"/>
          </a:gra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Verdana" pitchFamily="34" charset="0"/>
          <a:ea typeface="ＭＳ Ｐゴシック" charset="0"/>
          <a:cs typeface="Arial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Verdana" charset="0"/>
          <a:ea typeface="ＭＳ Ｐゴシック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Verdana" charset="0"/>
          <a:ea typeface="ＭＳ Ｐゴシック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Verdana" charset="0"/>
          <a:ea typeface="ＭＳ Ｐゴシック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Verdana" charset="0"/>
          <a:ea typeface="ＭＳ Ｐゴシック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271463" indent="-271463" algn="l" rtl="0" eaLnBrk="1" fontAlgn="base" hangingPunct="1">
        <a:spcBef>
          <a:spcPct val="20000"/>
        </a:spcBef>
        <a:spcAft>
          <a:spcPct val="0"/>
        </a:spcAft>
        <a:buClr>
          <a:schemeClr val="accent5"/>
        </a:buClr>
        <a:buSzPct val="95000"/>
        <a:buFont typeface="Wingdings" charset="2"/>
        <a:buChar char="§"/>
        <a:defRPr sz="3200" kern="1200">
          <a:solidFill>
            <a:schemeClr val="tx1"/>
          </a:solidFill>
          <a:latin typeface="Calibri"/>
          <a:ea typeface="ＭＳ Ｐゴシック" charset="0"/>
          <a:cs typeface="Calibri"/>
        </a:defRPr>
      </a:lvl1pPr>
      <a:lvl2pPr marL="533400" indent="-261938" algn="l" rtl="0" eaLnBrk="1" fontAlgn="base" hangingPunct="1">
        <a:spcBef>
          <a:spcPct val="20000"/>
        </a:spcBef>
        <a:spcAft>
          <a:spcPct val="0"/>
        </a:spcAft>
        <a:buClr>
          <a:schemeClr val="accent5"/>
        </a:buClr>
        <a:buSzPct val="95000"/>
        <a:buFont typeface="Wingdings" charset="2"/>
        <a:buChar char="§"/>
        <a:defRPr sz="2800" kern="1200">
          <a:solidFill>
            <a:schemeClr val="tx1"/>
          </a:solidFill>
          <a:latin typeface="Calibri"/>
          <a:ea typeface="ＭＳ Ｐゴシック" charset="0"/>
          <a:cs typeface="Calibri"/>
        </a:defRPr>
      </a:lvl2pPr>
      <a:lvl3pPr marL="804863" indent="-271463" algn="l" rtl="0" eaLnBrk="1" fontAlgn="base" hangingPunct="1">
        <a:spcBef>
          <a:spcPct val="20000"/>
        </a:spcBef>
        <a:spcAft>
          <a:spcPct val="0"/>
        </a:spcAft>
        <a:buClr>
          <a:schemeClr val="accent5"/>
        </a:buClr>
        <a:buSzPct val="95000"/>
        <a:buFont typeface="Wingdings" charset="2"/>
        <a:buChar char="§"/>
        <a:defRPr sz="2800" kern="1200">
          <a:solidFill>
            <a:schemeClr val="tx1"/>
          </a:solidFill>
          <a:latin typeface="Calibri"/>
          <a:ea typeface="ＭＳ Ｐゴシック" charset="0"/>
          <a:cs typeface="Calibri"/>
        </a:defRPr>
      </a:lvl3pPr>
      <a:lvl4pPr marL="1077913" indent="-273050" algn="l" rtl="0" eaLnBrk="1" fontAlgn="base" hangingPunct="1">
        <a:spcBef>
          <a:spcPct val="20000"/>
        </a:spcBef>
        <a:spcAft>
          <a:spcPct val="0"/>
        </a:spcAft>
        <a:buClr>
          <a:schemeClr val="accent6"/>
        </a:buClr>
        <a:buFont typeface="Wingdings" charset="2"/>
        <a:buChar char="§"/>
        <a:defRPr sz="2400" kern="1200">
          <a:solidFill>
            <a:schemeClr val="tx1"/>
          </a:solidFill>
          <a:latin typeface="Calibri"/>
          <a:ea typeface="ＭＳ Ｐゴシック" charset="0"/>
          <a:cs typeface="Calibri"/>
        </a:defRPr>
      </a:lvl4pPr>
      <a:lvl5pPr marL="1349375" indent="-271463" algn="l" rtl="0" eaLnBrk="1" fontAlgn="base" hangingPunct="1">
        <a:spcBef>
          <a:spcPct val="20000"/>
        </a:spcBef>
        <a:spcAft>
          <a:spcPct val="0"/>
        </a:spcAft>
        <a:buClr>
          <a:schemeClr val="accent6"/>
        </a:buClr>
        <a:buSzPct val="100000"/>
        <a:buFont typeface="Wingdings" charset="2"/>
        <a:buChar char="§"/>
        <a:defRPr sz="2400" kern="1200">
          <a:solidFill>
            <a:schemeClr val="tx1"/>
          </a:solidFill>
          <a:latin typeface="Calibri"/>
          <a:ea typeface="ＭＳ Ｐゴシック" charset="0"/>
          <a:cs typeface="Calibri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1752601"/>
          </a:xfrm>
        </p:spPr>
        <p:txBody>
          <a:bodyPr/>
          <a:lstStyle/>
          <a:p>
            <a:r>
              <a:rPr lang="en-US" sz="4000" dirty="0"/>
              <a:t>Integration issues, QA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and </a:t>
            </a:r>
            <a:r>
              <a:rPr lang="en-US" sz="4000" dirty="0"/>
              <a:t>in-kinds managing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10000"/>
            <a:ext cx="7772400" cy="2133600"/>
          </a:xfrm>
        </p:spPr>
        <p:txBody>
          <a:bodyPr/>
          <a:lstStyle/>
          <a:p>
            <a:r>
              <a:rPr lang="en-US" b="1" dirty="0" smtClean="0"/>
              <a:t>HL-LHC Project Kick-off Meeting</a:t>
            </a:r>
          </a:p>
          <a:p>
            <a:r>
              <a:rPr lang="en-US" dirty="0" smtClean="0"/>
              <a:t>Friday 15</a:t>
            </a:r>
            <a:r>
              <a:rPr lang="en-US" baseline="30000" dirty="0" smtClean="0"/>
              <a:t>th</a:t>
            </a:r>
            <a:r>
              <a:rPr lang="en-US" dirty="0" smtClean="0"/>
              <a:t> April 2011</a:t>
            </a:r>
          </a:p>
          <a:p>
            <a:r>
              <a:rPr lang="en-US" b="1" dirty="0" smtClean="0"/>
              <a:t>Sylvain </a:t>
            </a:r>
            <a:r>
              <a:rPr lang="en-US" b="1" dirty="0" err="1" smtClean="0"/>
              <a:t>Weisz</a:t>
            </a:r>
            <a:r>
              <a:rPr lang="en-US" b="1" dirty="0" smtClean="0"/>
              <a:t> </a:t>
            </a:r>
            <a:r>
              <a:rPr lang="en-US" sz="2400" dirty="0" smtClean="0"/>
              <a:t>DG-DI-DAT</a:t>
            </a:r>
            <a:br>
              <a:rPr lang="en-US" sz="2400" dirty="0" smtClean="0"/>
            </a:br>
            <a:r>
              <a:rPr lang="en-US" sz="2400" dirty="0" smtClean="0"/>
              <a:t>on the behalf of the A&amp;T Sector Projects Support Office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10315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965200"/>
            <a:ext cx="2705100" cy="1659071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HL-LHC Project Kick-off Meeting  –  2011-04-15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Sylvain Weisz DG-DI-DAT / Projects Support Office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CB707-D7E1-B44F-A554-70887F3026B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3124200"/>
            <a:ext cx="8153400" cy="3352800"/>
          </a:xfrm>
        </p:spPr>
        <p:txBody>
          <a:bodyPr/>
          <a:lstStyle/>
          <a:p>
            <a:r>
              <a:rPr lang="en-US" dirty="0" smtClean="0"/>
              <a:t>Providing a scheme for handling </a:t>
            </a:r>
            <a:r>
              <a:rPr lang="en-US" b="1" dirty="0" smtClean="0"/>
              <a:t>Documents</a:t>
            </a:r>
            <a:r>
              <a:rPr lang="en-US" dirty="0" smtClean="0"/>
              <a:t>:</a:t>
            </a:r>
            <a:endParaRPr lang="en-US" b="1" dirty="0"/>
          </a:p>
          <a:p>
            <a:pPr lvl="1"/>
            <a:r>
              <a:rPr lang="en-US" dirty="0" smtClean="0"/>
              <a:t>Document </a:t>
            </a:r>
            <a:r>
              <a:rPr lang="en-US" b="1" dirty="0" smtClean="0"/>
              <a:t>templates</a:t>
            </a:r>
          </a:p>
          <a:p>
            <a:pPr lvl="1"/>
            <a:r>
              <a:rPr lang="en-US" dirty="0" smtClean="0"/>
              <a:t>Document </a:t>
            </a:r>
            <a:r>
              <a:rPr lang="en-US" b="1" dirty="0" smtClean="0"/>
              <a:t>lifecycles</a:t>
            </a:r>
            <a:r>
              <a:rPr lang="en-US" dirty="0" smtClean="0"/>
              <a:t> in EDMS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  Limited document handling support!</a:t>
            </a:r>
          </a:p>
          <a:p>
            <a:r>
              <a:rPr lang="en-US" dirty="0" smtClean="0"/>
              <a:t>Providing support to </a:t>
            </a:r>
            <a:r>
              <a:rPr lang="en-US" dirty="0" smtClean="0"/>
              <a:t>design and develop </a:t>
            </a:r>
            <a:r>
              <a:rPr lang="en-US" b="1" dirty="0" smtClean="0"/>
              <a:t>Project </a:t>
            </a:r>
            <a:r>
              <a:rPr lang="en-US" b="1" dirty="0" smtClean="0"/>
              <a:t>Web Sites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3400" y="1066800"/>
            <a:ext cx="6248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Project Communication Management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includes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the processes required to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ensure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timely and appropriate generation, collection, distribution, storage, retrieval,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and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ultimate disposition of project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information.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206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965200"/>
            <a:ext cx="2705100" cy="1661704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HL-LHC Project Kick-off Meeting  –  2011-04-15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Sylvain Weisz DG-DI-DAT / Projects Support Office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CB707-D7E1-B44F-A554-70887F3026B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3124200"/>
            <a:ext cx="8153400" cy="3352800"/>
          </a:xfrm>
        </p:spPr>
        <p:txBody>
          <a:bodyPr/>
          <a:lstStyle/>
          <a:p>
            <a:r>
              <a:rPr lang="en-US" dirty="0" smtClean="0"/>
              <a:t>In co-ordination with the CERN Risk Manage-</a:t>
            </a:r>
            <a:r>
              <a:rPr lang="en-US" dirty="0" err="1" smtClean="0"/>
              <a:t>ment</a:t>
            </a:r>
            <a:r>
              <a:rPr lang="en-US" dirty="0" smtClean="0"/>
              <a:t> Project, providing a scheme and support for managing </a:t>
            </a:r>
            <a:r>
              <a:rPr lang="en-US" b="1" dirty="0" smtClean="0"/>
              <a:t>project risks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On-going with Linac4 and HIE-ISOLDE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3400" y="1066800"/>
            <a:ext cx="533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Project Risk Management includes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processes of conducting risk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manage-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ment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planning, identification,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analysis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, response planning, and monitoring and control on a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project.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43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965200"/>
            <a:ext cx="2705100" cy="1661704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Procurement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HL-LHC Project Kick-off Meeting  –  2011-04-15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Sylvain Weisz DG-DI-DAT / Projects Support Office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CB707-D7E1-B44F-A554-70887F3026B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2819400"/>
            <a:ext cx="8153400" cy="3352800"/>
          </a:xfrm>
        </p:spPr>
        <p:txBody>
          <a:bodyPr/>
          <a:lstStyle/>
          <a:p>
            <a:r>
              <a:rPr lang="en-US" dirty="0" smtClean="0"/>
              <a:t>In support to other services (FP Dept</a:t>
            </a:r>
            <a:r>
              <a:rPr lang="en-US" dirty="0"/>
              <a:t>.), providing support to release </a:t>
            </a:r>
            <a:r>
              <a:rPr lang="en-US" i="1" dirty="0" smtClean="0"/>
              <a:t>Market Survey</a:t>
            </a:r>
            <a:r>
              <a:rPr lang="en-US" dirty="0" smtClean="0"/>
              <a:t> and </a:t>
            </a:r>
            <a:r>
              <a:rPr lang="en-US" i="1" dirty="0" smtClean="0"/>
              <a:t>Invitation for Tender</a:t>
            </a:r>
            <a:r>
              <a:rPr lang="en-US" dirty="0" smtClean="0"/>
              <a:t> Technical Documents</a:t>
            </a:r>
            <a:endParaRPr lang="en-US" i="1" dirty="0"/>
          </a:p>
          <a:p>
            <a:r>
              <a:rPr lang="en-US" dirty="0"/>
              <a:t>In support to other </a:t>
            </a:r>
            <a:r>
              <a:rPr lang="en-US" dirty="0" smtClean="0"/>
              <a:t>services, providing support to release </a:t>
            </a:r>
            <a:r>
              <a:rPr lang="en-US" dirty="0"/>
              <a:t>Technical </a:t>
            </a:r>
            <a:r>
              <a:rPr lang="en-US" dirty="0" smtClean="0"/>
              <a:t>Documents to be appended to Collaboration Agreements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3400" y="1066800"/>
            <a:ext cx="533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B85100"/>
                </a:solidFill>
              </a:rPr>
              <a:t>Project Procurement Management includes the processes necessary to purchase or acquire products, services, or results needed from outside the project </a:t>
            </a:r>
            <a:r>
              <a:rPr lang="en-GB" dirty="0" smtClean="0">
                <a:solidFill>
                  <a:srgbClr val="B85100"/>
                </a:solidFill>
              </a:rPr>
              <a:t>team.</a:t>
            </a:r>
            <a:endParaRPr lang="en-US" dirty="0">
              <a:solidFill>
                <a:srgbClr val="B851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21244437">
            <a:off x="5125436" y="5757163"/>
            <a:ext cx="379923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In-kind Contributions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7486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Procurement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632" y="914400"/>
            <a:ext cx="8129168" cy="5900433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2" b="3889"/>
          <a:stretch/>
        </p:blipFill>
        <p:spPr bwMode="auto">
          <a:xfrm>
            <a:off x="386080" y="228600"/>
            <a:ext cx="8453120" cy="6499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" b="3888"/>
          <a:stretch/>
        </p:blipFill>
        <p:spPr bwMode="auto">
          <a:xfrm>
            <a:off x="386080" y="228600"/>
            <a:ext cx="8453120" cy="6499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85800" y="3286780"/>
            <a:ext cx="7848600" cy="523220"/>
          </a:xfrm>
          <a:prstGeom prst="rect">
            <a:avLst/>
          </a:prstGeom>
          <a:solidFill>
            <a:schemeClr val="bg1">
              <a:alpha val="75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https://</a:t>
            </a:r>
            <a:r>
              <a:rPr lang="en-US" sz="2800" dirty="0" err="1"/>
              <a:t>qualitysupport.web.cern.ch</a:t>
            </a:r>
            <a:r>
              <a:rPr lang="en-US" sz="2800" dirty="0"/>
              <a:t>/</a:t>
            </a:r>
            <a:r>
              <a:rPr lang="en-US" sz="2800" dirty="0" err="1"/>
              <a:t>QualitySupport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608097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HL-LHC Project Kick-off Meeting  –  2011-04-15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Sylvain Weisz DG-DI-DAT / Projects Support Office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CB707-D7E1-B44F-A554-70887F3026B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199"/>
          </a:xfrm>
        </p:spPr>
        <p:txBody>
          <a:bodyPr/>
          <a:lstStyle/>
          <a:p>
            <a:r>
              <a:rPr lang="en-US" dirty="0" smtClean="0"/>
              <a:t>We will do our best with limited means</a:t>
            </a:r>
          </a:p>
          <a:p>
            <a:r>
              <a:rPr lang="en-US" dirty="0" smtClean="0"/>
              <a:t>Systematization of “visual web guidelines”</a:t>
            </a:r>
          </a:p>
          <a:p>
            <a:pPr marL="533400" lvl="2" indent="0">
              <a:buNone/>
            </a:pP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https://</a:t>
            </a:r>
            <a:r>
              <a:rPr lang="en-US" sz="24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qualitysupport.web.cern.ch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/</a:t>
            </a:r>
            <a:r>
              <a:rPr lang="en-US" sz="24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QualitySupport</a:t>
            </a:r>
            <a:endParaRPr lang="en-US" sz="240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2"/>
            <a:r>
              <a:rPr lang="en-US" dirty="0" smtClean="0"/>
              <a:t>In-kind contributions</a:t>
            </a:r>
          </a:p>
          <a:p>
            <a:pPr lvl="2"/>
            <a:r>
              <a:rPr lang="en-US" dirty="0" smtClean="0"/>
              <a:t>Safety File / Folder / Documentation</a:t>
            </a:r>
          </a:p>
          <a:p>
            <a:pPr lvl="2"/>
            <a:r>
              <a:rPr lang="en-US" dirty="0" smtClean="0"/>
              <a:t>Document and Product Lifecycle Management</a:t>
            </a:r>
          </a:p>
          <a:p>
            <a:pPr lvl="2"/>
            <a:r>
              <a:rPr lang="en-US" dirty="0" smtClean="0"/>
              <a:t>Project Planning, Costing and Scheduling</a:t>
            </a:r>
          </a:p>
          <a:p>
            <a:pPr lvl="2"/>
            <a:r>
              <a:rPr lang="en-US" dirty="0" smtClean="0"/>
              <a:t>Project Risk Management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39958" y="5410200"/>
            <a:ext cx="50929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0" dirty="0" smtClean="0">
                <a:solidFill>
                  <a:schemeClr val="accent5"/>
                </a:solidFill>
              </a:rPr>
              <a:t>Thank you.   </a:t>
            </a:r>
            <a:r>
              <a:rPr lang="en-US" sz="4800" b="0" dirty="0" smtClean="0">
                <a:solidFill>
                  <a:schemeClr val="accent5"/>
                </a:solidFill>
              </a:rPr>
              <a:t>Questions?</a:t>
            </a:r>
            <a:endParaRPr lang="en-US" sz="4800" b="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8818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44121" y="118380"/>
            <a:ext cx="7947479" cy="645600"/>
          </a:xfrm>
        </p:spPr>
        <p:txBody>
          <a:bodyPr/>
          <a:lstStyle/>
          <a:p>
            <a:r>
              <a:rPr lang="en-US" dirty="0" smtClean="0"/>
              <a:t>Projects Support Office – Mandate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HL-LHC Project Kick-off Meeting  –  2011-04-15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Sylvain Weisz DG-DI-DAT / Projects Support Office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CB707-D7E1-B44F-A554-70887F3026B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5334000"/>
          </a:xfrm>
        </p:spPr>
        <p:txBody>
          <a:bodyPr/>
          <a:lstStyle/>
          <a:p>
            <a:r>
              <a:rPr lang="en-US" dirty="0" smtClean="0"/>
              <a:t>Affiliated to the Office of the Director for Accelerators and Technology (DG-DI-DAT)</a:t>
            </a:r>
          </a:p>
          <a:p>
            <a:r>
              <a:rPr lang="en-US" dirty="0" smtClean="0"/>
              <a:t>Provide PM support to the studies and projects of the A&amp;T sector: </a:t>
            </a:r>
            <a:r>
              <a:rPr lang="en-US" b="1" dirty="0" smtClean="0"/>
              <a:t>HL-LHC</a:t>
            </a:r>
            <a:r>
              <a:rPr lang="en-US" dirty="0" smtClean="0"/>
              <a:t>, LIU incl. Linac4, Consolidation and CLIC, but also HIE-ISOLDE</a:t>
            </a:r>
          </a:p>
          <a:p>
            <a:r>
              <a:rPr lang="en-US" dirty="0" smtClean="0"/>
              <a:t>No formal mandate yet</a:t>
            </a:r>
          </a:p>
          <a:p>
            <a:r>
              <a:rPr lang="en-US" dirty="0" smtClean="0"/>
              <a:t>Formal mandate to be released soon</a:t>
            </a:r>
          </a:p>
        </p:txBody>
      </p:sp>
    </p:spTree>
    <p:extLst>
      <p:ext uri="{BB962C8B-B14F-4D97-AF65-F5344CB8AC3E}">
        <p14:creationId xmlns:p14="http://schemas.microsoft.com/office/powerpoint/2010/main" xmlns="" val="113278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44121" y="118380"/>
            <a:ext cx="7947479" cy="645600"/>
          </a:xfrm>
        </p:spPr>
        <p:txBody>
          <a:bodyPr/>
          <a:lstStyle/>
          <a:p>
            <a:r>
              <a:rPr lang="en-US" dirty="0" smtClean="0"/>
              <a:t>Projects Support Office – </a:t>
            </a:r>
            <a:r>
              <a:rPr lang="en-US" dirty="0"/>
              <a:t>Who’s who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HL-LHC Project Kick-off Meeting  –  2011-04-15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Sylvain Weisz DG-DI-DAT / Projects Support Office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CB707-D7E1-B44F-A554-70887F3026B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5334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 very small unit: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Pierre Bonnal</a:t>
            </a:r>
          </a:p>
          <a:p>
            <a:pPr lvl="3">
              <a:spcBef>
                <a:spcPts val="0"/>
              </a:spcBef>
            </a:pPr>
            <a:r>
              <a:rPr lang="en-US" dirty="0" smtClean="0"/>
              <a:t>50% CERN Risk Management Project</a:t>
            </a:r>
          </a:p>
          <a:p>
            <a:pPr lvl="1">
              <a:spcBef>
                <a:spcPts val="0"/>
              </a:spcBef>
            </a:pPr>
            <a:r>
              <a:rPr lang="en-US" dirty="0" err="1" smtClean="0"/>
              <a:t>Tadeusz</a:t>
            </a:r>
            <a:r>
              <a:rPr lang="en-US" dirty="0" smtClean="0"/>
              <a:t> </a:t>
            </a:r>
            <a:r>
              <a:rPr lang="en-US" dirty="0" err="1" smtClean="0"/>
              <a:t>Kurtyka</a:t>
            </a:r>
            <a:endParaRPr lang="en-US" dirty="0" smtClean="0"/>
          </a:p>
          <a:p>
            <a:pPr lvl="3">
              <a:spcBef>
                <a:spcPts val="0"/>
              </a:spcBef>
            </a:pPr>
            <a:r>
              <a:rPr lang="en-US" dirty="0" smtClean="0"/>
              <a:t>Chairperson of the A&amp;T Sector Specification </a:t>
            </a:r>
            <a:r>
              <a:rPr lang="en-US" dirty="0" smtClean="0"/>
              <a:t>Committee </a:t>
            </a:r>
          </a:p>
          <a:p>
            <a:pPr lvl="3">
              <a:spcBef>
                <a:spcPts val="0"/>
              </a:spcBef>
            </a:pPr>
            <a:r>
              <a:rPr lang="en-US" dirty="0" smtClean="0"/>
              <a:t>Chairperson</a:t>
            </a:r>
            <a:r>
              <a:rPr lang="en-US" dirty="0" smtClean="0"/>
              <a:t> of the QA Working Group </a:t>
            </a:r>
            <a:endParaRPr lang="en-US" dirty="0" smtClean="0"/>
          </a:p>
          <a:p>
            <a:pPr lvl="3">
              <a:spcBef>
                <a:spcPts val="0"/>
              </a:spcBef>
            </a:pPr>
            <a:r>
              <a:rPr lang="en-US" dirty="0" smtClean="0"/>
              <a:t>CERN </a:t>
            </a:r>
            <a:r>
              <a:rPr lang="en-US" dirty="0" err="1" smtClean="0"/>
              <a:t>Linkperson</a:t>
            </a:r>
            <a:r>
              <a:rPr lang="en-US" dirty="0" smtClean="0"/>
              <a:t> with Eastern Europe States</a:t>
            </a:r>
          </a:p>
          <a:p>
            <a:pPr lvl="1">
              <a:spcBef>
                <a:spcPts val="0"/>
              </a:spcBef>
            </a:pPr>
            <a:r>
              <a:rPr lang="en-US" dirty="0" err="1" smtClean="0"/>
              <a:t>Cécile</a:t>
            </a:r>
            <a:r>
              <a:rPr lang="en-US" dirty="0" smtClean="0"/>
              <a:t> </a:t>
            </a:r>
            <a:r>
              <a:rPr lang="en-US" dirty="0" smtClean="0"/>
              <a:t>Noels</a:t>
            </a:r>
            <a:r>
              <a:rPr lang="fr-CH" dirty="0" smtClean="0"/>
              <a:t>: </a:t>
            </a:r>
            <a:r>
              <a:rPr lang="fr-CH" sz="2400" dirty="0" smtClean="0"/>
              <a:t>Linac4 Webmaster &amp; EDMS administration; </a:t>
            </a:r>
            <a:r>
              <a:rPr lang="fr-CH" sz="2400" dirty="0" err="1" smtClean="0"/>
              <a:t>Specification</a:t>
            </a:r>
            <a:r>
              <a:rPr lang="fr-CH" sz="2400" dirty="0" smtClean="0"/>
              <a:t> Com. </a:t>
            </a:r>
            <a:r>
              <a:rPr lang="fr-CH" sz="2400" dirty="0" err="1" smtClean="0"/>
              <a:t>f</a:t>
            </a:r>
            <a:r>
              <a:rPr lang="fr-CH" sz="2400" dirty="0" err="1" smtClean="0"/>
              <a:t>ollow</a:t>
            </a:r>
            <a:r>
              <a:rPr lang="fr-CH" sz="2400" dirty="0" smtClean="0"/>
              <a:t>-up; Collaboration agreement</a:t>
            </a:r>
            <a:endParaRPr lang="en-US" sz="2400" dirty="0" smtClean="0"/>
          </a:p>
          <a:p>
            <a:pPr lvl="1">
              <a:spcBef>
                <a:spcPts val="0"/>
              </a:spcBef>
            </a:pPr>
            <a:r>
              <a:rPr lang="en-US" dirty="0" smtClean="0"/>
              <a:t>Sylvain </a:t>
            </a:r>
            <a:r>
              <a:rPr lang="en-US" dirty="0" err="1" smtClean="0"/>
              <a:t>Weisz</a:t>
            </a:r>
            <a:endParaRPr lang="en-US" dirty="0" smtClean="0"/>
          </a:p>
          <a:p>
            <a:pPr lvl="3">
              <a:spcBef>
                <a:spcPts val="0"/>
              </a:spcBef>
            </a:pPr>
            <a:r>
              <a:rPr lang="en-US" dirty="0" smtClean="0"/>
              <a:t>Deputy Chairperson </a:t>
            </a:r>
            <a:r>
              <a:rPr lang="en-US" dirty="0"/>
              <a:t>of the </a:t>
            </a:r>
            <a:r>
              <a:rPr lang="en-US" dirty="0" smtClean="0"/>
              <a:t>Specification Committee</a:t>
            </a:r>
          </a:p>
          <a:p>
            <a:pPr lvl="3">
              <a:spcBef>
                <a:spcPts val="0"/>
              </a:spcBef>
            </a:pPr>
            <a:r>
              <a:rPr lang="en-US" dirty="0" smtClean="0"/>
              <a:t>5</a:t>
            </a:r>
            <a:r>
              <a:rPr lang="en-US" dirty="0" smtClean="0"/>
              <a:t>0</a:t>
            </a:r>
            <a:r>
              <a:rPr lang="en-US" dirty="0" smtClean="0"/>
              <a:t>% Linac4 Project Technical </a:t>
            </a:r>
            <a:r>
              <a:rPr lang="en-US" dirty="0" smtClean="0"/>
              <a:t>Co-</a:t>
            </a:r>
            <a:r>
              <a:rPr lang="en-US" dirty="0" err="1" smtClean="0"/>
              <a:t>ordinator</a:t>
            </a:r>
            <a:endParaRPr lang="en-US" dirty="0" smtClean="0"/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rgbClr val="3466BD"/>
                </a:solidFill>
              </a:rPr>
              <a:t>Nadine </a:t>
            </a:r>
            <a:r>
              <a:rPr lang="en-US" dirty="0" err="1" smtClean="0">
                <a:solidFill>
                  <a:srgbClr val="3466BD"/>
                </a:solidFill>
              </a:rPr>
              <a:t>Andrey</a:t>
            </a:r>
            <a:r>
              <a:rPr lang="en-US" dirty="0" smtClean="0">
                <a:solidFill>
                  <a:srgbClr val="3466BD"/>
                </a:solidFill>
              </a:rPr>
              <a:t> </a:t>
            </a:r>
            <a:r>
              <a:rPr lang="en-US" sz="2000" dirty="0" smtClean="0">
                <a:solidFill>
                  <a:srgbClr val="3466BD"/>
                </a:solidFill>
              </a:rPr>
              <a:t>(Nov. 2011 – June 2011</a:t>
            </a:r>
            <a:r>
              <a:rPr lang="en-US" sz="2000" dirty="0" smtClean="0">
                <a:solidFill>
                  <a:srgbClr val="3466BD"/>
                </a:solidFill>
              </a:rPr>
              <a:t>)</a:t>
            </a:r>
            <a:r>
              <a:rPr lang="en-US" sz="2400" dirty="0" smtClean="0">
                <a:solidFill>
                  <a:srgbClr val="3466BD"/>
                </a:solidFill>
              </a:rPr>
              <a:t>:QA WG; Event org.</a:t>
            </a:r>
            <a:endParaRPr lang="en-US" sz="2000" dirty="0">
              <a:solidFill>
                <a:srgbClr val="3466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719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Projects Support Office </a:t>
            </a:r>
            <a:r>
              <a:rPr lang="en-US" dirty="0" smtClean="0"/>
              <a:t>– Our approach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HL-LHC Project Kick-off Meeting  –  2011-04-15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Sylvain Weisz DG-DI-DAT / Projects Support Office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CB707-D7E1-B44F-A554-70887F3026B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143000"/>
            <a:ext cx="4724400" cy="5105400"/>
          </a:xfrm>
        </p:spPr>
        <p:txBody>
          <a:bodyPr/>
          <a:lstStyle/>
          <a:p>
            <a:r>
              <a:rPr lang="en-US" dirty="0" smtClean="0"/>
              <a:t>Pragmatic approach:</a:t>
            </a:r>
          </a:p>
          <a:p>
            <a:pPr lvl="1"/>
            <a:r>
              <a:rPr lang="en-US" dirty="0" smtClean="0"/>
              <a:t>Project Management Institute’s </a:t>
            </a:r>
            <a:r>
              <a:rPr lang="en-US" dirty="0" err="1" smtClean="0"/>
              <a:t>PMBoK</a:t>
            </a:r>
            <a:r>
              <a:rPr lang="en-US" dirty="0" smtClean="0"/>
              <a:t> = </a:t>
            </a:r>
            <a:r>
              <a:rPr lang="en-US" i="1" dirty="0" smtClean="0"/>
              <a:t>best practices </a:t>
            </a:r>
            <a:r>
              <a:rPr lang="en-US" dirty="0" smtClean="0"/>
              <a:t>in matter of PM</a:t>
            </a:r>
          </a:p>
          <a:p>
            <a:pPr lvl="1"/>
            <a:r>
              <a:rPr lang="en-US" dirty="0" smtClean="0"/>
              <a:t>Framework and lessons learned from LHC Project</a:t>
            </a:r>
          </a:p>
          <a:p>
            <a:pPr lvl="3"/>
            <a:r>
              <a:rPr lang="en-US" dirty="0" smtClean="0"/>
              <a:t>LHC QAP + Organization</a:t>
            </a:r>
          </a:p>
          <a:p>
            <a:pPr lvl="3"/>
            <a:r>
              <a:rPr lang="en-US" dirty="0" smtClean="0"/>
              <a:t>PPTEVM, EDMS, MTF…</a:t>
            </a:r>
          </a:p>
        </p:txBody>
      </p:sp>
      <p:pic>
        <p:nvPicPr>
          <p:cNvPr id="6" name="Picture 5" descr="PMBOK'2008a_cover%4ed[en]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9200" y="1143000"/>
            <a:ext cx="3733800" cy="5153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62606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HL-LHC Project Kick-off Meeting  –  2011-04-15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Sylvain Weisz DG-DI-DAT / Projects Support Office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020758-A095-3043-BE40-047EC1B2EAE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along the 9 areas of the </a:t>
            </a:r>
            <a:r>
              <a:rPr lang="en-US" dirty="0" err="1" smtClean="0"/>
              <a:t>PMBoK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257300"/>
            <a:ext cx="80010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4496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965199"/>
            <a:ext cx="2730500" cy="1666725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&amp; Quality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HL-LHC Project Kick-off Meeting  –  2011-04-15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Sylvain Weisz DG-DI-DAT / Projects Support Office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CB707-D7E1-B44F-A554-70887F3026B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4572000"/>
            <a:ext cx="8153400" cy="1905000"/>
          </a:xfrm>
        </p:spPr>
        <p:txBody>
          <a:bodyPr/>
          <a:lstStyle/>
          <a:p>
            <a:r>
              <a:rPr lang="en-US" dirty="0" smtClean="0"/>
              <a:t>Providing support to release </a:t>
            </a:r>
            <a:r>
              <a:rPr lang="en-US" i="1" dirty="0" smtClean="0"/>
              <a:t>Project Management Plans</a:t>
            </a:r>
            <a:r>
              <a:rPr lang="en-US" dirty="0" smtClean="0"/>
              <a:t>, a.k.a. </a:t>
            </a:r>
            <a:r>
              <a:rPr lang="en-US" b="1" i="1" dirty="0" smtClean="0"/>
              <a:t>Project QAP and Organization </a:t>
            </a:r>
            <a:r>
              <a:rPr lang="en-US" dirty="0" smtClean="0"/>
              <a:t>at CERN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533400" y="1066800"/>
            <a:ext cx="5562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Project Integration Management includes the activities needed to identify, define, combine, unify and coordinate the various project management activities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3400" y="2785408"/>
            <a:ext cx="7620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B85100"/>
                </a:solidFill>
              </a:rPr>
              <a:t>Project Quality Management includes the activities that determine quality policies, objectives and responsibilities </a:t>
            </a:r>
            <a:r>
              <a:rPr lang="en-GB" dirty="0" smtClean="0">
                <a:solidFill>
                  <a:srgbClr val="B85100"/>
                </a:solidFill>
              </a:rPr>
              <a:t>so </a:t>
            </a:r>
            <a:r>
              <a:rPr lang="en-GB" dirty="0">
                <a:solidFill>
                  <a:srgbClr val="B85100"/>
                </a:solidFill>
              </a:rPr>
              <a:t>that the project will satisfy the needs for which it was </a:t>
            </a:r>
            <a:r>
              <a:rPr lang="en-GB" dirty="0" smtClean="0">
                <a:solidFill>
                  <a:srgbClr val="B85100"/>
                </a:solidFill>
              </a:rPr>
              <a:t>undertaken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696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965199"/>
            <a:ext cx="2730500" cy="1666725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&amp; Quality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HL-LHC Project Kick-off Meeting  –  2011-04-15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Sylvain Weisz DG-DI-DAT / Projects Support Office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CB707-D7E1-B44F-A554-70887F3026B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295400"/>
            <a:ext cx="8534400" cy="5181600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Providing support to release </a:t>
            </a:r>
            <a:br>
              <a:rPr lang="en-US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</a:br>
            <a:r>
              <a:rPr lang="en-US" b="1" i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Project QAP and Organization</a:t>
            </a:r>
          </a:p>
          <a:p>
            <a:r>
              <a:rPr lang="en-US" dirty="0" smtClean="0"/>
              <a:t>Providing a scheme for handling </a:t>
            </a:r>
            <a:br>
              <a:rPr lang="en-US" dirty="0" smtClean="0"/>
            </a:br>
            <a:r>
              <a:rPr lang="en-US" b="1" dirty="0" smtClean="0"/>
              <a:t>Changes</a:t>
            </a:r>
            <a:r>
              <a:rPr lang="en-US" dirty="0" smtClean="0"/>
              <a:t> </a:t>
            </a:r>
            <a:r>
              <a:rPr lang="en-US" sz="2800" dirty="0" smtClean="0"/>
              <a:t>(Engineering Change Requests / Orders)</a:t>
            </a:r>
            <a:endParaRPr lang="en-US" sz="2800" b="1" dirty="0" smtClean="0"/>
          </a:p>
          <a:p>
            <a:r>
              <a:rPr lang="en-US" dirty="0" smtClean="0"/>
              <a:t>With other support services (</a:t>
            </a:r>
            <a:r>
              <a:rPr lang="en-US" dirty="0" smtClean="0"/>
              <a:t>EN, BE </a:t>
            </a:r>
            <a:r>
              <a:rPr lang="en-US" dirty="0" smtClean="0"/>
              <a:t>&amp; GS </a:t>
            </a:r>
            <a:r>
              <a:rPr lang="en-US" dirty="0" err="1" smtClean="0"/>
              <a:t>Depts</a:t>
            </a:r>
            <a:r>
              <a:rPr lang="en-US" dirty="0" smtClean="0"/>
              <a:t>), providing  scheme for </a:t>
            </a:r>
            <a:r>
              <a:rPr lang="en-US" b="1" dirty="0" smtClean="0"/>
              <a:t>Integration and Configuration Management</a:t>
            </a:r>
          </a:p>
          <a:p>
            <a:r>
              <a:rPr lang="en-US" dirty="0" smtClean="0"/>
              <a:t>With </a:t>
            </a:r>
            <a:r>
              <a:rPr lang="en-US" dirty="0"/>
              <a:t>other support services </a:t>
            </a:r>
            <a:r>
              <a:rPr lang="en-US" dirty="0" smtClean="0"/>
              <a:t>(HSE)</a:t>
            </a:r>
            <a:r>
              <a:rPr lang="en-US" dirty="0"/>
              <a:t>, providing  scheme for </a:t>
            </a:r>
            <a:r>
              <a:rPr lang="en-US" b="1" dirty="0" smtClean="0"/>
              <a:t>Safety Documentation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96552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965200"/>
            <a:ext cx="2705100" cy="166170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HL-LHC Project Kick-off Meeting  –  2011-04-15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Sylvain Weisz DG-DI-DAT / Projects Support Office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CB707-D7E1-B44F-A554-70887F3026B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Scope, time, cost and HR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33400" y="1143000"/>
            <a:ext cx="8229600" cy="5406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GB" dirty="0">
                <a:solidFill>
                  <a:srgbClr val="B85100"/>
                </a:solidFill>
              </a:rPr>
              <a:t>Project Scope Management includes </a:t>
            </a:r>
            <a:r>
              <a:rPr lang="en-GB" dirty="0" smtClean="0">
                <a:solidFill>
                  <a:srgbClr val="B85100"/>
                </a:solidFill>
              </a:rPr>
              <a:t/>
            </a:r>
            <a:br>
              <a:rPr lang="en-GB" dirty="0" smtClean="0">
                <a:solidFill>
                  <a:srgbClr val="B85100"/>
                </a:solidFill>
              </a:rPr>
            </a:br>
            <a:r>
              <a:rPr lang="en-GB" dirty="0" smtClean="0">
                <a:solidFill>
                  <a:srgbClr val="B85100"/>
                </a:solidFill>
              </a:rPr>
              <a:t>the </a:t>
            </a:r>
            <a:r>
              <a:rPr lang="en-GB" dirty="0">
                <a:solidFill>
                  <a:srgbClr val="B85100"/>
                </a:solidFill>
              </a:rPr>
              <a:t>activities needed to identify </a:t>
            </a:r>
            <a:r>
              <a:rPr lang="en-GB" dirty="0" smtClean="0">
                <a:solidFill>
                  <a:srgbClr val="B85100"/>
                </a:solidFill>
              </a:rPr>
              <a:t>the</a:t>
            </a:r>
            <a:br>
              <a:rPr lang="en-GB" dirty="0" smtClean="0">
                <a:solidFill>
                  <a:srgbClr val="B85100"/>
                </a:solidFill>
              </a:rPr>
            </a:br>
            <a:r>
              <a:rPr lang="en-GB" dirty="0" smtClean="0">
                <a:solidFill>
                  <a:srgbClr val="B85100"/>
                </a:solidFill>
              </a:rPr>
              <a:t>work </a:t>
            </a:r>
            <a:r>
              <a:rPr lang="en-GB" dirty="0">
                <a:solidFill>
                  <a:srgbClr val="B85100"/>
                </a:solidFill>
              </a:rPr>
              <a:t>required, and only the </a:t>
            </a:r>
            <a:r>
              <a:rPr lang="en-GB" dirty="0" smtClean="0">
                <a:solidFill>
                  <a:srgbClr val="B85100"/>
                </a:solidFill>
              </a:rPr>
              <a:t>work</a:t>
            </a:r>
            <a:br>
              <a:rPr lang="en-GB" dirty="0" smtClean="0">
                <a:solidFill>
                  <a:srgbClr val="B85100"/>
                </a:solidFill>
              </a:rPr>
            </a:br>
            <a:r>
              <a:rPr lang="en-GB" dirty="0" smtClean="0">
                <a:solidFill>
                  <a:srgbClr val="B85100"/>
                </a:solidFill>
              </a:rPr>
              <a:t>required </a:t>
            </a:r>
            <a:r>
              <a:rPr lang="en-GB" dirty="0">
                <a:solidFill>
                  <a:srgbClr val="B85100"/>
                </a:solidFill>
              </a:rPr>
              <a:t>to complete the </a:t>
            </a:r>
            <a:r>
              <a:rPr lang="en-GB" dirty="0" smtClean="0">
                <a:solidFill>
                  <a:srgbClr val="B85100"/>
                </a:solidFill>
              </a:rPr>
              <a:t>project.</a:t>
            </a:r>
          </a:p>
          <a:p>
            <a:pPr>
              <a:spcAft>
                <a:spcPts val="1000"/>
              </a:spcAft>
            </a:pPr>
            <a:r>
              <a:rPr lang="en-GB" dirty="0">
                <a:solidFill>
                  <a:srgbClr val="B85100"/>
                </a:solidFill>
              </a:rPr>
              <a:t>Project Time Management includes the activities needed </a:t>
            </a:r>
            <a:r>
              <a:rPr lang="en-GB" dirty="0" smtClean="0">
                <a:solidFill>
                  <a:srgbClr val="B85100"/>
                </a:solidFill>
              </a:rPr>
              <a:t/>
            </a:r>
            <a:br>
              <a:rPr lang="en-GB" dirty="0" smtClean="0">
                <a:solidFill>
                  <a:srgbClr val="B85100"/>
                </a:solidFill>
              </a:rPr>
            </a:br>
            <a:r>
              <a:rPr lang="en-GB" dirty="0" smtClean="0">
                <a:solidFill>
                  <a:srgbClr val="B85100"/>
                </a:solidFill>
              </a:rPr>
              <a:t>to </a:t>
            </a:r>
            <a:r>
              <a:rPr lang="en-GB" dirty="0">
                <a:solidFill>
                  <a:srgbClr val="B85100"/>
                </a:solidFill>
              </a:rPr>
              <a:t>manage timely completion of the </a:t>
            </a:r>
            <a:r>
              <a:rPr lang="en-GB" dirty="0" smtClean="0">
                <a:solidFill>
                  <a:srgbClr val="B85100"/>
                </a:solidFill>
              </a:rPr>
              <a:t>project</a:t>
            </a:r>
            <a:r>
              <a:rPr lang="en-US" dirty="0" smtClean="0">
                <a:solidFill>
                  <a:srgbClr val="B85100"/>
                </a:solidFill>
              </a:rPr>
              <a:t>.</a:t>
            </a:r>
          </a:p>
          <a:p>
            <a:pPr>
              <a:spcAft>
                <a:spcPts val="1000"/>
              </a:spcAft>
            </a:pPr>
            <a:r>
              <a:rPr lang="en-GB" dirty="0">
                <a:solidFill>
                  <a:srgbClr val="B85100"/>
                </a:solidFill>
              </a:rPr>
              <a:t>Project Cost Management includes the activities </a:t>
            </a:r>
            <a:r>
              <a:rPr lang="en-GB" dirty="0" smtClean="0">
                <a:solidFill>
                  <a:srgbClr val="B85100"/>
                </a:solidFill>
              </a:rPr>
              <a:t>involved</a:t>
            </a:r>
            <a:br>
              <a:rPr lang="en-GB" dirty="0" smtClean="0">
                <a:solidFill>
                  <a:srgbClr val="B85100"/>
                </a:solidFill>
              </a:rPr>
            </a:br>
            <a:r>
              <a:rPr lang="en-GB" dirty="0" smtClean="0">
                <a:solidFill>
                  <a:srgbClr val="B85100"/>
                </a:solidFill>
              </a:rPr>
              <a:t>in </a:t>
            </a:r>
            <a:r>
              <a:rPr lang="en-GB" dirty="0">
                <a:solidFill>
                  <a:srgbClr val="B85100"/>
                </a:solidFill>
              </a:rPr>
              <a:t>estimating, budgeting and controlling costs so that the project can be completed within the approved budget</a:t>
            </a:r>
            <a:r>
              <a:rPr lang="en-GB" dirty="0" smtClean="0">
                <a:solidFill>
                  <a:srgbClr val="B85100"/>
                </a:solidFill>
              </a:rPr>
              <a:t>.</a:t>
            </a:r>
          </a:p>
          <a:p>
            <a:pPr>
              <a:spcAft>
                <a:spcPts val="1000"/>
              </a:spcAft>
            </a:pPr>
            <a:r>
              <a:rPr lang="en-GB" dirty="0">
                <a:solidFill>
                  <a:srgbClr val="B85100"/>
                </a:solidFill>
              </a:rPr>
              <a:t>Project Human Resource Management includes the processes that organize, manage, and lead the project team</a:t>
            </a:r>
            <a:r>
              <a:rPr lang="en-GB" dirty="0" smtClean="0">
                <a:solidFill>
                  <a:srgbClr val="B85100"/>
                </a:solidFill>
              </a:rPr>
              <a:t>. </a:t>
            </a:r>
            <a:r>
              <a:rPr lang="en-GB" dirty="0">
                <a:solidFill>
                  <a:srgbClr val="B85100"/>
                </a:solidFill>
              </a:rPr>
              <a:t>The project team is comprised of the people with assigned roles and responsibilities for completing the project.</a:t>
            </a:r>
            <a:r>
              <a:rPr lang="en-US" dirty="0">
                <a:solidFill>
                  <a:srgbClr val="B851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9295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965200"/>
            <a:ext cx="2705100" cy="1661704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Scope, time, cost and HR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HL-LHC Project Kick-off Meeting  –  2011-04-15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Sylvain Weisz DG-DI-DAT / Projects Support Office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FCB707-D7E1-B44F-A554-70887F3026B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Providing support</a:t>
            </a:r>
            <a:br>
              <a:rPr lang="en-US" dirty="0" smtClean="0"/>
            </a:br>
            <a:r>
              <a:rPr lang="en-US" dirty="0" smtClean="0"/>
              <a:t>to feed </a:t>
            </a:r>
            <a:r>
              <a:rPr lang="en-US" b="1" dirty="0" smtClean="0"/>
              <a:t>PPTEVM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Work Breakdown Structure</a:t>
            </a:r>
          </a:p>
          <a:p>
            <a:pPr lvl="2"/>
            <a:r>
              <a:rPr lang="en-US" dirty="0" smtClean="0"/>
              <a:t>Definition of Activities</a:t>
            </a:r>
          </a:p>
          <a:p>
            <a:r>
              <a:rPr lang="en-US" dirty="0" smtClean="0"/>
              <a:t>Providing support to release </a:t>
            </a:r>
            <a:r>
              <a:rPr lang="en-US" i="1" dirty="0" smtClean="0"/>
              <a:t>Master Schedules</a:t>
            </a:r>
          </a:p>
          <a:p>
            <a:r>
              <a:rPr lang="en-US" dirty="0"/>
              <a:t>With other support </a:t>
            </a:r>
            <a:r>
              <a:rPr lang="en-US" dirty="0" smtClean="0"/>
              <a:t>services (EN Dept.), </a:t>
            </a:r>
            <a:r>
              <a:rPr lang="en-US" dirty="0"/>
              <a:t>providing </a:t>
            </a:r>
            <a:r>
              <a:rPr lang="en-US" dirty="0" smtClean="0"/>
              <a:t>support to release </a:t>
            </a:r>
            <a:r>
              <a:rPr lang="en-US" i="1" dirty="0" smtClean="0"/>
              <a:t>Co-ordination Schedules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306940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_PresentationTemplate2010">
  <a:themeElements>
    <a:clrScheme name="CERN's">
      <a:dk1>
        <a:srgbClr val="1F3765"/>
      </a:dk1>
      <a:lt1>
        <a:srgbClr val="FFFFFF"/>
      </a:lt1>
      <a:dk2>
        <a:srgbClr val="0A0A0A"/>
      </a:dk2>
      <a:lt2>
        <a:srgbClr val="808080"/>
      </a:lt2>
      <a:accent1>
        <a:srgbClr val="F56C00"/>
      </a:accent1>
      <a:accent2>
        <a:srgbClr val="274C96"/>
      </a:accent2>
      <a:accent3>
        <a:srgbClr val="FFFFFF"/>
      </a:accent3>
      <a:accent4>
        <a:srgbClr val="000000"/>
      </a:accent4>
      <a:accent5>
        <a:srgbClr val="3466BD"/>
      </a:accent5>
      <a:accent6>
        <a:srgbClr val="85A2E2"/>
      </a:accent6>
      <a:hlink>
        <a:srgbClr val="83322B"/>
      </a:hlink>
      <a:folHlink>
        <a:srgbClr val="973830"/>
      </a:folHlink>
    </a:clrScheme>
    <a:fontScheme name="Cambria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06F24564D3FF43A428AA1F2982D51D" ma:contentTypeVersion="0" ma:contentTypeDescription="Create a new document." ma:contentTypeScope="" ma:versionID="4569351b9692211710ad6b6ccff54e39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B1879DE9-4DFA-478B-A052-4A78BB147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97DA6D9-DB91-4C70-B4D6-FAC2EBD70DB3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C2565CA2-5C82-4AC8-A02F-E7493A73AD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CERN__PresentationTemplate2010.potx</Template>
  <TotalTime>20030</TotalTime>
  <Words>770</Words>
  <Application>Microsoft Office PowerPoint</Application>
  <PresentationFormat>On-screen Show (4:3)</PresentationFormat>
  <Paragraphs>120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CERN__PresentationTemplate2010</vt:lpstr>
      <vt:lpstr>Integration issues, QA  and in-kinds managing</vt:lpstr>
      <vt:lpstr>Projects Support Office – Mandate</vt:lpstr>
      <vt:lpstr>Projects Support Office – Who’s who</vt:lpstr>
      <vt:lpstr>Projects Support Office – Our approach</vt:lpstr>
      <vt:lpstr>Support along the 9 areas of the PMBoK</vt:lpstr>
      <vt:lpstr>Integration &amp; Quality</vt:lpstr>
      <vt:lpstr>Integration &amp; Quality</vt:lpstr>
      <vt:lpstr>Scope, time, cost and HR</vt:lpstr>
      <vt:lpstr>Scope, time, cost and HR</vt:lpstr>
      <vt:lpstr>Communication</vt:lpstr>
      <vt:lpstr>Risks</vt:lpstr>
      <vt:lpstr>Procurement</vt:lpstr>
      <vt:lpstr>Procurement</vt:lpstr>
      <vt:lpstr>Conclusion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ACCU SURVEY</dc:title>
  <dc:creator>Ewa Rondio, Isabel Bejar Alonso</dc:creator>
  <dc:description>Version reducida para el ACCU V08</dc:description>
  <cp:lastModifiedBy>sylvainw</cp:lastModifiedBy>
  <cp:revision>952</cp:revision>
  <dcterms:created xsi:type="dcterms:W3CDTF">2010-10-19T12:06:27Z</dcterms:created>
  <dcterms:modified xsi:type="dcterms:W3CDTF">2011-04-15T05:50:05Z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0x0101005A06F24564D3FF43A428AA1F2982D51D</vt:lpwstr>
  </property>
</Properties>
</file>