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56" r:id="rId2"/>
    <p:sldId id="258" r:id="rId3"/>
    <p:sldId id="274" r:id="rId4"/>
    <p:sldId id="275" r:id="rId5"/>
    <p:sldId id="276" r:id="rId6"/>
    <p:sldId id="277" r:id="rId7"/>
    <p:sldId id="259" r:id="rId8"/>
    <p:sldId id="272" r:id="rId9"/>
    <p:sldId id="260" r:id="rId10"/>
    <p:sldId id="271" r:id="rId11"/>
    <p:sldId id="273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2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B1B0A-B28D-46EB-BC0F-D75E6DD60CC2}" type="datetimeFigureOut">
              <a:rPr lang="en-US" smtClean="0"/>
              <a:t>4/14/2011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8E6E6-2107-4CF4-B675-212DBEB1F0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L.Rossi @ HL kick off internal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E2AC0-52E5-410B-B385-A72155E5C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HL-LHC: scope, structure and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HL-LHC </a:t>
            </a:r>
            <a:r>
              <a:rPr lang="fr-CH" b="1" dirty="0" err="1" smtClean="0"/>
              <a:t>internal</a:t>
            </a:r>
            <a:r>
              <a:rPr lang="fr-CH" b="1" dirty="0" smtClean="0"/>
              <a:t> </a:t>
            </a:r>
            <a:r>
              <a:rPr lang="fr-CH" dirty="0" smtClean="0"/>
              <a:t>kick-off </a:t>
            </a:r>
            <a:r>
              <a:rPr lang="fr-CH" dirty="0" err="1" smtClean="0"/>
              <a:t>day</a:t>
            </a:r>
            <a:endParaRPr lang="fr-CH" dirty="0" smtClean="0"/>
          </a:p>
          <a:p>
            <a:r>
              <a:rPr lang="fr-CH" dirty="0" smtClean="0"/>
              <a:t>15 April </a:t>
            </a:r>
            <a:r>
              <a:rPr lang="fr-CH" dirty="0" smtClean="0"/>
              <a:t>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HL-LHC composition</a:t>
            </a:r>
            <a:endParaRPr lang="en-US" dirty="0"/>
          </a:p>
        </p:txBody>
      </p:sp>
      <p:pic>
        <p:nvPicPr>
          <p:cNvPr id="1081" name="Picture 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6840067" cy="4075906"/>
          </a:xfrm>
          <a:prstGeom prst="rect">
            <a:avLst/>
          </a:prstGeom>
          <a:noFill/>
        </p:spPr>
      </p:pic>
      <p:sp>
        <p:nvSpPr>
          <p:cNvPr id="47" name="Rectangle 46"/>
          <p:cNvSpPr/>
          <p:nvPr/>
        </p:nvSpPr>
        <p:spPr>
          <a:xfrm>
            <a:off x="2339752" y="5301208"/>
            <a:ext cx="1102422" cy="50405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 smtClean="0">
                <a:solidFill>
                  <a:schemeClr val="tx1"/>
                </a:solidFill>
              </a:rPr>
              <a:t>Collimation</a:t>
            </a:r>
          </a:p>
          <a:p>
            <a:pPr algn="ctr"/>
            <a:r>
              <a:rPr lang="fr-CH" sz="1400" b="1" dirty="0" smtClean="0">
                <a:solidFill>
                  <a:schemeClr val="tx1"/>
                </a:solidFill>
              </a:rPr>
              <a:t>Project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652120" y="5085184"/>
            <a:ext cx="1584176" cy="432048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err="1" smtClean="0">
                <a:solidFill>
                  <a:schemeClr val="tx1"/>
                </a:solidFill>
              </a:rPr>
              <a:t>Matching</a:t>
            </a:r>
            <a:r>
              <a:rPr lang="fr-CH" sz="1100" dirty="0" smtClean="0">
                <a:solidFill>
                  <a:schemeClr val="tx1"/>
                </a:solidFill>
              </a:rPr>
              <a:t> section and correctors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652120" y="5661248"/>
            <a:ext cx="1584176" cy="288032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err="1" smtClean="0">
                <a:solidFill>
                  <a:schemeClr val="tx1"/>
                </a:solidFill>
              </a:rPr>
              <a:t>Beam</a:t>
            </a:r>
            <a:r>
              <a:rPr lang="fr-CH" sz="1100" dirty="0" smtClean="0">
                <a:solidFill>
                  <a:schemeClr val="tx1"/>
                </a:solidFill>
              </a:rPr>
              <a:t> Diagnostics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707904" y="5301208"/>
            <a:ext cx="1584176" cy="504056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>
                <a:solidFill>
                  <a:schemeClr val="tx1"/>
                </a:solidFill>
              </a:rPr>
              <a:t>High Field </a:t>
            </a:r>
            <a:r>
              <a:rPr lang="fr-CH" sz="1100" dirty="0" err="1" smtClean="0">
                <a:solidFill>
                  <a:schemeClr val="tx1"/>
                </a:solidFill>
              </a:rPr>
              <a:t>Magnets</a:t>
            </a:r>
            <a:r>
              <a:rPr lang="fr-CH" sz="1100" dirty="0" smtClean="0">
                <a:solidFill>
                  <a:schemeClr val="tx1"/>
                </a:solidFill>
              </a:rPr>
              <a:t> R&amp;D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707904" y="5877272"/>
            <a:ext cx="1584176" cy="504056"/>
          </a:xfrm>
          <a:prstGeom prst="rect">
            <a:avLst/>
          </a:prstGeom>
          <a:solidFill>
            <a:srgbClr val="FFFF0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b="1" dirty="0" smtClean="0">
                <a:solidFill>
                  <a:schemeClr val="tx1"/>
                </a:solidFill>
              </a:rPr>
              <a:t>HE-LHC </a:t>
            </a:r>
            <a:r>
              <a:rPr lang="fr-CH" sz="1100" b="1" dirty="0" err="1" smtClean="0">
                <a:solidFill>
                  <a:schemeClr val="tx1"/>
                </a:solidFill>
              </a:rPr>
              <a:t>Studies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652120" y="6093296"/>
            <a:ext cx="1584176" cy="36004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>
                <a:solidFill>
                  <a:schemeClr val="tx1"/>
                </a:solidFill>
              </a:rPr>
              <a:t>Hardware </a:t>
            </a:r>
            <a:r>
              <a:rPr lang="fr-CH" sz="1100" dirty="0" err="1" smtClean="0">
                <a:solidFill>
                  <a:schemeClr val="tx1"/>
                </a:solidFill>
              </a:rPr>
              <a:t>Commissioning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HL-LHC management</a:t>
            </a:r>
            <a:endParaRPr lang="en-US" dirty="0"/>
          </a:p>
        </p:txBody>
      </p:sp>
      <p:sp>
        <p:nvSpPr>
          <p:cNvPr id="28704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8723" name="Picture 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7056" y="1647824"/>
            <a:ext cx="7772722" cy="4517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Oval 35"/>
          <p:cNvSpPr/>
          <p:nvPr/>
        </p:nvSpPr>
        <p:spPr>
          <a:xfrm>
            <a:off x="2771800" y="3140968"/>
            <a:ext cx="3744416" cy="1152128"/>
          </a:xfrm>
          <a:prstGeom prst="ellipse">
            <a:avLst/>
          </a:prstGeom>
          <a:solidFill>
            <a:schemeClr val="accent1">
              <a:alpha val="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097" y="1"/>
            <a:ext cx="9045904" cy="6758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16653" cy="541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979" y="0"/>
            <a:ext cx="9016022" cy="6556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9144000" cy="4086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7920880" cy="6672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3098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49080"/>
            <a:ext cx="9144000" cy="61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891117"/>
            <a:ext cx="9144000" cy="1966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16" y="908720"/>
            <a:ext cx="9145016" cy="119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4864"/>
            <a:ext cx="9144000" cy="4375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2705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60711"/>
            <a:ext cx="9144000" cy="3797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Scope</a:t>
            </a:r>
          </a:p>
          <a:p>
            <a:r>
              <a:rPr lang="fr-CH" dirty="0" smtClean="0"/>
              <a:t>Structure</a:t>
            </a:r>
          </a:p>
          <a:p>
            <a:r>
              <a:rPr lang="fr-CH" dirty="0" smtClean="0"/>
              <a:t>Management</a:t>
            </a:r>
          </a:p>
          <a:p>
            <a:r>
              <a:rPr lang="fr-CH" dirty="0" smtClean="0"/>
              <a:t>Situation of CERN budget</a:t>
            </a:r>
          </a:p>
          <a:p>
            <a:r>
              <a:rPr lang="fr-CH" dirty="0" smtClean="0"/>
              <a:t>Situation of </a:t>
            </a:r>
            <a:r>
              <a:rPr lang="fr-CH" dirty="0" err="1" smtClean="0"/>
              <a:t>HiLumi</a:t>
            </a:r>
            <a:r>
              <a:rPr lang="fr-CH" dirty="0" smtClean="0"/>
              <a:t> FP7 DS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9144000" cy="61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60848"/>
            <a:ext cx="9144000" cy="618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780928"/>
            <a:ext cx="9144000" cy="183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4000" cy="275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7032"/>
            <a:ext cx="9144000" cy="280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635896" y="1556792"/>
            <a:ext cx="316835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/>
              <a:t>Long </a:t>
            </a:r>
            <a:r>
              <a:rPr lang="fr-CH" sz="1400" dirty="0" err="1" smtClean="0"/>
              <a:t>term</a:t>
            </a:r>
            <a:r>
              <a:rPr lang="fr-CH" sz="1400" dirty="0" smtClean="0"/>
              <a:t> R&amp;D </a:t>
            </a:r>
            <a:r>
              <a:rPr lang="fr-CH" sz="1400" dirty="0" err="1" smtClean="0"/>
              <a:t>aimed</a:t>
            </a:r>
            <a:r>
              <a:rPr lang="fr-CH" sz="1400" dirty="0" smtClean="0"/>
              <a:t> </a:t>
            </a:r>
            <a:r>
              <a:rPr lang="fr-CH" sz="1400" dirty="0" err="1" smtClean="0"/>
              <a:t>at</a:t>
            </a:r>
            <a:r>
              <a:rPr lang="fr-CH" sz="1400" dirty="0" smtClean="0"/>
              <a:t> SC R&amp;D and validation via FRESCA2 (13 T 100 mm)</a:t>
            </a:r>
          </a:p>
          <a:p>
            <a:pPr algn="ctr"/>
            <a:r>
              <a:rPr lang="fr-CH" sz="1400" dirty="0" err="1" smtClean="0"/>
              <a:t>Preparation</a:t>
            </a:r>
            <a:r>
              <a:rPr lang="fr-CH" sz="1400" dirty="0" smtClean="0"/>
              <a:t> of EU </a:t>
            </a:r>
            <a:r>
              <a:rPr lang="fr-CH" sz="1400" dirty="0" err="1" smtClean="0"/>
              <a:t>Sc</a:t>
            </a:r>
            <a:r>
              <a:rPr lang="fr-CH" sz="1400" dirty="0" smtClean="0"/>
              <a:t> </a:t>
            </a:r>
            <a:r>
              <a:rPr lang="fr-CH" sz="1400" dirty="0" err="1" smtClean="0"/>
              <a:t>cable</a:t>
            </a:r>
            <a:r>
              <a:rPr lang="fr-CH" sz="1400" dirty="0" smtClean="0"/>
              <a:t>, </a:t>
            </a:r>
            <a:r>
              <a:rPr lang="fr-CH" sz="1400" dirty="0" err="1" smtClean="0"/>
              <a:t>tooling</a:t>
            </a:r>
            <a:r>
              <a:rPr lang="fr-CH" sz="1400" dirty="0" smtClean="0"/>
              <a:t> technologies (help </a:t>
            </a:r>
            <a:r>
              <a:rPr lang="fr-CH" sz="1400" dirty="0" err="1" smtClean="0"/>
              <a:t>from</a:t>
            </a:r>
            <a:r>
              <a:rPr lang="fr-CH" sz="1400" dirty="0" smtClean="0"/>
              <a:t> US-LRP)</a:t>
            </a:r>
          </a:p>
        </p:txBody>
      </p:sp>
      <p:sp>
        <p:nvSpPr>
          <p:cNvPr id="8" name="Oval 7"/>
          <p:cNvSpPr/>
          <p:nvPr/>
        </p:nvSpPr>
        <p:spPr>
          <a:xfrm>
            <a:off x="3131840" y="4725144"/>
            <a:ext cx="1368152" cy="864096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569966" y="5877272"/>
            <a:ext cx="1440160" cy="50405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HiLumi</a:t>
            </a:r>
            <a:r>
              <a:rPr lang="fr-CH" dirty="0" smtClean="0"/>
              <a:t> </a:t>
            </a:r>
            <a:r>
              <a:rPr lang="fr-CH" dirty="0" smtClean="0"/>
              <a:t>FP7 Design </a:t>
            </a:r>
            <a:r>
              <a:rPr lang="fr-CH" dirty="0" err="1" smtClean="0"/>
              <a:t>Study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Saclay - 8 Feb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22569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2585" name="Picture 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12776"/>
            <a:ext cx="6264696" cy="3727394"/>
          </a:xfrm>
          <a:prstGeom prst="rect">
            <a:avLst/>
          </a:prstGeom>
          <a:noFill/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1" y="4869161"/>
            <a:ext cx="6120680" cy="1433778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6300192" y="6093296"/>
            <a:ext cx="1080120" cy="2937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/>
              <a:t>End of </a:t>
            </a:r>
            <a:r>
              <a:rPr lang="fr-CH" sz="1400" dirty="0" err="1" smtClean="0"/>
              <a:t>year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Large participation</a:t>
            </a:r>
            <a:br>
              <a:rPr lang="fr-CH" dirty="0" smtClean="0"/>
            </a:br>
            <a:r>
              <a:rPr lang="fr-CH" dirty="0" smtClean="0"/>
              <a:t>application 25 </a:t>
            </a:r>
            <a:r>
              <a:rPr lang="fr-CH" dirty="0" err="1" smtClean="0"/>
              <a:t>Nov</a:t>
            </a:r>
            <a:r>
              <a:rPr lang="fr-CH" dirty="0" smtClean="0"/>
              <a:t> 2010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Saclay - 8 Feb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/>
          <a:srcRect b="30892"/>
          <a:stretch>
            <a:fillRect/>
          </a:stretch>
        </p:blipFill>
        <p:spPr bwMode="auto">
          <a:xfrm>
            <a:off x="2123729" y="1412776"/>
            <a:ext cx="4752528" cy="4945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HiLumi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the focal point of 20 </a:t>
            </a:r>
            <a:r>
              <a:rPr lang="fr-CH" dirty="0" err="1" smtClean="0"/>
              <a:t>years</a:t>
            </a:r>
            <a:r>
              <a:rPr lang="fr-CH" dirty="0" smtClean="0"/>
              <a:t> of </a:t>
            </a:r>
            <a:r>
              <a:rPr lang="fr-CH" dirty="0" err="1" smtClean="0"/>
              <a:t>converging</a:t>
            </a:r>
            <a:r>
              <a:rPr lang="fr-CH" dirty="0" smtClean="0"/>
              <a:t> International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258816" cy="4525963"/>
          </a:xfrm>
        </p:spPr>
        <p:txBody>
          <a:bodyPr>
            <a:normAutofit fontScale="70000" lnSpcReduction="20000"/>
          </a:bodyPr>
          <a:lstStyle/>
          <a:p>
            <a:r>
              <a:rPr lang="fr-CH" dirty="0" smtClean="0"/>
              <a:t>The collaboration </a:t>
            </a:r>
            <a:r>
              <a:rPr lang="fr-CH" dirty="0" err="1" smtClean="0"/>
              <a:t>wiht</a:t>
            </a:r>
            <a:r>
              <a:rPr lang="fr-CH" dirty="0" smtClean="0"/>
              <a:t> US on LHC </a:t>
            </a:r>
            <a:r>
              <a:rPr lang="fr-CH" dirty="0" err="1" smtClean="0"/>
              <a:t>upgrafe</a:t>
            </a:r>
            <a:r>
              <a:rPr lang="fr-CH" dirty="0" smtClean="0"/>
              <a:t> </a:t>
            </a:r>
            <a:r>
              <a:rPr lang="fr-CH" dirty="0" err="1" smtClean="0"/>
              <a:t>started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the </a:t>
            </a:r>
            <a:r>
              <a:rPr lang="fr-CH" dirty="0" err="1" smtClean="0"/>
              <a:t>cosntruction</a:t>
            </a:r>
            <a:r>
              <a:rPr lang="fr-CH" dirty="0" smtClean="0"/>
              <a:t> of LHC</a:t>
            </a:r>
          </a:p>
          <a:p>
            <a:r>
              <a:rPr lang="fr-CH" dirty="0" smtClean="0"/>
              <a:t>EU programs have been </a:t>
            </a:r>
            <a:r>
              <a:rPr lang="fr-CH" dirty="0" err="1" smtClean="0"/>
              <a:t>instruemntal</a:t>
            </a:r>
            <a:r>
              <a:rPr lang="fr-CH" dirty="0" smtClean="0"/>
              <a:t> in </a:t>
            </a:r>
            <a:r>
              <a:rPr lang="fr-CH" dirty="0" err="1" smtClean="0"/>
              <a:t>federatin</a:t>
            </a:r>
            <a:r>
              <a:rPr lang="fr-CH" dirty="0" smtClean="0"/>
              <a:t> all EU efforts</a:t>
            </a:r>
          </a:p>
          <a:p>
            <a:r>
              <a:rPr lang="fr-CH" dirty="0" err="1" smtClean="0"/>
              <a:t>With</a:t>
            </a:r>
            <a:r>
              <a:rPr lang="fr-CH" dirty="0" smtClean="0"/>
              <a:t> Hi-</a:t>
            </a:r>
            <a:r>
              <a:rPr lang="fr-CH" dirty="0" err="1" smtClean="0"/>
              <a:t>Lumi</a:t>
            </a:r>
            <a:r>
              <a:rPr lang="fr-CH" dirty="0" smtClean="0"/>
              <a:t> the coordination </a:t>
            </a:r>
            <a:r>
              <a:rPr lang="fr-CH" dirty="0" err="1" smtClean="0"/>
              <a:t>makes</a:t>
            </a:r>
            <a:r>
              <a:rPr lang="fr-CH" dirty="0" smtClean="0"/>
              <a:t> a </a:t>
            </a:r>
            <a:r>
              <a:rPr lang="fr-CH" dirty="0" err="1" smtClean="0"/>
              <a:t>step</a:t>
            </a:r>
            <a:r>
              <a:rPr lang="fr-CH" dirty="0" smtClean="0"/>
              <a:t> </a:t>
            </a:r>
            <a:r>
              <a:rPr lang="fr-CH" dirty="0" err="1" smtClean="0"/>
              <a:t>further</a:t>
            </a:r>
            <a:r>
              <a:rPr lang="fr-CH" dirty="0" smtClean="0"/>
              <a:t>: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coordinated</a:t>
            </a:r>
            <a:r>
              <a:rPr lang="fr-CH" dirty="0" smtClean="0"/>
              <a:t> R&amp;D to a </a:t>
            </a:r>
            <a:r>
              <a:rPr lang="fr-CH" dirty="0" err="1" smtClean="0"/>
              <a:t>common</a:t>
            </a:r>
            <a:r>
              <a:rPr lang="fr-CH" dirty="0" smtClean="0"/>
              <a:t> </a:t>
            </a:r>
            <a:r>
              <a:rPr lang="fr-CH" dirty="0" err="1" smtClean="0"/>
              <a:t>project</a:t>
            </a:r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 err="1" smtClean="0"/>
              <a:t>is</a:t>
            </a:r>
            <a:r>
              <a:rPr lang="fr-CH" dirty="0" smtClean="0"/>
              <a:t> not </a:t>
            </a:r>
            <a:r>
              <a:rPr lang="fr-CH" dirty="0" err="1" smtClean="0"/>
              <a:t>anymore</a:t>
            </a:r>
            <a:r>
              <a:rPr lang="fr-CH" dirty="0" smtClean="0"/>
              <a:t> the unique </a:t>
            </a:r>
            <a:r>
              <a:rPr lang="fr-CH" dirty="0" err="1" smtClean="0"/>
              <a:t>owner</a:t>
            </a:r>
            <a:r>
              <a:rPr lang="fr-CH" dirty="0" smtClean="0"/>
              <a:t>, </a:t>
            </a:r>
            <a:r>
              <a:rPr lang="fr-CH" dirty="0" err="1" smtClean="0"/>
              <a:t>rather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the </a:t>
            </a:r>
            <a:r>
              <a:rPr lang="fr-CH" dirty="0" err="1" smtClean="0"/>
              <a:t>motor</a:t>
            </a:r>
            <a:r>
              <a:rPr lang="fr-CH" dirty="0" smtClean="0"/>
              <a:t> and </a:t>
            </a:r>
            <a:r>
              <a:rPr lang="fr-CH" dirty="0" err="1" smtClean="0"/>
              <a:t>cathalizer</a:t>
            </a:r>
            <a:r>
              <a:rPr lang="fr-CH" dirty="0" smtClean="0"/>
              <a:t> of a </a:t>
            </a:r>
            <a:r>
              <a:rPr lang="fr-CH" dirty="0" err="1" smtClean="0"/>
              <a:t>wider</a:t>
            </a:r>
            <a:r>
              <a:rPr lang="fr-CH" dirty="0" smtClean="0"/>
              <a:t> effort.</a:t>
            </a:r>
          </a:p>
          <a:p>
            <a:r>
              <a:rPr lang="fr-CH" dirty="0" err="1" smtClean="0"/>
              <a:t>Manged</a:t>
            </a:r>
            <a:r>
              <a:rPr lang="fr-CH" dirty="0" smtClean="0"/>
              <a:t> </a:t>
            </a:r>
            <a:r>
              <a:rPr lang="fr-CH" dirty="0" err="1" smtClean="0"/>
              <a:t>like</a:t>
            </a:r>
            <a:r>
              <a:rPr lang="fr-CH" dirty="0" smtClean="0"/>
              <a:t> a large detector collaboration (</a:t>
            </a:r>
            <a:r>
              <a:rPr lang="fr-CH" dirty="0" err="1" smtClean="0"/>
              <a:t>with</a:t>
            </a:r>
            <a:r>
              <a:rPr lang="fr-CH" dirty="0" smtClean="0"/>
              <a:t> CERN in </a:t>
            </a:r>
            <a:r>
              <a:rPr lang="fr-CH" dirty="0" err="1" smtClean="0"/>
              <a:t>special</a:t>
            </a:r>
            <a:r>
              <a:rPr lang="fr-CH" dirty="0" smtClean="0"/>
              <a:t> position as </a:t>
            </a:r>
            <a:r>
              <a:rPr lang="fr-CH" dirty="0" err="1" smtClean="0"/>
              <a:t>operator</a:t>
            </a:r>
            <a:r>
              <a:rPr lang="fr-CH" dirty="0" smtClean="0"/>
              <a:t> of LHC)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Saclay - 8 Feb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132856"/>
            <a:ext cx="3015583" cy="3698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Budget FP7 </a:t>
            </a:r>
            <a:r>
              <a:rPr lang="fr-CH" dirty="0" err="1" smtClean="0"/>
              <a:t>HiLumi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Saclay - 8 Feb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5161"/>
            <a:ext cx="3888432" cy="251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365355"/>
            <a:ext cx="3528392" cy="2495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1802" y="4005064"/>
            <a:ext cx="3712606" cy="2382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Curved Left Arrow 9"/>
          <p:cNvSpPr/>
          <p:nvPr/>
        </p:nvSpPr>
        <p:spPr>
          <a:xfrm>
            <a:off x="8172400" y="3501008"/>
            <a:ext cx="731520" cy="151216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 err="1" smtClean="0">
                <a:solidFill>
                  <a:srgbClr val="FF0000"/>
                </a:solidFill>
              </a:rPr>
              <a:t>Waiving</a:t>
            </a:r>
            <a:r>
              <a:rPr lang="fr-CH" sz="1200" b="1" dirty="0" smtClean="0">
                <a:solidFill>
                  <a:srgbClr val="FF0000"/>
                </a:solidFill>
              </a:rPr>
              <a:t> </a:t>
            </a:r>
            <a:r>
              <a:rPr lang="fr-CH" sz="1200" b="1" dirty="0" err="1" smtClean="0">
                <a:solidFill>
                  <a:srgbClr val="FF0000"/>
                </a:solidFill>
              </a:rPr>
              <a:t>effect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44408" y="1484784"/>
            <a:ext cx="8995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 smtClean="0"/>
              <a:t>CERN </a:t>
            </a:r>
            <a:r>
              <a:rPr lang="fr-CH" sz="1200" b="1" dirty="0" err="1" smtClean="0"/>
              <a:t>waives</a:t>
            </a:r>
            <a:r>
              <a:rPr lang="fr-CH" sz="1200" b="1" dirty="0" smtClean="0"/>
              <a:t> all </a:t>
            </a:r>
            <a:r>
              <a:rPr lang="fr-CH" sz="1200" b="1" dirty="0" err="1" smtClean="0"/>
              <a:t>technical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works</a:t>
            </a:r>
            <a:r>
              <a:rPr lang="fr-CH" sz="1200" b="1" dirty="0" smtClean="0"/>
              <a:t>: </a:t>
            </a:r>
            <a:br>
              <a:rPr lang="fr-CH" sz="1200" b="1" dirty="0" smtClean="0"/>
            </a:br>
            <a:r>
              <a:rPr lang="fr-CH" sz="1200" b="1" dirty="0" smtClean="0"/>
              <a:t>LHC </a:t>
            </a:r>
            <a:r>
              <a:rPr lang="fr-CH" sz="1200" b="1" dirty="0" err="1" smtClean="0"/>
              <a:t>is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core</a:t>
            </a:r>
            <a:r>
              <a:rPr lang="fr-CH" sz="1200" b="1" dirty="0" smtClean="0"/>
              <a:t> program.</a:t>
            </a:r>
          </a:p>
          <a:p>
            <a:r>
              <a:rPr lang="fr-CH" sz="1200" b="1" dirty="0" err="1" smtClean="0"/>
              <a:t>Only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kept</a:t>
            </a:r>
            <a:r>
              <a:rPr lang="fr-CH" sz="1200" b="1" dirty="0" smtClean="0"/>
              <a:t> the CERN </a:t>
            </a:r>
            <a:r>
              <a:rPr lang="fr-CH" sz="1200" b="1" dirty="0" err="1" smtClean="0"/>
              <a:t>cost</a:t>
            </a:r>
            <a:r>
              <a:rPr lang="fr-CH" sz="1200" b="1" dirty="0" smtClean="0"/>
              <a:t> for </a:t>
            </a:r>
            <a:r>
              <a:rPr lang="fr-CH" sz="1200" b="1" dirty="0" err="1" smtClean="0"/>
              <a:t>managem</a:t>
            </a:r>
            <a:r>
              <a:rPr lang="fr-CH" sz="1200" b="1" dirty="0" smtClean="0"/>
              <a:t>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5" y="4005064"/>
            <a:ext cx="3945907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Left Arrow 13"/>
          <p:cNvSpPr/>
          <p:nvPr/>
        </p:nvSpPr>
        <p:spPr>
          <a:xfrm>
            <a:off x="3851920" y="486916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50%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23928" y="5301208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 smtClean="0"/>
              <a:t>85% of CERN </a:t>
            </a:r>
            <a:r>
              <a:rPr lang="fr-CH" sz="1200" b="1" dirty="0" err="1" smtClean="0"/>
              <a:t>gen</a:t>
            </a:r>
            <a:r>
              <a:rPr lang="fr-CH" sz="1200" b="1" dirty="0" smtClean="0"/>
              <a:t>. </a:t>
            </a:r>
            <a:r>
              <a:rPr lang="fr-CH" sz="1200" b="1" dirty="0" err="1" smtClean="0"/>
              <a:t>mngt</a:t>
            </a:r>
            <a:endParaRPr lang="en-US" sz="1200" b="1" dirty="0"/>
          </a:p>
        </p:txBody>
      </p:sp>
      <p:sp>
        <p:nvSpPr>
          <p:cNvPr id="16" name="Right Arrow 15"/>
          <p:cNvSpPr/>
          <p:nvPr/>
        </p:nvSpPr>
        <p:spPr>
          <a:xfrm>
            <a:off x="3707904" y="2420888"/>
            <a:ext cx="122413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err="1" smtClean="0"/>
              <a:t>Only</a:t>
            </a:r>
            <a:r>
              <a:rPr lang="fr-CH" sz="1100" dirty="0" smtClean="0"/>
              <a:t> EU </a:t>
            </a:r>
            <a:r>
              <a:rPr lang="fr-CH" sz="1100" dirty="0" err="1" smtClean="0"/>
              <a:t>research</a:t>
            </a:r>
            <a:r>
              <a:rPr lang="fr-CH" sz="1100" dirty="0" smtClean="0"/>
              <a:t> area</a:t>
            </a:r>
            <a:endParaRPr lang="en-US" sz="1100" dirty="0"/>
          </a:p>
        </p:txBody>
      </p:sp>
      <p:sp>
        <p:nvSpPr>
          <p:cNvPr id="18" name="10-Point Star 17"/>
          <p:cNvSpPr/>
          <p:nvPr/>
        </p:nvSpPr>
        <p:spPr>
          <a:xfrm>
            <a:off x="0" y="3861048"/>
            <a:ext cx="1475656" cy="1296144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 smtClean="0"/>
              <a:t>N.1/67</a:t>
            </a:r>
          </a:p>
          <a:p>
            <a:pPr algn="ctr"/>
            <a:r>
              <a:rPr lang="fr-CH" sz="1400" b="1" dirty="0" smtClean="0"/>
              <a:t>Score 15/15</a:t>
            </a:r>
          </a:p>
          <a:p>
            <a:pPr algn="ctr"/>
            <a:r>
              <a:rPr lang="fr-CH" sz="1400" b="1" dirty="0" smtClean="0"/>
              <a:t>4</a:t>
            </a:r>
            <a:r>
              <a:rPr lang="fr-CH" sz="1400" b="1" dirty="0" smtClean="0"/>
              <a:t>.9 M€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Budget </a:t>
            </a:r>
            <a:r>
              <a:rPr lang="fr-CH" dirty="0" err="1" smtClean="0"/>
              <a:t>cont</a:t>
            </a:r>
            <a:r>
              <a:rPr lang="fr-CH" dirty="0" smtClean="0"/>
              <a:t>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Saclay - 8 Feb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Lucio Rossi @sLHC2011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628800"/>
            <a:ext cx="3672408" cy="2611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797152"/>
            <a:ext cx="61150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940152" y="1772816"/>
            <a:ext cx="273630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Personnel for </a:t>
            </a:r>
            <a:r>
              <a:rPr lang="fr-CH" sz="1400" dirty="0" err="1" smtClean="0"/>
              <a:t>HiLumi</a:t>
            </a:r>
            <a:r>
              <a:rPr lang="fr-CH" sz="1400" dirty="0" smtClean="0"/>
              <a:t> by WP</a:t>
            </a:r>
          </a:p>
          <a:p>
            <a:pPr marL="342900" indent="-342900">
              <a:buAutoNum type="arabicPeriod"/>
            </a:pPr>
            <a:r>
              <a:rPr lang="fr-CH" sz="1400" dirty="0" err="1" smtClean="0"/>
              <a:t>Manag</a:t>
            </a:r>
            <a:r>
              <a:rPr lang="fr-CH" sz="1400" dirty="0" smtClean="0"/>
              <a:t> and Tech. </a:t>
            </a:r>
            <a:r>
              <a:rPr lang="fr-CH" sz="1400" dirty="0" err="1" smtClean="0"/>
              <a:t>Coord</a:t>
            </a:r>
            <a:r>
              <a:rPr lang="fr-CH" sz="1400" dirty="0" smtClean="0"/>
              <a:t>. (6%)</a:t>
            </a:r>
          </a:p>
          <a:p>
            <a:pPr marL="342900" indent="-342900">
              <a:buAutoNum type="arabicPeriod"/>
            </a:pPr>
            <a:r>
              <a:rPr lang="fr-CH" sz="1400" dirty="0" err="1" smtClean="0"/>
              <a:t>Acc</a:t>
            </a:r>
            <a:r>
              <a:rPr lang="fr-CH" sz="1400" dirty="0" smtClean="0"/>
              <a:t>. </a:t>
            </a:r>
            <a:r>
              <a:rPr lang="fr-CH" sz="1400" dirty="0" err="1" smtClean="0"/>
              <a:t>Physics</a:t>
            </a:r>
            <a:r>
              <a:rPr lang="fr-CH" sz="1400" dirty="0" smtClean="0"/>
              <a:t> and </a:t>
            </a:r>
            <a:r>
              <a:rPr lang="fr-CH" sz="1400" dirty="0" err="1" smtClean="0"/>
              <a:t>beam</a:t>
            </a:r>
            <a:endParaRPr lang="fr-CH" sz="1400" dirty="0" smtClean="0"/>
          </a:p>
          <a:p>
            <a:pPr marL="342900" indent="-342900">
              <a:buAutoNum type="arabicPeriod"/>
            </a:pPr>
            <a:r>
              <a:rPr lang="fr-CH" sz="1400" dirty="0" err="1" smtClean="0"/>
              <a:t>Magnets</a:t>
            </a:r>
            <a:r>
              <a:rPr lang="fr-CH" sz="1400" dirty="0" smtClean="0"/>
              <a:t> for IR</a:t>
            </a:r>
          </a:p>
          <a:p>
            <a:pPr marL="342900" indent="-342900">
              <a:buAutoNum type="arabicPeriod"/>
            </a:pPr>
            <a:r>
              <a:rPr lang="fr-CH" sz="1400" dirty="0" err="1" smtClean="0"/>
              <a:t>Crab</a:t>
            </a:r>
            <a:r>
              <a:rPr lang="fr-CH" sz="1400" dirty="0" smtClean="0"/>
              <a:t> </a:t>
            </a:r>
            <a:r>
              <a:rPr lang="fr-CH" sz="1400" dirty="0" err="1" smtClean="0"/>
              <a:t>Cavities</a:t>
            </a:r>
            <a:endParaRPr lang="fr-CH" sz="1400" dirty="0" smtClean="0"/>
          </a:p>
          <a:p>
            <a:pPr marL="342900" indent="-342900">
              <a:buAutoNum type="arabicPeriod"/>
            </a:pPr>
            <a:r>
              <a:rPr lang="fr-CH" sz="1400" dirty="0" err="1" smtClean="0"/>
              <a:t>Collimators</a:t>
            </a:r>
            <a:endParaRPr lang="fr-CH" sz="1400" dirty="0" smtClean="0"/>
          </a:p>
          <a:p>
            <a:pPr marL="342900" indent="-342900">
              <a:buAutoNum type="arabicPeriod"/>
            </a:pPr>
            <a:r>
              <a:rPr lang="fr-CH" sz="1400" dirty="0" err="1" smtClean="0"/>
              <a:t>Sc</a:t>
            </a:r>
            <a:r>
              <a:rPr lang="fr-CH" sz="1400" dirty="0" smtClean="0"/>
              <a:t> links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63688" y="4437112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Estimated</a:t>
            </a:r>
            <a:r>
              <a:rPr lang="fr-CH" dirty="0" smtClean="0"/>
              <a:t> </a:t>
            </a:r>
            <a:r>
              <a:rPr lang="fr-CH" dirty="0" err="1" smtClean="0"/>
              <a:t>cost</a:t>
            </a:r>
            <a:r>
              <a:rPr lang="fr-CH" dirty="0" smtClean="0"/>
              <a:t> for the </a:t>
            </a:r>
            <a:r>
              <a:rPr lang="fr-CH" dirty="0" err="1" smtClean="0"/>
              <a:t>the</a:t>
            </a:r>
            <a:r>
              <a:rPr lang="fr-CH" dirty="0" smtClean="0"/>
              <a:t> </a:t>
            </a:r>
            <a:r>
              <a:rPr lang="fr-CH" dirty="0" err="1" smtClean="0"/>
              <a:t>whole</a:t>
            </a:r>
            <a:r>
              <a:rPr lang="fr-CH" dirty="0" smtClean="0"/>
              <a:t> HL-LHC over 10 </a:t>
            </a:r>
            <a:r>
              <a:rPr lang="fr-CH" dirty="0" err="1" smtClean="0"/>
              <a:t>years</a:t>
            </a:r>
            <a:r>
              <a:rPr lang="fr-CH" dirty="0" smtClean="0"/>
              <a:t> in M€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860032" y="6165304"/>
            <a:ext cx="2880320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err="1" smtClean="0"/>
              <a:t>Precise</a:t>
            </a:r>
            <a:r>
              <a:rPr lang="fr-CH" sz="1400" dirty="0" smtClean="0"/>
              <a:t> </a:t>
            </a:r>
            <a:r>
              <a:rPr lang="fr-CH" sz="1400" dirty="0" err="1" smtClean="0"/>
              <a:t>cost</a:t>
            </a:r>
            <a:r>
              <a:rPr lang="fr-CH" sz="1400" dirty="0" smtClean="0"/>
              <a:t> </a:t>
            </a:r>
            <a:r>
              <a:rPr lang="fr-CH" sz="1400" dirty="0" err="1" smtClean="0"/>
              <a:t>evaluation</a:t>
            </a:r>
            <a:r>
              <a:rPr lang="fr-CH" sz="1400" dirty="0" smtClean="0"/>
              <a:t> by end 2011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In-</a:t>
            </a:r>
            <a:r>
              <a:rPr lang="fr-CH" dirty="0" err="1" smtClean="0"/>
              <a:t>Kind</a:t>
            </a:r>
            <a:r>
              <a:rPr lang="fr-CH" dirty="0" smtClean="0"/>
              <a:t> contributions: </a:t>
            </a:r>
            <a:r>
              <a:rPr lang="fr-CH" dirty="0" err="1" smtClean="0"/>
              <a:t>targets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err="1" smtClean="0"/>
              <a:t>Profiting</a:t>
            </a:r>
            <a:r>
              <a:rPr lang="fr-CH" dirty="0" smtClean="0"/>
              <a:t> of LARP</a:t>
            </a:r>
          </a:p>
          <a:p>
            <a:pPr lvl="1"/>
            <a:r>
              <a:rPr lang="fr-CH" dirty="0" smtClean="0"/>
              <a:t>200 M$ </a:t>
            </a:r>
            <a:r>
              <a:rPr lang="fr-CH" dirty="0" err="1" smtClean="0"/>
              <a:t>from</a:t>
            </a:r>
            <a:r>
              <a:rPr lang="fr-CH" dirty="0" smtClean="0"/>
              <a:t> USA (US </a:t>
            </a:r>
            <a:r>
              <a:rPr lang="fr-CH" dirty="0" err="1" smtClean="0"/>
              <a:t>accounting</a:t>
            </a:r>
            <a:r>
              <a:rPr lang="fr-CH" dirty="0" smtClean="0"/>
              <a:t>)</a:t>
            </a:r>
          </a:p>
          <a:p>
            <a:r>
              <a:rPr lang="fr-CH" dirty="0" smtClean="0"/>
              <a:t>5 G</a:t>
            </a:r>
            <a:r>
              <a:rPr lang="en-US" dirty="0" smtClean="0"/>
              <a:t>¥ (50 MCHF) from Japan</a:t>
            </a:r>
          </a:p>
          <a:p>
            <a:r>
              <a:rPr lang="fr-CH" dirty="0" err="1" smtClean="0"/>
              <a:t>Others</a:t>
            </a:r>
            <a:r>
              <a:rPr lang="fr-CH" dirty="0" smtClean="0"/>
              <a:t>?</a:t>
            </a:r>
          </a:p>
          <a:p>
            <a:pPr lvl="1"/>
            <a:r>
              <a:rPr lang="fr-CH" dirty="0" err="1" smtClean="0"/>
              <a:t>Member</a:t>
            </a:r>
            <a:r>
              <a:rPr lang="fr-CH" dirty="0" smtClean="0"/>
              <a:t> states? </a:t>
            </a:r>
            <a:r>
              <a:rPr lang="fr-CH" dirty="0" err="1" smtClean="0"/>
              <a:t>D</a:t>
            </a:r>
            <a:r>
              <a:rPr lang="fr-CH" dirty="0" err="1" smtClean="0"/>
              <a:t>ifficult</a:t>
            </a:r>
            <a:r>
              <a:rPr lang="fr-CH" dirty="0" smtClean="0"/>
              <a:t> or impossible? </a:t>
            </a:r>
          </a:p>
          <a:p>
            <a:pPr lvl="2"/>
            <a:r>
              <a:rPr lang="fr-CH" dirty="0" smtClean="0"/>
              <a:t>CH and FR are </a:t>
            </a:r>
            <a:r>
              <a:rPr lang="fr-CH" dirty="0" err="1" smtClean="0"/>
              <a:t>theobvious</a:t>
            </a:r>
            <a:r>
              <a:rPr lang="fr-CH" dirty="0" smtClean="0"/>
              <a:t> candidates</a:t>
            </a:r>
          </a:p>
          <a:p>
            <a:pPr lvl="2"/>
            <a:r>
              <a:rPr lang="fr-CH" dirty="0" err="1" smtClean="0"/>
              <a:t>Othr</a:t>
            </a:r>
            <a:r>
              <a:rPr lang="fr-CH" dirty="0" smtClean="0"/>
              <a:t> </a:t>
            </a:r>
            <a:r>
              <a:rPr lang="fr-CH" dirty="0" err="1" smtClean="0"/>
              <a:t>MSs</a:t>
            </a:r>
            <a:r>
              <a:rPr lang="fr-CH" dirty="0" smtClean="0"/>
              <a:t> (or </a:t>
            </a:r>
            <a:r>
              <a:rPr lang="fr-CH" dirty="0" err="1" smtClean="0"/>
              <a:t>Labs</a:t>
            </a:r>
            <a:r>
              <a:rPr lang="fr-CH" dirty="0" smtClean="0"/>
              <a:t>)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specific</a:t>
            </a:r>
            <a:r>
              <a:rPr lang="fr-CH" dirty="0" smtClean="0"/>
              <a:t> </a:t>
            </a:r>
            <a:r>
              <a:rPr lang="fr-CH" dirty="0" err="1" smtClean="0"/>
              <a:t>interest</a:t>
            </a:r>
            <a:r>
              <a:rPr lang="fr-CH" dirty="0" smtClean="0"/>
              <a:t> or exchange of help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give</a:t>
            </a:r>
            <a:r>
              <a:rPr lang="fr-CH" dirty="0" smtClean="0"/>
              <a:t> </a:t>
            </a:r>
            <a:r>
              <a:rPr lang="fr-CH" dirty="0" err="1" smtClean="0"/>
              <a:t>them</a:t>
            </a:r>
            <a:endParaRPr lang="fr-CH" dirty="0" smtClean="0"/>
          </a:p>
          <a:p>
            <a:pPr lvl="1"/>
            <a:r>
              <a:rPr lang="fr-CH" dirty="0" smtClean="0"/>
              <a:t>Non </a:t>
            </a:r>
            <a:r>
              <a:rPr lang="fr-CH" dirty="0" err="1" smtClean="0"/>
              <a:t>MSs</a:t>
            </a:r>
            <a:r>
              <a:rPr lang="fr-CH" dirty="0" smtClean="0"/>
              <a:t>: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think</a:t>
            </a:r>
            <a:r>
              <a:rPr lang="fr-CH" dirty="0" smtClean="0"/>
              <a:t> </a:t>
            </a:r>
            <a:r>
              <a:rPr lang="fr-CH" dirty="0" err="1" smtClean="0"/>
              <a:t>wide</a:t>
            </a:r>
            <a:r>
              <a:rPr lang="fr-CH" dirty="0" smtClean="0"/>
              <a:t>…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15-04-2011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75656" y="2276872"/>
            <a:ext cx="6225037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Relaxed"/>
              <a:lightRig rig="threePt" dir="t"/>
            </a:scene3d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 luminous future </a:t>
            </a:r>
          </a:p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in front of us!!!</a:t>
            </a:r>
          </a:p>
          <a:p>
            <a:pPr algn="ctr"/>
            <a:endParaRPr lang="en-US" sz="5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fr-CH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(Lucio: </a:t>
            </a:r>
            <a:r>
              <a:rPr lang="fr-CH" sz="36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from</a:t>
            </a:r>
            <a:r>
              <a:rPr lang="fr-CH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Lucius = lux)</a:t>
            </a:r>
            <a:endParaRPr lang="en-US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How the </a:t>
            </a:r>
            <a:r>
              <a:rPr lang="fr-CH" dirty="0" err="1" smtClean="0"/>
              <a:t>luminosity</a:t>
            </a:r>
            <a:r>
              <a:rPr lang="fr-CH" dirty="0" smtClean="0"/>
              <a:t> </a:t>
            </a:r>
            <a:r>
              <a:rPr lang="fr-CH" dirty="0" err="1" smtClean="0"/>
              <a:t>might</a:t>
            </a:r>
            <a:r>
              <a:rPr lang="fr-CH" dirty="0" smtClean="0"/>
              <a:t> </a:t>
            </a:r>
            <a:r>
              <a:rPr lang="fr-CH" dirty="0" err="1" smtClean="0"/>
              <a:t>evolve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b="1" dirty="0" err="1" smtClean="0">
                <a:solidFill>
                  <a:srgbClr val="FF0000"/>
                </a:solidFill>
              </a:rPr>
              <a:t>optimistic</a:t>
            </a:r>
            <a:r>
              <a:rPr lang="fr-CH" dirty="0" smtClean="0"/>
              <a:t> to 2012, </a:t>
            </a:r>
            <a:r>
              <a:rPr lang="fr-CH" dirty="0" err="1" smtClean="0"/>
              <a:t>then</a:t>
            </a:r>
            <a:r>
              <a:rPr lang="fr-CH" dirty="0" smtClean="0"/>
              <a:t> prudent: nominal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B141-1547-4E22-9593-D94868C4E68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556792"/>
            <a:ext cx="5544616" cy="470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6858000" y="5661248"/>
            <a:ext cx="228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 smtClean="0"/>
              <a:t/>
            </a:r>
            <a:br>
              <a:rPr lang="fr-CH" dirty="0" smtClean="0"/>
            </a:b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64402" y="2708920"/>
            <a:ext cx="23298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Data </a:t>
            </a:r>
            <a:r>
              <a:rPr lang="fr-CH" sz="1600" dirty="0" err="1" smtClean="0"/>
              <a:t>from</a:t>
            </a:r>
            <a:r>
              <a:rPr lang="fr-CH" sz="1600" dirty="0" smtClean="0"/>
              <a:t> M. Lamont</a:t>
            </a:r>
          </a:p>
          <a:p>
            <a:r>
              <a:rPr lang="fr-CH" sz="1600" dirty="0" smtClean="0"/>
              <a:t>Graph E. Todesco</a:t>
            </a:r>
          </a:p>
          <a:p>
            <a:r>
              <a:rPr lang="fr-CH" sz="1600" b="1" dirty="0" smtClean="0"/>
              <a:t>NOT </a:t>
            </a:r>
            <a:r>
              <a:rPr lang="fr-CH" sz="1600" b="1" dirty="0" err="1" smtClean="0"/>
              <a:t>yet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validated</a:t>
            </a:r>
            <a:r>
              <a:rPr lang="fr-CH" sz="1600" b="1" dirty="0" smtClean="0"/>
              <a:t> in LMC</a:t>
            </a:r>
            <a:endParaRPr lang="en-US" sz="16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323528" y="1412776"/>
            <a:ext cx="252028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err="1" smtClean="0"/>
              <a:t>Based</a:t>
            </a:r>
            <a:r>
              <a:rPr lang="fr-CH" b="1" dirty="0" smtClean="0"/>
              <a:t> on 15 </a:t>
            </a:r>
            <a:r>
              <a:rPr lang="fr-CH" b="1" dirty="0" err="1" smtClean="0"/>
              <a:t>months</a:t>
            </a:r>
            <a:r>
              <a:rPr lang="fr-CH" b="1" dirty="0" smtClean="0"/>
              <a:t> LS1 </a:t>
            </a:r>
            <a:r>
              <a:rPr lang="fr-CH" b="1" dirty="0" err="1" smtClean="0"/>
              <a:t>now</a:t>
            </a:r>
            <a:r>
              <a:rPr lang="fr-CH" b="1" dirty="0" smtClean="0"/>
              <a:t>  </a:t>
            </a:r>
            <a:r>
              <a:rPr lang="fr-CH" b="1" dirty="0" err="1" smtClean="0"/>
              <a:t>under</a:t>
            </a:r>
            <a:r>
              <a:rPr lang="fr-CH" b="1" dirty="0" smtClean="0"/>
              <a:t> change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B141-1547-4E22-9593-D94868C4E68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5978198" cy="4915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864402" y="2708920"/>
            <a:ext cx="22795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Data </a:t>
            </a:r>
            <a:r>
              <a:rPr lang="fr-CH" sz="1600" dirty="0" err="1" smtClean="0"/>
              <a:t>from</a:t>
            </a:r>
            <a:r>
              <a:rPr lang="fr-CH" sz="1600" dirty="0" smtClean="0"/>
              <a:t> M. Lamont</a:t>
            </a:r>
          </a:p>
          <a:p>
            <a:r>
              <a:rPr lang="fr-CH" sz="1600" dirty="0" smtClean="0"/>
              <a:t>Graph E. Todesco</a:t>
            </a:r>
          </a:p>
          <a:p>
            <a:r>
              <a:rPr lang="fr-CH" sz="1600" dirty="0" smtClean="0"/>
              <a:t>NOT </a:t>
            </a:r>
            <a:r>
              <a:rPr lang="fr-CH" sz="1600" dirty="0" err="1" smtClean="0"/>
              <a:t>yet</a:t>
            </a:r>
            <a:r>
              <a:rPr lang="fr-CH" sz="1600" dirty="0" smtClean="0"/>
              <a:t> </a:t>
            </a:r>
            <a:r>
              <a:rPr lang="fr-CH" sz="1600" dirty="0" err="1" smtClean="0"/>
              <a:t>validated</a:t>
            </a:r>
            <a:r>
              <a:rPr lang="fr-CH" sz="1600" dirty="0" smtClean="0"/>
              <a:t> in LMC</a:t>
            </a:r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How the </a:t>
            </a:r>
            <a:r>
              <a:rPr lang="fr-CH" dirty="0" err="1" smtClean="0"/>
              <a:t>luminosity</a:t>
            </a:r>
            <a:r>
              <a:rPr lang="fr-CH" dirty="0" smtClean="0"/>
              <a:t> </a:t>
            </a:r>
            <a:r>
              <a:rPr lang="fr-CH" dirty="0" err="1" smtClean="0"/>
              <a:t>might</a:t>
            </a:r>
            <a:r>
              <a:rPr lang="fr-CH" dirty="0" smtClean="0"/>
              <a:t> </a:t>
            </a:r>
            <a:r>
              <a:rPr lang="fr-CH" dirty="0" err="1" smtClean="0"/>
              <a:t>evolve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b="1" dirty="0" err="1" smtClean="0">
                <a:solidFill>
                  <a:srgbClr val="FF0000"/>
                </a:solidFill>
              </a:rPr>
              <a:t>optimistic</a:t>
            </a:r>
            <a:r>
              <a:rPr lang="fr-CH" dirty="0" smtClean="0"/>
              <a:t> to 2012, </a:t>
            </a:r>
            <a:r>
              <a:rPr lang="fr-CH" dirty="0" err="1" smtClean="0"/>
              <a:t>then</a:t>
            </a:r>
            <a:r>
              <a:rPr lang="fr-CH" dirty="0" smtClean="0"/>
              <a:t> nominal -</a:t>
            </a:r>
            <a:r>
              <a:rPr lang="fr-CH" dirty="0" err="1" smtClean="0"/>
              <a:t>cont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020272" y="4365104"/>
            <a:ext cx="14396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220 </a:t>
            </a:r>
            <a:r>
              <a:rPr lang="fr-CH" dirty="0" err="1" smtClean="0"/>
              <a:t>inv</a:t>
            </a:r>
            <a:r>
              <a:rPr lang="fr-CH" dirty="0" smtClean="0"/>
              <a:t> fb by </a:t>
            </a:r>
          </a:p>
          <a:p>
            <a:r>
              <a:rPr lang="fr-CH" dirty="0" smtClean="0"/>
              <a:t>end of 2020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6623720" y="1484784"/>
            <a:ext cx="252028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err="1" smtClean="0"/>
              <a:t>Based</a:t>
            </a:r>
            <a:r>
              <a:rPr lang="fr-CH" b="1" dirty="0" smtClean="0"/>
              <a:t> on 15 </a:t>
            </a:r>
            <a:r>
              <a:rPr lang="fr-CH" b="1" dirty="0" err="1" smtClean="0"/>
              <a:t>months</a:t>
            </a:r>
            <a:r>
              <a:rPr lang="fr-CH" b="1" dirty="0" smtClean="0"/>
              <a:t> LS1 </a:t>
            </a:r>
            <a:r>
              <a:rPr lang="fr-CH" b="1" dirty="0" err="1" smtClean="0"/>
              <a:t>now</a:t>
            </a:r>
            <a:r>
              <a:rPr lang="fr-CH" b="1" dirty="0" smtClean="0"/>
              <a:t>  </a:t>
            </a:r>
            <a:r>
              <a:rPr lang="fr-CH" b="1" dirty="0" err="1" smtClean="0"/>
              <a:t>under</a:t>
            </a:r>
            <a:r>
              <a:rPr lang="fr-CH" b="1" dirty="0" smtClean="0"/>
              <a:t> change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Lumi</a:t>
            </a:r>
            <a:r>
              <a:rPr lang="fr-CH" dirty="0" smtClean="0"/>
              <a:t> </a:t>
            </a:r>
            <a:r>
              <a:rPr lang="fr-CH" dirty="0" err="1" smtClean="0"/>
              <a:t>evolution</a:t>
            </a:r>
            <a:r>
              <a:rPr lang="fr-CH" dirty="0" smtClean="0"/>
              <a:t>: </a:t>
            </a:r>
            <a:r>
              <a:rPr lang="fr-CH" b="1" dirty="0" smtClean="0">
                <a:solidFill>
                  <a:srgbClr val="FF0000"/>
                </a:solidFill>
              </a:rPr>
              <a:t>more </a:t>
            </a:r>
            <a:r>
              <a:rPr lang="fr-CH" b="1" dirty="0" err="1" smtClean="0">
                <a:solidFill>
                  <a:srgbClr val="FF0000"/>
                </a:solidFill>
              </a:rPr>
              <a:t>otpimistic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(</a:t>
            </a:r>
            <a:r>
              <a:rPr lang="fr-CH" dirty="0" err="1" smtClean="0"/>
              <a:t>ultimate</a:t>
            </a:r>
            <a:r>
              <a:rPr lang="fr-CH" dirty="0" smtClean="0"/>
              <a:t>=2xnominal)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reached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B141-1547-4E22-9593-D94868C4E68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51312"/>
            <a:ext cx="4038600" cy="342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07765"/>
            <a:ext cx="4038600" cy="331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95536" y="5733256"/>
            <a:ext cx="8532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If LHC </a:t>
            </a:r>
            <a:r>
              <a:rPr lang="fr-CH" dirty="0" err="1" smtClean="0"/>
              <a:t>performs</a:t>
            </a:r>
            <a:r>
              <a:rPr lang="fr-CH" dirty="0" smtClean="0"/>
              <a:t> « nominal »: the upgrade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required</a:t>
            </a:r>
            <a:r>
              <a:rPr lang="fr-CH" dirty="0" smtClean="0"/>
              <a:t>  by the saturation</a:t>
            </a:r>
          </a:p>
          <a:p>
            <a:r>
              <a:rPr lang="fr-CH" dirty="0" smtClean="0"/>
              <a:t>If LHC </a:t>
            </a:r>
            <a:r>
              <a:rPr lang="fr-CH" dirty="0" err="1" smtClean="0"/>
              <a:t>performs</a:t>
            </a:r>
            <a:r>
              <a:rPr lang="fr-CH" dirty="0" smtClean="0"/>
              <a:t> </a:t>
            </a:r>
            <a:r>
              <a:rPr lang="fr-CH" dirty="0" err="1" smtClean="0"/>
              <a:t>better</a:t>
            </a:r>
            <a:r>
              <a:rPr lang="fr-CH" dirty="0" smtClean="0"/>
              <a:t>, saturation </a:t>
            </a:r>
            <a:r>
              <a:rPr lang="fr-CH" dirty="0" err="1" smtClean="0"/>
              <a:t>is</a:t>
            </a:r>
            <a:r>
              <a:rPr lang="fr-CH" dirty="0" smtClean="0"/>
              <a:t> 2 </a:t>
            </a:r>
            <a:r>
              <a:rPr lang="fr-CH" dirty="0" err="1" smtClean="0"/>
              <a:t>years</a:t>
            </a:r>
            <a:r>
              <a:rPr lang="fr-CH" dirty="0" smtClean="0"/>
              <a:t> </a:t>
            </a:r>
            <a:r>
              <a:rPr lang="fr-CH" dirty="0" err="1" smtClean="0"/>
              <a:t>later</a:t>
            </a:r>
            <a:r>
              <a:rPr lang="fr-CH" dirty="0" smtClean="0"/>
              <a:t>, but radiation </a:t>
            </a:r>
            <a:r>
              <a:rPr lang="fr-CH" dirty="0" err="1" smtClean="0"/>
              <a:t>limits</a:t>
            </a:r>
            <a:r>
              <a:rPr lang="fr-CH" dirty="0" smtClean="0"/>
              <a:t> </a:t>
            </a:r>
            <a:r>
              <a:rPr lang="fr-CH" dirty="0" err="1" smtClean="0"/>
              <a:t>may</a:t>
            </a:r>
            <a:r>
              <a:rPr lang="fr-CH" dirty="0" smtClean="0"/>
              <a:t> come in </a:t>
            </a:r>
            <a:r>
              <a:rPr lang="fr-CH" dirty="0" err="1" smtClean="0"/>
              <a:t>earlier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7545" y="1556792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In </a:t>
            </a:r>
            <a:r>
              <a:rPr lang="fr-CH" dirty="0" err="1" smtClean="0"/>
              <a:t>such</a:t>
            </a:r>
            <a:r>
              <a:rPr lang="fr-CH" dirty="0" smtClean="0"/>
              <a:t> case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may</a:t>
            </a:r>
            <a:r>
              <a:rPr lang="fr-CH" dirty="0" smtClean="0"/>
              <a:t> </a:t>
            </a:r>
            <a:r>
              <a:rPr lang="fr-CH" dirty="0" err="1" smtClean="0"/>
              <a:t>reach</a:t>
            </a:r>
            <a:r>
              <a:rPr lang="fr-CH" dirty="0" smtClean="0"/>
              <a:t> 320 inv. fb for end of 2020.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660232" y="1412776"/>
            <a:ext cx="23298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b="1" dirty="0" smtClean="0">
                <a:solidFill>
                  <a:srgbClr val="0070C0"/>
                </a:solidFill>
              </a:rPr>
              <a:t>Data </a:t>
            </a:r>
            <a:r>
              <a:rPr lang="fr-CH" sz="1600" b="1" dirty="0" err="1" smtClean="0">
                <a:solidFill>
                  <a:srgbClr val="0070C0"/>
                </a:solidFill>
              </a:rPr>
              <a:t>from</a:t>
            </a:r>
            <a:r>
              <a:rPr lang="fr-CH" sz="1600" b="1" dirty="0" smtClean="0">
                <a:solidFill>
                  <a:srgbClr val="0070C0"/>
                </a:solidFill>
              </a:rPr>
              <a:t> M. Lamont</a:t>
            </a:r>
          </a:p>
          <a:p>
            <a:r>
              <a:rPr lang="fr-CH" sz="1600" b="1" dirty="0" smtClean="0">
                <a:solidFill>
                  <a:srgbClr val="0070C0"/>
                </a:solidFill>
              </a:rPr>
              <a:t>Graph E. Todesco</a:t>
            </a:r>
          </a:p>
          <a:p>
            <a:r>
              <a:rPr lang="fr-CH" sz="1600" b="1" dirty="0" smtClean="0">
                <a:solidFill>
                  <a:srgbClr val="0070C0"/>
                </a:solidFill>
              </a:rPr>
              <a:t>NOT </a:t>
            </a:r>
            <a:r>
              <a:rPr lang="fr-CH" sz="1600" b="1" dirty="0" err="1" smtClean="0">
                <a:solidFill>
                  <a:srgbClr val="0070C0"/>
                </a:solidFill>
              </a:rPr>
              <a:t>yet</a:t>
            </a:r>
            <a:r>
              <a:rPr lang="fr-CH" sz="1600" b="1" dirty="0" smtClean="0">
                <a:solidFill>
                  <a:srgbClr val="0070C0"/>
                </a:solidFill>
              </a:rPr>
              <a:t> </a:t>
            </a:r>
            <a:r>
              <a:rPr lang="fr-CH" sz="1600" b="1" dirty="0" err="1" smtClean="0">
                <a:solidFill>
                  <a:srgbClr val="0070C0"/>
                </a:solidFill>
              </a:rPr>
              <a:t>validated</a:t>
            </a:r>
            <a:r>
              <a:rPr lang="fr-CH" sz="1600" b="1" dirty="0" smtClean="0">
                <a:solidFill>
                  <a:srgbClr val="0070C0"/>
                </a:solidFill>
              </a:rPr>
              <a:t> in LMC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707904" y="1484784"/>
            <a:ext cx="252028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err="1" smtClean="0"/>
              <a:t>Based</a:t>
            </a:r>
            <a:r>
              <a:rPr lang="fr-CH" b="1" dirty="0" smtClean="0"/>
              <a:t> on 15 </a:t>
            </a:r>
            <a:r>
              <a:rPr lang="fr-CH" b="1" dirty="0" err="1" smtClean="0"/>
              <a:t>months</a:t>
            </a:r>
            <a:r>
              <a:rPr lang="fr-CH" b="1" dirty="0" smtClean="0"/>
              <a:t> LS1 </a:t>
            </a:r>
            <a:r>
              <a:rPr lang="fr-CH" b="1" dirty="0" err="1" smtClean="0"/>
              <a:t>now</a:t>
            </a:r>
            <a:r>
              <a:rPr lang="fr-CH" b="1" dirty="0" smtClean="0"/>
              <a:t>  </a:t>
            </a:r>
            <a:r>
              <a:rPr lang="fr-CH" b="1" dirty="0" err="1" smtClean="0"/>
              <a:t>under</a:t>
            </a:r>
            <a:r>
              <a:rPr lang="fr-CH" b="1" dirty="0" smtClean="0"/>
              <a:t> change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goal</a:t>
            </a:r>
            <a:endParaRPr lang="en-US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67544" y="1844824"/>
            <a:ext cx="8280920" cy="1152128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main objective of HL-LHC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is to implement</a:t>
            </a:r>
            <a:r>
              <a:rPr kumimoji="0" lang="en-GB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hardware configuration and a set of beam parameters that will allow the LHC to reach the following targets:</a:t>
            </a:r>
            <a:endParaRPr kumimoji="0" lang="en-GB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peak luminosity of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5×10</a:t>
            </a:r>
            <a:r>
              <a:rPr kumimoji="0" lang="en-GB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34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cm</a:t>
            </a:r>
            <a:r>
              <a:rPr kumimoji="0" lang="en-GB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-2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</a:t>
            </a:r>
            <a:r>
              <a:rPr kumimoji="0" lang="en-GB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-1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with levelling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allowing:</a:t>
            </a:r>
            <a:endParaRPr kumimoji="0" lang="en-GB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 integrated luminosity of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250 fb</a:t>
            </a:r>
            <a:r>
              <a:rPr kumimoji="0" lang="en-GB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-1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per year, enabling the goal of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3000 fb</a:t>
            </a:r>
            <a:r>
              <a:rPr kumimoji="0" lang="en-GB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-1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twelve years after the upgrade. This luminosity is more than ten times the luminosity reach of the first 10 years of the LHC lifetime.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412" name="Picture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429000"/>
            <a:ext cx="3780115" cy="2362572"/>
          </a:xfrm>
          <a:prstGeom prst="rect">
            <a:avLst/>
          </a:prstGeom>
          <a:noFill/>
        </p:spPr>
      </p:pic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356992"/>
            <a:ext cx="364040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B18A-0892-4E4B-89DE-538B32965B9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Goal – </a:t>
            </a:r>
            <a:r>
              <a:rPr lang="fr-CH" dirty="0" err="1" smtClean="0"/>
              <a:t>cont</a:t>
            </a:r>
            <a:r>
              <a:rPr lang="fr-CH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mtClean="0"/>
              <a:t>Levelled</a:t>
            </a:r>
            <a:r>
              <a:rPr lang="en-US" smtClean="0"/>
              <a:t> lumi of </a:t>
            </a:r>
            <a:r>
              <a:rPr lang="en-US" smtClean="0">
                <a:latin typeface="Comic Sans MS" pitchFamily="66" charset="0"/>
              </a:rPr>
              <a:t>LL</a:t>
            </a:r>
            <a:r>
              <a:rPr lang="en-US" baseline="-25000" smtClean="0">
                <a:latin typeface="Comic Sans MS" pitchFamily="66" charset="0"/>
              </a:rPr>
              <a:t>p</a:t>
            </a:r>
            <a:r>
              <a:rPr lang="en-US" smtClean="0"/>
              <a:t> </a:t>
            </a:r>
            <a:r>
              <a:rPr lang="en-US" smtClean="0"/>
              <a:t>=5</a:t>
            </a:r>
            <a:r>
              <a:rPr lang="en-US" smtClean="0">
                <a:sym typeface="Symbol"/>
              </a:rPr>
              <a:t></a:t>
            </a:r>
            <a:r>
              <a:rPr lang="en-US" smtClean="0"/>
              <a:t>10</a:t>
            </a:r>
            <a:r>
              <a:rPr lang="en-US" baseline="30000" smtClean="0"/>
              <a:t>34</a:t>
            </a:r>
            <a:r>
              <a:rPr lang="en-US" smtClean="0"/>
              <a:t> </a:t>
            </a:r>
            <a:r>
              <a:rPr lang="en-US" smtClean="0"/>
              <a:t>s</a:t>
            </a:r>
            <a:r>
              <a:rPr lang="en-US" baseline="30000" smtClean="0"/>
              <a:t>-1</a:t>
            </a:r>
            <a:r>
              <a:rPr lang="en-US" smtClean="0"/>
              <a:t> </a:t>
            </a:r>
            <a:r>
              <a:rPr lang="en-US" smtClean="0"/>
              <a:t>cm</a:t>
            </a:r>
            <a:r>
              <a:rPr lang="en-US" baseline="30000" smtClean="0"/>
              <a:t>-2 </a:t>
            </a:r>
            <a:r>
              <a:rPr lang="en-US" smtClean="0"/>
              <a:t>(</a:t>
            </a:r>
            <a:r>
              <a:rPr lang="en-US" smtClean="0"/>
              <a:t>not Hz </a:t>
            </a:r>
            <a:r>
              <a:rPr lang="en-US" smtClean="0"/>
              <a:t>cm</a:t>
            </a:r>
            <a:r>
              <a:rPr lang="en-US" baseline="30000" smtClean="0"/>
              <a:t>-2</a:t>
            </a:r>
            <a:r>
              <a:rPr lang="en-US" smtClean="0"/>
              <a:t>)</a:t>
            </a:r>
            <a:endParaRPr lang="en-US" baseline="30000" smtClean="0"/>
          </a:p>
          <a:p>
            <a:r>
              <a:rPr lang="en-US" smtClean="0"/>
              <a:t>Annual integrated </a:t>
            </a:r>
            <a:r>
              <a:rPr lang="en-US" smtClean="0"/>
              <a:t>luminosty</a:t>
            </a:r>
            <a:r>
              <a:rPr lang="en-US" smtClean="0"/>
              <a:t>: </a:t>
            </a:r>
            <a:r>
              <a:rPr lang="en-US" smtClean="0">
                <a:latin typeface="Comic Sans MS" pitchFamily="66" charset="0"/>
              </a:rPr>
              <a:t>IL</a:t>
            </a:r>
            <a:r>
              <a:rPr lang="en-US" smtClean="0"/>
              <a:t> </a:t>
            </a:r>
            <a:r>
              <a:rPr lang="en-US" smtClean="0"/>
              <a:t>=</a:t>
            </a:r>
            <a:r>
              <a:rPr lang="en-US" smtClean="0"/>
              <a:t>250 </a:t>
            </a:r>
            <a:r>
              <a:rPr lang="en-US" smtClean="0"/>
              <a:t>fb-1</a:t>
            </a:r>
            <a:endParaRPr lang="en-US" smtClean="0"/>
          </a:p>
          <a:p>
            <a:pPr lvl="1"/>
            <a:r>
              <a:rPr lang="en-US" smtClean="0"/>
              <a:t>More than 1 </a:t>
            </a:r>
            <a:r>
              <a:rPr lang="en-US" smtClean="0"/>
              <a:t>fb</a:t>
            </a:r>
            <a:r>
              <a:rPr lang="en-US" baseline="30000" smtClean="0"/>
              <a:t>-1</a:t>
            </a:r>
            <a:r>
              <a:rPr lang="en-US" smtClean="0"/>
              <a:t> a </a:t>
            </a:r>
            <a:r>
              <a:rPr lang="en-US" smtClean="0"/>
              <a:t>day</a:t>
            </a:r>
            <a:endParaRPr lang="en-US" smtClean="0"/>
          </a:p>
          <a:p>
            <a:endParaRPr lang="en-US" smtClean="0"/>
          </a:p>
          <a:p>
            <a:r>
              <a:rPr lang="en-US" smtClean="0"/>
              <a:t>Which is more </a:t>
            </a:r>
            <a:r>
              <a:rPr lang="en-US" smtClean="0"/>
              <a:t>important</a:t>
            </a:r>
            <a:r>
              <a:rPr lang="en-US" smtClean="0"/>
              <a:t>? I guess </a:t>
            </a:r>
            <a:r>
              <a:rPr lang="en-US" smtClean="0">
                <a:latin typeface="Comic Sans MS" pitchFamily="66" charset="0"/>
              </a:rPr>
              <a:t>IL</a:t>
            </a:r>
            <a:r>
              <a:rPr lang="en-US" smtClean="0"/>
              <a:t> . We take </a:t>
            </a:r>
            <a:r>
              <a:rPr lang="en-US" smtClean="0">
                <a:latin typeface="Comic Sans MS" pitchFamily="66" charset="0"/>
              </a:rPr>
              <a:t>L</a:t>
            </a:r>
            <a:r>
              <a:rPr lang="en-US" baseline="-25000" smtClean="0">
                <a:latin typeface="Comic Sans MS" pitchFamily="66" charset="0"/>
              </a:rPr>
              <a:t>p </a:t>
            </a:r>
            <a:r>
              <a:rPr lang="en-US" smtClean="0"/>
              <a:t>as </a:t>
            </a:r>
            <a:r>
              <a:rPr lang="en-US" smtClean="0"/>
              <a:t>guideline</a:t>
            </a:r>
            <a:r>
              <a:rPr lang="en-US" smtClean="0"/>
              <a:t>, not a </a:t>
            </a:r>
            <a:r>
              <a:rPr lang="en-US" smtClean="0"/>
              <a:t>barrier</a:t>
            </a:r>
            <a:r>
              <a:rPr lang="en-US" smtClean="0"/>
              <a:t>, however it is understood that this is the nominal </a:t>
            </a:r>
            <a:r>
              <a:rPr lang="en-US" smtClean="0"/>
              <a:t>limit.</a:t>
            </a:r>
            <a:endParaRPr lang="en-US" smtClean="0"/>
          </a:p>
          <a:p>
            <a:r>
              <a:rPr lang="en-US" smtClean="0"/>
              <a:t>These goals are already questioning parameter space of Linear </a:t>
            </a:r>
            <a:r>
              <a:rPr lang="en-US" smtClean="0"/>
              <a:t>Collider</a:t>
            </a:r>
            <a:r>
              <a:rPr lang="en-US" smtClean="0"/>
              <a:t>: we need to be </a:t>
            </a:r>
            <a:r>
              <a:rPr lang="en-US" smtClean="0"/>
              <a:t>correct</a:t>
            </a:r>
            <a:r>
              <a:rPr lang="en-US" smtClean="0"/>
              <a:t>, optimist but not </a:t>
            </a:r>
            <a:r>
              <a:rPr lang="en-US" smtClean="0"/>
              <a:t>overoptimist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We need to have potential for </a:t>
            </a:r>
            <a:r>
              <a:rPr lang="en-US" dirty="0" err="1" smtClean="0">
                <a:latin typeface="Comic Sans MS" pitchFamily="66" charset="0"/>
              </a:rPr>
              <a:t>L</a:t>
            </a:r>
            <a:r>
              <a:rPr lang="en-US" baseline="-25000" dirty="0" err="1" smtClean="0">
                <a:latin typeface="Comic Sans MS" pitchFamily="66" charset="0"/>
              </a:rPr>
              <a:t>p</a:t>
            </a:r>
            <a:r>
              <a:rPr lang="en-US" dirty="0" smtClean="0"/>
              <a:t> =10-15</a:t>
            </a:r>
            <a:r>
              <a:rPr lang="en-US" dirty="0" smtClean="0">
                <a:sym typeface="Symbol"/>
              </a:rPr>
              <a:t></a:t>
            </a:r>
            <a:r>
              <a:rPr lang="en-US" dirty="0" smtClean="0"/>
              <a:t>10</a:t>
            </a:r>
            <a:r>
              <a:rPr lang="en-US" baseline="30000" dirty="0" smtClean="0"/>
              <a:t>34</a:t>
            </a:r>
            <a:r>
              <a:rPr lang="en-US" dirty="0" smtClean="0"/>
              <a:t> (before </a:t>
            </a:r>
            <a:r>
              <a:rPr lang="en-US" dirty="0" err="1" smtClean="0"/>
              <a:t>levelling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Today the pre</a:t>
            </a:r>
            <a:r>
              <a:rPr lang="en-US" dirty="0" smtClean="0"/>
              <a:t>ferred baseline is to reach 5 10</a:t>
            </a:r>
            <a:r>
              <a:rPr lang="en-US" baseline="30000" dirty="0" smtClean="0"/>
              <a:t>34 </a:t>
            </a:r>
            <a:r>
              <a:rPr lang="en-US" dirty="0" smtClean="0"/>
              <a:t>and then « crabbing ». But may be we put crab at max immediately and then use another parameters.</a:t>
            </a:r>
            <a:endParaRPr lang="en-US" baseline="30000" dirty="0" smtClean="0"/>
          </a:p>
          <a:p>
            <a:pPr lvl="1"/>
            <a:r>
              <a:rPr lang="en-US" dirty="0" smtClean="0"/>
              <a:t>We cannot rely only on one scheme: we need to have scheme with very low </a:t>
            </a:r>
            <a:r>
              <a:rPr lang="en-US" dirty="0" smtClean="0">
                <a:sym typeface="Symbol"/>
              </a:rPr>
              <a:t></a:t>
            </a:r>
            <a:r>
              <a:rPr lang="en-US" dirty="0" smtClean="0"/>
              <a:t> and not small </a:t>
            </a:r>
            <a:r>
              <a:rPr lang="en-US" dirty="0" smtClean="0">
                <a:sym typeface="Symbol"/>
              </a:rPr>
              <a:t>, we need to explore very high beam </a:t>
            </a:r>
            <a:r>
              <a:rPr lang="en-US" dirty="0" err="1" smtClean="0">
                <a:sym typeface="Symbol"/>
              </a:rPr>
              <a:t>curent</a:t>
            </a:r>
            <a:r>
              <a:rPr lang="en-US" dirty="0" smtClean="0">
                <a:sym typeface="Symbol"/>
              </a:rPr>
              <a:t> and moderate beam current, and having more than on leveling methods.</a:t>
            </a:r>
            <a:endParaRPr lang="en-US" dirty="0" smtClean="0"/>
          </a:p>
          <a:p>
            <a:pPr lvl="1"/>
            <a:r>
              <a:rPr lang="en-US" dirty="0" smtClean="0"/>
              <a:t>Many actions will be needed in addition to the most visible being discussed today to reach integrated :</a:t>
            </a:r>
          </a:p>
          <a:p>
            <a:pPr lvl="2"/>
            <a:r>
              <a:rPr lang="en-US" dirty="0" smtClean="0"/>
              <a:t>Turn around time: will allow « releasing » </a:t>
            </a:r>
            <a:r>
              <a:rPr lang="en-US" b="1" dirty="0" smtClean="0">
                <a:solidFill>
                  <a:srgbClr val="FF0000"/>
                </a:solidFill>
              </a:rPr>
              <a:t>beam current (protection)</a:t>
            </a:r>
          </a:p>
          <a:p>
            <a:pPr lvl="2"/>
            <a:r>
              <a:rPr lang="en-US" dirty="0" smtClean="0"/>
              <a:t>Stops, Shutdowns, etc… </a:t>
            </a:r>
          </a:p>
          <a:p>
            <a:pPr lvl="3"/>
            <a:r>
              <a:rPr lang="en-US" b="1" dirty="0" smtClean="0"/>
              <a:t>Advanced robotics </a:t>
            </a:r>
            <a:r>
              <a:rPr lang="en-US" dirty="0" smtClean="0"/>
              <a:t>and monitoring? </a:t>
            </a:r>
          </a:p>
          <a:p>
            <a:pPr lvl="3"/>
            <a:r>
              <a:rPr lang="en-US" dirty="0" smtClean="0"/>
              <a:t>Remove on surface of sensible equipments.</a:t>
            </a:r>
          </a:p>
          <a:p>
            <a:pPr lvl="2"/>
            <a:r>
              <a:rPr lang="en-US" dirty="0" smtClean="0"/>
              <a:t>To be worked out with experiment</a:t>
            </a:r>
            <a:r>
              <a:rPr lang="en-US" dirty="0" smtClean="0"/>
              <a:t>s</a:t>
            </a:r>
          </a:p>
          <a:p>
            <a:pPr lvl="2"/>
            <a:r>
              <a:rPr lang="en-US" b="1" dirty="0" smtClean="0">
                <a:solidFill>
                  <a:srgbClr val="0070C0"/>
                </a:solidFill>
              </a:rPr>
              <a:t>The upgrade is  « ultimate consolidation », too. I see these actions as a « continuum » with some spike activities , the biggest being </a:t>
            </a:r>
            <a:endParaRPr lang="en-US" b="1" dirty="0" smtClean="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By deliverable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Study and R&amp;D </a:t>
            </a:r>
            <a:r>
              <a:rPr lang="en-US" dirty="0" smtClean="0">
                <a:solidFill>
                  <a:srgbClr val="00B050"/>
                </a:solidFill>
              </a:rPr>
              <a:t>(big part in FP7 </a:t>
            </a:r>
            <a:r>
              <a:rPr lang="en-US" dirty="0" err="1" smtClean="0">
                <a:solidFill>
                  <a:srgbClr val="00B050"/>
                </a:solidFill>
              </a:rPr>
              <a:t>HiLumi</a:t>
            </a:r>
            <a:r>
              <a:rPr lang="en-US" dirty="0" smtClean="0">
                <a:solidFill>
                  <a:srgbClr val="00B050"/>
                </a:solidFill>
              </a:rPr>
              <a:t> Design Study and </a:t>
            </a:r>
            <a:r>
              <a:rPr lang="en-US" dirty="0" err="1" smtClean="0">
                <a:solidFill>
                  <a:srgbClr val="00B050"/>
                </a:solidFill>
              </a:rPr>
              <a:t>Eucard</a:t>
            </a:r>
            <a:r>
              <a:rPr lang="en-US" dirty="0" smtClean="0">
                <a:solidFill>
                  <a:srgbClr val="00B050"/>
                </a:solidFill>
              </a:rPr>
              <a:t>(2))</a:t>
            </a:r>
            <a:endParaRPr lang="en-US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Construction</a:t>
            </a:r>
          </a:p>
          <a:p>
            <a:pPr lvl="2"/>
            <a:r>
              <a:rPr lang="en-US" dirty="0" err="1" smtClean="0">
                <a:solidFill>
                  <a:srgbClr val="0070C0"/>
                </a:solidFill>
              </a:rPr>
              <a:t>tooling&amp;infrastructure</a:t>
            </a:r>
            <a:r>
              <a:rPr lang="en-US" dirty="0" smtClean="0">
                <a:solidFill>
                  <a:srgbClr val="0070C0"/>
                </a:solidFill>
              </a:rPr>
              <a:t>, if needed, 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components , 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Assembly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Test (on surface)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Installation, commissioning</a:t>
            </a:r>
          </a:p>
          <a:p>
            <a:r>
              <a:rPr lang="en-US" dirty="0" smtClean="0"/>
              <a:t>This way external contribution are easy to evidence and to account</a:t>
            </a:r>
          </a:p>
          <a:p>
            <a:r>
              <a:rPr lang="en-US" b="1" dirty="0" smtClean="0"/>
              <a:t>Also is easy to do a </a:t>
            </a:r>
            <a:r>
              <a:rPr lang="en-US" b="1" dirty="0" smtClean="0"/>
              <a:t>cost-to-completion </a:t>
            </a:r>
            <a:r>
              <a:rPr lang="en-US" dirty="0" smtClean="0"/>
              <a:t>and decision making by line management</a:t>
            </a:r>
            <a:endParaRPr lang="en-US" dirty="0" smtClean="0"/>
          </a:p>
          <a:p>
            <a:r>
              <a:rPr lang="en-US" dirty="0" smtClean="0"/>
              <a:t>My view is to agree at Management level the cost (M+P) and time profile, then </a:t>
            </a:r>
            <a:r>
              <a:rPr lang="en-US" b="1" dirty="0" smtClean="0"/>
              <a:t>transfer resources (with clear control) to Department/Groups</a:t>
            </a:r>
            <a:r>
              <a:rPr lang="en-US" dirty="0" smtClean="0"/>
              <a:t>. It is their job to efficiently manage it and our job to check, to see sufferance or excess and propose transfers/integrations</a:t>
            </a:r>
            <a:r>
              <a:rPr lang="en-US" dirty="0" smtClean="0"/>
              <a:t>. </a:t>
            </a:r>
            <a:r>
              <a:rPr lang="en-US" dirty="0" smtClean="0">
                <a:solidFill>
                  <a:srgbClr val="FF0000"/>
                </a:solidFill>
              </a:rPr>
              <a:t>Contingency at CERN level (or Project with full transparency toward management, but see </a:t>
            </a:r>
            <a:r>
              <a:rPr lang="en-US" b="1" dirty="0" smtClean="0">
                <a:solidFill>
                  <a:srgbClr val="FF0000"/>
                </a:solidFill>
              </a:rPr>
              <a:t>US project: in this way contingency is always used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The cost-structure should be based on CORE-cost. This will easy in-kind contribution and make them visible.</a:t>
            </a:r>
          </a:p>
          <a:p>
            <a:r>
              <a:rPr lang="en-US" dirty="0" smtClean="0"/>
              <a:t>Next slides: quick overview, details and substructure </a:t>
            </a:r>
            <a:r>
              <a:rPr lang="en-US" b="1" dirty="0" smtClean="0"/>
              <a:t>to be discussed with various leaders of projects and systems.</a:t>
            </a:r>
            <a:endParaRPr lang="en-US" b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15-04-2011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E2AC0-52E5-410B-B385-A72155E5C20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 @ HL kick off internal day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1056</Words>
  <Application>Microsoft Office PowerPoint</Application>
  <PresentationFormat>On-screen Show (4:3)</PresentationFormat>
  <Paragraphs>202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HL-LHC: scope, structure and management</vt:lpstr>
      <vt:lpstr>Content</vt:lpstr>
      <vt:lpstr>How the luminosity might evolve  optimistic to 2012, then prudent: nominal</vt:lpstr>
      <vt:lpstr>How the luminosity might evolve  optimistic to 2012, then nominal -cont</vt:lpstr>
      <vt:lpstr>Lumi evolution: more otpimistic (ultimate=2xnominal) is reached</vt:lpstr>
      <vt:lpstr>The goal</vt:lpstr>
      <vt:lpstr>Goal – cont.</vt:lpstr>
      <vt:lpstr>Slide 8</vt:lpstr>
      <vt:lpstr>Structure</vt:lpstr>
      <vt:lpstr>HL-LHC composition</vt:lpstr>
      <vt:lpstr>HL-LHC management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HiLumi FP7 Design Study</vt:lpstr>
      <vt:lpstr>Large participation application 25 Nov 2010</vt:lpstr>
      <vt:lpstr>HiLumi is the focal point of 20 years of converging International collaboration</vt:lpstr>
      <vt:lpstr>Budget FP7 HiLumi</vt:lpstr>
      <vt:lpstr>Budget cont.</vt:lpstr>
      <vt:lpstr>In-Kind contributions: targets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HL-LHC: scope, structure and management</dc:title>
  <dc:creator>rossiluc</dc:creator>
  <cp:lastModifiedBy>rossiluc</cp:lastModifiedBy>
  <cp:revision>6</cp:revision>
  <dcterms:created xsi:type="dcterms:W3CDTF">2011-04-12T16:38:10Z</dcterms:created>
  <dcterms:modified xsi:type="dcterms:W3CDTF">2011-04-14T21:14:00Z</dcterms:modified>
</cp:coreProperties>
</file>