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2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4"/>
    <p:sldMasterId id="2147483712" r:id="rId5"/>
    <p:sldMasterId id="2147483724" r:id="rId6"/>
  </p:sldMasterIdLst>
  <p:notesMasterIdLst>
    <p:notesMasterId r:id="rId13"/>
  </p:notesMasterIdLst>
  <p:sldIdLst>
    <p:sldId id="2339" r:id="rId7"/>
    <p:sldId id="263" r:id="rId8"/>
    <p:sldId id="265" r:id="rId9"/>
    <p:sldId id="264" r:id="rId10"/>
    <p:sldId id="259" r:id="rId11"/>
    <p:sldId id="257" r:id="rId12"/>
  </p:sldIdLst>
  <p:sldSz cx="12192000" cy="6858000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8056" autoAdjust="0"/>
    <p:restoredTop sz="77143" autoAdjust="0"/>
  </p:normalViewPr>
  <p:slideViewPr>
    <p:cSldViewPr snapToGrid="0">
      <p:cViewPr varScale="1">
        <p:scale>
          <a:sx n="97" d="100"/>
          <a:sy n="97" d="100"/>
        </p:scale>
        <p:origin x="15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88709A-6898-7141-B108-7EAED2A4CD5F}" type="doc">
      <dgm:prSet loTypeId="urn:microsoft.com/office/officeart/2009/layout/CircleArrowProcess" loCatId="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C5D098C-818C-BE4E-9FC2-17534970107C}">
      <dgm:prSet phldrT="[Text]"/>
      <dgm:spPr/>
      <dgm:t>
        <a:bodyPr/>
        <a:lstStyle/>
        <a:p>
          <a:r>
            <a:rPr lang="en-GB" dirty="0"/>
            <a:t>Internal</a:t>
          </a:r>
        </a:p>
      </dgm:t>
    </dgm:pt>
    <dgm:pt modelId="{32AA68CB-1BFD-5B4D-8EF8-9B3F622F3A5F}" type="parTrans" cxnId="{601B7912-1871-3D42-A19B-220035100403}">
      <dgm:prSet/>
      <dgm:spPr/>
      <dgm:t>
        <a:bodyPr/>
        <a:lstStyle/>
        <a:p>
          <a:endParaRPr lang="en-GB"/>
        </a:p>
      </dgm:t>
    </dgm:pt>
    <dgm:pt modelId="{4072E897-E528-6540-B6E5-222FBA608BA5}" type="sibTrans" cxnId="{601B7912-1871-3D42-A19B-220035100403}">
      <dgm:prSet/>
      <dgm:spPr/>
      <dgm:t>
        <a:bodyPr/>
        <a:lstStyle/>
        <a:p>
          <a:endParaRPr lang="en-GB"/>
        </a:p>
      </dgm:t>
    </dgm:pt>
    <dgm:pt modelId="{180AC907-FD03-924C-8B7E-7ADF049EA3CF}">
      <dgm:prSet phldrT="[Text]"/>
      <dgm:spPr/>
      <dgm:t>
        <a:bodyPr/>
        <a:lstStyle/>
        <a:p>
          <a:r>
            <a:rPr lang="en-GB" dirty="0"/>
            <a:t>External</a:t>
          </a:r>
        </a:p>
      </dgm:t>
    </dgm:pt>
    <dgm:pt modelId="{4A0ABF78-0C57-2348-89D7-814A051D7C9F}" type="parTrans" cxnId="{77AB2FBB-E8C1-C44C-9FCE-B174FCAC4F54}">
      <dgm:prSet/>
      <dgm:spPr/>
      <dgm:t>
        <a:bodyPr/>
        <a:lstStyle/>
        <a:p>
          <a:endParaRPr lang="en-GB"/>
        </a:p>
      </dgm:t>
    </dgm:pt>
    <dgm:pt modelId="{6031C2E0-F506-DA4D-AB9A-FC1E9997010D}" type="sibTrans" cxnId="{77AB2FBB-E8C1-C44C-9FCE-B174FCAC4F54}">
      <dgm:prSet/>
      <dgm:spPr/>
      <dgm:t>
        <a:bodyPr/>
        <a:lstStyle/>
        <a:p>
          <a:endParaRPr lang="en-GB"/>
        </a:p>
      </dgm:t>
    </dgm:pt>
    <dgm:pt modelId="{84C0431F-E718-A64E-9269-811F8F6E1BC8}">
      <dgm:prSet phldrT="[Text]"/>
      <dgm:spPr/>
      <dgm:t>
        <a:bodyPr/>
        <a:lstStyle/>
        <a:p>
          <a:r>
            <a:rPr lang="en-GB" dirty="0"/>
            <a:t>Hybrid</a:t>
          </a:r>
        </a:p>
      </dgm:t>
    </dgm:pt>
    <dgm:pt modelId="{2D6C4E01-7279-D947-B799-6FF98B415E7A}" type="parTrans" cxnId="{E71495D3-6AD0-EA4C-B7FA-9D34D9557938}">
      <dgm:prSet/>
      <dgm:spPr/>
      <dgm:t>
        <a:bodyPr/>
        <a:lstStyle/>
        <a:p>
          <a:endParaRPr lang="en-GB"/>
        </a:p>
      </dgm:t>
    </dgm:pt>
    <dgm:pt modelId="{9AD8202E-4893-584E-93D9-3C34C5C6D9BD}" type="sibTrans" cxnId="{E71495D3-6AD0-EA4C-B7FA-9D34D9557938}">
      <dgm:prSet/>
      <dgm:spPr/>
      <dgm:t>
        <a:bodyPr/>
        <a:lstStyle/>
        <a:p>
          <a:endParaRPr lang="en-GB"/>
        </a:p>
      </dgm:t>
    </dgm:pt>
    <dgm:pt modelId="{06466CC2-B2E6-7143-8342-1FBBBCDAD1CE}" type="pres">
      <dgm:prSet presAssocID="{1B88709A-6898-7141-B108-7EAED2A4CD5F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98D0062A-12DB-564A-BABA-0EC288F78CD7}" type="pres">
      <dgm:prSet presAssocID="{0C5D098C-818C-BE4E-9FC2-17534970107C}" presName="Accent1" presStyleCnt="0"/>
      <dgm:spPr/>
    </dgm:pt>
    <dgm:pt modelId="{6242071D-E59E-374F-B640-5312B8382D87}" type="pres">
      <dgm:prSet presAssocID="{0C5D098C-818C-BE4E-9FC2-17534970107C}" presName="Accent" presStyleLbl="node1" presStyleIdx="0" presStyleCnt="3"/>
      <dgm:spPr/>
    </dgm:pt>
    <dgm:pt modelId="{703900AA-FFB2-2048-BDB0-DBB2CF68977F}" type="pres">
      <dgm:prSet presAssocID="{0C5D098C-818C-BE4E-9FC2-17534970107C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7B781F1A-FEC7-A644-B84E-F3DC49272DA4}" type="pres">
      <dgm:prSet presAssocID="{84C0431F-E718-A64E-9269-811F8F6E1BC8}" presName="Accent2" presStyleCnt="0"/>
      <dgm:spPr/>
    </dgm:pt>
    <dgm:pt modelId="{0FA9358A-E6F7-574B-94AC-43CE474DB94F}" type="pres">
      <dgm:prSet presAssocID="{84C0431F-E718-A64E-9269-811F8F6E1BC8}" presName="Accent" presStyleLbl="node1" presStyleIdx="1" presStyleCnt="3"/>
      <dgm:spPr>
        <a:solidFill>
          <a:srgbClr val="29E9AF"/>
        </a:solidFill>
      </dgm:spPr>
    </dgm:pt>
    <dgm:pt modelId="{9C92F3C7-EE5B-B44C-8B31-A6E156047367}" type="pres">
      <dgm:prSet presAssocID="{84C0431F-E718-A64E-9269-811F8F6E1BC8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E16194D5-160E-C44C-ABF6-EA6181DDC280}" type="pres">
      <dgm:prSet presAssocID="{180AC907-FD03-924C-8B7E-7ADF049EA3CF}" presName="Accent3" presStyleCnt="0"/>
      <dgm:spPr/>
    </dgm:pt>
    <dgm:pt modelId="{4B4C376B-8AB5-8F4E-A5E0-56143B0F062C}" type="pres">
      <dgm:prSet presAssocID="{180AC907-FD03-924C-8B7E-7ADF049EA3CF}" presName="Accent" presStyleLbl="node1" presStyleIdx="2" presStyleCnt="3"/>
      <dgm:spPr>
        <a:solidFill>
          <a:srgbClr val="0054E4"/>
        </a:solidFill>
      </dgm:spPr>
    </dgm:pt>
    <dgm:pt modelId="{45DD4A77-7061-BB41-BEE4-62F88B5BD9D9}" type="pres">
      <dgm:prSet presAssocID="{180AC907-FD03-924C-8B7E-7ADF049EA3CF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601B7912-1871-3D42-A19B-220035100403}" srcId="{1B88709A-6898-7141-B108-7EAED2A4CD5F}" destId="{0C5D098C-818C-BE4E-9FC2-17534970107C}" srcOrd="0" destOrd="0" parTransId="{32AA68CB-1BFD-5B4D-8EF8-9B3F622F3A5F}" sibTransId="{4072E897-E528-6540-B6E5-222FBA608BA5}"/>
    <dgm:cxn modelId="{AD965D96-1DBB-F64E-A984-6C99847000DB}" type="presOf" srcId="{84C0431F-E718-A64E-9269-811F8F6E1BC8}" destId="{9C92F3C7-EE5B-B44C-8B31-A6E156047367}" srcOrd="0" destOrd="0" presId="urn:microsoft.com/office/officeart/2009/layout/CircleArrowProcess"/>
    <dgm:cxn modelId="{332626B6-1692-9047-86E8-4C4D33B34D93}" type="presOf" srcId="{180AC907-FD03-924C-8B7E-7ADF049EA3CF}" destId="{45DD4A77-7061-BB41-BEE4-62F88B5BD9D9}" srcOrd="0" destOrd="0" presId="urn:microsoft.com/office/officeart/2009/layout/CircleArrowProcess"/>
    <dgm:cxn modelId="{77AB2FBB-E8C1-C44C-9FCE-B174FCAC4F54}" srcId="{1B88709A-6898-7141-B108-7EAED2A4CD5F}" destId="{180AC907-FD03-924C-8B7E-7ADF049EA3CF}" srcOrd="2" destOrd="0" parTransId="{4A0ABF78-0C57-2348-89D7-814A051D7C9F}" sibTransId="{6031C2E0-F506-DA4D-AB9A-FC1E9997010D}"/>
    <dgm:cxn modelId="{E71495D3-6AD0-EA4C-B7FA-9D34D9557938}" srcId="{1B88709A-6898-7141-B108-7EAED2A4CD5F}" destId="{84C0431F-E718-A64E-9269-811F8F6E1BC8}" srcOrd="1" destOrd="0" parTransId="{2D6C4E01-7279-D947-B799-6FF98B415E7A}" sibTransId="{9AD8202E-4893-584E-93D9-3C34C5C6D9BD}"/>
    <dgm:cxn modelId="{153D92DC-84EE-B04E-BB64-1A58435A0356}" type="presOf" srcId="{1B88709A-6898-7141-B108-7EAED2A4CD5F}" destId="{06466CC2-B2E6-7143-8342-1FBBBCDAD1CE}" srcOrd="0" destOrd="0" presId="urn:microsoft.com/office/officeart/2009/layout/CircleArrowProcess"/>
    <dgm:cxn modelId="{9B9CC8E4-C11D-9740-B522-891DBA12BC86}" type="presOf" srcId="{0C5D098C-818C-BE4E-9FC2-17534970107C}" destId="{703900AA-FFB2-2048-BDB0-DBB2CF68977F}" srcOrd="0" destOrd="0" presId="urn:microsoft.com/office/officeart/2009/layout/CircleArrowProcess"/>
    <dgm:cxn modelId="{DEF91DAD-BC24-1745-863A-4E056F52DD8D}" type="presParOf" srcId="{06466CC2-B2E6-7143-8342-1FBBBCDAD1CE}" destId="{98D0062A-12DB-564A-BABA-0EC288F78CD7}" srcOrd="0" destOrd="0" presId="urn:microsoft.com/office/officeart/2009/layout/CircleArrowProcess"/>
    <dgm:cxn modelId="{3C253C76-7470-FF42-AA9D-F3C5F7C98206}" type="presParOf" srcId="{98D0062A-12DB-564A-BABA-0EC288F78CD7}" destId="{6242071D-E59E-374F-B640-5312B8382D87}" srcOrd="0" destOrd="0" presId="urn:microsoft.com/office/officeart/2009/layout/CircleArrowProcess"/>
    <dgm:cxn modelId="{AFF7A933-4FEC-0641-BC42-F0B70485F1F0}" type="presParOf" srcId="{06466CC2-B2E6-7143-8342-1FBBBCDAD1CE}" destId="{703900AA-FFB2-2048-BDB0-DBB2CF68977F}" srcOrd="1" destOrd="0" presId="urn:microsoft.com/office/officeart/2009/layout/CircleArrowProcess"/>
    <dgm:cxn modelId="{F3E68975-1B2B-BC4F-8A40-898C3C023133}" type="presParOf" srcId="{06466CC2-B2E6-7143-8342-1FBBBCDAD1CE}" destId="{7B781F1A-FEC7-A644-B84E-F3DC49272DA4}" srcOrd="2" destOrd="0" presId="urn:microsoft.com/office/officeart/2009/layout/CircleArrowProcess"/>
    <dgm:cxn modelId="{76C903A9-A26A-BA43-9B8F-31242E4574D7}" type="presParOf" srcId="{7B781F1A-FEC7-A644-B84E-F3DC49272DA4}" destId="{0FA9358A-E6F7-574B-94AC-43CE474DB94F}" srcOrd="0" destOrd="0" presId="urn:microsoft.com/office/officeart/2009/layout/CircleArrowProcess"/>
    <dgm:cxn modelId="{CBC7B191-018C-CD40-A601-AFE21E96D852}" type="presParOf" srcId="{06466CC2-B2E6-7143-8342-1FBBBCDAD1CE}" destId="{9C92F3C7-EE5B-B44C-8B31-A6E156047367}" srcOrd="3" destOrd="0" presId="urn:microsoft.com/office/officeart/2009/layout/CircleArrowProcess"/>
    <dgm:cxn modelId="{727072DF-7836-804B-8228-71CFD96C5682}" type="presParOf" srcId="{06466CC2-B2E6-7143-8342-1FBBBCDAD1CE}" destId="{E16194D5-160E-C44C-ABF6-EA6181DDC280}" srcOrd="4" destOrd="0" presId="urn:microsoft.com/office/officeart/2009/layout/CircleArrowProcess"/>
    <dgm:cxn modelId="{E36BD37B-890F-854F-8E96-335715C4AE42}" type="presParOf" srcId="{E16194D5-160E-C44C-ABF6-EA6181DDC280}" destId="{4B4C376B-8AB5-8F4E-A5E0-56143B0F062C}" srcOrd="0" destOrd="0" presId="urn:microsoft.com/office/officeart/2009/layout/CircleArrowProcess"/>
    <dgm:cxn modelId="{A0CC1DCA-B638-8349-A464-88B6B0E84243}" type="presParOf" srcId="{06466CC2-B2E6-7143-8342-1FBBBCDAD1CE}" destId="{45DD4A77-7061-BB41-BEE4-62F88B5BD9D9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42071D-E59E-374F-B640-5312B8382D87}">
      <dsp:nvSpPr>
        <dsp:cNvPr id="0" name=""/>
        <dsp:cNvSpPr/>
      </dsp:nvSpPr>
      <dsp:spPr>
        <a:xfrm>
          <a:off x="4352046" y="0"/>
          <a:ext cx="3045494" cy="304595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3900AA-FFB2-2048-BDB0-DBB2CF68977F}">
      <dsp:nvSpPr>
        <dsp:cNvPr id="0" name=""/>
        <dsp:cNvSpPr/>
      </dsp:nvSpPr>
      <dsp:spPr>
        <a:xfrm>
          <a:off x="5025200" y="1099683"/>
          <a:ext cx="1692322" cy="8459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800" kern="1200" dirty="0"/>
            <a:t>Internal</a:t>
          </a:r>
        </a:p>
      </dsp:txBody>
      <dsp:txXfrm>
        <a:off x="5025200" y="1099683"/>
        <a:ext cx="1692322" cy="845958"/>
      </dsp:txXfrm>
    </dsp:sp>
    <dsp:sp modelId="{0FA9358A-E6F7-574B-94AC-43CE474DB94F}">
      <dsp:nvSpPr>
        <dsp:cNvPr id="0" name=""/>
        <dsp:cNvSpPr/>
      </dsp:nvSpPr>
      <dsp:spPr>
        <a:xfrm>
          <a:off x="3506170" y="1750128"/>
          <a:ext cx="3045494" cy="304595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29E9A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92F3C7-EE5B-B44C-8B31-A6E156047367}">
      <dsp:nvSpPr>
        <dsp:cNvPr id="0" name=""/>
        <dsp:cNvSpPr/>
      </dsp:nvSpPr>
      <dsp:spPr>
        <a:xfrm>
          <a:off x="4182756" y="2859935"/>
          <a:ext cx="1692322" cy="8459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800" kern="1200" dirty="0"/>
            <a:t>Hybrid</a:t>
          </a:r>
        </a:p>
      </dsp:txBody>
      <dsp:txXfrm>
        <a:off x="4182756" y="2859935"/>
        <a:ext cx="1692322" cy="845958"/>
      </dsp:txXfrm>
    </dsp:sp>
    <dsp:sp modelId="{4B4C376B-8AB5-8F4E-A5E0-56143B0F062C}">
      <dsp:nvSpPr>
        <dsp:cNvPr id="0" name=""/>
        <dsp:cNvSpPr/>
      </dsp:nvSpPr>
      <dsp:spPr>
        <a:xfrm>
          <a:off x="4568805" y="3709691"/>
          <a:ext cx="2616551" cy="2617600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rgbClr val="0054E4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DD4A77-7061-BB41-BEE4-62F88B5BD9D9}">
      <dsp:nvSpPr>
        <dsp:cNvPr id="0" name=""/>
        <dsp:cNvSpPr/>
      </dsp:nvSpPr>
      <dsp:spPr>
        <a:xfrm>
          <a:off x="5029204" y="4622719"/>
          <a:ext cx="1692322" cy="8459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800" kern="1200" dirty="0"/>
            <a:t>External</a:t>
          </a:r>
        </a:p>
      </dsp:txBody>
      <dsp:txXfrm>
        <a:off x="5029204" y="4622719"/>
        <a:ext cx="1692322" cy="8459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0E6D7-0033-4D9D-95E9-41A539BEF221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BC446-3029-46DB-8E9D-CDDA6F6E3C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269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00DF2D7-BFF4-CD4F-A0B8-8DA36F8F1506}" type="slidenum">
              <a:rPr kumimoji="0" lang="en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CH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6785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4E5260-5DE0-CC4C-B8C4-6862C3D9D8E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3981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207CF372-D79F-4D59-24F7-9DA8F0608A1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863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40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89476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01755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77240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257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54273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558472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254745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1468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80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740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271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  <p:sp>
        <p:nvSpPr>
          <p:cNvPr id="2" name="TextBox 3">
            <a:extLst>
              <a:ext uri="{FF2B5EF4-FFF2-40B4-BE49-F238E27FC236}">
                <a16:creationId xmlns:a16="http://schemas.microsoft.com/office/drawing/2014/main" id="{B44337C8-4072-2CB8-ADC8-1C8B41C2D9D9}"/>
              </a:ext>
            </a:extLst>
          </p:cNvPr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6ABB18-A716-8ABA-F692-9C3D78C945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1167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2"/>
          </p:nvPr>
        </p:nvSpPr>
        <p:spPr bwMode="auto"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Espace réservé du contenu 3"/>
          <p:cNvSpPr>
            <a:spLocks noGrp="1"/>
          </p:cNvSpPr>
          <p:nvPr>
            <p:ph sz="half" idx="1"/>
          </p:nvPr>
        </p:nvSpPr>
        <p:spPr bwMode="auto">
          <a:xfrm>
            <a:off x="609600" y="1981200"/>
            <a:ext cx="9448799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727776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>
  <p:cSld name="En-têt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575733" y="2515819"/>
            <a:ext cx="11021311" cy="1826363"/>
          </a:xfrm>
        </p:spPr>
        <p:txBody>
          <a:bodyPr tIns="0" bIns="0" anchor="t"/>
          <a:lstStyle>
            <a:lvl1pPr algn="l">
              <a:buNone/>
              <a:defRPr lang="en-US" sz="46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13877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6958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1_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8344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333804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608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3125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04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CBE57B3E-54C6-58A8-B5BD-B20E45176C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7908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948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5740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4463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1352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51127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756342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928114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9933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139665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44818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153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8060376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1_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571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1_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3921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2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1961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1_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35697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2"/>
          </p:nvPr>
        </p:nvSpPr>
        <p:spPr bwMode="auto"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Espace réservé du contenu 3"/>
          <p:cNvSpPr>
            <a:spLocks noGrp="1"/>
          </p:cNvSpPr>
          <p:nvPr>
            <p:ph sz="half" idx="1"/>
          </p:nvPr>
        </p:nvSpPr>
        <p:spPr bwMode="auto">
          <a:xfrm>
            <a:off x="609600" y="1981200"/>
            <a:ext cx="9448799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856921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En-têt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575733" y="2515819"/>
            <a:ext cx="11021311" cy="1826363"/>
          </a:xfrm>
        </p:spPr>
        <p:txBody>
          <a:bodyPr tIns="0" bIns="0" anchor="t"/>
          <a:lstStyle>
            <a:lvl1pPr algn="l">
              <a:buNone/>
              <a:defRPr lang="en-US" sz="46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22354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E99ED-264B-D60D-B9A8-3A53D9365B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A2E6EE-CE72-D6A0-046D-F24DA81299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80ECA2-93CE-1478-7566-D92CAFF75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76D15-BBA2-0C4F-840E-B72EF3A0994C}" type="datetimeFigureOut">
              <a:rPr lang="en-CH" smtClean="0"/>
              <a:t>03.10.23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290862-CA96-2B80-7A24-3B5072E75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997BA-97E1-12A6-51B3-01F5739C6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AA51-C0CC-E141-83D7-CDA96CD477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174017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9B5EC-61B9-817E-825D-62EB5F83B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869E10-3C3D-3211-7653-14D906F45B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B52BE-3E16-194C-1752-3CE768E4B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76D15-BBA2-0C4F-840E-B72EF3A0994C}" type="datetimeFigureOut">
              <a:rPr lang="en-CH" smtClean="0"/>
              <a:t>03.10.23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33FBD-8D7B-BD67-8B90-574DEFBE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ACDCA-52D1-052E-8495-91BA7DC47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AA51-C0CC-E141-83D7-CDA96CD477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694482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0E2A7-8585-718A-063C-47E7CB938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4576A-8664-CFB5-4159-663F1AC16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8FC0B4-DC33-34B3-FC85-B97CEB050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76D15-BBA2-0C4F-840E-B72EF3A0994C}" type="datetimeFigureOut">
              <a:rPr lang="en-CH" smtClean="0"/>
              <a:t>03.10.23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3EA5C-7BCD-400E-85BD-ACE510D5D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F5BE71-38F0-B665-0D90-E82286A74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AA51-C0CC-E141-83D7-CDA96CD477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34082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2820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6990AA-E89F-59EB-9F72-5FABCA827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FBFE36-18C4-058C-B205-D4289D30A6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CA3426-44F2-82DB-56DF-4DD89D4545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60BC2B-06B6-5EAB-43BB-EBC6F597E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76D15-BBA2-0C4F-840E-B72EF3A0994C}" type="datetimeFigureOut">
              <a:rPr lang="en-CH" smtClean="0"/>
              <a:t>03.10.23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E114B1-FB74-3E4E-EBA5-9BD7D6B06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D066AE-B4E6-0800-3537-79338B51E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AA51-C0CC-E141-83D7-CDA96CD477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7824466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DEE80-A8C2-DB5F-D03C-C2D42F91F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E400AA-F682-2273-7C5A-5238DC9171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FD825B-3754-1AF7-1BBE-4EB5446D96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4D86D4-4541-61C7-882D-C27C285244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AECFAC-4F75-67E7-C298-541B4B53DC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39C78B-828F-738B-ACCF-DF0230825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76D15-BBA2-0C4F-840E-B72EF3A0994C}" type="datetimeFigureOut">
              <a:rPr lang="en-CH" smtClean="0"/>
              <a:t>03.10.23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1C0EF3-9AC7-9B6D-7972-B6B377F6F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5F7CCE-0B07-18C3-6414-A894AE406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AA51-C0CC-E141-83D7-CDA96CD477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061754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E79C3-714F-87CB-90EC-B9AFE61DD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3AB980-7BCB-8D4A-F5A3-7EF6D806E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76D15-BBA2-0C4F-840E-B72EF3A0994C}" type="datetimeFigureOut">
              <a:rPr lang="en-CH" smtClean="0"/>
              <a:t>03.10.23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5F4347-A4CD-3B11-E74D-6CC5F6E9D8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1F76F-6C74-800E-166A-98C820EE5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AA51-C0CC-E141-83D7-CDA96CD477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3373896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D6FF66-6F78-BA84-894F-EF12E662A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76D15-BBA2-0C4F-840E-B72EF3A0994C}" type="datetimeFigureOut">
              <a:rPr lang="en-CH" smtClean="0"/>
              <a:t>03.10.23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AC17AA-7205-BC8C-9CF2-CB3590F7B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2244E5-B958-49B1-414E-8BC34CAFD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AA51-C0CC-E141-83D7-CDA96CD477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0830659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04774-57B3-0487-6ECE-53268D3DC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E8750-CA96-35A0-558A-2C0C697BE1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8402B7-A439-D997-0C57-77688FDDE9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68B8B3-C122-862B-5317-34BEC40A3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76D15-BBA2-0C4F-840E-B72EF3A0994C}" type="datetimeFigureOut">
              <a:rPr lang="en-CH" smtClean="0"/>
              <a:t>03.10.23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A325AE-1580-DC60-9A2D-D95813CF9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A788D-88AA-0538-86F3-30226979C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AA51-C0CC-E141-83D7-CDA96CD477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031529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FA4D-9411-D175-8A22-396C512B9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0A73ED-D6E1-8D72-FA2C-014F8FDE4C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C5B661-4900-CB90-1932-6627DFC9F3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A1B443-3FA8-5726-F6C4-4EA910CAA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76D15-BBA2-0C4F-840E-B72EF3A0994C}" type="datetimeFigureOut">
              <a:rPr lang="en-CH" smtClean="0"/>
              <a:t>03.10.23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AB1EC9-DDE6-2D5E-8930-873CE6028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8AEE6E-9D97-7A83-F600-21F3CAB6E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AA51-C0CC-E141-83D7-CDA96CD477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162320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3AD6A-0B44-12FB-19BE-24AA44550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D66C94-6FE4-EAD9-BB71-81F1BFB0BB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E9B75-EC74-13DE-9C0F-CFF3E4574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76D15-BBA2-0C4F-840E-B72EF3A0994C}" type="datetimeFigureOut">
              <a:rPr lang="en-CH" smtClean="0"/>
              <a:t>03.10.23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3B7EC6-8A68-AF76-646C-9DE234522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07019-D47D-3A19-4D32-B6D73F2B6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AA51-C0CC-E141-83D7-CDA96CD477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7091285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5660ACD-51FF-F024-BD3B-4363F44E82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5794DD-46C6-10ED-8D95-88598BDC6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9DC60-0142-1D17-E4C0-BAC04A09C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76D15-BBA2-0C4F-840E-B72EF3A0994C}" type="datetimeFigureOut">
              <a:rPr lang="en-CH" smtClean="0"/>
              <a:t>03.10.23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C9348-FF3F-63C0-2B54-465EC48D5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5ABB19-BC36-9E8C-17E4-29BD31C75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0AA51-C0CC-E141-83D7-CDA96CD477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998656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07E4C-C022-42DB-BD71-2D2CF2DA1A40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733F-F1A5-47BF-8E0F-E00B089F2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86794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07E4C-C022-42DB-BD71-2D2CF2DA1A40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733F-F1A5-47BF-8E0F-E00B089F2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395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47434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07E4C-C022-42DB-BD71-2D2CF2DA1A40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733F-F1A5-47BF-8E0F-E00B089F2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30543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07E4C-C022-42DB-BD71-2D2CF2DA1A40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733F-F1A5-47BF-8E0F-E00B089F2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1038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07E4C-C022-42DB-BD71-2D2CF2DA1A40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733F-F1A5-47BF-8E0F-E00B089F2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685990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07E4C-C022-42DB-BD71-2D2CF2DA1A40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733F-F1A5-47BF-8E0F-E00B089F2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88933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07E4C-C022-42DB-BD71-2D2CF2DA1A40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733F-F1A5-47BF-8E0F-E00B089F2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19511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07E4C-C022-42DB-BD71-2D2CF2DA1A40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733F-F1A5-47BF-8E0F-E00B089F2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23513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07E4C-C022-42DB-BD71-2D2CF2DA1A40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733F-F1A5-47BF-8E0F-E00B089F2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11668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07E4C-C022-42DB-BD71-2D2CF2DA1A40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733F-F1A5-47BF-8E0F-E00B089F2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80699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07E4C-C022-42DB-BD71-2D2CF2DA1A40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F733F-F1A5-47BF-8E0F-E00B089F2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018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9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946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969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theme" Target="../theme/theme1.xml"/><Relationship Id="rId50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8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Shape, rectangle&#10;&#10;Description automatically generated">
            <a:extLst>
              <a:ext uri="{FF2B5EF4-FFF2-40B4-BE49-F238E27FC236}">
                <a16:creationId xmlns:a16="http://schemas.microsoft.com/office/drawing/2014/main" id="{D17E7CC8-8C2E-7511-7DD0-2E48C7876CD1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341368" y="6381328"/>
            <a:ext cx="642063" cy="414666"/>
          </a:xfrm>
          <a:prstGeom prst="rect">
            <a:avLst/>
          </a:prstGeom>
        </p:spPr>
      </p:pic>
      <p:pic>
        <p:nvPicPr>
          <p:cNvPr id="7" name="Picture 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24F7A92-DF01-FE04-4DE2-9F507AF01595}"/>
              </a:ext>
            </a:extLst>
          </p:cNvPr>
          <p:cNvPicPr>
            <a:picLocks noChangeAspect="1"/>
          </p:cNvPicPr>
          <p:nvPr/>
        </p:nvPicPr>
        <p:blipFill>
          <a:blip r:embed="rId50"/>
          <a:stretch>
            <a:fillRect/>
          </a:stretch>
        </p:blipFill>
        <p:spPr>
          <a:xfrm>
            <a:off x="405898" y="6277317"/>
            <a:ext cx="2044591" cy="580683"/>
          </a:xfrm>
          <a:prstGeom prst="rect">
            <a:avLst/>
          </a:prstGeom>
        </p:spPr>
      </p:pic>
      <p:pic>
        <p:nvPicPr>
          <p:cNvPr id="13" name="Picture 12" descr="Shape, rectangle&#10;&#10;Description automatically generated">
            <a:extLst>
              <a:ext uri="{FF2B5EF4-FFF2-40B4-BE49-F238E27FC236}">
                <a16:creationId xmlns:a16="http://schemas.microsoft.com/office/drawing/2014/main" id="{55C6D802-F758-42A3-E433-4A1C27E2DF62}"/>
              </a:ext>
            </a:extLst>
          </p:cNvPr>
          <p:cNvPicPr>
            <a:picLocks noChangeAspect="1"/>
          </p:cNvPicPr>
          <p:nvPr userDrawn="1"/>
        </p:nvPicPr>
        <p:blipFill>
          <a:blip r:embed="rId49"/>
          <a:stretch>
            <a:fillRect/>
          </a:stretch>
        </p:blipFill>
        <p:spPr bwMode="auto">
          <a:xfrm>
            <a:off x="341368" y="6381328"/>
            <a:ext cx="642063" cy="414666"/>
          </a:xfrm>
          <a:prstGeom prst="rect">
            <a:avLst/>
          </a:prstGeom>
        </p:spPr>
      </p:pic>
      <p:pic>
        <p:nvPicPr>
          <p:cNvPr id="14" name="Picture 1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44193F25-0E97-6F3C-41D6-022F3A4BB85A}"/>
              </a:ext>
            </a:extLst>
          </p:cNvPr>
          <p:cNvPicPr>
            <a:picLocks noChangeAspect="1"/>
          </p:cNvPicPr>
          <p:nvPr userDrawn="1"/>
        </p:nvPicPr>
        <p:blipFill>
          <a:blip r:embed="rId50"/>
          <a:stretch>
            <a:fillRect/>
          </a:stretch>
        </p:blipFill>
        <p:spPr bwMode="auto">
          <a:xfrm>
            <a:off x="405898" y="6277317"/>
            <a:ext cx="2044591" cy="58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404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  <p:sldLayoutId id="2147483709" r:id="rId21"/>
    <p:sldLayoutId id="2147483710" r:id="rId22"/>
    <p:sldLayoutId id="2147483711" r:id="rId23"/>
    <p:sldLayoutId id="2147483663" r:id="rId24"/>
    <p:sldLayoutId id="2147483664" r:id="rId25"/>
    <p:sldLayoutId id="2147483665" r:id="rId26"/>
    <p:sldLayoutId id="2147483666" r:id="rId27"/>
    <p:sldLayoutId id="2147483667" r:id="rId28"/>
    <p:sldLayoutId id="2147483668" r:id="rId29"/>
    <p:sldLayoutId id="2147483669" r:id="rId30"/>
    <p:sldLayoutId id="2147483670" r:id="rId31"/>
    <p:sldLayoutId id="2147483671" r:id="rId32"/>
    <p:sldLayoutId id="2147483672" r:id="rId33"/>
    <p:sldLayoutId id="2147483673" r:id="rId34"/>
    <p:sldLayoutId id="2147483674" r:id="rId35"/>
    <p:sldLayoutId id="2147483675" r:id="rId36"/>
    <p:sldLayoutId id="2147483676" r:id="rId37"/>
    <p:sldLayoutId id="2147483677" r:id="rId38"/>
    <p:sldLayoutId id="2147483678" r:id="rId39"/>
    <p:sldLayoutId id="2147483679" r:id="rId40"/>
    <p:sldLayoutId id="2147483680" r:id="rId41"/>
    <p:sldLayoutId id="2147483681" r:id="rId42"/>
    <p:sldLayoutId id="2147483682" r:id="rId43"/>
    <p:sldLayoutId id="2147483683" r:id="rId44"/>
    <p:sldLayoutId id="2147483684" r:id="rId45"/>
    <p:sldLayoutId id="2147483685" r:id="rId46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5C023B-A475-5068-1D78-7C8F081FF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64AD4-09C8-3776-CFFF-25BD1A521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1E22DE-9923-5741-C526-AA36CBCA4C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76D15-BBA2-0C4F-840E-B72EF3A0994C}" type="datetimeFigureOut">
              <a:rPr lang="en-CH" smtClean="0"/>
              <a:t>03.10.23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00CDA-AB6D-6330-4FBD-377D8C0109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1E4CC4-0F84-B001-92CB-AE549BFF9A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0AA51-C0CC-E141-83D7-CDA96CD477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79067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07E4C-C022-42DB-BD71-2D2CF2DA1A40}" type="datetimeFigureOut">
              <a:rPr lang="en-GB" smtClean="0"/>
              <a:t>03/10/2023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F733F-F1A5-47BF-8E0F-E00B089F25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610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linkedin.com/showcase/cern-innovation-partnerships/" TargetMode="External"/><Relationship Id="rId1" Type="http://schemas.openxmlformats.org/officeDocument/2006/relationships/slideLayout" Target="../slideLayouts/slideLayout4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8.xml"/><Relationship Id="rId4" Type="http://schemas.openxmlformats.org/officeDocument/2006/relationships/hyperlink" Target="https://cds.cern.ch/record/2861714/files/CERN-Brochure-2023-004-Eng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8.xml"/><Relationship Id="rId6" Type="http://schemas.microsoft.com/office/2007/relationships/hdphoto" Target="../media/hdphoto2.wdp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8B685-02D9-F812-5D04-F61EBB0D8D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7342" y="3068961"/>
            <a:ext cx="7901127" cy="1080120"/>
          </a:xfrm>
        </p:spPr>
        <p:txBody>
          <a:bodyPr/>
          <a:lstStyle/>
          <a:p>
            <a:r>
              <a:rPr lang="en-GB" sz="4800" dirty="0"/>
              <a:t>KT Forum - Introduction</a:t>
            </a:r>
            <a:endParaRPr lang="en-CH" sz="4800" dirty="0"/>
          </a:p>
        </p:txBody>
      </p:sp>
      <p:pic>
        <p:nvPicPr>
          <p:cNvPr id="9" name="Picture 8" descr="Shape, rectangle&#10;&#10;Description automatically generated">
            <a:extLst>
              <a:ext uri="{FF2B5EF4-FFF2-40B4-BE49-F238E27FC236}">
                <a16:creationId xmlns:a16="http://schemas.microsoft.com/office/drawing/2014/main" id="{E9A34ABB-088A-2A0F-47E3-01682B39D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7374" y="83470"/>
            <a:ext cx="3955876" cy="2625450"/>
          </a:xfrm>
          <a:prstGeom prst="rect">
            <a:avLst/>
          </a:prstGeom>
        </p:spPr>
      </p:pic>
      <p:pic>
        <p:nvPicPr>
          <p:cNvPr id="7" name="Picture 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CABFDBC9-0EE9-5A17-72E0-93B0F5716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7647" y="490868"/>
            <a:ext cx="6336704" cy="17996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8F0A08B-BFEB-1E39-03E0-CF8416735CF9}"/>
              </a:ext>
            </a:extLst>
          </p:cNvPr>
          <p:cNvSpPr/>
          <p:nvPr/>
        </p:nvSpPr>
        <p:spPr bwMode="auto">
          <a:xfrm>
            <a:off x="378674" y="5503080"/>
            <a:ext cx="90568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G. </a:t>
            </a:r>
            <a:r>
              <a:rPr kumimoji="0" lang="en-GB" sz="18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Anelli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, CERN</a:t>
            </a:r>
          </a:p>
          <a:p>
            <a:pPr marL="36576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36576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FFFFFF"/>
                </a:solidFill>
                <a:latin typeface="Arial"/>
                <a:cs typeface="Arial"/>
              </a:rPr>
              <a:t>03.10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.2023</a:t>
            </a:r>
            <a:endParaRPr kumimoji="0" lang="en-CH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9095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012A17E-49A6-0E67-6133-60BC267F576A}"/>
              </a:ext>
            </a:extLst>
          </p:cNvPr>
          <p:cNvSpPr txBox="1"/>
          <p:nvPr/>
        </p:nvSpPr>
        <p:spPr>
          <a:xfrm>
            <a:off x="547483" y="4795227"/>
            <a:ext cx="76821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  <a:hlinkClick r:id="rId2"/>
              </a:rPr>
              <a:t>https://www.linkedin.com/showcase/cern-innovation-partnerships/</a:t>
            </a:r>
            <a:endParaRPr kumimoji="0" lang="en-CH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 descr="A close-up of a blue background&#10;&#10;Description automatically generated">
            <a:extLst>
              <a:ext uri="{FF2B5EF4-FFF2-40B4-BE49-F238E27FC236}">
                <a16:creationId xmlns:a16="http://schemas.microsoft.com/office/drawing/2014/main" id="{5C2A2666-DCFD-7067-8933-83C78600D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16" y="295166"/>
            <a:ext cx="11935965" cy="4508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2D31A0C-FFFA-DB3D-DBA7-E72AF76C78E5}"/>
              </a:ext>
            </a:extLst>
          </p:cNvPr>
          <p:cNvSpPr txBox="1"/>
          <p:nvPr/>
        </p:nvSpPr>
        <p:spPr>
          <a:xfrm>
            <a:off x="4686300" y="5987118"/>
            <a:ext cx="7505700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channel: Follow us and share our posts</a:t>
            </a:r>
          </a:p>
        </p:txBody>
      </p:sp>
    </p:spTree>
    <p:extLst>
      <p:ext uri="{BB962C8B-B14F-4D97-AF65-F5344CB8AC3E}">
        <p14:creationId xmlns:p14="http://schemas.microsoft.com/office/powerpoint/2010/main" val="965367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erson walking past a large machine&#10;&#10;Description automatically generated">
            <a:extLst>
              <a:ext uri="{FF2B5EF4-FFF2-40B4-BE49-F238E27FC236}">
                <a16:creationId xmlns:a16="http://schemas.microsoft.com/office/drawing/2014/main" id="{74300C8D-E0E4-4535-639E-30F726DA84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423" b="-9058"/>
          <a:stretch/>
        </p:blipFill>
        <p:spPr>
          <a:xfrm>
            <a:off x="0" y="1"/>
            <a:ext cx="12192000" cy="7543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012A17E-49A6-0E67-6133-60BC267F576A}"/>
              </a:ext>
            </a:extLst>
          </p:cNvPr>
          <p:cNvSpPr txBox="1"/>
          <p:nvPr/>
        </p:nvSpPr>
        <p:spPr>
          <a:xfrm>
            <a:off x="126124" y="6321973"/>
            <a:ext cx="8670091" cy="40011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  <a:hlinkClick r:id="rId4"/>
              </a:rPr>
              <a:t>https://cds.cern.ch/record/2861714/files/CERN-Brochure-2023-004-Eng.pdf</a:t>
            </a:r>
            <a:endParaRPr kumimoji="0" lang="en-CH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D31A0C-FFFA-DB3D-DBA7-E72AF76C78E5}"/>
              </a:ext>
            </a:extLst>
          </p:cNvPr>
          <p:cNvSpPr txBox="1"/>
          <p:nvPr/>
        </p:nvSpPr>
        <p:spPr>
          <a:xfrm>
            <a:off x="9532883" y="565232"/>
            <a:ext cx="2659117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brochure</a:t>
            </a:r>
          </a:p>
        </p:txBody>
      </p:sp>
    </p:spTree>
    <p:extLst>
      <p:ext uri="{BB962C8B-B14F-4D97-AF65-F5344CB8AC3E}">
        <p14:creationId xmlns:p14="http://schemas.microsoft.com/office/powerpoint/2010/main" val="1994560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D6F014B-2CAF-28B7-E602-CAD3942F4477}"/>
              </a:ext>
            </a:extLst>
          </p:cNvPr>
          <p:cNvSpPr txBox="1"/>
          <p:nvPr/>
        </p:nvSpPr>
        <p:spPr>
          <a:xfrm>
            <a:off x="311150" y="1871717"/>
            <a:ext cx="4152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 pitchFamily="2" charset="0"/>
                <a:ea typeface="+mn-ea"/>
                <a:cs typeface="+mn-cs"/>
              </a:rPr>
              <a:t>See slides from Manuela/Marzena for a complete list of KT comms channels</a:t>
            </a:r>
            <a:endParaRPr kumimoji="0" lang="en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B0E2FCC-5607-4CD6-2EA4-1E9E35787EFD}"/>
              </a:ext>
            </a:extLst>
          </p:cNvPr>
          <p:cNvGraphicFramePr/>
          <p:nvPr/>
        </p:nvGraphicFramePr>
        <p:xfrm>
          <a:off x="3062226" y="125654"/>
          <a:ext cx="10903712" cy="63272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C79800C-6307-8CE3-CD13-3E21AF4C77D9}"/>
              </a:ext>
            </a:extLst>
          </p:cNvPr>
          <p:cNvSpPr txBox="1"/>
          <p:nvPr/>
        </p:nvSpPr>
        <p:spPr>
          <a:xfrm>
            <a:off x="0" y="265354"/>
            <a:ext cx="5181600" cy="584775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KT communication channels</a:t>
            </a:r>
          </a:p>
        </p:txBody>
      </p:sp>
      <p:sp>
        <p:nvSpPr>
          <p:cNvPr id="8" name="Striped Right Arrow 7">
            <a:extLst>
              <a:ext uri="{FF2B5EF4-FFF2-40B4-BE49-F238E27FC236}">
                <a16:creationId xmlns:a16="http://schemas.microsoft.com/office/drawing/2014/main" id="{17771D87-DC95-9487-1C68-147A5EC46167}"/>
              </a:ext>
            </a:extLst>
          </p:cNvPr>
          <p:cNvSpPr/>
          <p:nvPr/>
        </p:nvSpPr>
        <p:spPr>
          <a:xfrm rot="5400000">
            <a:off x="1774190" y="1118607"/>
            <a:ext cx="742188" cy="484632"/>
          </a:xfrm>
          <a:prstGeom prst="stripedRightArrow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622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2.pn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"/>
                    </a14:imgEffect>
                  </a14:imgLayer>
                </a14:imgProps>
              </a:ext>
            </a:extLst>
          </a:blip>
          <a:srcRect t="38420"/>
          <a:stretch/>
        </p:blipFill>
        <p:spPr>
          <a:xfrm>
            <a:off x="0" y="0"/>
            <a:ext cx="12192000" cy="550164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TextBox 5"/>
          <p:cNvSpPr txBox="1"/>
          <p:nvPr/>
        </p:nvSpPr>
        <p:spPr>
          <a:xfrm>
            <a:off x="608015" y="47858"/>
            <a:ext cx="115805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 competences on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F29676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Superconducting Materials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5338482" y="542419"/>
            <a:ext cx="6410537" cy="5998722"/>
            <a:chOff x="120876" y="1877144"/>
            <a:chExt cx="4143775" cy="4890285"/>
          </a:xfrm>
        </p:grpSpPr>
        <p:sp>
          <p:nvSpPr>
            <p:cNvPr id="43" name="Rounded Rectangle 42"/>
            <p:cNvSpPr/>
            <p:nvPr/>
          </p:nvSpPr>
          <p:spPr>
            <a:xfrm>
              <a:off x="431765" y="3660271"/>
              <a:ext cx="3827420" cy="1068781"/>
            </a:xfrm>
            <a:prstGeom prst="roundRect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437231" y="4814148"/>
              <a:ext cx="3827420" cy="1953281"/>
            </a:xfrm>
            <a:prstGeom prst="roundRect">
              <a:avLst>
                <a:gd name="adj" fmla="val 13019"/>
              </a:avLst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rot="16200000">
              <a:off x="-1039573" y="3037593"/>
              <a:ext cx="2671948" cy="3510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9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apps</a:t>
              </a:r>
              <a:endPara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9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44255" y="3660127"/>
              <a:ext cx="3775207" cy="12154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Medical imaging devices (for example MRI)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Nuclear Magnetic Resonance (NMR) analysis magnets 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Energy generation, storage and grid management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Supercomputing and data transmission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Transportation (for example maglev)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428542" y="2074530"/>
              <a:ext cx="3803480" cy="1495510"/>
            </a:xfrm>
            <a:prstGeom prst="roundRect">
              <a:avLst/>
            </a:prstGeom>
            <a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24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92821" y="316859"/>
            <a:ext cx="5526167" cy="5942889"/>
            <a:chOff x="90790" y="1604676"/>
            <a:chExt cx="4272074" cy="5819560"/>
          </a:xfrm>
        </p:grpSpPr>
        <p:sp>
          <p:nvSpPr>
            <p:cNvPr id="10" name="TextBox 9"/>
            <p:cNvSpPr txBox="1"/>
            <p:nvPr/>
          </p:nvSpPr>
          <p:spPr>
            <a:xfrm>
              <a:off x="501603" y="1604676"/>
              <a:ext cx="379453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29676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427079" y="3594704"/>
              <a:ext cx="3827420" cy="1068781"/>
            </a:xfrm>
            <a:prstGeom prst="roundRect">
              <a:avLst/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427079" y="4756874"/>
              <a:ext cx="3827420" cy="1953281"/>
            </a:xfrm>
            <a:prstGeom prst="roundRect">
              <a:avLst>
                <a:gd name="adj" fmla="val 13019"/>
              </a:avLst>
            </a:prstGeom>
            <a:noFill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5329" y="3556454"/>
              <a:ext cx="3840806" cy="9945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CERN uses a wide range of superconducting materials in the construction of its accelerators and experiments. Niobium titanium has been the workhorse for the LHC. Nb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Sn is required to produce the high-field magnets needed for the high luminosity upgrade. A wide range of materials are being explored to enable the cables, magnets and devices required for the future.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95272" y="4802148"/>
              <a:ext cx="3867592" cy="26220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Knowhow and experience with various SC materials like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Niobium titanium (magnets and bus-bars)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Magnesium </a:t>
              </a:r>
              <a:r>
                <a:rPr kumimoji="0" lang="en-GB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diboride</a:t>
              </a: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(superconducting link for high luminosity upgrade)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Niobium tin (magnets for </a:t>
              </a: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high luminosity upgrade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HTS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cuprates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YBCO and BSCCO (current leads and future magnets)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Knowhow and experience with various techniques and forms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Specification, analysis and collaborative development of wires and tapes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Production and testing of </a:t>
              </a: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Nb-Ti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Nb</a:t>
              </a:r>
              <a:r>
                <a:rPr kumimoji="0" lang="en-US" sz="12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Sn and HTS cables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Deposition of coatings and manufacturing of cavities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427079" y="2020608"/>
              <a:ext cx="3821318" cy="1464903"/>
            </a:xfrm>
            <a:prstGeom prst="roundRect">
              <a:avLst/>
            </a:prstGeom>
            <a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21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-1036612" y="3032276"/>
              <a:ext cx="2671948" cy="4044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9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what</a:t>
              </a:r>
              <a:endPara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9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 rot="16200000">
              <a:off x="-1042943" y="5012129"/>
              <a:ext cx="2671948" cy="4044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9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tech specs</a:t>
              </a:r>
              <a:endPara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9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4172B8B-25C3-204E-B104-0143E21EE0A3}"/>
              </a:ext>
            </a:extLst>
          </p:cNvPr>
          <p:cNvSpPr txBox="1"/>
          <p:nvPr/>
        </p:nvSpPr>
        <p:spPr>
          <a:xfrm>
            <a:off x="6094853" y="4592996"/>
            <a:ext cx="53246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Two new patents filed in 2023, we will share them as soon as they become available.</a:t>
            </a:r>
          </a:p>
        </p:txBody>
      </p:sp>
    </p:spTree>
    <p:extLst>
      <p:ext uri="{BB962C8B-B14F-4D97-AF65-F5344CB8AC3E}">
        <p14:creationId xmlns:p14="http://schemas.microsoft.com/office/powerpoint/2010/main" val="1905991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64ED1-A1EB-1BB8-34E5-79F25DCB0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098" y="3707764"/>
            <a:ext cx="3618056" cy="805774"/>
          </a:xfrm>
        </p:spPr>
        <p:txBody>
          <a:bodyPr>
            <a:normAutofit/>
          </a:bodyPr>
          <a:lstStyle/>
          <a:p>
            <a:r>
              <a:rPr lang="en-CH" sz="2000" dirty="0"/>
              <a:t>Development boards ready in Feb 2023.</a:t>
            </a:r>
          </a:p>
        </p:txBody>
      </p:sp>
      <p:pic>
        <p:nvPicPr>
          <p:cNvPr id="5" name="Content Placeholder 4" descr="A close-up of a chip&#10;&#10;Description automatically generated">
            <a:extLst>
              <a:ext uri="{FF2B5EF4-FFF2-40B4-BE49-F238E27FC236}">
                <a16:creationId xmlns:a16="http://schemas.microsoft.com/office/drawing/2014/main" id="{73688070-C99A-2005-96AD-E55C2D99E0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7" r="8184" b="-2"/>
          <a:stretch/>
        </p:blipFill>
        <p:spPr>
          <a:xfrm>
            <a:off x="4851362" y="10"/>
            <a:ext cx="7181613" cy="6857990"/>
          </a:xfrm>
          <a:prstGeom prst="rect">
            <a:avLst/>
          </a:prstGeom>
          <a:effectLst/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86ADC6C-C80B-7ECC-C394-2D9A31A9E835}"/>
              </a:ext>
            </a:extLst>
          </p:cNvPr>
          <p:cNvSpPr txBox="1">
            <a:spLocks/>
          </p:cNvSpPr>
          <p:nvPr/>
        </p:nvSpPr>
        <p:spPr>
          <a:xfrm>
            <a:off x="517098" y="4570544"/>
            <a:ext cx="3807187" cy="10375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2000" dirty="0"/>
              <a:t>Documentation and dossier will be available at the end of year.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EECC4FA-811F-64E4-09DE-75B15767BA39}"/>
              </a:ext>
            </a:extLst>
          </p:cNvPr>
          <p:cNvSpPr txBox="1">
            <a:spLocks/>
          </p:cNvSpPr>
          <p:nvPr/>
        </p:nvSpPr>
        <p:spPr>
          <a:xfrm>
            <a:off x="517098" y="1617651"/>
            <a:ext cx="3618056" cy="80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2000" dirty="0"/>
              <a:t>ASIC capable of measuring femto amperes to Atto amperes.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40A24E1-1AF2-D96D-A98F-B4F9C28439F7}"/>
              </a:ext>
            </a:extLst>
          </p:cNvPr>
          <p:cNvSpPr txBox="1">
            <a:spLocks/>
          </p:cNvSpPr>
          <p:nvPr/>
        </p:nvSpPr>
        <p:spPr>
          <a:xfrm>
            <a:off x="517098" y="2628771"/>
            <a:ext cx="3618056" cy="8057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2000" dirty="0"/>
              <a:t>Developed by Radio protection team at CERN to measure smallest possible currents.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820831F-373B-B4B2-17DE-06C18CFAD3D9}"/>
              </a:ext>
            </a:extLst>
          </p:cNvPr>
          <p:cNvSpPr txBox="1">
            <a:spLocks/>
          </p:cNvSpPr>
          <p:nvPr/>
        </p:nvSpPr>
        <p:spPr>
          <a:xfrm>
            <a:off x="517098" y="5722597"/>
            <a:ext cx="3618056" cy="80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2000" dirty="0"/>
              <a:t>Accurate 3 chip in development. Will be ready in 2024.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CEC92E6-5298-3ED5-1A9E-1BD475DDF23F}"/>
              </a:ext>
            </a:extLst>
          </p:cNvPr>
          <p:cNvSpPr/>
          <p:nvPr/>
        </p:nvSpPr>
        <p:spPr>
          <a:xfrm>
            <a:off x="4770784" y="0"/>
            <a:ext cx="7262191" cy="1699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B531A3-9780-7DD4-1723-D3B44152CFE2}"/>
              </a:ext>
            </a:extLst>
          </p:cNvPr>
          <p:cNvSpPr txBox="1"/>
          <p:nvPr/>
        </p:nvSpPr>
        <p:spPr>
          <a:xfrm>
            <a:off x="517098" y="278296"/>
            <a:ext cx="113402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/>
              <a:t>New technology in the CVC portfolio:</a:t>
            </a:r>
            <a:br>
              <a:rPr lang="en-GB" sz="4000" dirty="0"/>
            </a:br>
            <a:r>
              <a:rPr lang="en-GB" sz="4000" dirty="0"/>
              <a:t>ACCURATE 2 Integrated Circuit</a:t>
            </a:r>
          </a:p>
        </p:txBody>
      </p:sp>
    </p:spTree>
    <p:extLst>
      <p:ext uri="{BB962C8B-B14F-4D97-AF65-F5344CB8AC3E}">
        <p14:creationId xmlns:p14="http://schemas.microsoft.com/office/powerpoint/2010/main" val="1864079276"/>
      </p:ext>
    </p:extLst>
  </p:cSld>
  <p:clrMapOvr>
    <a:masterClrMapping/>
  </p:clrMapOvr>
</p:sld>
</file>

<file path=ppt/theme/theme1.xml><?xml version="1.0" encoding="utf-8"?>
<a:theme xmlns:a="http://schemas.openxmlformats.org/drawingml/2006/main" name="ThemeKTForum2023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hemeKTForum2023" id="{276DDA6D-BECA-4809-A0B5-C2440B145EF4}" vid="{143FCDB2-CBB9-4079-91C7-01F6E615CB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2B2E7415122DD468307144F7E18F974" ma:contentTypeVersion="15" ma:contentTypeDescription="Create a new document." ma:contentTypeScope="" ma:versionID="4a928baba8b28062a7b661fc4697f216">
  <xsd:schema xmlns:xsd="http://www.w3.org/2001/XMLSchema" xmlns:xs="http://www.w3.org/2001/XMLSchema" xmlns:p="http://schemas.microsoft.com/office/2006/metadata/properties" xmlns:ns3="ca5df5ad-0d0c-4779-8617-b4458b40be2a" xmlns:ns4="de63960f-9ce2-45bb-b7cd-410538caf0d9" targetNamespace="http://schemas.microsoft.com/office/2006/metadata/properties" ma:root="true" ma:fieldsID="305136ed78d689611f5033cfb980625b" ns3:_="" ns4:_="">
    <xsd:import namespace="ca5df5ad-0d0c-4779-8617-b4458b40be2a"/>
    <xsd:import namespace="de63960f-9ce2-45bb-b7cd-410538caf0d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5df5ad-0d0c-4779-8617-b4458b40be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7" nillable="true" ma:displayName="Tags" ma:internalName="MediaServiceAutoTags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63960f-9ce2-45bb-b7cd-410538caf0d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EE9498A-5289-43A1-9047-4265591B5C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5df5ad-0d0c-4779-8617-b4458b40be2a"/>
    <ds:schemaRef ds:uri="de63960f-9ce2-45bb-b7cd-410538caf0d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21C6A9-7B5E-4B45-B2EF-84CA46CCAAB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E0CF1EE-C6D6-431A-A9EE-04F9F95CB63E}">
  <ds:schemaRefs>
    <ds:schemaRef ds:uri="de63960f-9ce2-45bb-b7cd-410538caf0d9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dcmitype/"/>
    <ds:schemaRef ds:uri="ca5df5ad-0d0c-4779-8617-b4458b40be2a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ThemeKTForum2023</Template>
  <TotalTime>5091</TotalTime>
  <Words>343</Words>
  <Application>Microsoft Macintosh PowerPoint</Application>
  <PresentationFormat>Widescreen</PresentationFormat>
  <Paragraphs>44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Helvetica</vt:lpstr>
      <vt:lpstr>ThemeKTForum2023</vt:lpstr>
      <vt:lpstr>Office Theme</vt:lpstr>
      <vt:lpstr>1_Office Theme</vt:lpstr>
      <vt:lpstr>KT Forum - Introduction</vt:lpstr>
      <vt:lpstr>PowerPoint Presentation</vt:lpstr>
      <vt:lpstr>PowerPoint Presentation</vt:lpstr>
      <vt:lpstr>PowerPoint Presentation</vt:lpstr>
      <vt:lpstr>PowerPoint Presentation</vt:lpstr>
      <vt:lpstr>Development boards ready in Feb 2023.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Myriam Ayass</dc:creator>
  <cp:lastModifiedBy>Giovanni Anelli</cp:lastModifiedBy>
  <cp:revision>48</cp:revision>
  <dcterms:created xsi:type="dcterms:W3CDTF">2022-11-15T07:36:23Z</dcterms:created>
  <dcterms:modified xsi:type="dcterms:W3CDTF">2023-10-03T09:28:46Z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0x01010042B2E7415122DD468307144F7E18F974</vt:lpwstr>
  </property>
</Properties>
</file>