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307" r:id="rId2"/>
    <p:sldId id="407" r:id="rId3"/>
    <p:sldId id="2146850606" r:id="rId4"/>
    <p:sldId id="2146850561" r:id="rId5"/>
    <p:sldId id="2146850616" r:id="rId6"/>
    <p:sldId id="2146850635" r:id="rId7"/>
    <p:sldId id="2146850636" r:id="rId8"/>
    <p:sldId id="2146850631" r:id="rId9"/>
    <p:sldId id="2146850637" r:id="rId10"/>
    <p:sldId id="314" r:id="rId11"/>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0032"/>
    <a:srgbClr val="87B919"/>
    <a:srgbClr val="00879A"/>
    <a:srgbClr val="F59600"/>
    <a:srgbClr val="6E378C"/>
    <a:srgbClr val="87B91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324"/>
    <p:restoredTop sz="95763"/>
  </p:normalViewPr>
  <p:slideViewPr>
    <p:cSldViewPr snapToGrid="0" snapToObjects="1">
      <p:cViewPr>
        <p:scale>
          <a:sx n="103" d="100"/>
          <a:sy n="103" d="100"/>
        </p:scale>
        <p:origin x="1456" y="72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97" d="100"/>
          <a:sy n="97" d="100"/>
        </p:scale>
        <p:origin x="3120"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DCD1388-454F-6A41-8D9C-6830835A96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D49C4765-2EB9-ED4B-89B0-4D57FC3316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A557B-4A2D-3B4D-9FA8-1AA2CE31030D}" type="datetimeFigureOut">
              <a:rPr lang="en-GB" smtClean="0"/>
              <a:t>01/11/2023</a:t>
            </a:fld>
            <a:endParaRPr lang="en-GB"/>
          </a:p>
        </p:txBody>
      </p:sp>
      <p:sp>
        <p:nvSpPr>
          <p:cNvPr id="4" name="Marcador de pie de página 3">
            <a:extLst>
              <a:ext uri="{FF2B5EF4-FFF2-40B4-BE49-F238E27FC236}">
                <a16:creationId xmlns:a16="http://schemas.microsoft.com/office/drawing/2014/main" id="{8F02C898-0DD8-2F4B-9EA6-76CDDAEDBC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5B5FD926-84D4-774C-8B9B-FF0DC63B58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A80CDF-2BF2-714D-BCA5-45B4AC7E927D}" type="slidenum">
              <a:rPr lang="en-GB" smtClean="0"/>
              <a:t>‹#›</a:t>
            </a:fld>
            <a:endParaRPr lang="en-GB"/>
          </a:p>
        </p:txBody>
      </p:sp>
    </p:spTree>
    <p:extLst>
      <p:ext uri="{BB962C8B-B14F-4D97-AF65-F5344CB8AC3E}">
        <p14:creationId xmlns:p14="http://schemas.microsoft.com/office/powerpoint/2010/main" val="2498697025"/>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9-15T11:47:29.403"/>
    </inkml:context>
    <inkml:brush xml:id="br0">
      <inkml:brushProperty name="width" value="0.2" units="cm"/>
      <inkml:brushProperty name="height" value="0.4" units="cm"/>
      <inkml:brushProperty name="color" value="#969696"/>
      <inkml:brushProperty name="tip" value="rectangle"/>
      <inkml:brushProperty name="rasterOp" value="maskPen"/>
    </inkml:brush>
  </inkml:definitions>
  <inkml:trace contextRef="#ctx0" brushRef="#br0">663 0 16383,'-24'43'0,"-3"3"0,0-5 0,-2 1 0,1-3 0,4-7 0,5-4 0,2-4 0,5-4 0,2-4 0,2-3 0,0 1 0,0 0 0,-1 2 0,-1 1 0,1-1 0,1-3 0,1-2 0,2-2 0,-1-1 0,-2 4 0,2-3 0,-2 3 0,3-3 0,-1 0 0,-1-1 0,0 1 0,0 0 0,-1 0 0,0 0 0,0-1 0,0 0 0,0 0 0,1-1 0,-1 2 0,2-3 0,-2 7 0,3-5 0,-1 3 0,0-2 0,1 0 0,-1 0 0,0 0 0,1-1 0,-3 4 0,2-3 0,-2 5 0,2-5 0,0 2 0,0-1 0,-1 1 0,1-1 0,0 0 0,1-2 0,-1 4 0,1-4 0,-2 4 0,2-4 0,-1 0 0,-2 4 0,1-3 0,-2 3 0,4-4 0,-1 1 0,0 0 0,0-1 0,-1 0 0,-1-1 0,1 0 0,-1 0 0,1 0 0,-1 0 0,0 0 0,1 0 0,1 2 0,44-15 0,-9 8 0,35-13 0,-20 12 0,-7 2 0,-6 2 0,-6 0 0,-5-1 0,1-1 0,-1 0 0,1 0 0,-2 0 0,0-1 0,-2 1 0,-1-1 0,0 0 0,1 1 0,1 0 0,0-1 0,-1 0 0,-1 0 0,1-1 0,0-1 0,1 0 0,0 0 0,-2 0 0,-1 0 0,0 0 0,-3 0 0,2 0 0,0 1 0,0 0 0,2 1 0,-1 1 0,0 0 0,1 0 0,1-1 0,0 0 0,0-2 0,0 1 0,-2-1 0,-1 0 0,-2 0 0,-2 0 0,0 0 0,0 0 0,2 0 0,2 0 0,2 0 0,0 0 0,-1 0 0,-1 0 0,-1 0 0,0 0 0,0 0 0,-1 0 0,-2 0 0,0 0 0,2 0 0,-2 0 0,3 0 0,-4 0 0,1 0 0,4 0 0,-3 0 0,4-1 0,-4 0 0,1 1 0,-2-1 0,1 1 0,-1 0 0,0 0 0,3-3 0,-1 2 0,4-3 0,-2 2 0,-3 0 0,1 1 0,-4-1 0,4 2 0,-2-1 0,3 1 0,-11-14 0,-5 0 0,-12-13 0,-4 3 0,0 2 0,0 2 0,1 1 0,0 2 0,1 1 0,1 1 0,2 3 0,2 0 0,0 0 0,1-2 0,0-3 0,0-1 0,0-2 0,-1-1 0,0-1 0,-1 0 0,1 3 0,0 2 0,0 3 0,1 3 0,0 0 0,0 0 0,1-1 0,0 1 0,-1-1 0,1 1 0,0-1 0,1 1 0,0-1 0,1 0 0,0 1 0,1 1 0,0-1 0,2 0 0,-1 0 0,0 1 0,2 1 0,-2 0 0,1 1 0,-2-3 0,2 1 0,0 1 0,0 1 0,0-1 0,0 0 0,-1 0 0,0-2 0,0 1 0,0 0 0,0-1 0,0 0 0,0-1 0,0 0 0,-1-2 0,2 0 0,0 0 0,0 0 0,1 1 0,1 1 0,0 1 0,0 1 0,0-3 0,0 3 0,-1-4 0,1 4 0,0-1 0,-15 37 0,6-5 0,-14 35 0,9-13 0,-4 7 0,1-2 0,1-4 0,4-8 0,5-11 0,1-3 0,0-2 0,1-3 0,-1-1 0,1 0 0,0-2 0,-1 1 0,0 1 0,-1-1 0,0 1 0,0 0 0,0-2 0,2-2 0,1-2 0,3-3 0,36 0 0,-3-4 0,29 3 0,-18-2 0,-2 4 0,-15-3 0,3 3 0,-9-2 0,4 3 0,-2-2 0,-2 0 0,-1-1 0,-3-1 0,-2-2 0,-3-1 0,2-1 0,0 0 0,2 1 0,0-1 0,1 1 0,-1-1 0,0 0 0,-2 0 0,0 0 0,1 0 0,-1 0 0,5 3 0,-6-2 0,3 2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A6871-DFF2-CE47-B755-5F5BF60D47B5}" type="datetimeFigureOut">
              <a:rPr lang="en-GB" smtClean="0"/>
              <a:t>01/11/2023</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B9BA7-E0C3-144E-BB89-74F698A70A79}" type="slidenum">
              <a:rPr lang="en-GB" smtClean="0"/>
              <a:t>‹#›</a:t>
            </a:fld>
            <a:endParaRPr lang="en-GB"/>
          </a:p>
        </p:txBody>
      </p:sp>
    </p:spTree>
    <p:extLst>
      <p:ext uri="{BB962C8B-B14F-4D97-AF65-F5344CB8AC3E}">
        <p14:creationId xmlns:p14="http://schemas.microsoft.com/office/powerpoint/2010/main" val="149050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549E03-5E61-9344-9F2B-A7AC2BD1FB60}" type="slidenum">
              <a:rPr lang="fr-FR" smtClean="0"/>
              <a:t>2</a:t>
            </a:fld>
            <a:endParaRPr lang="fr-FR"/>
          </a:p>
        </p:txBody>
      </p:sp>
    </p:spTree>
    <p:extLst>
      <p:ext uri="{BB962C8B-B14F-4D97-AF65-F5344CB8AC3E}">
        <p14:creationId xmlns:p14="http://schemas.microsoft.com/office/powerpoint/2010/main" val="2598663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265E2EA8-E718-8C43-9CCE-31985C47A6FA}" type="slidenum">
              <a:rPr lang="en-CH" smtClean="0"/>
              <a:t>3</a:t>
            </a:fld>
            <a:endParaRPr lang="en-CH"/>
          </a:p>
        </p:txBody>
      </p:sp>
    </p:spTree>
    <p:extLst>
      <p:ext uri="{BB962C8B-B14F-4D97-AF65-F5344CB8AC3E}">
        <p14:creationId xmlns:p14="http://schemas.microsoft.com/office/powerpoint/2010/main" val="4272137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6</a:t>
            </a:fld>
            <a:endParaRPr lang="en-GB"/>
          </a:p>
        </p:txBody>
      </p:sp>
    </p:spTree>
    <p:extLst>
      <p:ext uri="{BB962C8B-B14F-4D97-AF65-F5344CB8AC3E}">
        <p14:creationId xmlns:p14="http://schemas.microsoft.com/office/powerpoint/2010/main" val="13936443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effectLst/>
                <a:latin typeface="Helvetica Neue" panose="02000503000000020004" pitchFamily="2" charset="0"/>
              </a:rPr>
              <a:t>Add explanation to intro on Thursday that this day we work on the ideal vision, that may be so amazing that it would never be attainable in real, and on Friday we will translate what that could mean in practice in the short and mid term</a:t>
            </a:r>
          </a:p>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8</a:t>
            </a:fld>
            <a:endParaRPr lang="en-GB"/>
          </a:p>
        </p:txBody>
      </p:sp>
    </p:spTree>
    <p:extLst>
      <p:ext uri="{BB962C8B-B14F-4D97-AF65-F5344CB8AC3E}">
        <p14:creationId xmlns:p14="http://schemas.microsoft.com/office/powerpoint/2010/main" val="22134833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10</a:t>
            </a:fld>
            <a:endParaRPr lang="en-GB"/>
          </a:p>
        </p:txBody>
      </p:sp>
    </p:spTree>
    <p:extLst>
      <p:ext uri="{BB962C8B-B14F-4D97-AF65-F5344CB8AC3E}">
        <p14:creationId xmlns:p14="http://schemas.microsoft.com/office/powerpoint/2010/main" val="8710936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Black">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a:prstGeom prst="rect">
            <a:avLst/>
          </a:prstGeo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292311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a:extLst>
              <a:ext uri="{28A0092B-C50C-407E-A947-70E740481C1C}">
                <a14:useLocalDpi xmlns:a14="http://schemas.microsoft.com/office/drawing/2010/main" val="0"/>
              </a:ext>
            </a:extLst>
          </a:blip>
          <a:srcRect l="39580"/>
          <a:stretch/>
        </p:blipFill>
        <p:spPr>
          <a:xfrm>
            <a:off x="3619180" y="-2127"/>
            <a:ext cx="5524820" cy="5124894"/>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565200"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565200" y="678268"/>
            <a:ext cx="2977563" cy="529407"/>
          </a:xfrm>
          <a:prstGeom prst="rect">
            <a:avLst/>
          </a:prstGeom>
        </p:spPr>
        <p:txBody>
          <a:bodyPr lIns="0" anchor="b" anchorCtr="0">
            <a:noAutofit/>
          </a:bodyPr>
          <a:lstStyle>
            <a:lvl1pPr algn="l">
              <a:defRPr sz="2000"/>
            </a:lvl1pPr>
          </a:lstStyle>
          <a:p>
            <a:r>
              <a:rPr lang="en-GB" noProof="0" dirty="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565200" y="1221070"/>
            <a:ext cx="2974201" cy="638466"/>
          </a:xfrm>
          <a:prstGeom prst="rect">
            <a:avLst/>
          </a:prstGeom>
        </p:spPr>
        <p:txBody>
          <a:bodyPr lIns="0">
            <a:noAutofit/>
          </a:bodyPr>
          <a:lstStyle>
            <a:lvl1pPr marL="0" indent="0">
              <a:buNone/>
              <a:defRPr sz="1600" b="1"/>
            </a:lvl1pPr>
          </a:lstStyle>
          <a:p>
            <a:pPr lvl="0"/>
            <a:r>
              <a:rPr lang="en-GB" noProof="0" dirty="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565200" y="1967113"/>
            <a:ext cx="2981631" cy="2843092"/>
          </a:xfrm>
          <a:prstGeom prst="rect">
            <a:avLst/>
          </a:prstGeom>
        </p:spPr>
        <p:txBody>
          <a:bodyPr lIns="0">
            <a:normAutofit/>
          </a:bodyPr>
          <a:lstStyle>
            <a:lvl1pPr marL="0" indent="0">
              <a:buNone/>
              <a:defRPr sz="1600"/>
            </a:lvl1pPr>
          </a:lstStyle>
          <a:p>
            <a:pPr lvl="0"/>
            <a:r>
              <a:rPr lang="en-GB" noProof="0" dirty="0"/>
              <a:t>Content</a:t>
            </a:r>
          </a:p>
        </p:txBody>
      </p:sp>
    </p:spTree>
    <p:extLst>
      <p:ext uri="{BB962C8B-B14F-4D97-AF65-F5344CB8AC3E}">
        <p14:creationId xmlns:p14="http://schemas.microsoft.com/office/powerpoint/2010/main" val="52447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TEXT">
    <p:spTree>
      <p:nvGrpSpPr>
        <p:cNvPr id="1" name=""/>
        <p:cNvGrpSpPr/>
        <p:nvPr/>
      </p:nvGrpSpPr>
      <p:grpSpPr>
        <a:xfrm>
          <a:off x="0" y="0"/>
          <a:ext cx="0" cy="0"/>
          <a:chOff x="0" y="0"/>
          <a:chExt cx="0" cy="0"/>
        </a:xfrm>
      </p:grpSpPr>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565200" y="617543"/>
            <a:ext cx="6930979"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89946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593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4595052" y="1311168"/>
            <a:ext cx="3993137" cy="2578234"/>
          </a:xfrm>
          <a:prstGeom prst="rect">
            <a:avLst/>
          </a:prstGeom>
        </p:spPr>
        <p:txBody>
          <a:bodyPr anchor="t">
            <a:norm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13138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Caption_B">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11169"/>
            <a:ext cx="4006308" cy="2577600"/>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363918"/>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130399"/>
            <a:ext cx="3096666" cy="550782"/>
          </a:xfrm>
          <a:prstGeom prst="rect">
            <a:avLst/>
          </a:prstGeom>
        </p:spPr>
        <p:txBody>
          <a:bodyPr lIns="0" bIns="0" anchor="b" anchorCtr="0">
            <a:noAutofit/>
          </a:bodyPr>
          <a:lstStyle>
            <a:lvl1pPr marL="0" indent="0" algn="l" rtl="0">
              <a:buNone/>
              <a:defRPr sz="900">
                <a:solidFill>
                  <a:schemeClr val="tx1">
                    <a:lumMod val="50000"/>
                    <a:lumOff val="50000"/>
                  </a:schemeClr>
                </a:solidFill>
              </a:defRPr>
            </a:lvl1pPr>
          </a:lstStyle>
          <a:p>
            <a:pPr lvl="0"/>
            <a:r>
              <a:rPr lang="en-GB" dirty="0"/>
              <a:t>Write caption here up to 3 lines</a:t>
            </a:r>
          </a:p>
        </p:txBody>
      </p:sp>
    </p:spTree>
    <p:extLst>
      <p:ext uri="{BB962C8B-B14F-4D97-AF65-F5344CB8AC3E}">
        <p14:creationId xmlns:p14="http://schemas.microsoft.com/office/powerpoint/2010/main" val="81698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4595052" y="1311168"/>
            <a:ext cx="3993137" cy="2578234"/>
          </a:xfrm>
          <a:prstGeom prst="rect">
            <a:avLst/>
          </a:prstGeom>
        </p:spPr>
        <p:txBody>
          <a:bodyPr anchor="t">
            <a:no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494511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posición de imagen 2">
            <a:extLst>
              <a:ext uri="{FF2B5EF4-FFF2-40B4-BE49-F238E27FC236}">
                <a16:creationId xmlns:a16="http://schemas.microsoft.com/office/drawing/2014/main" id="{C8B12A67-246C-3548-BFDC-213A22D509F1}"/>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3" name="Marcador de texto 11">
            <a:extLst>
              <a:ext uri="{FF2B5EF4-FFF2-40B4-BE49-F238E27FC236}">
                <a16:creationId xmlns:a16="http://schemas.microsoft.com/office/drawing/2014/main" id="{70F7A1AF-7436-084B-BC19-881A49D870F1}"/>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4" name="Marcador de posición de imagen 2">
            <a:extLst>
              <a:ext uri="{FF2B5EF4-FFF2-40B4-BE49-F238E27FC236}">
                <a16:creationId xmlns:a16="http://schemas.microsoft.com/office/drawing/2014/main" id="{BCC7D580-CFC7-6F40-8A7A-293870E3ABE8}"/>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1C359E23-7595-9043-A6C1-C845DB557DFD}"/>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Tree>
    <p:extLst>
      <p:ext uri="{BB962C8B-B14F-4D97-AF65-F5344CB8AC3E}">
        <p14:creationId xmlns:p14="http://schemas.microsoft.com/office/powerpoint/2010/main" val="95864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HOTOS+Caption_B">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1" name="Marcador de posición de imagen 2">
            <a:extLst>
              <a:ext uri="{FF2B5EF4-FFF2-40B4-BE49-F238E27FC236}">
                <a16:creationId xmlns:a16="http://schemas.microsoft.com/office/drawing/2014/main" id="{9410076B-D8C5-C940-B21B-2BC0E16D2CBA}"/>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1E4446CF-CE8C-684E-A6B3-C9CA5339B2C1}"/>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
        <p:nvSpPr>
          <p:cNvPr id="10" name="Título 1">
            <a:extLst>
              <a:ext uri="{FF2B5EF4-FFF2-40B4-BE49-F238E27FC236}">
                <a16:creationId xmlns:a16="http://schemas.microsoft.com/office/drawing/2014/main" id="{101D4DB9-5F18-DD4F-B34F-32305C35DB6B}"/>
              </a:ext>
            </a:extLst>
          </p:cNvPr>
          <p:cNvSpPr>
            <a:spLocks noGrp="1"/>
          </p:cNvSpPr>
          <p:nvPr>
            <p:ph type="title" hasCustomPrompt="1"/>
          </p:nvPr>
        </p:nvSpPr>
        <p:spPr>
          <a:xfrm>
            <a:off x="565200" y="617543"/>
            <a:ext cx="6697896"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Tree>
    <p:extLst>
      <p:ext uri="{BB962C8B-B14F-4D97-AF65-F5344CB8AC3E}">
        <p14:creationId xmlns:p14="http://schemas.microsoft.com/office/powerpoint/2010/main" val="396134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dirty="0"/>
          </a:p>
        </p:txBody>
      </p:sp>
      <p:sp>
        <p:nvSpPr>
          <p:cNvPr id="8" name="Paralelogramo 7"/>
          <p:cNvSpPr/>
          <p:nvPr userDrawn="1"/>
        </p:nvSpPr>
        <p:spPr>
          <a:xfrm>
            <a:off x="7532836" y="-5755"/>
            <a:ext cx="1632892" cy="971734"/>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solidFill>
                  <a:schemeClr val="bg1"/>
                </a:solidFill>
              </a:defRPr>
            </a:lvl1pPr>
          </a:lstStyle>
          <a:p>
            <a:r>
              <a:rPr lang="en-GB" noProof="0" dirty="0"/>
              <a:t>Your title here</a:t>
            </a:r>
            <a:br>
              <a:rPr lang="en-GB" noProof="0" dirty="0"/>
            </a:br>
            <a:endParaRPr lang="en-GB" noProof="0" dirty="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564413" y="483518"/>
            <a:ext cx="911243" cy="310"/>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565200" y="1302202"/>
            <a:ext cx="8027992" cy="3368043"/>
          </a:xfrm>
          <a:prstGeom prst="rect">
            <a:avLst/>
          </a:prstGeom>
        </p:spPr>
        <p:txBody>
          <a:bodyPr anchor="t">
            <a:normAutofit/>
          </a:bodyPr>
          <a:lstStyle>
            <a:lvl1pPr marL="285750" indent="-285750">
              <a:buFont typeface="Arial" panose="020B0604020202020204" pitchFamily="34" charset="0"/>
              <a:buChar char="•"/>
              <a:defRPr sz="16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a:t>
            </a:r>
          </a:p>
        </p:txBody>
      </p:sp>
    </p:spTree>
    <p:extLst>
      <p:ext uri="{BB962C8B-B14F-4D97-AF65-F5344CB8AC3E}">
        <p14:creationId xmlns:p14="http://schemas.microsoft.com/office/powerpoint/2010/main" val="1084176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12" name="Conector recto 11"/>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8" name="Conector recto 7"/>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Tabla 8">
            <a:extLst>
              <a:ext uri="{FF2B5EF4-FFF2-40B4-BE49-F238E27FC236}">
                <a16:creationId xmlns:a16="http://schemas.microsoft.com/office/drawing/2014/main" id="{1E6B2D3C-E2BF-B74C-A652-707CA4B5CCEC}"/>
              </a:ext>
            </a:extLst>
          </p:cNvPr>
          <p:cNvGraphicFramePr>
            <a:graphicFrameLocks noGrp="1"/>
          </p:cNvGraphicFramePr>
          <p:nvPr userDrawn="1">
            <p:extLst>
              <p:ext uri="{D42A27DB-BD31-4B8C-83A1-F6EECF244321}">
                <p14:modId xmlns:p14="http://schemas.microsoft.com/office/powerpoint/2010/main" val="3508330291"/>
              </p:ext>
            </p:extLst>
          </p:nvPr>
        </p:nvGraphicFramePr>
        <p:xfrm>
          <a:off x="565200" y="1635646"/>
          <a:ext cx="8176081" cy="2560320"/>
        </p:xfrm>
        <a:graphic>
          <a:graphicData uri="http://schemas.openxmlformats.org/drawingml/2006/table">
            <a:tbl>
              <a:tblPr firstRow="1" bandRow="1" bandCol="1">
                <a:tableStyleId>{7E9639D4-E3E2-4D34-9284-5A2195B3D0D7}</a:tableStyleId>
              </a:tblPr>
              <a:tblGrid>
                <a:gridCol w="1506157">
                  <a:extLst>
                    <a:ext uri="{9D8B030D-6E8A-4147-A177-3AD203B41FA5}">
                      <a16:colId xmlns:a16="http://schemas.microsoft.com/office/drawing/2014/main" val="20000"/>
                    </a:ext>
                  </a:extLst>
                </a:gridCol>
                <a:gridCol w="3103876">
                  <a:extLst>
                    <a:ext uri="{9D8B030D-6E8A-4147-A177-3AD203B41FA5}">
                      <a16:colId xmlns:a16="http://schemas.microsoft.com/office/drawing/2014/main" val="20001"/>
                    </a:ext>
                  </a:extLst>
                </a:gridCol>
                <a:gridCol w="219757">
                  <a:extLst>
                    <a:ext uri="{9D8B030D-6E8A-4147-A177-3AD203B41FA5}">
                      <a16:colId xmlns:a16="http://schemas.microsoft.com/office/drawing/2014/main" val="20002"/>
                    </a:ext>
                  </a:extLst>
                </a:gridCol>
                <a:gridCol w="789126">
                  <a:extLst>
                    <a:ext uri="{9D8B030D-6E8A-4147-A177-3AD203B41FA5}">
                      <a16:colId xmlns:a16="http://schemas.microsoft.com/office/drawing/2014/main" val="20003"/>
                    </a:ext>
                  </a:extLst>
                </a:gridCol>
                <a:gridCol w="859049">
                  <a:extLst>
                    <a:ext uri="{9D8B030D-6E8A-4147-A177-3AD203B41FA5}">
                      <a16:colId xmlns:a16="http://schemas.microsoft.com/office/drawing/2014/main" val="20004"/>
                    </a:ext>
                  </a:extLst>
                </a:gridCol>
                <a:gridCol w="849059">
                  <a:extLst>
                    <a:ext uri="{9D8B030D-6E8A-4147-A177-3AD203B41FA5}">
                      <a16:colId xmlns:a16="http://schemas.microsoft.com/office/drawing/2014/main" val="20005"/>
                    </a:ext>
                  </a:extLst>
                </a:gridCol>
                <a:gridCol w="849057">
                  <a:extLst>
                    <a:ext uri="{9D8B030D-6E8A-4147-A177-3AD203B41FA5}">
                      <a16:colId xmlns:a16="http://schemas.microsoft.com/office/drawing/2014/main" val="20006"/>
                    </a:ext>
                  </a:extLst>
                </a:gridCol>
              </a:tblGrid>
              <a:tr h="259253">
                <a:tc>
                  <a:txBody>
                    <a:bodyPr/>
                    <a:lstStyle/>
                    <a:p>
                      <a:r>
                        <a:rPr lang="es-ES" sz="1400" b="1" i="0" dirty="0" err="1">
                          <a:latin typeface="Arial" panose="020B0604020202020204" pitchFamily="34" charset="0"/>
                          <a:cs typeface="Arial" panose="020B0604020202020204" pitchFamily="34" charset="0"/>
                        </a:rPr>
                        <a:t>Your</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table</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here</a:t>
                      </a:r>
                      <a:endParaRPr lang="es-ES" sz="1400" b="1" i="0" dirty="0">
                        <a:latin typeface="Arial" panose="020B0604020202020204" pitchFamily="34" charset="0"/>
                        <a:cs typeface="Arial" panose="020B0604020202020204" pitchFamily="34" charset="0"/>
                      </a:endParaRPr>
                    </a:p>
                  </a:txBody>
                  <a:tcPr/>
                </a:tc>
                <a:tc>
                  <a:txBody>
                    <a:bodyPr/>
                    <a:lstStyle/>
                    <a:p>
                      <a:pPr algn="r"/>
                      <a:endParaRPr lang="es-ES" dirty="0">
                        <a:latin typeface="Arial" panose="020B0604020202020204" pitchFamily="34" charset="0"/>
                        <a:cs typeface="Arial" panose="020B0604020202020204" pitchFamily="34" charset="0"/>
                      </a:endParaRPr>
                    </a:p>
                  </a:txBody>
                  <a:tcPr/>
                </a:tc>
                <a:tc>
                  <a:txBody>
                    <a:bodyPr/>
                    <a:lstStyle/>
                    <a:p>
                      <a:endParaRPr lang="es-ES" dirty="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dirty="0">
                          <a:latin typeface="Arial" panose="020B0604020202020204" pitchFamily="34" charset="0"/>
                          <a:cs typeface="Arial" panose="020B0604020202020204" pitchFamily="34" charset="0"/>
                        </a:rPr>
                        <a:t>2016</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01370">
                <a:tc gridSpan="2">
                  <a:txBody>
                    <a:bodyPr/>
                    <a:lstStyle/>
                    <a:p>
                      <a:pPr marL="0" indent="0">
                        <a:buFont typeface="Arial"/>
                        <a:buNone/>
                      </a:pPr>
                      <a:r>
                        <a:rPr lang="es-ES" sz="1200" b="1" i="0" dirty="0" err="1">
                          <a:latin typeface="Arial" panose="020B0604020202020204" pitchFamily="34" charset="0"/>
                          <a:cs typeface="Arial" panose="020B0604020202020204" pitchFamily="34" charset="0"/>
                        </a:rPr>
                        <a:t>Students</a:t>
                      </a:r>
                      <a:r>
                        <a:rPr lang="es-ES" sz="1200" b="1" i="0" dirty="0">
                          <a:latin typeface="Arial" panose="020B0604020202020204" pitchFamily="34" charset="0"/>
                          <a:cs typeface="Arial" panose="020B0604020202020204" pitchFamily="34" charset="0"/>
                        </a:rPr>
                        <a:t> (</a:t>
                      </a:r>
                      <a:r>
                        <a:rPr lang="es-ES" sz="1200" b="1" i="0" dirty="0" err="1">
                          <a:latin typeface="Arial" panose="020B0604020202020204" pitchFamily="34" charset="0"/>
                          <a:cs typeface="Arial" panose="020B0604020202020204" pitchFamily="34" charset="0"/>
                        </a:rPr>
                        <a:t>oBot</a:t>
                      </a:r>
                      <a:r>
                        <a:rPr lang="es-ES" sz="1200" b="1" i="0" dirty="0">
                          <a:latin typeface="Arial" panose="020B0604020202020204" pitchFamily="34" charset="0"/>
                          <a:cs typeface="Arial" panose="020B0604020202020204" pitchFamily="34" charset="0"/>
                        </a:rPr>
                        <a:t>, CBI, OSU, NTNU,</a:t>
                      </a:r>
                      <a:r>
                        <a:rPr lang="es-ES" sz="1200" b="1" i="0" baseline="0" dirty="0">
                          <a:latin typeface="Arial" panose="020B0604020202020204" pitchFamily="34" charset="0"/>
                          <a:cs typeface="Arial" panose="020B0604020202020204" pitchFamily="34" charset="0"/>
                        </a:rPr>
                        <a:t> CESP in </a:t>
                      </a:r>
                      <a:r>
                        <a:rPr lang="es-ES" sz="1200" b="1" i="0" baseline="0" dirty="0" err="1">
                          <a:latin typeface="Arial" panose="020B0604020202020204" pitchFamily="34" charset="0"/>
                          <a:cs typeface="Arial" panose="020B0604020202020204" pitchFamily="34" charset="0"/>
                        </a:rPr>
                        <a:t>residence</a:t>
                      </a:r>
                      <a:r>
                        <a:rPr lang="es-ES" sz="1200" b="1" i="0" baseline="0" dirty="0">
                          <a:latin typeface="Arial" panose="020B0604020202020204" pitchFamily="34" charset="0"/>
                          <a:cs typeface="Arial" panose="020B0604020202020204" pitchFamily="34" charset="0"/>
                        </a:rPr>
                        <a:t>):</a:t>
                      </a:r>
                      <a:endParaRPr lang="es-ES" sz="1200" b="1" i="0" dirty="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lnL w="12700" cap="flat" cmpd="sng" algn="ctr">
                      <a:solidFill>
                        <a:scrgbClr r="0" g="0" b="0"/>
                      </a:solidFill>
                      <a:prstDash val="sysDash"/>
                      <a:round/>
                      <a:headEnd type="none" w="med" len="med"/>
                      <a:tailEnd type="none" w="med" len="med"/>
                    </a:ln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r>
                        <a:rPr lang="es-ES" sz="1200" b="0" i="0" dirty="0">
                          <a:latin typeface="Arial" panose="020B0604020202020204" pitchFamily="34" charset="0"/>
                          <a:cs typeface="Arial" panose="020B0604020202020204" pitchFamily="34" charset="0"/>
                        </a:rPr>
                        <a:t>9 </a:t>
                      </a:r>
                      <a:r>
                        <a:rPr lang="es-ES" sz="1200" b="0" i="0" dirty="0" err="1">
                          <a:latin typeface="Arial" panose="020B0604020202020204" pitchFamily="34" charset="0"/>
                          <a:cs typeface="Arial" panose="020B0604020202020204" pitchFamily="34" charset="0"/>
                        </a:rPr>
                        <a:t>weeks</a:t>
                      </a:r>
                      <a:endParaRPr lang="es-ES" sz="1200" b="0" i="0" dirty="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extLst>
                  <a:ext uri="{0D108BD9-81ED-4DB2-BD59-A6C34878D82A}">
                    <a16:rowId xmlns:a16="http://schemas.microsoft.com/office/drawing/2014/main" val="10001"/>
                  </a:ext>
                </a:extLst>
              </a:tr>
              <a:tr h="2013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1" i="0">
                          <a:latin typeface="Arial" panose="020B0604020202020204" pitchFamily="34" charset="0"/>
                          <a:cs typeface="Arial" panose="020B0604020202020204" pitchFamily="34" charset="0"/>
                        </a:rPr>
                        <a:t>Number of students (MSc)</a:t>
                      </a: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dirty="0">
                          <a:latin typeface="Arial" panose="020B0604020202020204" pitchFamily="34" charset="0"/>
                          <a:cs typeface="Arial" panose="020B0604020202020204" pitchFamily="34" charset="0"/>
                        </a:rPr>
                        <a:t>95</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146</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225</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263</a:t>
                      </a:r>
                    </a:p>
                  </a:txBody>
                  <a:tcPr>
                    <a:solidFill>
                      <a:schemeClr val="bg1"/>
                    </a:solidFill>
                  </a:tcPr>
                </a:tc>
                <a:extLst>
                  <a:ext uri="{0D108BD9-81ED-4DB2-BD59-A6C34878D82A}">
                    <a16:rowId xmlns:a16="http://schemas.microsoft.com/office/drawing/2014/main" val="10002"/>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3"/>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4"/>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5"/>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6"/>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7"/>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r>
                        <a:rPr lang="es-ES" sz="1200" b="1" i="0">
                          <a:latin typeface="Helvetica 75"/>
                          <a:cs typeface="Helvetica 75"/>
                        </a:rPr>
                        <a:t> </a:t>
                      </a: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dirty="0">
                        <a:latin typeface="Helvetica 75"/>
                        <a:cs typeface="Helvetica 75"/>
                      </a:endParaRPr>
                    </a:p>
                  </a:txBody>
                  <a:tcPr>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967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1223770"/>
            <a:ext cx="3528721" cy="1433553"/>
          </a:xfrm>
          <a:prstGeom prst="rect">
            <a:avLst/>
          </a:prstGeom>
        </p:spPr>
        <p:txBody>
          <a:bodyPr anchor="b">
            <a:normAutofit/>
          </a:bodyPr>
          <a:lstStyle>
            <a:lvl1pPr algn="l">
              <a:defRPr sz="3200" b="1">
                <a:solidFill>
                  <a:schemeClr val="tx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782283"/>
            <a:ext cx="3464291" cy="872594"/>
          </a:xfrm>
          <a:prstGeom prst="rect">
            <a:avLst/>
          </a:prstGeom>
        </p:spPr>
        <p:txBody>
          <a:bodyPr>
            <a:normAutofit/>
          </a:bodyPr>
          <a:lstStyle>
            <a:lvl1pPr marL="0" indent="0">
              <a:buNone/>
              <a:defRPr sz="11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a:stretch>
            <a:fillRect/>
          </a:stretch>
        </p:blipFill>
        <p:spPr>
          <a:xfrm>
            <a:off x="1" y="1162018"/>
            <a:ext cx="3707904" cy="3038028"/>
          </a:xfrm>
          <a:prstGeom prst="rect">
            <a:avLst/>
          </a:prstGeom>
        </p:spPr>
      </p:pic>
    </p:spTree>
    <p:extLst>
      <p:ext uri="{BB962C8B-B14F-4D97-AF65-F5344CB8AC3E}">
        <p14:creationId xmlns:p14="http://schemas.microsoft.com/office/powerpoint/2010/main" val="1211010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219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Marcador de posición de imagen 2">
            <a:extLst>
              <a:ext uri="{FF2B5EF4-FFF2-40B4-BE49-F238E27FC236}">
                <a16:creationId xmlns:a16="http://schemas.microsoft.com/office/drawing/2014/main" id="{4751B853-6773-BB40-89ED-5F667BD0CB4B}"/>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Tree>
    <p:extLst>
      <p:ext uri="{BB962C8B-B14F-4D97-AF65-F5344CB8AC3E}">
        <p14:creationId xmlns:p14="http://schemas.microsoft.com/office/powerpoint/2010/main" val="551557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Caption_A">
    <p:bg>
      <p:bgPr>
        <a:solidFill>
          <a:schemeClr val="bg1"/>
        </a:solidFill>
        <a:effectLst/>
      </p:bgPr>
    </p:bg>
    <p:spTree>
      <p:nvGrpSpPr>
        <p:cNvPr id="1" name=""/>
        <p:cNvGrpSpPr/>
        <p:nvPr/>
      </p:nvGrpSpPr>
      <p:grpSpPr>
        <a:xfrm>
          <a:off x="0" y="0"/>
          <a:ext cx="0" cy="0"/>
          <a:chOff x="0" y="0"/>
          <a:chExt cx="0" cy="0"/>
        </a:xfrm>
      </p:grpSpPr>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 name="Marcador de posición de imagen 2">
            <a:extLst>
              <a:ext uri="{FF2B5EF4-FFF2-40B4-BE49-F238E27FC236}">
                <a16:creationId xmlns:a16="http://schemas.microsoft.com/office/drawing/2014/main" id="{3AEFFCC9-2EC4-D64B-A05A-D806F9EEC658}"/>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6" name="Marcador de texto 11">
            <a:extLst>
              <a:ext uri="{FF2B5EF4-FFF2-40B4-BE49-F238E27FC236}">
                <a16:creationId xmlns:a16="http://schemas.microsoft.com/office/drawing/2014/main" id="{E4D54CD7-FD50-9A4D-A436-7188DB5E1C96}"/>
              </a:ext>
            </a:extLst>
          </p:cNvPr>
          <p:cNvSpPr>
            <a:spLocks noGrp="1"/>
          </p:cNvSpPr>
          <p:nvPr>
            <p:ph type="body" sz="quarter" idx="13" hasCustomPrompt="1"/>
          </p:nvPr>
        </p:nvSpPr>
        <p:spPr>
          <a:xfrm>
            <a:off x="565200" y="4653197"/>
            <a:ext cx="803879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18759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Caption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Marcador de posición de imagen 2">
            <a:extLst>
              <a:ext uri="{FF2B5EF4-FFF2-40B4-BE49-F238E27FC236}">
                <a16:creationId xmlns:a16="http://schemas.microsoft.com/office/drawing/2014/main" id="{C7F69FDF-7A70-B449-9D86-8A3B65ABFE3C}"/>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F7A8A39F-DE0E-EE40-B5EC-C27C213F4AC2}"/>
              </a:ext>
            </a:extLst>
          </p:cNvPr>
          <p:cNvSpPr>
            <a:spLocks noGrp="1"/>
          </p:cNvSpPr>
          <p:nvPr>
            <p:ph type="body" sz="quarter" idx="13" hasCustomPrompt="1"/>
          </p:nvPr>
        </p:nvSpPr>
        <p:spPr>
          <a:xfrm>
            <a:off x="4396154" y="4653197"/>
            <a:ext cx="2602523" cy="343314"/>
          </a:xfrm>
          <a:prstGeom prst="rect">
            <a:avLst/>
          </a:prstGeom>
        </p:spPr>
        <p:txBody>
          <a:bodyPr lIns="0" anchor="t" anchorCtr="0">
            <a:noAutofit/>
          </a:bodyPr>
          <a:lstStyle>
            <a:lvl1pPr marL="0" indent="0" algn="r"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492985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ACK">
    <p:spTree>
      <p:nvGrpSpPr>
        <p:cNvPr id="1" name=""/>
        <p:cNvGrpSpPr/>
        <p:nvPr/>
      </p:nvGrpSpPr>
      <p:grpSpPr>
        <a:xfrm>
          <a:off x="0" y="0"/>
          <a:ext cx="0" cy="0"/>
          <a:chOff x="0" y="0"/>
          <a:chExt cx="0" cy="0"/>
        </a:xfrm>
      </p:grpSpPr>
      <p:pic>
        <p:nvPicPr>
          <p:cNvPr id="7" name="Imagen 6" descr="02_BACK COV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986522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31463360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a:t>Cliquez et modifiez le titre</a:t>
            </a:r>
          </a:p>
        </p:txBody>
      </p:sp>
      <p:sp>
        <p:nvSpPr>
          <p:cNvPr id="12" name="Espace réservé pour une image  8"/>
          <p:cNvSpPr>
            <a:spLocks noGrp="1"/>
          </p:cNvSpPr>
          <p:nvPr>
            <p:ph type="pic" sz="quarter" idx="13"/>
          </p:nvPr>
        </p:nvSpPr>
        <p:spPr>
          <a:xfrm>
            <a:off x="522000" y="2017528"/>
            <a:ext cx="8099999" cy="1871153"/>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1546615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a:t>Cliquez et modifiez le titre</a:t>
            </a:r>
          </a:p>
        </p:txBody>
      </p:sp>
      <p:sp>
        <p:nvSpPr>
          <p:cNvPr id="8" name="Espace réservé pour une image  8"/>
          <p:cNvSpPr>
            <a:spLocks noGrp="1"/>
          </p:cNvSpPr>
          <p:nvPr>
            <p:ph type="pic" sz="quarter" idx="13"/>
          </p:nvPr>
        </p:nvSpPr>
        <p:spPr>
          <a:xfrm>
            <a:off x="521494"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2570478"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4619463"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6668447" y="1386840"/>
            <a:ext cx="1953553" cy="262062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471059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1604821"/>
            <a:ext cx="9144000" cy="1871153"/>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522000" y="3450265"/>
            <a:ext cx="2562394"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3307430" y="3450265"/>
            <a:ext cx="2532777"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6063245" y="3450265"/>
            <a:ext cx="2558754"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3318473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900BF45-C55C-4F87-9C1E-ABFAD5421911}" type="slidenum">
              <a:rPr lang="en-US" altLang="en-US"/>
              <a:pPr>
                <a:defRPr/>
              </a:pPr>
              <a:t>‹#›</a:t>
            </a:fld>
            <a:endParaRPr lang="en-US" altLang="en-US"/>
          </a:p>
        </p:txBody>
      </p:sp>
    </p:spTree>
    <p:extLst>
      <p:ext uri="{BB962C8B-B14F-4D97-AF65-F5344CB8AC3E}">
        <p14:creationId xmlns:p14="http://schemas.microsoft.com/office/powerpoint/2010/main" val="1237383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a:srcRect t="1383" r="1751" b="2346"/>
          <a:stretch/>
        </p:blipFill>
        <p:spPr>
          <a:xfrm>
            <a:off x="0" y="507146"/>
            <a:ext cx="4195482" cy="4110958"/>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1266725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a:srcRect t="1602" r="1556" b="1753"/>
          <a:stretch/>
        </p:blipFill>
        <p:spPr>
          <a:xfrm>
            <a:off x="0" y="514830"/>
            <a:ext cx="4203166" cy="412632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27518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a:srcRect t="1243" r="1736" b="1213"/>
          <a:stretch/>
        </p:blipFill>
        <p:spPr>
          <a:xfrm>
            <a:off x="0" y="499462"/>
            <a:ext cx="4195482" cy="416474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13850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a:srcRect t="2684" r="3093" b="2267"/>
          <a:stretch/>
        </p:blipFill>
        <p:spPr>
          <a:xfrm>
            <a:off x="0" y="560934"/>
            <a:ext cx="4136400" cy="4057170"/>
          </a:xfrm>
          <a:prstGeom prst="rect">
            <a:avLst/>
          </a:prstGeom>
        </p:spPr>
      </p:pic>
    </p:spTree>
    <p:extLst>
      <p:ext uri="{BB962C8B-B14F-4D97-AF65-F5344CB8AC3E}">
        <p14:creationId xmlns:p14="http://schemas.microsoft.com/office/powerpoint/2010/main" val="1063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a:srcRect t="2143" r="1916" b="2653"/>
          <a:stretch/>
        </p:blipFill>
        <p:spPr>
          <a:xfrm>
            <a:off x="0" y="537882"/>
            <a:ext cx="4187798" cy="4064854"/>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92532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423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 name="Conector recto 2">
            <a:extLst>
              <a:ext uri="{FF2B5EF4-FFF2-40B4-BE49-F238E27FC236}">
                <a16:creationId xmlns:a16="http://schemas.microsoft.com/office/drawing/2014/main" id="{91EA2F68-2677-674C-8B20-BF93484B64E2}"/>
              </a:ext>
            </a:extLst>
          </p:cNvPr>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Conector recto 3">
            <a:extLst>
              <a:ext uri="{FF2B5EF4-FFF2-40B4-BE49-F238E27FC236}">
                <a16:creationId xmlns:a16="http://schemas.microsoft.com/office/drawing/2014/main" id="{98DFC112-3411-B74B-BD12-A0B1FC54F87F}"/>
              </a:ext>
            </a:extLst>
          </p:cNvPr>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346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97EE8D-71FB-9140-84D4-06212596B379}"/>
              </a:ext>
            </a:extLst>
          </p:cNvPr>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dirty="0"/>
              <a:t>Clic para editar título</a:t>
            </a:r>
            <a:endParaRPr lang="es-ES" dirty="0"/>
          </a:p>
        </p:txBody>
      </p:sp>
      <p:sp>
        <p:nvSpPr>
          <p:cNvPr id="3" name="Marcador de texto 2">
            <a:extLst>
              <a:ext uri="{FF2B5EF4-FFF2-40B4-BE49-F238E27FC236}">
                <a16:creationId xmlns:a16="http://schemas.microsoft.com/office/drawing/2014/main" id="{54B69AFA-C1FC-1844-A983-CFEE627CB220}"/>
              </a:ext>
            </a:extLst>
          </p:cNvPr>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pie de página 4">
            <a:extLst>
              <a:ext uri="{FF2B5EF4-FFF2-40B4-BE49-F238E27FC236}">
                <a16:creationId xmlns:a16="http://schemas.microsoft.com/office/drawing/2014/main" id="{487EEB51-620E-8C4B-98B4-1F42390914D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5" name="Marcador de número de diapositiva 5">
            <a:extLst>
              <a:ext uri="{FF2B5EF4-FFF2-40B4-BE49-F238E27FC236}">
                <a16:creationId xmlns:a16="http://schemas.microsoft.com/office/drawing/2014/main" id="{6F5302E1-9D8F-A742-8A74-EB4F5778E334}"/>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3D4E5B7-A2EC-AB4A-80C9-17EC9FB4DCB0}" type="slidenum">
              <a:t>‹#›</a:t>
            </a:fld>
            <a:endParaRPr lang="es-ES"/>
          </a:p>
        </p:txBody>
      </p:sp>
    </p:spTree>
    <p:extLst>
      <p:ext uri="{BB962C8B-B14F-4D97-AF65-F5344CB8AC3E}">
        <p14:creationId xmlns:p14="http://schemas.microsoft.com/office/powerpoint/2010/main" val="1136831474"/>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3" r:id="rId3"/>
    <p:sldLayoutId id="2147483684" r:id="rId4"/>
    <p:sldLayoutId id="2147483681" r:id="rId5"/>
    <p:sldLayoutId id="2147483671" r:id="rId6"/>
    <p:sldLayoutId id="2147483682" r:id="rId7"/>
    <p:sldLayoutId id="2147483658" r:id="rId8"/>
    <p:sldLayoutId id="2147483659" r:id="rId9"/>
    <p:sldLayoutId id="2147483657" r:id="rId10"/>
    <p:sldLayoutId id="2147483649" r:id="rId11"/>
    <p:sldLayoutId id="2147483651" r:id="rId12"/>
    <p:sldLayoutId id="2147483661" r:id="rId13"/>
    <p:sldLayoutId id="2147483662" r:id="rId14"/>
    <p:sldLayoutId id="2147483664" r:id="rId15"/>
    <p:sldLayoutId id="2147483667" r:id="rId16"/>
    <p:sldLayoutId id="2147483669" r:id="rId17"/>
    <p:sldLayoutId id="2147483650" r:id="rId18"/>
    <p:sldLayoutId id="2147483652" r:id="rId19"/>
    <p:sldLayoutId id="2147483660" r:id="rId20"/>
    <p:sldLayoutId id="2147483653" r:id="rId21"/>
    <p:sldLayoutId id="2147483665" r:id="rId22"/>
    <p:sldLayoutId id="2147483676" r:id="rId23"/>
    <p:sldLayoutId id="2147483654" r:id="rId24"/>
    <p:sldLayoutId id="2147483687" r:id="rId25"/>
    <p:sldLayoutId id="2147483696" r:id="rId26"/>
    <p:sldLayoutId id="2147483697" r:id="rId27"/>
    <p:sldLayoutId id="2147483698" r:id="rId28"/>
    <p:sldLayoutId id="2147483699" r:id="rId29"/>
  </p:sldLayoutIdLst>
  <p:hf sldNum="0" hdr="0" ftr="0" dt="0"/>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customXml" Target="../ink/ink1.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C4DA99-BED6-C645-8D30-10200398F3B4}"/>
              </a:ext>
            </a:extLst>
          </p:cNvPr>
          <p:cNvSpPr>
            <a:spLocks noGrp="1"/>
          </p:cNvSpPr>
          <p:nvPr>
            <p:ph type="title"/>
          </p:nvPr>
        </p:nvSpPr>
        <p:spPr>
          <a:xfrm>
            <a:off x="5095963" y="901049"/>
            <a:ext cx="3528721" cy="1433553"/>
          </a:xfrm>
        </p:spPr>
        <p:txBody>
          <a:bodyPr>
            <a:normAutofit/>
          </a:bodyPr>
          <a:lstStyle/>
          <a:p>
            <a:r>
              <a:rPr lang="en-GB" dirty="0"/>
              <a:t>i2Planet</a:t>
            </a:r>
          </a:p>
        </p:txBody>
      </p:sp>
      <p:sp>
        <p:nvSpPr>
          <p:cNvPr id="3" name="Marcador de texto 2">
            <a:extLst>
              <a:ext uri="{FF2B5EF4-FFF2-40B4-BE49-F238E27FC236}">
                <a16:creationId xmlns:a16="http://schemas.microsoft.com/office/drawing/2014/main" id="{6E89ECE3-4923-F240-B9AC-AFEBB5B17A85}"/>
              </a:ext>
            </a:extLst>
          </p:cNvPr>
          <p:cNvSpPr>
            <a:spLocks noGrp="1"/>
          </p:cNvSpPr>
          <p:nvPr>
            <p:ph type="body" sz="half" idx="2"/>
          </p:nvPr>
        </p:nvSpPr>
        <p:spPr>
          <a:xfrm>
            <a:off x="5095963" y="2450770"/>
            <a:ext cx="3464291" cy="1027748"/>
          </a:xfrm>
        </p:spPr>
        <p:txBody>
          <a:bodyPr>
            <a:normAutofit/>
          </a:bodyPr>
          <a:lstStyle/>
          <a:p>
            <a:r>
              <a:rPr lang="en-GB" dirty="0"/>
              <a:t>Welcome and Introduction</a:t>
            </a:r>
          </a:p>
          <a:p>
            <a:br>
              <a:rPr lang="en-GB" dirty="0"/>
            </a:br>
            <a:r>
              <a:rPr lang="en-GB" dirty="0"/>
              <a:t>1</a:t>
            </a:r>
            <a:r>
              <a:rPr lang="en-GB" baseline="30000" dirty="0"/>
              <a:t>st</a:t>
            </a:r>
            <a:r>
              <a:rPr lang="en-GB" dirty="0"/>
              <a:t> Nov 2023</a:t>
            </a:r>
          </a:p>
        </p:txBody>
      </p:sp>
    </p:spTree>
    <p:extLst>
      <p:ext uri="{BB962C8B-B14F-4D97-AF65-F5344CB8AC3E}">
        <p14:creationId xmlns:p14="http://schemas.microsoft.com/office/powerpoint/2010/main" val="2250104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0391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F4573858-4049-6CD7-F156-13CF221B4208}"/>
              </a:ext>
            </a:extLst>
          </p:cNvPr>
          <p:cNvPicPr>
            <a:picLocks noGrp="1" noChangeAspect="1"/>
          </p:cNvPicPr>
          <p:nvPr>
            <p:ph idx="4294967295"/>
          </p:nvPr>
        </p:nvPicPr>
        <p:blipFill rotWithShape="1">
          <a:blip r:embed="rId3"/>
          <a:srcRect l="1734" r="1734"/>
          <a:stretch/>
        </p:blipFill>
        <p:spPr>
          <a:xfrm>
            <a:off x="0" y="0"/>
            <a:ext cx="9144000" cy="5143500"/>
          </a:xfrm>
        </p:spPr>
      </p:pic>
      <p:sp>
        <p:nvSpPr>
          <p:cNvPr id="9" name="Rectangle 8">
            <a:extLst>
              <a:ext uri="{FF2B5EF4-FFF2-40B4-BE49-F238E27FC236}">
                <a16:creationId xmlns:a16="http://schemas.microsoft.com/office/drawing/2014/main" id="{1C00DC74-C756-A444-410B-3E32D3ACB5D4}"/>
              </a:ext>
            </a:extLst>
          </p:cNvPr>
          <p:cNvSpPr/>
          <p:nvPr/>
        </p:nvSpPr>
        <p:spPr>
          <a:xfrm>
            <a:off x="0" y="0"/>
            <a:ext cx="9144000" cy="5143500"/>
          </a:xfrm>
          <a:prstGeom prst="rect">
            <a:avLst/>
          </a:prstGeom>
          <a:solidFill>
            <a:schemeClr val="tx1">
              <a:alpha val="25215"/>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 name="Titre 1">
            <a:extLst>
              <a:ext uri="{FF2B5EF4-FFF2-40B4-BE49-F238E27FC236}">
                <a16:creationId xmlns:a16="http://schemas.microsoft.com/office/drawing/2014/main" id="{8A19C32F-D429-3C2B-7238-5C49E144B7E9}"/>
              </a:ext>
            </a:extLst>
          </p:cNvPr>
          <p:cNvSpPr txBox="1">
            <a:spLocks/>
          </p:cNvSpPr>
          <p:nvPr/>
        </p:nvSpPr>
        <p:spPr>
          <a:xfrm>
            <a:off x="190500" y="3437676"/>
            <a:ext cx="6176158" cy="8382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3200" b="1" kern="1200">
                <a:solidFill>
                  <a:schemeClr val="tx1"/>
                </a:solidFill>
                <a:latin typeface="+mj-lt"/>
                <a:ea typeface="+mj-ea"/>
                <a:cs typeface="+mj-cs"/>
              </a:defRPr>
            </a:lvl1pPr>
          </a:lstStyle>
          <a:p>
            <a:pPr algn="l"/>
            <a:r>
              <a:rPr lang="fr-FR" sz="2400" b="0" dirty="0">
                <a:solidFill>
                  <a:schemeClr val="bg1"/>
                </a:solidFill>
              </a:rPr>
              <a:t>How </a:t>
            </a:r>
            <a:r>
              <a:rPr lang="fr-FR" sz="2400" b="0" dirty="0" err="1">
                <a:solidFill>
                  <a:schemeClr val="bg1"/>
                </a:solidFill>
              </a:rPr>
              <a:t>did</a:t>
            </a:r>
            <a:r>
              <a:rPr lang="fr-FR" sz="2400" b="0" dirty="0">
                <a:solidFill>
                  <a:schemeClr val="bg1"/>
                </a:solidFill>
              </a:rPr>
              <a:t> the </a:t>
            </a:r>
            <a:r>
              <a:rPr lang="fr-FR" sz="2400" b="0" dirty="0" err="1">
                <a:solidFill>
                  <a:schemeClr val="bg1"/>
                </a:solidFill>
              </a:rPr>
              <a:t>universe</a:t>
            </a:r>
            <a:r>
              <a:rPr lang="fr-FR" sz="2400" b="0" dirty="0">
                <a:solidFill>
                  <a:schemeClr val="bg1"/>
                </a:solidFill>
              </a:rPr>
              <a:t> </a:t>
            </a:r>
            <a:r>
              <a:rPr lang="fr-FR" sz="2400" b="0" dirty="0" err="1">
                <a:solidFill>
                  <a:schemeClr val="bg1"/>
                </a:solidFill>
              </a:rPr>
              <a:t>begin</a:t>
            </a:r>
            <a:r>
              <a:rPr lang="fr-FR" sz="2400" b="0" dirty="0">
                <a:solidFill>
                  <a:schemeClr val="bg1"/>
                </a:solidFill>
              </a:rPr>
              <a:t>?</a:t>
            </a:r>
          </a:p>
        </p:txBody>
      </p:sp>
      <p:sp>
        <p:nvSpPr>
          <p:cNvPr id="5" name="Titre 1">
            <a:extLst>
              <a:ext uri="{FF2B5EF4-FFF2-40B4-BE49-F238E27FC236}">
                <a16:creationId xmlns:a16="http://schemas.microsoft.com/office/drawing/2014/main" id="{B67923BE-52AA-C282-790B-B118E58E081B}"/>
              </a:ext>
            </a:extLst>
          </p:cNvPr>
          <p:cNvSpPr txBox="1">
            <a:spLocks/>
          </p:cNvSpPr>
          <p:nvPr/>
        </p:nvSpPr>
        <p:spPr>
          <a:xfrm>
            <a:off x="190500" y="2725080"/>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3200" b="1" kern="1200">
                <a:solidFill>
                  <a:schemeClr val="tx1"/>
                </a:solidFill>
                <a:latin typeface="+mj-lt"/>
                <a:ea typeface="+mj-ea"/>
                <a:cs typeface="+mj-cs"/>
              </a:defRPr>
            </a:lvl1pPr>
          </a:lstStyle>
          <a:p>
            <a:pPr algn="l"/>
            <a:r>
              <a:rPr lang="en-US" sz="2400" b="0" dirty="0">
                <a:solidFill>
                  <a:schemeClr val="bg1"/>
                </a:solidFill>
              </a:rPr>
              <a:t>What is the universe made of</a:t>
            </a:r>
            <a:r>
              <a:rPr lang="fr-FR" sz="2400" b="0" dirty="0">
                <a:solidFill>
                  <a:schemeClr val="bg1"/>
                </a:solidFill>
              </a:rPr>
              <a:t>?</a:t>
            </a:r>
          </a:p>
        </p:txBody>
      </p:sp>
      <p:sp>
        <p:nvSpPr>
          <p:cNvPr id="8" name="ZoneTexte 2">
            <a:extLst>
              <a:ext uri="{FF2B5EF4-FFF2-40B4-BE49-F238E27FC236}">
                <a16:creationId xmlns:a16="http://schemas.microsoft.com/office/drawing/2014/main" id="{C1E89F4E-58F9-8C2C-4508-E728CECAEA18}"/>
              </a:ext>
            </a:extLst>
          </p:cNvPr>
          <p:cNvSpPr txBox="1"/>
          <p:nvPr/>
        </p:nvSpPr>
        <p:spPr>
          <a:xfrm>
            <a:off x="236120" y="625301"/>
            <a:ext cx="8671760" cy="1077218"/>
          </a:xfrm>
          <a:prstGeom prst="rect">
            <a:avLst/>
          </a:prstGeom>
          <a:noFill/>
        </p:spPr>
        <p:txBody>
          <a:bodyPr wrap="square" rtlCol="0">
            <a:spAutoFit/>
          </a:bodyPr>
          <a:lstStyle/>
          <a:p>
            <a:r>
              <a:rPr lang="en-US" sz="3200" b="1" dirty="0">
                <a:solidFill>
                  <a:schemeClr val="bg1"/>
                </a:solidFill>
                <a:latin typeface="+mj-lt"/>
                <a:ea typeface="Arial" charset="0"/>
                <a:cs typeface="Arial" charset="0"/>
              </a:rPr>
              <a:t>CERN is the world’s biggest laboratory for particle physics</a:t>
            </a:r>
            <a:r>
              <a:rPr lang="fr-FR" sz="3200" b="1" dirty="0">
                <a:solidFill>
                  <a:schemeClr val="bg1"/>
                </a:solidFill>
                <a:latin typeface="+mj-lt"/>
              </a:rPr>
              <a:t>.</a:t>
            </a:r>
            <a:endParaRPr lang="fr-FR" sz="3200" b="1" dirty="0">
              <a:solidFill>
                <a:schemeClr val="bg1"/>
              </a:solidFill>
              <a:latin typeface="+mj-lt"/>
              <a:ea typeface="Arial" charset="0"/>
              <a:cs typeface="Arial" charset="0"/>
            </a:endParaRPr>
          </a:p>
        </p:txBody>
      </p:sp>
    </p:spTree>
    <p:extLst>
      <p:ext uri="{BB962C8B-B14F-4D97-AF65-F5344CB8AC3E}">
        <p14:creationId xmlns:p14="http://schemas.microsoft.com/office/powerpoint/2010/main" val="1736500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9C6B4E-11E8-1545-8416-F611B889CC7C}"/>
              </a:ext>
            </a:extLst>
          </p:cNvPr>
          <p:cNvSpPr>
            <a:spLocks noGrp="1"/>
          </p:cNvSpPr>
          <p:nvPr>
            <p:ph type="title"/>
          </p:nvPr>
        </p:nvSpPr>
        <p:spPr>
          <a:xfrm>
            <a:off x="565200" y="698225"/>
            <a:ext cx="6930979" cy="500549"/>
          </a:xfrm>
        </p:spPr>
        <p:txBody>
          <a:bodyPr/>
          <a:lstStyle/>
          <a:p>
            <a:r>
              <a:rPr lang="en-CH" dirty="0"/>
              <a:t>Why IdeaSquare?</a:t>
            </a:r>
          </a:p>
        </p:txBody>
      </p:sp>
      <p:sp>
        <p:nvSpPr>
          <p:cNvPr id="7" name="TextBox 6">
            <a:extLst>
              <a:ext uri="{FF2B5EF4-FFF2-40B4-BE49-F238E27FC236}">
                <a16:creationId xmlns:a16="http://schemas.microsoft.com/office/drawing/2014/main" id="{059217CD-4BBB-7644-9B73-9EBD01AFB6CF}"/>
              </a:ext>
            </a:extLst>
          </p:cNvPr>
          <p:cNvSpPr txBox="1"/>
          <p:nvPr/>
        </p:nvSpPr>
        <p:spPr>
          <a:xfrm>
            <a:off x="565200" y="1545844"/>
            <a:ext cx="7498501" cy="1250113"/>
          </a:xfrm>
          <a:prstGeom prst="rect">
            <a:avLst/>
          </a:prstGeom>
        </p:spPr>
        <p:txBody>
          <a:bodyPr vert="horz" lIns="91440" tIns="45720" rIns="91440" bIns="45720" rtlCol="0" anchor="b">
            <a:normAutofit/>
          </a:bodyPr>
          <a:lstStyle/>
          <a:p>
            <a:pPr algn="ctr">
              <a:lnSpc>
                <a:spcPct val="90000"/>
              </a:lnSpc>
              <a:spcBef>
                <a:spcPct val="0"/>
              </a:spcBef>
              <a:spcAft>
                <a:spcPts val="450"/>
              </a:spcAft>
            </a:pPr>
            <a:r>
              <a:rPr lang="en-US" sz="2400" kern="1200" dirty="0">
                <a:latin typeface="+mj-lt"/>
                <a:ea typeface="+mj-ea"/>
                <a:cs typeface="+mj-cs"/>
              </a:rPr>
              <a:t>We believe that for </a:t>
            </a:r>
            <a:r>
              <a:rPr lang="en-US" sz="2400" b="1" kern="1200" dirty="0">
                <a:solidFill>
                  <a:srgbClr val="00879A"/>
                </a:solidFill>
                <a:latin typeface="+mj-lt"/>
                <a:ea typeface="+mj-ea"/>
                <a:cs typeface="+mj-cs"/>
              </a:rPr>
              <a:t>fundamental change </a:t>
            </a:r>
            <a:r>
              <a:rPr lang="en-US" sz="2400" kern="1200" dirty="0">
                <a:latin typeface="+mj-lt"/>
                <a:ea typeface="+mj-ea"/>
                <a:cs typeface="+mj-cs"/>
              </a:rPr>
              <a:t>to be made, we need </a:t>
            </a:r>
            <a:r>
              <a:rPr lang="en-US" sz="2400" b="1" u="sng" kern="1200" dirty="0">
                <a:solidFill>
                  <a:srgbClr val="00879A"/>
                </a:solidFill>
                <a:latin typeface="+mj-lt"/>
                <a:ea typeface="+mj-ea"/>
                <a:cs typeface="+mj-cs"/>
              </a:rPr>
              <a:t>more than traditional innovation</a:t>
            </a:r>
            <a:r>
              <a:rPr lang="en-US" sz="2400" u="sng" kern="1200" dirty="0">
                <a:latin typeface="+mj-lt"/>
                <a:ea typeface="+mj-ea"/>
                <a:cs typeface="+mj-cs"/>
              </a:rPr>
              <a:t> </a:t>
            </a:r>
            <a:r>
              <a:rPr lang="en-US" sz="2400" b="1" u="sng" kern="1200" dirty="0">
                <a:solidFill>
                  <a:srgbClr val="00879A"/>
                </a:solidFill>
                <a:latin typeface="+mj-lt"/>
                <a:ea typeface="+mj-ea"/>
                <a:cs typeface="+mj-cs"/>
              </a:rPr>
              <a:t>methods </a:t>
            </a:r>
            <a:r>
              <a:rPr lang="en-US" sz="2400" b="1" kern="1200" dirty="0">
                <a:solidFill>
                  <a:srgbClr val="00879A"/>
                </a:solidFill>
                <a:latin typeface="+mj-lt"/>
                <a:ea typeface="+mj-ea"/>
                <a:cs typeface="+mj-cs"/>
              </a:rPr>
              <a:t>and mindsets.</a:t>
            </a:r>
            <a:endParaRPr lang="en-US" sz="2400" b="1" dirty="0">
              <a:solidFill>
                <a:srgbClr val="00879A"/>
              </a:solidFill>
              <a:latin typeface="+mj-lt"/>
              <a:ea typeface="+mj-ea"/>
              <a:cs typeface="+mj-cs"/>
            </a:endParaRPr>
          </a:p>
        </p:txBody>
      </p:sp>
      <p:sp>
        <p:nvSpPr>
          <p:cNvPr id="4" name="TextBox 3">
            <a:extLst>
              <a:ext uri="{FF2B5EF4-FFF2-40B4-BE49-F238E27FC236}">
                <a16:creationId xmlns:a16="http://schemas.microsoft.com/office/drawing/2014/main" id="{7E6EF1C8-8022-5A4E-AF94-FA3B0D8264CE}"/>
              </a:ext>
            </a:extLst>
          </p:cNvPr>
          <p:cNvSpPr txBox="1"/>
          <p:nvPr/>
        </p:nvSpPr>
        <p:spPr>
          <a:xfrm>
            <a:off x="1432864" y="3331082"/>
            <a:ext cx="7498501" cy="1250114"/>
          </a:xfrm>
          <a:prstGeom prst="rect">
            <a:avLst/>
          </a:prstGeom>
        </p:spPr>
        <p:txBody>
          <a:bodyPr vert="horz" lIns="91440" tIns="45720" rIns="91440" bIns="45720" rtlCol="0" anchor="b">
            <a:normAutofit/>
          </a:bodyPr>
          <a:lstStyle/>
          <a:p>
            <a:pPr algn="ctr">
              <a:lnSpc>
                <a:spcPct val="90000"/>
              </a:lnSpc>
              <a:spcBef>
                <a:spcPct val="0"/>
              </a:spcBef>
              <a:spcAft>
                <a:spcPts val="450"/>
              </a:spcAft>
            </a:pPr>
            <a:r>
              <a:rPr lang="en-US" sz="2400" kern="1200" dirty="0">
                <a:latin typeface="+mj-lt"/>
                <a:ea typeface="+mj-ea"/>
                <a:cs typeface="+mj-cs"/>
              </a:rPr>
              <a:t>We enable students and innovators to </a:t>
            </a:r>
            <a:r>
              <a:rPr lang="en-US" sz="2400" b="1" kern="1200" dirty="0">
                <a:solidFill>
                  <a:srgbClr val="F59600"/>
                </a:solidFill>
                <a:latin typeface="+mj-lt"/>
                <a:ea typeface="+mj-ea"/>
                <a:cs typeface="+mj-cs"/>
              </a:rPr>
              <a:t>imagine a future</a:t>
            </a:r>
            <a:r>
              <a:rPr lang="en-US" sz="2400" kern="1200" dirty="0">
                <a:latin typeface="+mj-lt"/>
                <a:ea typeface="+mj-ea"/>
                <a:cs typeface="+mj-cs"/>
              </a:rPr>
              <a:t> worth fighting for, and we give </a:t>
            </a:r>
            <a:r>
              <a:rPr lang="en-US" sz="2400" dirty="0">
                <a:latin typeface="+mj-lt"/>
                <a:ea typeface="+mj-ea"/>
                <a:cs typeface="+mj-cs"/>
              </a:rPr>
              <a:t>them</a:t>
            </a:r>
            <a:r>
              <a:rPr lang="en-US" sz="2400" kern="1200" dirty="0">
                <a:latin typeface="+mj-lt"/>
                <a:ea typeface="+mj-ea"/>
                <a:cs typeface="+mj-cs"/>
              </a:rPr>
              <a:t> the </a:t>
            </a:r>
            <a:r>
              <a:rPr lang="en-US" sz="2400" b="1" kern="1200" dirty="0">
                <a:solidFill>
                  <a:srgbClr val="F59600"/>
                </a:solidFill>
                <a:latin typeface="+mj-lt"/>
                <a:ea typeface="+mj-ea"/>
                <a:cs typeface="+mj-cs"/>
              </a:rPr>
              <a:t>tools and confidence</a:t>
            </a:r>
            <a:r>
              <a:rPr lang="en-US" sz="2400" kern="1200" dirty="0">
                <a:latin typeface="+mj-lt"/>
                <a:ea typeface="+mj-ea"/>
                <a:cs typeface="+mj-cs"/>
              </a:rPr>
              <a:t> to start building that future.</a:t>
            </a:r>
            <a:endParaRPr lang="en-US" sz="2400" dirty="0">
              <a:latin typeface="+mj-lt"/>
              <a:ea typeface="+mj-ea"/>
              <a:cs typeface="+mj-cs"/>
            </a:endParaRPr>
          </a:p>
        </p:txBody>
      </p:sp>
    </p:spTree>
    <p:extLst>
      <p:ext uri="{BB962C8B-B14F-4D97-AF65-F5344CB8AC3E}">
        <p14:creationId xmlns:p14="http://schemas.microsoft.com/office/powerpoint/2010/main" val="1915308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2">
            <p14:nvContentPartPr>
              <p14:cNvPr id="17" name="Ink 16">
                <a:extLst>
                  <a:ext uri="{FF2B5EF4-FFF2-40B4-BE49-F238E27FC236}">
                    <a16:creationId xmlns:a16="http://schemas.microsoft.com/office/drawing/2014/main" id="{12E865E0-7B23-6E6A-0006-AB192E8C3E72}"/>
                  </a:ext>
                </a:extLst>
              </p14:cNvPr>
              <p14:cNvContentPartPr/>
              <p14:nvPr/>
            </p14:nvContentPartPr>
            <p14:xfrm>
              <a:off x="5591968" y="2637408"/>
              <a:ext cx="479880" cy="366840"/>
            </p14:xfrm>
          </p:contentPart>
        </mc:Choice>
        <mc:Fallback xmlns="">
          <p:pic>
            <p:nvPicPr>
              <p:cNvPr id="17" name="Ink 16">
                <a:extLst>
                  <a:ext uri="{FF2B5EF4-FFF2-40B4-BE49-F238E27FC236}">
                    <a16:creationId xmlns:a16="http://schemas.microsoft.com/office/drawing/2014/main" id="{12E865E0-7B23-6E6A-0006-AB192E8C3E72}"/>
                  </a:ext>
                </a:extLst>
              </p:cNvPr>
              <p:cNvPicPr/>
              <p:nvPr/>
            </p:nvPicPr>
            <p:blipFill>
              <a:blip r:embed="rId3"/>
              <a:stretch>
                <a:fillRect/>
              </a:stretch>
            </p:blipFill>
            <p:spPr>
              <a:xfrm>
                <a:off x="5555968" y="2565408"/>
                <a:ext cx="551520" cy="510480"/>
              </a:xfrm>
              <a:prstGeom prst="rect">
                <a:avLst/>
              </a:prstGeom>
            </p:spPr>
          </p:pic>
        </mc:Fallback>
      </mc:AlternateContent>
      <p:sp>
        <p:nvSpPr>
          <p:cNvPr id="7" name="Title 6">
            <a:extLst>
              <a:ext uri="{FF2B5EF4-FFF2-40B4-BE49-F238E27FC236}">
                <a16:creationId xmlns:a16="http://schemas.microsoft.com/office/drawing/2014/main" id="{F291B188-0650-DDCC-27E6-2C23C69FC77F}"/>
              </a:ext>
            </a:extLst>
          </p:cNvPr>
          <p:cNvSpPr>
            <a:spLocks noGrp="1"/>
          </p:cNvSpPr>
          <p:nvPr>
            <p:ph type="title"/>
          </p:nvPr>
        </p:nvSpPr>
        <p:spPr>
          <a:xfrm>
            <a:off x="565201" y="617543"/>
            <a:ext cx="2937854" cy="500549"/>
          </a:xfrm>
        </p:spPr>
        <p:txBody>
          <a:bodyPr/>
          <a:lstStyle/>
          <a:p>
            <a:r>
              <a:rPr lang="en-CH" dirty="0"/>
              <a:t>Intersecting societal challenges with deep tech</a:t>
            </a:r>
          </a:p>
        </p:txBody>
      </p:sp>
      <p:sp>
        <p:nvSpPr>
          <p:cNvPr id="9" name="Oval 8">
            <a:extLst>
              <a:ext uri="{FF2B5EF4-FFF2-40B4-BE49-F238E27FC236}">
                <a16:creationId xmlns:a16="http://schemas.microsoft.com/office/drawing/2014/main" id="{573839F8-3D2C-58A1-ECBF-C94F0DB63BCD}"/>
              </a:ext>
            </a:extLst>
          </p:cNvPr>
          <p:cNvSpPr/>
          <p:nvPr/>
        </p:nvSpPr>
        <p:spPr>
          <a:xfrm>
            <a:off x="4330817" y="79512"/>
            <a:ext cx="2991316" cy="2991316"/>
          </a:xfrm>
          <a:prstGeom prst="ellipse">
            <a:avLst/>
          </a:prstGeom>
          <a:noFill/>
          <a:ln>
            <a:solidFill>
              <a:srgbClr val="00879A"/>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CH"/>
          </a:p>
        </p:txBody>
      </p:sp>
      <p:sp>
        <p:nvSpPr>
          <p:cNvPr id="10" name="Oval 9">
            <a:extLst>
              <a:ext uri="{FF2B5EF4-FFF2-40B4-BE49-F238E27FC236}">
                <a16:creationId xmlns:a16="http://schemas.microsoft.com/office/drawing/2014/main" id="{BEC07EE2-66F6-3E84-AD43-334323977E7F}"/>
              </a:ext>
            </a:extLst>
          </p:cNvPr>
          <p:cNvSpPr/>
          <p:nvPr/>
        </p:nvSpPr>
        <p:spPr>
          <a:xfrm>
            <a:off x="5459248" y="2038286"/>
            <a:ext cx="2991316" cy="2991316"/>
          </a:xfrm>
          <a:prstGeom prst="ellipse">
            <a:avLst/>
          </a:prstGeom>
          <a:noFill/>
          <a:ln>
            <a:solidFill>
              <a:srgbClr val="F596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CH">
              <a:solidFill>
                <a:srgbClr val="F59600"/>
              </a:solidFill>
            </a:endParaRPr>
          </a:p>
        </p:txBody>
      </p:sp>
      <p:sp>
        <p:nvSpPr>
          <p:cNvPr id="11" name="Oval 10">
            <a:extLst>
              <a:ext uri="{FF2B5EF4-FFF2-40B4-BE49-F238E27FC236}">
                <a16:creationId xmlns:a16="http://schemas.microsoft.com/office/drawing/2014/main" id="{2DE94997-0736-EF1A-06E2-1B0E2F855114}"/>
              </a:ext>
            </a:extLst>
          </p:cNvPr>
          <p:cNvSpPr/>
          <p:nvPr/>
        </p:nvSpPr>
        <p:spPr>
          <a:xfrm>
            <a:off x="3208186" y="2038286"/>
            <a:ext cx="2991316" cy="2991316"/>
          </a:xfrm>
          <a:prstGeom prst="ellipse">
            <a:avLst/>
          </a:prstGeom>
          <a:noFill/>
          <a:ln>
            <a:solidFill>
              <a:srgbClr val="87B918"/>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CH"/>
          </a:p>
        </p:txBody>
      </p:sp>
      <p:sp>
        <p:nvSpPr>
          <p:cNvPr id="12" name="TextBox 11">
            <a:extLst>
              <a:ext uri="{FF2B5EF4-FFF2-40B4-BE49-F238E27FC236}">
                <a16:creationId xmlns:a16="http://schemas.microsoft.com/office/drawing/2014/main" id="{C417DE84-B9A1-7D3A-BE7A-9DB84B64909A}"/>
              </a:ext>
            </a:extLst>
          </p:cNvPr>
          <p:cNvSpPr txBox="1"/>
          <p:nvPr/>
        </p:nvSpPr>
        <p:spPr>
          <a:xfrm>
            <a:off x="4901370" y="990395"/>
            <a:ext cx="1850209" cy="584775"/>
          </a:xfrm>
          <a:prstGeom prst="rect">
            <a:avLst/>
          </a:prstGeom>
          <a:noFill/>
        </p:spPr>
        <p:txBody>
          <a:bodyPr wrap="square" rtlCol="0">
            <a:spAutoFit/>
          </a:bodyPr>
          <a:lstStyle/>
          <a:p>
            <a:pPr algn="ctr"/>
            <a:r>
              <a:rPr lang="en-CH" sz="1600" dirty="0">
                <a:solidFill>
                  <a:srgbClr val="00879A"/>
                </a:solidFill>
              </a:rPr>
              <a:t>Societal needs (UN SDGs)</a:t>
            </a:r>
          </a:p>
        </p:txBody>
      </p:sp>
      <p:sp>
        <p:nvSpPr>
          <p:cNvPr id="13" name="TextBox 12">
            <a:extLst>
              <a:ext uri="{FF2B5EF4-FFF2-40B4-BE49-F238E27FC236}">
                <a16:creationId xmlns:a16="http://schemas.microsoft.com/office/drawing/2014/main" id="{85D43309-7D3A-27C2-5D6D-01CE3A280464}"/>
              </a:ext>
            </a:extLst>
          </p:cNvPr>
          <p:cNvSpPr txBox="1"/>
          <p:nvPr/>
        </p:nvSpPr>
        <p:spPr>
          <a:xfrm>
            <a:off x="6273863" y="3176600"/>
            <a:ext cx="2096540" cy="830997"/>
          </a:xfrm>
          <a:prstGeom prst="rect">
            <a:avLst/>
          </a:prstGeom>
          <a:noFill/>
          <a:ln>
            <a:noFill/>
          </a:ln>
        </p:spPr>
        <p:txBody>
          <a:bodyPr wrap="square" rtlCol="0">
            <a:spAutoFit/>
          </a:bodyPr>
          <a:lstStyle/>
          <a:p>
            <a:pPr algn="ctr"/>
            <a:r>
              <a:rPr lang="en-CH" sz="1600" dirty="0">
                <a:solidFill>
                  <a:srgbClr val="F59600"/>
                </a:solidFill>
              </a:rPr>
              <a:t>Deep tech </a:t>
            </a:r>
          </a:p>
          <a:p>
            <a:pPr algn="ctr"/>
            <a:r>
              <a:rPr lang="en-CH" sz="1600" dirty="0">
                <a:solidFill>
                  <a:srgbClr val="F59600"/>
                </a:solidFill>
              </a:rPr>
              <a:t>(detection &amp; imaging, criogenics…)</a:t>
            </a:r>
          </a:p>
        </p:txBody>
      </p:sp>
      <p:sp>
        <p:nvSpPr>
          <p:cNvPr id="14" name="TextBox 13">
            <a:extLst>
              <a:ext uri="{FF2B5EF4-FFF2-40B4-BE49-F238E27FC236}">
                <a16:creationId xmlns:a16="http://schemas.microsoft.com/office/drawing/2014/main" id="{8B0EFF9F-261F-9B65-A65B-B753B961C4E7}"/>
              </a:ext>
            </a:extLst>
          </p:cNvPr>
          <p:cNvSpPr txBox="1"/>
          <p:nvPr/>
        </p:nvSpPr>
        <p:spPr>
          <a:xfrm>
            <a:off x="3392314" y="3204049"/>
            <a:ext cx="2096540" cy="1077218"/>
          </a:xfrm>
          <a:prstGeom prst="rect">
            <a:avLst/>
          </a:prstGeom>
          <a:noFill/>
        </p:spPr>
        <p:txBody>
          <a:bodyPr wrap="square" lIns="91440" tIns="45720" rIns="91440" bIns="45720" rtlCol="0" anchor="t">
            <a:spAutoFit/>
          </a:bodyPr>
          <a:lstStyle/>
          <a:p>
            <a:pPr algn="ctr"/>
            <a:r>
              <a:rPr lang="en-CH" sz="1600" dirty="0">
                <a:solidFill>
                  <a:srgbClr val="87B918"/>
                </a:solidFill>
              </a:rPr>
              <a:t>Futures thinking</a:t>
            </a:r>
          </a:p>
          <a:p>
            <a:pPr algn="ctr"/>
            <a:r>
              <a:rPr lang="en-CH" sz="1600" dirty="0">
                <a:solidFill>
                  <a:srgbClr val="87B918"/>
                </a:solidFill>
              </a:rPr>
              <a:t>Exponential thinking</a:t>
            </a:r>
          </a:p>
          <a:p>
            <a:pPr algn="ctr"/>
            <a:r>
              <a:rPr lang="en-CH" sz="1600" dirty="0">
                <a:solidFill>
                  <a:srgbClr val="87B918"/>
                </a:solidFill>
              </a:rPr>
              <a:t>Speculative design</a:t>
            </a:r>
          </a:p>
          <a:p>
            <a:pPr algn="ctr"/>
            <a:r>
              <a:rPr lang="en-CH" sz="1600">
                <a:solidFill>
                  <a:srgbClr val="87B918"/>
                </a:solidFill>
                <a:cs typeface="Arial"/>
              </a:rPr>
              <a:t>Behavioral design</a:t>
            </a:r>
            <a:endParaRPr lang="en-CH" sz="1600" dirty="0">
              <a:solidFill>
                <a:srgbClr val="87B918"/>
              </a:solidFill>
              <a:cs typeface="Arial"/>
            </a:endParaRPr>
          </a:p>
        </p:txBody>
      </p:sp>
      <p:sp>
        <p:nvSpPr>
          <p:cNvPr id="15" name="TextBox 14">
            <a:extLst>
              <a:ext uri="{FF2B5EF4-FFF2-40B4-BE49-F238E27FC236}">
                <a16:creationId xmlns:a16="http://schemas.microsoft.com/office/drawing/2014/main" id="{542E9718-3FD9-D1AF-16F4-2A2AC54A4A8C}"/>
              </a:ext>
            </a:extLst>
          </p:cNvPr>
          <p:cNvSpPr txBox="1"/>
          <p:nvPr/>
        </p:nvSpPr>
        <p:spPr>
          <a:xfrm>
            <a:off x="4778205" y="2695779"/>
            <a:ext cx="2096540" cy="338554"/>
          </a:xfrm>
          <a:prstGeom prst="rect">
            <a:avLst/>
          </a:prstGeom>
          <a:noFill/>
        </p:spPr>
        <p:txBody>
          <a:bodyPr wrap="square" rtlCol="0">
            <a:spAutoFit/>
          </a:bodyPr>
          <a:lstStyle/>
          <a:p>
            <a:pPr algn="ctr"/>
            <a:r>
              <a:rPr lang="en-CH" sz="1600" dirty="0"/>
              <a:t>i2</a:t>
            </a:r>
          </a:p>
        </p:txBody>
      </p:sp>
    </p:spTree>
    <p:extLst>
      <p:ext uri="{BB962C8B-B14F-4D97-AF65-F5344CB8AC3E}">
        <p14:creationId xmlns:p14="http://schemas.microsoft.com/office/powerpoint/2010/main" val="559333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0AD92-5222-89C9-6A1E-5577170AAEFE}"/>
              </a:ext>
            </a:extLst>
          </p:cNvPr>
          <p:cNvSpPr>
            <a:spLocks noGrp="1"/>
          </p:cNvSpPr>
          <p:nvPr>
            <p:ph type="title"/>
          </p:nvPr>
        </p:nvSpPr>
        <p:spPr/>
        <p:txBody>
          <a:bodyPr/>
          <a:lstStyle/>
          <a:p>
            <a:r>
              <a:rPr lang="en-CH" dirty="0"/>
              <a:t>Our specialties</a:t>
            </a:r>
          </a:p>
        </p:txBody>
      </p:sp>
      <p:sp>
        <p:nvSpPr>
          <p:cNvPr id="9" name="Text Placeholder 2">
            <a:extLst>
              <a:ext uri="{FF2B5EF4-FFF2-40B4-BE49-F238E27FC236}">
                <a16:creationId xmlns:a16="http://schemas.microsoft.com/office/drawing/2014/main" id="{8AD24BE0-CD39-2631-D5F1-576ED13E9981}"/>
              </a:ext>
            </a:extLst>
          </p:cNvPr>
          <p:cNvSpPr txBox="1">
            <a:spLocks/>
          </p:cNvSpPr>
          <p:nvPr/>
        </p:nvSpPr>
        <p:spPr>
          <a:xfrm>
            <a:off x="6851723" y="1424546"/>
            <a:ext cx="794862" cy="500549"/>
          </a:xfrm>
          <a:prstGeom prst="rect">
            <a:avLst/>
          </a:prstGeom>
        </p:spPr>
        <p:txBody>
          <a:bodyPr vert="horz" lIns="0" tIns="45720" rIns="91440" bIns="45720" rtlCol="0" anchor="ctr">
            <a:noAutofit/>
          </a:bodyPr>
          <a:lstStyle>
            <a:lvl1pPr marL="0" indent="0" algn="l" defTabSz="457200" rtl="0" eaLnBrk="1" latinLnBrk="0" hangingPunct="1">
              <a:spcBef>
                <a:spcPct val="20000"/>
              </a:spcBef>
              <a:buFont typeface="Arial"/>
              <a:buNone/>
              <a:defRPr sz="16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marL="0" lvl="1"/>
            <a:r>
              <a:rPr lang="en-US" sz="2000" b="1" dirty="0">
                <a:solidFill>
                  <a:schemeClr val="tx1"/>
                </a:solidFill>
              </a:rPr>
              <a:t>10</a:t>
            </a:r>
            <a:r>
              <a:rPr lang="en-US" sz="2000" b="1" baseline="30000" dirty="0">
                <a:solidFill>
                  <a:schemeClr val="tx1"/>
                </a:solidFill>
              </a:rPr>
              <a:t>-12</a:t>
            </a:r>
            <a:r>
              <a:rPr lang="en-US" sz="2000" b="1" dirty="0">
                <a:solidFill>
                  <a:schemeClr val="tx1"/>
                </a:solidFill>
              </a:rPr>
              <a:t>s</a:t>
            </a:r>
          </a:p>
        </p:txBody>
      </p:sp>
      <p:sp>
        <p:nvSpPr>
          <p:cNvPr id="10" name="Text Placeholder 2">
            <a:extLst>
              <a:ext uri="{FF2B5EF4-FFF2-40B4-BE49-F238E27FC236}">
                <a16:creationId xmlns:a16="http://schemas.microsoft.com/office/drawing/2014/main" id="{C86F1F26-C19D-E219-A994-F03BA207D8E0}"/>
              </a:ext>
            </a:extLst>
          </p:cNvPr>
          <p:cNvSpPr txBox="1">
            <a:spLocks/>
          </p:cNvSpPr>
          <p:nvPr/>
        </p:nvSpPr>
        <p:spPr>
          <a:xfrm>
            <a:off x="6851723" y="4034367"/>
            <a:ext cx="794862" cy="500549"/>
          </a:xfrm>
          <a:prstGeom prst="rect">
            <a:avLst/>
          </a:prstGeom>
        </p:spPr>
        <p:txBody>
          <a:bodyPr vert="horz" lIns="0" tIns="45720" rIns="91440" bIns="45720" rtlCol="0" anchor="ctr">
            <a:noAutofit/>
          </a:bodyPr>
          <a:lstStyle>
            <a:lvl1pPr marL="0" indent="0" algn="l" defTabSz="457200" rtl="0" eaLnBrk="1" latinLnBrk="0" hangingPunct="1">
              <a:spcBef>
                <a:spcPct val="20000"/>
              </a:spcBef>
              <a:buFont typeface="Arial"/>
              <a:buNone/>
              <a:defRPr sz="16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marL="0" lvl="1"/>
            <a:r>
              <a:rPr lang="en-US" sz="2000" b="1" dirty="0">
                <a:solidFill>
                  <a:schemeClr val="tx1"/>
                </a:solidFill>
              </a:rPr>
              <a:t>10</a:t>
            </a:r>
            <a:r>
              <a:rPr lang="en-US" sz="2000" b="1" baseline="30000" dirty="0">
                <a:solidFill>
                  <a:schemeClr val="tx1"/>
                </a:solidFill>
              </a:rPr>
              <a:t>-43</a:t>
            </a:r>
            <a:r>
              <a:rPr lang="en-US" sz="2000" b="1" dirty="0">
                <a:solidFill>
                  <a:schemeClr val="tx1"/>
                </a:solidFill>
              </a:rPr>
              <a:t>s</a:t>
            </a:r>
          </a:p>
        </p:txBody>
      </p:sp>
      <p:sp>
        <p:nvSpPr>
          <p:cNvPr id="11" name="Text Placeholder 2">
            <a:extLst>
              <a:ext uri="{FF2B5EF4-FFF2-40B4-BE49-F238E27FC236}">
                <a16:creationId xmlns:a16="http://schemas.microsoft.com/office/drawing/2014/main" id="{BF578C0C-A675-BDD2-4B81-2A69C890F7F5}"/>
              </a:ext>
            </a:extLst>
          </p:cNvPr>
          <p:cNvSpPr txBox="1">
            <a:spLocks/>
          </p:cNvSpPr>
          <p:nvPr/>
        </p:nvSpPr>
        <p:spPr>
          <a:xfrm>
            <a:off x="5977056" y="2720047"/>
            <a:ext cx="794862" cy="500549"/>
          </a:xfrm>
          <a:prstGeom prst="rect">
            <a:avLst/>
          </a:prstGeom>
        </p:spPr>
        <p:txBody>
          <a:bodyPr vert="horz" lIns="0" tIns="45720" rIns="91440" bIns="45720" rtlCol="0" anchor="t">
            <a:normAutofit/>
          </a:bodyPr>
          <a:lstStyle>
            <a:lvl1pPr marL="0" indent="0" algn="l" defTabSz="457200" rtl="0" eaLnBrk="1" latinLnBrk="0" hangingPunct="1">
              <a:spcBef>
                <a:spcPct val="20000"/>
              </a:spcBef>
              <a:buFont typeface="Arial"/>
              <a:buNone/>
              <a:defRPr sz="16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marL="0" lvl="1"/>
            <a:r>
              <a:rPr lang="en-US" sz="2000" b="1" dirty="0">
                <a:solidFill>
                  <a:schemeClr val="tx1"/>
                </a:solidFill>
              </a:rPr>
              <a:t>10</a:t>
            </a:r>
            <a:r>
              <a:rPr lang="en-US" sz="2000" b="1" baseline="30000" dirty="0">
                <a:solidFill>
                  <a:schemeClr val="tx1"/>
                </a:solidFill>
              </a:rPr>
              <a:t>31</a:t>
            </a:r>
            <a:endParaRPr lang="en-US" sz="2000" b="1" dirty="0">
              <a:solidFill>
                <a:schemeClr val="tx1"/>
              </a:solidFill>
            </a:endParaRPr>
          </a:p>
        </p:txBody>
      </p:sp>
      <p:cxnSp>
        <p:nvCxnSpPr>
          <p:cNvPr id="13" name="Straight Arrow Connector 12">
            <a:extLst>
              <a:ext uri="{FF2B5EF4-FFF2-40B4-BE49-F238E27FC236}">
                <a16:creationId xmlns:a16="http://schemas.microsoft.com/office/drawing/2014/main" id="{CBA58A09-CBEA-4039-E57C-3E40855479E8}"/>
              </a:ext>
            </a:extLst>
          </p:cNvPr>
          <p:cNvCxnSpPr>
            <a:cxnSpLocks/>
            <a:stCxn id="9" idx="2"/>
            <a:endCxn id="10" idx="0"/>
          </p:cNvCxnSpPr>
          <p:nvPr/>
        </p:nvCxnSpPr>
        <p:spPr>
          <a:xfrm>
            <a:off x="7249154" y="1925095"/>
            <a:ext cx="0" cy="2109272"/>
          </a:xfrm>
          <a:prstGeom prst="straightConnector1">
            <a:avLst/>
          </a:prstGeom>
          <a:ln>
            <a:solidFill>
              <a:srgbClr val="00879A"/>
            </a:solidFill>
            <a:tailEnd type="triangle"/>
          </a:ln>
        </p:spPr>
        <p:style>
          <a:lnRef idx="2">
            <a:schemeClr val="accent1"/>
          </a:lnRef>
          <a:fillRef idx="0">
            <a:schemeClr val="accent1"/>
          </a:fillRef>
          <a:effectRef idx="1">
            <a:schemeClr val="accent1"/>
          </a:effectRef>
          <a:fontRef idx="minor">
            <a:schemeClr val="tx1"/>
          </a:fontRef>
        </p:style>
      </p:cxnSp>
      <p:sp>
        <p:nvSpPr>
          <p:cNvPr id="6" name="Text Placeholder 2">
            <a:extLst>
              <a:ext uri="{FF2B5EF4-FFF2-40B4-BE49-F238E27FC236}">
                <a16:creationId xmlns:a16="http://schemas.microsoft.com/office/drawing/2014/main" id="{9F2152BD-5E4B-683A-572F-79BA05A62EC0}"/>
              </a:ext>
            </a:extLst>
          </p:cNvPr>
          <p:cNvSpPr txBox="1">
            <a:spLocks/>
          </p:cNvSpPr>
          <p:nvPr/>
        </p:nvSpPr>
        <p:spPr>
          <a:xfrm>
            <a:off x="565200" y="1424546"/>
            <a:ext cx="4417344" cy="3368043"/>
          </a:xfrm>
          <a:prstGeom prst="rect">
            <a:avLst/>
          </a:prstGeom>
        </p:spPr>
        <p:txBody>
          <a:bodyPr vert="horz" lIns="0" tIns="45720" rIns="91440" bIns="45720" rtlCol="0" anchor="t">
            <a:normAutofit/>
          </a:bodyPr>
          <a:lstStyle>
            <a:lvl1pPr marL="0" indent="0" algn="l" defTabSz="457200" rtl="0" eaLnBrk="1" latinLnBrk="0" hangingPunct="1">
              <a:spcBef>
                <a:spcPct val="20000"/>
              </a:spcBef>
              <a:buFont typeface="Arial"/>
              <a:buNone/>
              <a:defRPr sz="16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marL="285750" indent="-285750">
              <a:buFont typeface="Arial" panose="020B0604020202020204" pitchFamily="34" charset="0"/>
              <a:buChar char="•"/>
            </a:pPr>
            <a:r>
              <a:rPr lang="en-US" b="1" dirty="0">
                <a:solidFill>
                  <a:srgbClr val="F59600"/>
                </a:solidFill>
              </a:rPr>
              <a:t>Order of magnitude thinking </a:t>
            </a:r>
            <a:br>
              <a:rPr lang="en-US" b="1" dirty="0">
                <a:solidFill>
                  <a:srgbClr val="F59600"/>
                </a:solidFill>
              </a:rPr>
            </a:br>
            <a:r>
              <a:rPr lang="en-US" b="1" dirty="0">
                <a:solidFill>
                  <a:srgbClr val="F59600"/>
                </a:solidFill>
              </a:rPr>
              <a:t>(+ estimations!)</a:t>
            </a:r>
          </a:p>
          <a:p>
            <a:pPr marL="457200" lvl="2"/>
            <a:r>
              <a:rPr lang="en-US" sz="1400" dirty="0">
                <a:solidFill>
                  <a:schemeClr val="tx1"/>
                </a:solidFill>
              </a:rPr>
              <a:t>- Ideas should be disruptive enough to generate excitement, </a:t>
            </a:r>
          </a:p>
          <a:p>
            <a:pPr marL="457200" lvl="2"/>
            <a:r>
              <a:rPr lang="en-US" sz="1400" dirty="0">
                <a:solidFill>
                  <a:schemeClr val="tx1"/>
                </a:solidFill>
              </a:rPr>
              <a:t>- While also having a substantial basis behind - “Do the math”</a:t>
            </a:r>
          </a:p>
          <a:p>
            <a:pPr marL="457200" lvl="2"/>
            <a:endParaRPr lang="en-US" sz="1400" dirty="0">
              <a:solidFill>
                <a:schemeClr val="tx1"/>
              </a:solidFill>
            </a:endParaRPr>
          </a:p>
          <a:p>
            <a:pPr marL="285750" indent="-285750">
              <a:buFont typeface="Arial" panose="020B0604020202020204" pitchFamily="34" charset="0"/>
              <a:buChar char="•"/>
            </a:pPr>
            <a:r>
              <a:rPr lang="en-US" b="1" dirty="0">
                <a:solidFill>
                  <a:srgbClr val="F59600"/>
                </a:solidFill>
              </a:rPr>
              <a:t>Design-, Systemic- and Exponential thinking</a:t>
            </a:r>
          </a:p>
          <a:p>
            <a:pPr marL="742950" lvl="2" indent="-285750">
              <a:buFontTx/>
              <a:buChar char="-"/>
            </a:pPr>
            <a:r>
              <a:rPr lang="en-US" sz="1400" dirty="0">
                <a:solidFill>
                  <a:schemeClr val="tx1"/>
                </a:solidFill>
              </a:rPr>
              <a:t>Going for exponential ideas</a:t>
            </a:r>
          </a:p>
          <a:p>
            <a:pPr marL="742950" lvl="2" indent="-285750">
              <a:buFontTx/>
              <a:buChar char="-"/>
            </a:pPr>
            <a:r>
              <a:rPr lang="en-US" sz="1400" dirty="0">
                <a:solidFill>
                  <a:schemeClr val="tx1"/>
                </a:solidFill>
              </a:rPr>
              <a:t>Thinking in planetary levels </a:t>
            </a:r>
          </a:p>
          <a:p>
            <a:pPr marL="742950" lvl="2" indent="-285750">
              <a:buFontTx/>
              <a:buChar char="-"/>
            </a:pPr>
            <a:r>
              <a:rPr lang="en-US" sz="1400" dirty="0">
                <a:solidFill>
                  <a:schemeClr val="tx1"/>
                </a:solidFill>
              </a:rPr>
              <a:t>Nothing is so great that there is nothing bad: what are the implications of your solution?</a:t>
            </a:r>
          </a:p>
          <a:p>
            <a:pPr marL="285750" lvl="1" indent="-285750">
              <a:buFont typeface="Arial" panose="020B0604020202020204" pitchFamily="34" charset="0"/>
              <a:buChar char="•"/>
            </a:pPr>
            <a:endParaRPr lang="en-US" sz="1600" dirty="0">
              <a:solidFill>
                <a:schemeClr val="tx1"/>
              </a:solidFill>
            </a:endParaRPr>
          </a:p>
        </p:txBody>
      </p:sp>
    </p:spTree>
    <p:extLst>
      <p:ext uri="{BB962C8B-B14F-4D97-AF65-F5344CB8AC3E}">
        <p14:creationId xmlns:p14="http://schemas.microsoft.com/office/powerpoint/2010/main" val="1531918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Arc 24">
            <a:extLst>
              <a:ext uri="{FF2B5EF4-FFF2-40B4-BE49-F238E27FC236}">
                <a16:creationId xmlns:a16="http://schemas.microsoft.com/office/drawing/2014/main" id="{11E28D1B-A74D-6C40-C30D-307869231AA5}"/>
              </a:ext>
            </a:extLst>
          </p:cNvPr>
          <p:cNvSpPr/>
          <p:nvPr/>
        </p:nvSpPr>
        <p:spPr>
          <a:xfrm flipV="1">
            <a:off x="-1076435" y="-2360045"/>
            <a:ext cx="7893534" cy="6529522"/>
          </a:xfrm>
          <a:prstGeom prst="arc">
            <a:avLst>
              <a:gd name="adj1" fmla="val 16200000"/>
              <a:gd name="adj2" fmla="val 21439199"/>
            </a:avLst>
          </a:prstGeom>
          <a:ln w="28575">
            <a:solidFill>
              <a:srgbClr val="F59600"/>
            </a:solidFill>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en-CH"/>
          </a:p>
        </p:txBody>
      </p:sp>
      <p:cxnSp>
        <p:nvCxnSpPr>
          <p:cNvPr id="5" name="Straight Arrow Connector 4">
            <a:extLst>
              <a:ext uri="{FF2B5EF4-FFF2-40B4-BE49-F238E27FC236}">
                <a16:creationId xmlns:a16="http://schemas.microsoft.com/office/drawing/2014/main" id="{434F18BA-6217-8F94-5D3D-0E73DDE694C1}"/>
              </a:ext>
            </a:extLst>
          </p:cNvPr>
          <p:cNvCxnSpPr>
            <a:cxnSpLocks/>
          </p:cNvCxnSpPr>
          <p:nvPr/>
        </p:nvCxnSpPr>
        <p:spPr>
          <a:xfrm>
            <a:off x="592415" y="4169477"/>
            <a:ext cx="8322985" cy="45778"/>
          </a:xfrm>
          <a:prstGeom prst="straightConnector1">
            <a:avLst/>
          </a:prstGeom>
          <a:ln w="28575">
            <a:solidFill>
              <a:srgbClr val="F59600"/>
            </a:solidFill>
            <a:tailEnd type="triangle"/>
          </a:ln>
        </p:spPr>
        <p:style>
          <a:lnRef idx="1">
            <a:schemeClr val="accent6"/>
          </a:lnRef>
          <a:fillRef idx="0">
            <a:schemeClr val="accent6"/>
          </a:fillRef>
          <a:effectRef idx="0">
            <a:schemeClr val="accent6"/>
          </a:effectRef>
          <a:fontRef idx="minor">
            <a:schemeClr val="tx1"/>
          </a:fontRef>
        </p:style>
      </p:cxnSp>
      <p:sp>
        <p:nvSpPr>
          <p:cNvPr id="7" name="Text Placeholder 2">
            <a:extLst>
              <a:ext uri="{FF2B5EF4-FFF2-40B4-BE49-F238E27FC236}">
                <a16:creationId xmlns:a16="http://schemas.microsoft.com/office/drawing/2014/main" id="{737257EB-D1DD-4ED8-E7FE-19EFBCEFE3F4}"/>
              </a:ext>
            </a:extLst>
          </p:cNvPr>
          <p:cNvSpPr txBox="1">
            <a:spLocks/>
          </p:cNvSpPr>
          <p:nvPr/>
        </p:nvSpPr>
        <p:spPr>
          <a:xfrm>
            <a:off x="1662937" y="3458432"/>
            <a:ext cx="978506" cy="567304"/>
          </a:xfrm>
          <a:prstGeom prst="rect">
            <a:avLst/>
          </a:prstGeom>
          <a:solidFill>
            <a:schemeClr val="bg1"/>
          </a:solidFill>
        </p:spPr>
        <p:txBody>
          <a:bodyPr vert="horz" lIns="0" tIns="45720" rIns="91440" bIns="45720" rtlCol="0" anchor="t">
            <a:normAutofit/>
          </a:bodyPr>
          <a:lstStyle>
            <a:lvl1pPr marL="0" indent="0" algn="l" defTabSz="457200" rtl="0" eaLnBrk="1" latinLnBrk="0" hangingPunct="1">
              <a:spcBef>
                <a:spcPct val="20000"/>
              </a:spcBef>
              <a:buFont typeface="Arial"/>
              <a:buNone/>
              <a:defRPr sz="16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algn="ctr"/>
            <a:r>
              <a:rPr lang="en-GB" sz="1200" dirty="0">
                <a:solidFill>
                  <a:srgbClr val="1D1C1D"/>
                </a:solidFill>
                <a:latin typeface="Slack-Lato"/>
              </a:rPr>
              <a:t>1,5-day pilot with CBI A3</a:t>
            </a:r>
          </a:p>
        </p:txBody>
      </p:sp>
      <p:sp>
        <p:nvSpPr>
          <p:cNvPr id="8" name="Text Placeholder 2">
            <a:extLst>
              <a:ext uri="{FF2B5EF4-FFF2-40B4-BE49-F238E27FC236}">
                <a16:creationId xmlns:a16="http://schemas.microsoft.com/office/drawing/2014/main" id="{86773075-A942-A68A-327A-CC1FD16DCD27}"/>
              </a:ext>
            </a:extLst>
          </p:cNvPr>
          <p:cNvSpPr txBox="1">
            <a:spLocks/>
          </p:cNvSpPr>
          <p:nvPr/>
        </p:nvSpPr>
        <p:spPr>
          <a:xfrm>
            <a:off x="619115" y="3746323"/>
            <a:ext cx="861122" cy="609966"/>
          </a:xfrm>
          <a:prstGeom prst="rect">
            <a:avLst/>
          </a:prstGeom>
        </p:spPr>
        <p:txBody>
          <a:bodyPr vert="horz" lIns="0" tIns="45720" rIns="91440" bIns="45720" rtlCol="0" anchor="t">
            <a:normAutofit/>
          </a:bodyPr>
          <a:lstStyle>
            <a:lvl1pPr marL="0" indent="0" algn="l" defTabSz="457200" rtl="0" eaLnBrk="1" latinLnBrk="0" hangingPunct="1">
              <a:spcBef>
                <a:spcPct val="20000"/>
              </a:spcBef>
              <a:buFont typeface="Arial"/>
              <a:buNone/>
              <a:defRPr sz="16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GB" sz="1200" dirty="0">
                <a:solidFill>
                  <a:srgbClr val="1D1C1D"/>
                </a:solidFill>
                <a:latin typeface="Slack-Lato"/>
              </a:rPr>
              <a:t>The idea was born</a:t>
            </a:r>
          </a:p>
        </p:txBody>
      </p:sp>
      <p:sp>
        <p:nvSpPr>
          <p:cNvPr id="9" name="Text Placeholder 2">
            <a:extLst>
              <a:ext uri="{FF2B5EF4-FFF2-40B4-BE49-F238E27FC236}">
                <a16:creationId xmlns:a16="http://schemas.microsoft.com/office/drawing/2014/main" id="{EA6FB3F8-0903-BEBF-EFE8-546C5DCB4CDB}"/>
              </a:ext>
            </a:extLst>
          </p:cNvPr>
          <p:cNvSpPr txBox="1">
            <a:spLocks/>
          </p:cNvSpPr>
          <p:nvPr/>
        </p:nvSpPr>
        <p:spPr>
          <a:xfrm>
            <a:off x="2821411" y="3412923"/>
            <a:ext cx="1231030" cy="625739"/>
          </a:xfrm>
          <a:prstGeom prst="rect">
            <a:avLst/>
          </a:prstGeom>
          <a:noFill/>
        </p:spPr>
        <p:txBody>
          <a:bodyPr vert="horz" lIns="0" tIns="45720" rIns="91440" bIns="45720" rtlCol="0" anchor="t">
            <a:normAutofit lnSpcReduction="10000"/>
          </a:bodyPr>
          <a:lstStyle>
            <a:lvl1pPr marL="0" indent="0" algn="l" defTabSz="457200" rtl="0" eaLnBrk="1" latinLnBrk="0" hangingPunct="1">
              <a:spcBef>
                <a:spcPct val="20000"/>
              </a:spcBef>
              <a:buFont typeface="Arial"/>
              <a:buNone/>
              <a:defRPr sz="16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algn="ctr"/>
            <a:r>
              <a:rPr lang="en-GB" sz="1200" dirty="0">
                <a:solidFill>
                  <a:srgbClr val="1D1C1D"/>
                </a:solidFill>
                <a:latin typeface="Slack-Lato"/>
              </a:rPr>
              <a:t>2-week pilot with CDM, ESADE, Lahti University</a:t>
            </a:r>
          </a:p>
        </p:txBody>
      </p:sp>
      <p:sp>
        <p:nvSpPr>
          <p:cNvPr id="10" name="Text Placeholder 2">
            <a:extLst>
              <a:ext uri="{FF2B5EF4-FFF2-40B4-BE49-F238E27FC236}">
                <a16:creationId xmlns:a16="http://schemas.microsoft.com/office/drawing/2014/main" id="{E9BDE117-BC91-B54B-4463-47CF97F336CF}"/>
              </a:ext>
            </a:extLst>
          </p:cNvPr>
          <p:cNvSpPr txBox="1">
            <a:spLocks/>
          </p:cNvSpPr>
          <p:nvPr/>
        </p:nvSpPr>
        <p:spPr>
          <a:xfrm>
            <a:off x="1290129" y="4300292"/>
            <a:ext cx="1409223" cy="609964"/>
          </a:xfrm>
          <a:prstGeom prst="rect">
            <a:avLst/>
          </a:prstGeom>
        </p:spPr>
        <p:txBody>
          <a:bodyPr vert="horz" lIns="0" tIns="45720" rIns="91440" bIns="45720" rtlCol="0" anchor="t">
            <a:noAutofit/>
          </a:bodyPr>
          <a:lstStyle>
            <a:lvl1pPr marL="0" indent="0" algn="l" defTabSz="457200" rtl="0" eaLnBrk="1" latinLnBrk="0" hangingPunct="1">
              <a:spcBef>
                <a:spcPct val="20000"/>
              </a:spcBef>
              <a:buFont typeface="Arial"/>
              <a:buNone/>
              <a:defRPr sz="16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algn="ctr"/>
            <a:r>
              <a:rPr lang="en-GB" sz="1000" dirty="0">
                <a:solidFill>
                  <a:srgbClr val="1D1C1D"/>
                </a:solidFill>
                <a:latin typeface="Slack-Lato"/>
              </a:rPr>
              <a:t>Master level</a:t>
            </a:r>
          </a:p>
          <a:p>
            <a:pPr algn="ctr"/>
            <a:r>
              <a:rPr lang="en-GB" sz="1000" dirty="0">
                <a:solidFill>
                  <a:srgbClr val="1D1C1D"/>
                </a:solidFill>
                <a:latin typeface="Slack-Lato"/>
              </a:rPr>
              <a:t>Design, engineering, computer science</a:t>
            </a:r>
            <a:br>
              <a:rPr lang="en-GB" sz="1000" dirty="0">
                <a:solidFill>
                  <a:srgbClr val="1D1C1D"/>
                </a:solidFill>
                <a:latin typeface="Slack-Lato"/>
              </a:rPr>
            </a:br>
            <a:r>
              <a:rPr lang="en-GB" sz="1000" dirty="0">
                <a:solidFill>
                  <a:srgbClr val="1D1C1D"/>
                </a:solidFill>
                <a:latin typeface="Slack-Lato"/>
              </a:rPr>
              <a:t>DE, US, PL, AUS</a:t>
            </a:r>
          </a:p>
        </p:txBody>
      </p:sp>
      <p:sp>
        <p:nvSpPr>
          <p:cNvPr id="11" name="Text Placeholder 2">
            <a:extLst>
              <a:ext uri="{FF2B5EF4-FFF2-40B4-BE49-F238E27FC236}">
                <a16:creationId xmlns:a16="http://schemas.microsoft.com/office/drawing/2014/main" id="{6EB4FCCB-A421-E251-ED3E-3F045D0E66D6}"/>
              </a:ext>
            </a:extLst>
          </p:cNvPr>
          <p:cNvSpPr txBox="1">
            <a:spLocks/>
          </p:cNvSpPr>
          <p:nvPr/>
        </p:nvSpPr>
        <p:spPr>
          <a:xfrm>
            <a:off x="2564759" y="4335735"/>
            <a:ext cx="1323304" cy="962899"/>
          </a:xfrm>
          <a:prstGeom prst="rect">
            <a:avLst/>
          </a:prstGeom>
        </p:spPr>
        <p:txBody>
          <a:bodyPr vert="horz" lIns="0" tIns="45720" rIns="91440" bIns="45720" rtlCol="0" anchor="t">
            <a:noAutofit/>
          </a:bodyPr>
          <a:lstStyle>
            <a:lvl1pPr marL="0" indent="0" algn="l" defTabSz="457200" rtl="0" eaLnBrk="1" latinLnBrk="0" hangingPunct="1">
              <a:spcBef>
                <a:spcPct val="20000"/>
              </a:spcBef>
              <a:buFont typeface="Arial"/>
              <a:buNone/>
              <a:defRPr sz="16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algn="ctr"/>
            <a:r>
              <a:rPr lang="en-GB" sz="1000" dirty="0">
                <a:solidFill>
                  <a:srgbClr val="1D1C1D"/>
                </a:solidFill>
                <a:latin typeface="Slack-Lato"/>
              </a:rPr>
              <a:t>PhD, bachelor, master</a:t>
            </a:r>
          </a:p>
          <a:p>
            <a:pPr algn="ctr"/>
            <a:r>
              <a:rPr lang="en-GB" sz="1000" dirty="0">
                <a:solidFill>
                  <a:srgbClr val="1D1C1D"/>
                </a:solidFill>
                <a:latin typeface="Slack-Lato"/>
              </a:rPr>
              <a:t>Design, engineering, computer science, physics.</a:t>
            </a:r>
          </a:p>
        </p:txBody>
      </p:sp>
      <p:sp>
        <p:nvSpPr>
          <p:cNvPr id="13" name="Text Placeholder 2">
            <a:extLst>
              <a:ext uri="{FF2B5EF4-FFF2-40B4-BE49-F238E27FC236}">
                <a16:creationId xmlns:a16="http://schemas.microsoft.com/office/drawing/2014/main" id="{C9FEB712-AB7A-EAF8-7DE3-83762FEA9BF4}"/>
              </a:ext>
            </a:extLst>
          </p:cNvPr>
          <p:cNvSpPr txBox="1">
            <a:spLocks/>
          </p:cNvSpPr>
          <p:nvPr/>
        </p:nvSpPr>
        <p:spPr>
          <a:xfrm>
            <a:off x="6006114" y="1733190"/>
            <a:ext cx="1153649" cy="281290"/>
          </a:xfrm>
          <a:prstGeom prst="rect">
            <a:avLst/>
          </a:prstGeom>
          <a:solidFill>
            <a:schemeClr val="bg1"/>
          </a:solidFill>
        </p:spPr>
        <p:txBody>
          <a:bodyPr vert="horz" lIns="0" tIns="45720" rIns="91440" bIns="45720" rtlCol="0" anchor="t">
            <a:normAutofit/>
          </a:bodyPr>
          <a:lstStyle>
            <a:lvl1pPr marL="0" indent="0" algn="l" defTabSz="457200" rtl="0" eaLnBrk="1" latinLnBrk="0" hangingPunct="1">
              <a:spcBef>
                <a:spcPct val="20000"/>
              </a:spcBef>
              <a:buFont typeface="Arial"/>
              <a:buNone/>
              <a:defRPr sz="16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algn="ctr"/>
            <a:r>
              <a:rPr lang="en-GB" sz="1200" dirty="0">
                <a:solidFill>
                  <a:srgbClr val="1D1C1D"/>
                </a:solidFill>
                <a:latin typeface="Slack-Lato"/>
              </a:rPr>
              <a:t>?? Pilots in 2024</a:t>
            </a:r>
          </a:p>
        </p:txBody>
      </p:sp>
      <p:sp>
        <p:nvSpPr>
          <p:cNvPr id="14" name="Text Placeholder 2">
            <a:extLst>
              <a:ext uri="{FF2B5EF4-FFF2-40B4-BE49-F238E27FC236}">
                <a16:creationId xmlns:a16="http://schemas.microsoft.com/office/drawing/2014/main" id="{724D2A6B-7456-D538-0AE9-208EE5E57488}"/>
              </a:ext>
            </a:extLst>
          </p:cNvPr>
          <p:cNvSpPr txBox="1">
            <a:spLocks/>
          </p:cNvSpPr>
          <p:nvPr/>
        </p:nvSpPr>
        <p:spPr>
          <a:xfrm>
            <a:off x="7018642" y="624698"/>
            <a:ext cx="1284867" cy="650042"/>
          </a:xfrm>
          <a:prstGeom prst="rect">
            <a:avLst/>
          </a:prstGeom>
          <a:solidFill>
            <a:schemeClr val="bg1"/>
          </a:solidFill>
        </p:spPr>
        <p:txBody>
          <a:bodyPr vert="horz" lIns="0" tIns="45720" rIns="91440" bIns="45720" rtlCol="0" anchor="t">
            <a:normAutofit/>
          </a:bodyPr>
          <a:lstStyle>
            <a:lvl1pPr marL="0" indent="0" algn="l" defTabSz="457200" rtl="0" eaLnBrk="1" latinLnBrk="0" hangingPunct="1">
              <a:spcBef>
                <a:spcPct val="20000"/>
              </a:spcBef>
              <a:buFont typeface="Arial"/>
              <a:buNone/>
              <a:defRPr sz="16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GB" sz="1200" dirty="0">
                <a:solidFill>
                  <a:srgbClr val="1D1C1D"/>
                </a:solidFill>
                <a:latin typeface="Slack-Lato"/>
              </a:rPr>
              <a:t>Full-fledged accredited program in 2025</a:t>
            </a:r>
          </a:p>
        </p:txBody>
      </p:sp>
      <p:cxnSp>
        <p:nvCxnSpPr>
          <p:cNvPr id="21" name="Straight Arrow Connector 20">
            <a:extLst>
              <a:ext uri="{FF2B5EF4-FFF2-40B4-BE49-F238E27FC236}">
                <a16:creationId xmlns:a16="http://schemas.microsoft.com/office/drawing/2014/main" id="{2BCFE515-164C-5C39-2C23-1FDE7D764F86}"/>
              </a:ext>
            </a:extLst>
          </p:cNvPr>
          <p:cNvCxnSpPr>
            <a:cxnSpLocks/>
          </p:cNvCxnSpPr>
          <p:nvPr/>
        </p:nvCxnSpPr>
        <p:spPr>
          <a:xfrm flipV="1">
            <a:off x="592415" y="1361285"/>
            <a:ext cx="0" cy="2808192"/>
          </a:xfrm>
          <a:prstGeom prst="straightConnector1">
            <a:avLst/>
          </a:prstGeom>
          <a:ln w="28575">
            <a:solidFill>
              <a:srgbClr val="F59600"/>
            </a:solidFill>
            <a:tailEnd type="triangle"/>
          </a:ln>
        </p:spPr>
        <p:style>
          <a:lnRef idx="1">
            <a:schemeClr val="accent6"/>
          </a:lnRef>
          <a:fillRef idx="0">
            <a:schemeClr val="accent6"/>
          </a:fillRef>
          <a:effectRef idx="0">
            <a:schemeClr val="accent6"/>
          </a:effectRef>
          <a:fontRef idx="minor">
            <a:schemeClr val="tx1"/>
          </a:fontRef>
        </p:style>
      </p:cxnSp>
      <p:sp>
        <p:nvSpPr>
          <p:cNvPr id="26" name="Text Placeholder 2">
            <a:extLst>
              <a:ext uri="{FF2B5EF4-FFF2-40B4-BE49-F238E27FC236}">
                <a16:creationId xmlns:a16="http://schemas.microsoft.com/office/drawing/2014/main" id="{C39E13AD-07EC-6C25-F838-150A339DCDC8}"/>
              </a:ext>
            </a:extLst>
          </p:cNvPr>
          <p:cNvSpPr txBox="1">
            <a:spLocks/>
          </p:cNvSpPr>
          <p:nvPr/>
        </p:nvSpPr>
        <p:spPr>
          <a:xfrm>
            <a:off x="4395106" y="3578462"/>
            <a:ext cx="821594" cy="293942"/>
          </a:xfrm>
          <a:prstGeom prst="rect">
            <a:avLst/>
          </a:prstGeom>
          <a:solidFill>
            <a:schemeClr val="bg1"/>
          </a:solidFill>
        </p:spPr>
        <p:txBody>
          <a:bodyPr vert="horz" lIns="0" tIns="45720" rIns="91440" bIns="45720" rtlCol="0" anchor="t">
            <a:normAutofit/>
          </a:bodyPr>
          <a:lstStyle>
            <a:lvl1pPr marL="0" indent="0" algn="l" defTabSz="457200" rtl="0" eaLnBrk="1" latinLnBrk="0" hangingPunct="1">
              <a:spcBef>
                <a:spcPct val="20000"/>
              </a:spcBef>
              <a:buFont typeface="Arial"/>
              <a:buNone/>
              <a:defRPr sz="16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GB" sz="1200" dirty="0">
                <a:solidFill>
                  <a:srgbClr val="1D1C1D"/>
                </a:solidFill>
                <a:latin typeface="Slack-Lato"/>
              </a:rPr>
              <a:t>Holodeck</a:t>
            </a:r>
          </a:p>
        </p:txBody>
      </p:sp>
      <p:sp>
        <p:nvSpPr>
          <p:cNvPr id="27" name="Text Placeholder 2">
            <a:extLst>
              <a:ext uri="{FF2B5EF4-FFF2-40B4-BE49-F238E27FC236}">
                <a16:creationId xmlns:a16="http://schemas.microsoft.com/office/drawing/2014/main" id="{E0B27EC9-CC07-D885-BC3B-E0645CC41338}"/>
              </a:ext>
            </a:extLst>
          </p:cNvPr>
          <p:cNvSpPr txBox="1">
            <a:spLocks/>
          </p:cNvSpPr>
          <p:nvPr/>
        </p:nvSpPr>
        <p:spPr>
          <a:xfrm rot="16200000">
            <a:off x="-788683" y="1835787"/>
            <a:ext cx="2583444" cy="401112"/>
          </a:xfrm>
          <a:prstGeom prst="rect">
            <a:avLst/>
          </a:prstGeom>
        </p:spPr>
        <p:txBody>
          <a:bodyPr vert="horz" lIns="0" tIns="45720" rIns="91440" bIns="45720" rtlCol="0" anchor="t">
            <a:normAutofit/>
          </a:bodyPr>
          <a:lstStyle>
            <a:lvl1pPr marL="0" indent="0" algn="l" defTabSz="457200" rtl="0" eaLnBrk="1" latinLnBrk="0" hangingPunct="1">
              <a:spcBef>
                <a:spcPct val="20000"/>
              </a:spcBef>
              <a:buFont typeface="Arial"/>
              <a:buNone/>
              <a:defRPr sz="16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GB" sz="1400" dirty="0">
                <a:solidFill>
                  <a:srgbClr val="87B919"/>
                </a:solidFill>
                <a:latin typeface="Slack-Lato"/>
              </a:rPr>
              <a:t>Teaching Readiness Level</a:t>
            </a:r>
          </a:p>
        </p:txBody>
      </p:sp>
      <p:sp>
        <p:nvSpPr>
          <p:cNvPr id="30" name="Text Placeholder 2">
            <a:extLst>
              <a:ext uri="{FF2B5EF4-FFF2-40B4-BE49-F238E27FC236}">
                <a16:creationId xmlns:a16="http://schemas.microsoft.com/office/drawing/2014/main" id="{910C63C6-B0DB-55A6-C142-F501F4D336F4}"/>
              </a:ext>
            </a:extLst>
          </p:cNvPr>
          <p:cNvSpPr txBox="1">
            <a:spLocks/>
          </p:cNvSpPr>
          <p:nvPr/>
        </p:nvSpPr>
        <p:spPr>
          <a:xfrm>
            <a:off x="7590562" y="4202133"/>
            <a:ext cx="1697659" cy="325017"/>
          </a:xfrm>
          <a:prstGeom prst="rect">
            <a:avLst/>
          </a:prstGeom>
        </p:spPr>
        <p:txBody>
          <a:bodyPr vert="horz" lIns="0" tIns="45720" rIns="91440" bIns="45720" rtlCol="0" anchor="t">
            <a:normAutofit/>
          </a:bodyPr>
          <a:lstStyle>
            <a:lvl1pPr marL="0" indent="0" algn="l" defTabSz="457200" rtl="0" eaLnBrk="1" latinLnBrk="0" hangingPunct="1">
              <a:spcBef>
                <a:spcPct val="20000"/>
              </a:spcBef>
              <a:buFont typeface="Arial"/>
              <a:buNone/>
              <a:defRPr sz="16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r>
              <a:rPr lang="en-GB" sz="1200" dirty="0">
                <a:solidFill>
                  <a:srgbClr val="87B919"/>
                </a:solidFill>
                <a:latin typeface="Slack-Lato"/>
              </a:rPr>
              <a:t>Space-time continuum</a:t>
            </a:r>
          </a:p>
        </p:txBody>
      </p:sp>
      <p:sp>
        <p:nvSpPr>
          <p:cNvPr id="12" name="Text Placeholder 2">
            <a:extLst>
              <a:ext uri="{FF2B5EF4-FFF2-40B4-BE49-F238E27FC236}">
                <a16:creationId xmlns:a16="http://schemas.microsoft.com/office/drawing/2014/main" id="{FEC5D3E5-29A2-CF66-146B-409CE204057A}"/>
              </a:ext>
            </a:extLst>
          </p:cNvPr>
          <p:cNvSpPr txBox="1">
            <a:spLocks/>
          </p:cNvSpPr>
          <p:nvPr/>
        </p:nvSpPr>
        <p:spPr>
          <a:xfrm>
            <a:off x="4920444" y="2582749"/>
            <a:ext cx="1799760" cy="650043"/>
          </a:xfrm>
          <a:prstGeom prst="rect">
            <a:avLst/>
          </a:prstGeom>
          <a:solidFill>
            <a:schemeClr val="bg1"/>
          </a:solidFill>
        </p:spPr>
        <p:txBody>
          <a:bodyPr vert="horz" lIns="0" tIns="45720" rIns="91440" bIns="45720" rtlCol="0" anchor="t">
            <a:noAutofit/>
          </a:bodyPr>
          <a:lstStyle>
            <a:lvl1pPr marL="0" indent="0" algn="l" defTabSz="457200" rtl="0" eaLnBrk="1" latinLnBrk="0" hangingPunct="1">
              <a:spcBef>
                <a:spcPct val="20000"/>
              </a:spcBef>
              <a:buFont typeface="Arial"/>
              <a:buNone/>
              <a:defRPr sz="16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algn="ctr"/>
            <a:r>
              <a:rPr lang="en-GB" sz="1200" dirty="0">
                <a:solidFill>
                  <a:srgbClr val="1D1C1D"/>
                </a:solidFill>
                <a:latin typeface="Slack-Lato"/>
              </a:rPr>
              <a:t>2,5-day development in Nov workshop with current and future collaborators</a:t>
            </a:r>
          </a:p>
        </p:txBody>
      </p:sp>
      <p:cxnSp>
        <p:nvCxnSpPr>
          <p:cNvPr id="23" name="Straight Connector 22">
            <a:extLst>
              <a:ext uri="{FF2B5EF4-FFF2-40B4-BE49-F238E27FC236}">
                <a16:creationId xmlns:a16="http://schemas.microsoft.com/office/drawing/2014/main" id="{131DD6E1-ACF9-04A3-A918-8411AF4EB100}"/>
              </a:ext>
            </a:extLst>
          </p:cNvPr>
          <p:cNvCxnSpPr>
            <a:cxnSpLocks/>
          </p:cNvCxnSpPr>
          <p:nvPr/>
        </p:nvCxnSpPr>
        <p:spPr>
          <a:xfrm>
            <a:off x="3226411" y="3964537"/>
            <a:ext cx="0" cy="320800"/>
          </a:xfrm>
          <a:prstGeom prst="line">
            <a:avLst/>
          </a:prstGeom>
          <a:ln>
            <a:solidFill>
              <a:srgbClr val="87B919"/>
            </a:solidFill>
            <a:prstDash val="dash"/>
          </a:ln>
        </p:spPr>
        <p:style>
          <a:lnRef idx="1">
            <a:schemeClr val="accent6"/>
          </a:lnRef>
          <a:fillRef idx="0">
            <a:schemeClr val="accent6"/>
          </a:fillRef>
          <a:effectRef idx="0">
            <a:schemeClr val="accent6"/>
          </a:effectRef>
          <a:fontRef idx="minor">
            <a:schemeClr val="tx1"/>
          </a:fontRef>
        </p:style>
      </p:cxnSp>
      <p:cxnSp>
        <p:nvCxnSpPr>
          <p:cNvPr id="31" name="Straight Connector 30">
            <a:extLst>
              <a:ext uri="{FF2B5EF4-FFF2-40B4-BE49-F238E27FC236}">
                <a16:creationId xmlns:a16="http://schemas.microsoft.com/office/drawing/2014/main" id="{337DB67D-F1E6-28C2-4CAC-ED12BFFE8328}"/>
              </a:ext>
            </a:extLst>
          </p:cNvPr>
          <p:cNvCxnSpPr>
            <a:cxnSpLocks/>
          </p:cNvCxnSpPr>
          <p:nvPr/>
        </p:nvCxnSpPr>
        <p:spPr>
          <a:xfrm>
            <a:off x="1994741" y="3964537"/>
            <a:ext cx="0" cy="320800"/>
          </a:xfrm>
          <a:prstGeom prst="line">
            <a:avLst/>
          </a:prstGeom>
          <a:ln>
            <a:solidFill>
              <a:srgbClr val="87B919"/>
            </a:solidFill>
            <a:prstDash val="dash"/>
          </a:ln>
        </p:spPr>
        <p:style>
          <a:lnRef idx="1">
            <a:schemeClr val="accent6"/>
          </a:lnRef>
          <a:fillRef idx="0">
            <a:schemeClr val="accent6"/>
          </a:fillRef>
          <a:effectRef idx="0">
            <a:schemeClr val="accent6"/>
          </a:effectRef>
          <a:fontRef idx="minor">
            <a:schemeClr val="tx1"/>
          </a:fontRef>
        </p:style>
      </p:cxnSp>
      <p:sp>
        <p:nvSpPr>
          <p:cNvPr id="3" name="Oval 2">
            <a:extLst>
              <a:ext uri="{FF2B5EF4-FFF2-40B4-BE49-F238E27FC236}">
                <a16:creationId xmlns:a16="http://schemas.microsoft.com/office/drawing/2014/main" id="{BA1373E0-695F-A7B3-20E5-0775A128FC9A}"/>
              </a:ext>
            </a:extLst>
          </p:cNvPr>
          <p:cNvSpPr/>
          <p:nvPr/>
        </p:nvSpPr>
        <p:spPr>
          <a:xfrm>
            <a:off x="4823549" y="2421925"/>
            <a:ext cx="1896655" cy="930854"/>
          </a:xfrm>
          <a:prstGeom prst="ellipse">
            <a:avLst/>
          </a:prstGeom>
          <a:noFill/>
          <a:ln w="19050">
            <a:solidFill>
              <a:srgbClr val="E6003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1802657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17F2FB5-C1FB-451D-A6A3-43D242DAC66B}"/>
              </a:ext>
            </a:extLst>
          </p:cNvPr>
          <p:cNvSpPr>
            <a:spLocks noGrp="1"/>
          </p:cNvSpPr>
          <p:nvPr>
            <p:ph type="body" idx="1"/>
          </p:nvPr>
        </p:nvSpPr>
        <p:spPr>
          <a:xfrm>
            <a:off x="566796" y="716691"/>
            <a:ext cx="5858718" cy="4389738"/>
          </a:xfrm>
        </p:spPr>
        <p:txBody>
          <a:bodyPr>
            <a:normAutofit fontScale="70000" lnSpcReduction="20000"/>
          </a:bodyPr>
          <a:lstStyle/>
          <a:p>
            <a:pPr algn="l">
              <a:lnSpc>
                <a:spcPct val="200000"/>
              </a:lnSpc>
              <a:buFont typeface="Arial" panose="020B0604020202020204" pitchFamily="34" charset="0"/>
              <a:buChar char="•"/>
            </a:pPr>
            <a:r>
              <a:rPr lang="en-GB" sz="1400" b="0" i="0" dirty="0">
                <a:solidFill>
                  <a:srgbClr val="374151"/>
                </a:solidFill>
                <a:effectLst/>
                <a:latin typeface="Söhne"/>
              </a:rPr>
              <a:t> </a:t>
            </a:r>
            <a:r>
              <a:rPr lang="en-GB" sz="1900" b="0" i="0" dirty="0">
                <a:solidFill>
                  <a:srgbClr val="374151"/>
                </a:solidFill>
                <a:effectLst/>
                <a:latin typeface="Söhne"/>
              </a:rPr>
              <a:t>Exploring the i2P concept for </a:t>
            </a:r>
            <a:r>
              <a:rPr lang="en-GB" sz="1900" b="1" i="0" dirty="0">
                <a:solidFill>
                  <a:srgbClr val="00879A"/>
                </a:solidFill>
                <a:effectLst/>
                <a:latin typeface="Söhne"/>
              </a:rPr>
              <a:t>design, sustainability, collaboration and creativity </a:t>
            </a:r>
            <a:r>
              <a:rPr lang="en-GB" sz="1900" b="0" i="0" dirty="0">
                <a:solidFill>
                  <a:srgbClr val="374151"/>
                </a:solidFill>
                <a:effectLst/>
                <a:latin typeface="Söhne"/>
              </a:rPr>
              <a:t>in higher education.</a:t>
            </a:r>
          </a:p>
          <a:p>
            <a:pPr algn="l">
              <a:lnSpc>
                <a:spcPct val="200000"/>
              </a:lnSpc>
              <a:buFont typeface="Arial" panose="020B0604020202020204" pitchFamily="34" charset="0"/>
              <a:buChar char="•"/>
            </a:pPr>
            <a:r>
              <a:rPr lang="en-GB" sz="1900" b="0" i="0" dirty="0">
                <a:solidFill>
                  <a:srgbClr val="374151"/>
                </a:solidFill>
                <a:effectLst/>
                <a:latin typeface="Söhne"/>
              </a:rPr>
              <a:t> Seeking best practices, sharing experiences, and </a:t>
            </a:r>
            <a:r>
              <a:rPr lang="en-GB" sz="1900" b="1" i="0" dirty="0">
                <a:solidFill>
                  <a:srgbClr val="87B919"/>
                </a:solidFill>
                <a:effectLst/>
                <a:latin typeface="Söhne"/>
              </a:rPr>
              <a:t>experiencing the method.</a:t>
            </a:r>
          </a:p>
          <a:p>
            <a:pPr algn="l">
              <a:lnSpc>
                <a:spcPct val="200000"/>
              </a:lnSpc>
              <a:buFont typeface="Arial" panose="020B0604020202020204" pitchFamily="34" charset="0"/>
              <a:buChar char="•"/>
            </a:pPr>
            <a:r>
              <a:rPr lang="en-GB" sz="1900" b="0" i="0" dirty="0">
                <a:solidFill>
                  <a:srgbClr val="374151"/>
                </a:solidFill>
                <a:effectLst/>
                <a:latin typeface="Söhne"/>
              </a:rPr>
              <a:t> Aspiring to create </a:t>
            </a:r>
            <a:r>
              <a:rPr lang="en-GB" sz="1900" b="1" i="0" dirty="0">
                <a:solidFill>
                  <a:srgbClr val="00879A"/>
                </a:solidFill>
                <a:effectLst/>
                <a:latin typeface="Söhne"/>
              </a:rPr>
              <a:t>a comprehensive curriculum </a:t>
            </a:r>
            <a:r>
              <a:rPr lang="en-GB" sz="1900" b="0" i="0" dirty="0">
                <a:solidFill>
                  <a:srgbClr val="374151"/>
                </a:solidFill>
                <a:effectLst/>
                <a:latin typeface="Söhne"/>
              </a:rPr>
              <a:t>with specific </a:t>
            </a:r>
            <a:r>
              <a:rPr lang="en-GB" sz="1900" b="1" i="0" dirty="0">
                <a:solidFill>
                  <a:srgbClr val="00879A"/>
                </a:solidFill>
                <a:effectLst/>
                <a:latin typeface="Söhne"/>
              </a:rPr>
              <a:t>learning outcomes and flexible formats</a:t>
            </a:r>
            <a:r>
              <a:rPr lang="en-GB" sz="1900" b="0" i="0" dirty="0">
                <a:solidFill>
                  <a:srgbClr val="374151"/>
                </a:solidFill>
                <a:effectLst/>
                <a:latin typeface="Söhne"/>
              </a:rPr>
              <a:t>.</a:t>
            </a:r>
          </a:p>
          <a:p>
            <a:pPr algn="l">
              <a:lnSpc>
                <a:spcPct val="200000"/>
              </a:lnSpc>
              <a:buFont typeface="Arial" panose="020B0604020202020204" pitchFamily="34" charset="0"/>
              <a:buChar char="•"/>
            </a:pPr>
            <a:r>
              <a:rPr lang="en-GB" sz="1900" b="0" i="0" dirty="0">
                <a:solidFill>
                  <a:srgbClr val="374151"/>
                </a:solidFill>
                <a:effectLst/>
                <a:latin typeface="Söhne"/>
              </a:rPr>
              <a:t> </a:t>
            </a:r>
            <a:r>
              <a:rPr lang="en-GB" sz="1900" b="1" i="0" dirty="0">
                <a:solidFill>
                  <a:srgbClr val="87B919"/>
                </a:solidFill>
                <a:effectLst/>
                <a:latin typeface="Söhne"/>
              </a:rPr>
              <a:t>Balancing technical and societal </a:t>
            </a:r>
            <a:r>
              <a:rPr lang="en-GB" sz="1900" b="0" i="0" dirty="0">
                <a:solidFill>
                  <a:srgbClr val="374151"/>
                </a:solidFill>
                <a:effectLst/>
                <a:latin typeface="Söhne"/>
              </a:rPr>
              <a:t>aspects while engaging diverse student backgrounds.</a:t>
            </a:r>
          </a:p>
          <a:p>
            <a:pPr algn="l">
              <a:lnSpc>
                <a:spcPct val="200000"/>
              </a:lnSpc>
              <a:buFont typeface="Arial" panose="020B0604020202020204" pitchFamily="34" charset="0"/>
              <a:buChar char="•"/>
            </a:pPr>
            <a:r>
              <a:rPr lang="en-GB" sz="1900" dirty="0">
                <a:solidFill>
                  <a:srgbClr val="374151"/>
                </a:solidFill>
                <a:latin typeface="Söhne"/>
              </a:rPr>
              <a:t> </a:t>
            </a:r>
            <a:r>
              <a:rPr lang="en-GB" sz="1900" b="1" dirty="0">
                <a:solidFill>
                  <a:srgbClr val="00879A"/>
                </a:solidFill>
                <a:latin typeface="Söhne"/>
              </a:rPr>
              <a:t>I</a:t>
            </a:r>
            <a:r>
              <a:rPr lang="en-GB" sz="1900" b="1" i="0" dirty="0">
                <a:solidFill>
                  <a:srgbClr val="00879A"/>
                </a:solidFill>
                <a:effectLst/>
                <a:latin typeface="Söhne"/>
              </a:rPr>
              <a:t>ndustry-focused </a:t>
            </a:r>
            <a:r>
              <a:rPr lang="en-GB" sz="1900" b="0" i="0" dirty="0">
                <a:solidFill>
                  <a:srgbClr val="374151"/>
                </a:solidFill>
                <a:effectLst/>
                <a:latin typeface="Söhne"/>
              </a:rPr>
              <a:t>workshops for future thinking, team/leadership skills, and innovation.</a:t>
            </a:r>
          </a:p>
          <a:p>
            <a:pPr algn="l">
              <a:lnSpc>
                <a:spcPct val="200000"/>
              </a:lnSpc>
              <a:buFont typeface="Arial" panose="020B0604020202020204" pitchFamily="34" charset="0"/>
              <a:buChar char="•"/>
            </a:pPr>
            <a:r>
              <a:rPr lang="en-GB" sz="1900" dirty="0">
                <a:solidFill>
                  <a:srgbClr val="374151"/>
                </a:solidFill>
                <a:latin typeface="Söhne"/>
              </a:rPr>
              <a:t> Expanding our </a:t>
            </a:r>
            <a:r>
              <a:rPr lang="en-GB" sz="1900" b="0" i="0" dirty="0">
                <a:solidFill>
                  <a:srgbClr val="374151"/>
                </a:solidFill>
                <a:effectLst/>
                <a:latin typeface="Söhne"/>
              </a:rPr>
              <a:t>networks for </a:t>
            </a:r>
            <a:r>
              <a:rPr lang="en-GB" sz="1900" b="1" i="0" dirty="0">
                <a:solidFill>
                  <a:srgbClr val="87B919"/>
                </a:solidFill>
                <a:effectLst/>
                <a:latin typeface="Söhne"/>
              </a:rPr>
              <a:t>collaboration and co-teaching</a:t>
            </a:r>
            <a:r>
              <a:rPr lang="en-GB" sz="1900" b="0" i="0" dirty="0">
                <a:solidFill>
                  <a:srgbClr val="374151"/>
                </a:solidFill>
                <a:effectLst/>
                <a:latin typeface="Söhne"/>
              </a:rPr>
              <a:t>, while also staying connected with CERN.</a:t>
            </a:r>
            <a:endParaRPr lang="en-CH" sz="1900" dirty="0"/>
          </a:p>
        </p:txBody>
      </p:sp>
      <p:pic>
        <p:nvPicPr>
          <p:cNvPr id="9" name="Picture 8" descr="A collage of a steampunk airship&#10;&#10;Description automatically generated">
            <a:extLst>
              <a:ext uri="{FF2B5EF4-FFF2-40B4-BE49-F238E27FC236}">
                <a16:creationId xmlns:a16="http://schemas.microsoft.com/office/drawing/2014/main" id="{36A1D35E-75AB-ADBE-C4F4-EF2B158FE600}"/>
              </a:ext>
            </a:extLst>
          </p:cNvPr>
          <p:cNvPicPr>
            <a:picLocks noChangeAspect="1"/>
          </p:cNvPicPr>
          <p:nvPr/>
        </p:nvPicPr>
        <p:blipFill rotWithShape="1">
          <a:blip r:embed="rId2"/>
          <a:srcRect r="49921"/>
          <a:stretch/>
        </p:blipFill>
        <p:spPr>
          <a:xfrm>
            <a:off x="6568211" y="0"/>
            <a:ext cx="2575789" cy="5143500"/>
          </a:xfrm>
          <a:prstGeom prst="rect">
            <a:avLst/>
          </a:prstGeom>
        </p:spPr>
      </p:pic>
    </p:spTree>
    <p:extLst>
      <p:ext uri="{BB962C8B-B14F-4D97-AF65-F5344CB8AC3E}">
        <p14:creationId xmlns:p14="http://schemas.microsoft.com/office/powerpoint/2010/main" val="17872891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66FFEF7-5299-C8B6-5454-BB8D3B965493}"/>
              </a:ext>
            </a:extLst>
          </p:cNvPr>
          <p:cNvSpPr txBox="1"/>
          <p:nvPr/>
        </p:nvSpPr>
        <p:spPr>
          <a:xfrm>
            <a:off x="6851406" y="4970486"/>
            <a:ext cx="4585188" cy="230832"/>
          </a:xfrm>
          <a:prstGeom prst="rect">
            <a:avLst/>
          </a:prstGeom>
          <a:noFill/>
        </p:spPr>
        <p:txBody>
          <a:bodyPr wrap="square">
            <a:spAutoFit/>
          </a:bodyPr>
          <a:lstStyle/>
          <a:p>
            <a:r>
              <a:rPr lang="en-GB" sz="900" dirty="0">
                <a:solidFill>
                  <a:schemeClr val="bg1">
                    <a:lumMod val="50000"/>
                  </a:schemeClr>
                </a:solidFill>
              </a:rPr>
              <a:t>Planet icons created by </a:t>
            </a:r>
            <a:r>
              <a:rPr lang="en-GB" sz="900" dirty="0" err="1">
                <a:solidFill>
                  <a:schemeClr val="bg1">
                    <a:lumMod val="50000"/>
                  </a:schemeClr>
                </a:solidFill>
              </a:rPr>
              <a:t>Victoruler</a:t>
            </a:r>
            <a:r>
              <a:rPr lang="en-GB" sz="900" dirty="0">
                <a:solidFill>
                  <a:schemeClr val="bg1">
                    <a:lumMod val="50000"/>
                  </a:schemeClr>
                </a:solidFill>
              </a:rPr>
              <a:t> - </a:t>
            </a:r>
            <a:r>
              <a:rPr lang="en-GB" sz="900" dirty="0" err="1">
                <a:solidFill>
                  <a:schemeClr val="bg1">
                    <a:lumMod val="50000"/>
                  </a:schemeClr>
                </a:solidFill>
              </a:rPr>
              <a:t>Flaticon</a:t>
            </a:r>
            <a:endParaRPr lang="en-CH" sz="900" dirty="0">
              <a:solidFill>
                <a:schemeClr val="bg1">
                  <a:lumMod val="50000"/>
                </a:schemeClr>
              </a:solidFill>
            </a:endParaRPr>
          </a:p>
        </p:txBody>
      </p:sp>
      <p:pic>
        <p:nvPicPr>
          <p:cNvPr id="10" name="Picture 9" descr="Logo, company name&#10;&#10;Description automatically generated">
            <a:extLst>
              <a:ext uri="{FF2B5EF4-FFF2-40B4-BE49-F238E27FC236}">
                <a16:creationId xmlns:a16="http://schemas.microsoft.com/office/drawing/2014/main" id="{64A36770-630E-AF66-DA04-9EA75D4263B1}"/>
              </a:ext>
            </a:extLst>
          </p:cNvPr>
          <p:cNvPicPr>
            <a:picLocks noChangeAspect="1"/>
          </p:cNvPicPr>
          <p:nvPr/>
        </p:nvPicPr>
        <p:blipFill>
          <a:blip r:embed="rId3"/>
          <a:stretch>
            <a:fillRect/>
          </a:stretch>
        </p:blipFill>
        <p:spPr>
          <a:xfrm>
            <a:off x="6408873" y="2371259"/>
            <a:ext cx="1524914" cy="1524914"/>
          </a:xfrm>
          <a:prstGeom prst="rect">
            <a:avLst/>
          </a:prstGeom>
        </p:spPr>
      </p:pic>
      <p:pic>
        <p:nvPicPr>
          <p:cNvPr id="14" name="Picture 13" descr="Icon&#10;&#10;Description automatically generated">
            <a:extLst>
              <a:ext uri="{FF2B5EF4-FFF2-40B4-BE49-F238E27FC236}">
                <a16:creationId xmlns:a16="http://schemas.microsoft.com/office/drawing/2014/main" id="{B01C1AB9-9E8D-3233-F3E2-F534D52A9E16}"/>
              </a:ext>
            </a:extLst>
          </p:cNvPr>
          <p:cNvPicPr>
            <a:picLocks noChangeAspect="1"/>
          </p:cNvPicPr>
          <p:nvPr/>
        </p:nvPicPr>
        <p:blipFill>
          <a:blip r:embed="rId4"/>
          <a:stretch>
            <a:fillRect/>
          </a:stretch>
        </p:blipFill>
        <p:spPr>
          <a:xfrm>
            <a:off x="1210213" y="2371259"/>
            <a:ext cx="1524914" cy="1524914"/>
          </a:xfrm>
          <a:prstGeom prst="rect">
            <a:avLst/>
          </a:prstGeom>
        </p:spPr>
      </p:pic>
      <p:cxnSp>
        <p:nvCxnSpPr>
          <p:cNvPr id="16" name="Curved Connector 15">
            <a:extLst>
              <a:ext uri="{FF2B5EF4-FFF2-40B4-BE49-F238E27FC236}">
                <a16:creationId xmlns:a16="http://schemas.microsoft.com/office/drawing/2014/main" id="{1E338441-F3BF-3833-F3DD-A87C8CF2DC1F}"/>
              </a:ext>
            </a:extLst>
          </p:cNvPr>
          <p:cNvCxnSpPr>
            <a:cxnSpLocks/>
            <a:stCxn id="14" idx="0"/>
            <a:endCxn id="10" idx="0"/>
          </p:cNvCxnSpPr>
          <p:nvPr/>
        </p:nvCxnSpPr>
        <p:spPr>
          <a:xfrm rot="5400000" flipH="1" flipV="1">
            <a:off x="4572000" y="-228071"/>
            <a:ext cx="12700" cy="5198660"/>
          </a:xfrm>
          <a:prstGeom prst="curvedConnector3">
            <a:avLst>
              <a:gd name="adj1" fmla="val 1800000"/>
            </a:avLst>
          </a:prstGeom>
          <a:ln>
            <a:solidFill>
              <a:srgbClr val="6E378C"/>
            </a:solidFill>
            <a:tailEnd type="triangle"/>
          </a:ln>
        </p:spPr>
        <p:style>
          <a:lnRef idx="2">
            <a:schemeClr val="dk1"/>
          </a:lnRef>
          <a:fillRef idx="0">
            <a:schemeClr val="dk1"/>
          </a:fillRef>
          <a:effectRef idx="1">
            <a:schemeClr val="dk1"/>
          </a:effectRef>
          <a:fontRef idx="minor">
            <a:schemeClr val="tx1"/>
          </a:fontRef>
        </p:style>
      </p:cxnSp>
      <p:cxnSp>
        <p:nvCxnSpPr>
          <p:cNvPr id="18" name="Curved Connector 17">
            <a:extLst>
              <a:ext uri="{FF2B5EF4-FFF2-40B4-BE49-F238E27FC236}">
                <a16:creationId xmlns:a16="http://schemas.microsoft.com/office/drawing/2014/main" id="{4257C4A6-8E70-FD3B-1B73-F63908D46F6D}"/>
              </a:ext>
            </a:extLst>
          </p:cNvPr>
          <p:cNvCxnSpPr>
            <a:cxnSpLocks/>
            <a:stCxn id="10" idx="2"/>
            <a:endCxn id="14" idx="2"/>
          </p:cNvCxnSpPr>
          <p:nvPr/>
        </p:nvCxnSpPr>
        <p:spPr>
          <a:xfrm rot="5400000">
            <a:off x="4572000" y="1296843"/>
            <a:ext cx="12700" cy="5198660"/>
          </a:xfrm>
          <a:prstGeom prst="curvedConnector3">
            <a:avLst>
              <a:gd name="adj1" fmla="val 1800000"/>
            </a:avLst>
          </a:prstGeom>
          <a:ln>
            <a:solidFill>
              <a:srgbClr val="6E378C"/>
            </a:solidFill>
            <a:tailEnd type="triangle"/>
          </a:ln>
        </p:spPr>
        <p:style>
          <a:lnRef idx="2">
            <a:schemeClr val="dk1"/>
          </a:lnRef>
          <a:fillRef idx="0">
            <a:schemeClr val="dk1"/>
          </a:fillRef>
          <a:effectRef idx="1">
            <a:schemeClr val="dk1"/>
          </a:effectRef>
          <a:fontRef idx="minor">
            <a:schemeClr val="tx1"/>
          </a:fontRef>
        </p:style>
      </p:cxnSp>
      <p:sp>
        <p:nvSpPr>
          <p:cNvPr id="27" name="TextBox 26">
            <a:extLst>
              <a:ext uri="{FF2B5EF4-FFF2-40B4-BE49-F238E27FC236}">
                <a16:creationId xmlns:a16="http://schemas.microsoft.com/office/drawing/2014/main" id="{4CE68120-482B-A2A4-7388-6564FFD5B7EA}"/>
              </a:ext>
            </a:extLst>
          </p:cNvPr>
          <p:cNvSpPr txBox="1"/>
          <p:nvPr/>
        </p:nvSpPr>
        <p:spPr>
          <a:xfrm>
            <a:off x="2876148" y="1467599"/>
            <a:ext cx="3391704" cy="430887"/>
          </a:xfrm>
          <a:prstGeom prst="rect">
            <a:avLst/>
          </a:prstGeom>
          <a:noFill/>
          <a:ln>
            <a:noFill/>
          </a:ln>
        </p:spPr>
        <p:txBody>
          <a:bodyPr wrap="square">
            <a:spAutoFit/>
          </a:bodyPr>
          <a:lstStyle/>
          <a:p>
            <a:pPr algn="ctr"/>
            <a:r>
              <a:rPr lang="en-GB" sz="1100" b="0" i="0" u="none" strike="noStrike" dirty="0">
                <a:solidFill>
                  <a:srgbClr val="6E378C"/>
                </a:solidFill>
                <a:effectLst/>
              </a:rPr>
              <a:t>Imagining and co-creating the best program experience we could offer together, our ideal vision</a:t>
            </a:r>
          </a:p>
        </p:txBody>
      </p:sp>
      <p:sp>
        <p:nvSpPr>
          <p:cNvPr id="29" name="TextBox 28">
            <a:extLst>
              <a:ext uri="{FF2B5EF4-FFF2-40B4-BE49-F238E27FC236}">
                <a16:creationId xmlns:a16="http://schemas.microsoft.com/office/drawing/2014/main" id="{ACE71225-C7F9-DBCE-D80D-047E01DE250C}"/>
              </a:ext>
            </a:extLst>
          </p:cNvPr>
          <p:cNvSpPr txBox="1"/>
          <p:nvPr/>
        </p:nvSpPr>
        <p:spPr>
          <a:xfrm>
            <a:off x="2673221" y="4404482"/>
            <a:ext cx="3797558" cy="430887"/>
          </a:xfrm>
          <a:prstGeom prst="rect">
            <a:avLst/>
          </a:prstGeom>
          <a:noFill/>
          <a:ln>
            <a:noFill/>
          </a:ln>
        </p:spPr>
        <p:txBody>
          <a:bodyPr wrap="square">
            <a:spAutoFit/>
          </a:bodyPr>
          <a:lstStyle/>
          <a:p>
            <a:pPr algn="ctr"/>
            <a:r>
              <a:rPr lang="en-GB" sz="1100" dirty="0">
                <a:solidFill>
                  <a:srgbClr val="6E378C"/>
                </a:solidFill>
              </a:rPr>
              <a:t>Bringing it back to our current setting and planning a pathway for implementation on the short and medium term</a:t>
            </a:r>
          </a:p>
        </p:txBody>
      </p:sp>
      <p:sp>
        <p:nvSpPr>
          <p:cNvPr id="4" name="Title 3">
            <a:extLst>
              <a:ext uri="{FF2B5EF4-FFF2-40B4-BE49-F238E27FC236}">
                <a16:creationId xmlns:a16="http://schemas.microsoft.com/office/drawing/2014/main" id="{9D1F0613-971D-4364-3077-4D678748497D}"/>
              </a:ext>
            </a:extLst>
          </p:cNvPr>
          <p:cNvSpPr>
            <a:spLocks noGrp="1"/>
          </p:cNvSpPr>
          <p:nvPr>
            <p:ph type="title"/>
          </p:nvPr>
        </p:nvSpPr>
        <p:spPr>
          <a:xfrm>
            <a:off x="565200" y="617543"/>
            <a:ext cx="7225861" cy="500549"/>
          </a:xfrm>
        </p:spPr>
        <p:txBody>
          <a:bodyPr/>
          <a:lstStyle/>
          <a:p>
            <a:r>
              <a:rPr lang="en-CH" dirty="0"/>
              <a:t>The philosophy for the next two days</a:t>
            </a:r>
          </a:p>
        </p:txBody>
      </p:sp>
    </p:spTree>
    <p:extLst>
      <p:ext uri="{BB962C8B-B14F-4D97-AF65-F5344CB8AC3E}">
        <p14:creationId xmlns:p14="http://schemas.microsoft.com/office/powerpoint/2010/main" val="4022486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8012D4-70D5-E62D-35BB-11DD1C7AFF80}"/>
              </a:ext>
            </a:extLst>
          </p:cNvPr>
          <p:cNvSpPr>
            <a:spLocks noGrp="1"/>
          </p:cNvSpPr>
          <p:nvPr>
            <p:ph type="title"/>
          </p:nvPr>
        </p:nvSpPr>
        <p:spPr>
          <a:xfrm>
            <a:off x="565201" y="617543"/>
            <a:ext cx="3577404" cy="500549"/>
          </a:xfrm>
        </p:spPr>
        <p:txBody>
          <a:bodyPr/>
          <a:lstStyle/>
          <a:p>
            <a:r>
              <a:rPr lang="en-CH" dirty="0"/>
              <a:t>Our goals</a:t>
            </a:r>
          </a:p>
        </p:txBody>
      </p:sp>
      <p:sp>
        <p:nvSpPr>
          <p:cNvPr id="3" name="Text Placeholder 2">
            <a:extLst>
              <a:ext uri="{FF2B5EF4-FFF2-40B4-BE49-F238E27FC236}">
                <a16:creationId xmlns:a16="http://schemas.microsoft.com/office/drawing/2014/main" id="{041CE548-8ACD-C92E-C33D-C53B883349B0}"/>
              </a:ext>
            </a:extLst>
          </p:cNvPr>
          <p:cNvSpPr>
            <a:spLocks noGrp="1"/>
          </p:cNvSpPr>
          <p:nvPr>
            <p:ph type="body" idx="1"/>
          </p:nvPr>
        </p:nvSpPr>
        <p:spPr>
          <a:xfrm>
            <a:off x="565202" y="1936096"/>
            <a:ext cx="3920302" cy="2191062"/>
          </a:xfrm>
        </p:spPr>
        <p:txBody>
          <a:bodyPr/>
          <a:lstStyle/>
          <a:p>
            <a:pPr marL="285750" indent="-285750">
              <a:buFont typeface="Arial" panose="020B0604020202020204" pitchFamily="34" charset="0"/>
              <a:buChar char="•"/>
            </a:pPr>
            <a:r>
              <a:rPr lang="en-GB" dirty="0"/>
              <a:t>co-create a </a:t>
            </a:r>
            <a:r>
              <a:rPr lang="en-GB" b="1" dirty="0">
                <a:solidFill>
                  <a:srgbClr val="87B919"/>
                </a:solidFill>
              </a:rPr>
              <a:t>prototype of a modular curriculum</a:t>
            </a:r>
            <a:r>
              <a:rPr lang="en-GB" dirty="0"/>
              <a:t> that can be adapted to different contexts and partners.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b="1" dirty="0">
                <a:solidFill>
                  <a:srgbClr val="87B919"/>
                </a:solidFill>
              </a:rPr>
              <a:t>transition timeline </a:t>
            </a:r>
            <a:r>
              <a:rPr lang="en-GB" dirty="0"/>
              <a:t>towards a full-fledged program in 2025. </a:t>
            </a:r>
          </a:p>
          <a:p>
            <a:pPr marL="285750" indent="-285750">
              <a:buFont typeface="Arial" panose="020B0604020202020204" pitchFamily="34" charset="0"/>
              <a:buChar char="•"/>
            </a:pPr>
            <a:endParaRPr lang="en-GB" dirty="0"/>
          </a:p>
        </p:txBody>
      </p:sp>
      <p:pic>
        <p:nvPicPr>
          <p:cNvPr id="1026" name="Picture 2" descr="Space United">
            <a:extLst>
              <a:ext uri="{FF2B5EF4-FFF2-40B4-BE49-F238E27FC236}">
                <a16:creationId xmlns:a16="http://schemas.microsoft.com/office/drawing/2014/main" id="{800637CD-E8DB-9921-B2E5-1A80726AA2D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9054" r="20676"/>
          <a:stretch/>
        </p:blipFill>
        <p:spPr bwMode="auto">
          <a:xfrm>
            <a:off x="5001397" y="0"/>
            <a:ext cx="4142603"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6747077"/>
      </p:ext>
    </p:extLst>
  </p:cSld>
  <p:clrMapOvr>
    <a:masterClrMapping/>
  </p:clrMapOvr>
</p:sld>
</file>

<file path=ppt/theme/theme1.xml><?xml version="1.0" encoding="utf-8"?>
<a:theme xmlns:a="http://schemas.openxmlformats.org/drawingml/2006/main" name="Opcion F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D2 TemplateIdeaSquare updated 05012022" id="{CEE51B96-71BC-C84E-975D-0D6E5CD89A4D}" vid="{4B0542AF-209C-6D43-8329-B0F7F099BA0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Opcion Foto</Template>
  <TotalTime>6815</TotalTime>
  <Words>470</Words>
  <Application>Microsoft Macintosh PowerPoint</Application>
  <PresentationFormat>On-screen Show (16:9)</PresentationFormat>
  <Paragraphs>63</Paragraphs>
  <Slides>10</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Calibri</vt:lpstr>
      <vt:lpstr>Helvetica</vt:lpstr>
      <vt:lpstr>Helvetica 75</vt:lpstr>
      <vt:lpstr>Helvetica Neue</vt:lpstr>
      <vt:lpstr>Slack-Lato</vt:lpstr>
      <vt:lpstr>Söhne</vt:lpstr>
      <vt:lpstr>Opcion Foto</vt:lpstr>
      <vt:lpstr>i2Planet</vt:lpstr>
      <vt:lpstr>PowerPoint Presentation</vt:lpstr>
      <vt:lpstr>Why IdeaSquare?</vt:lpstr>
      <vt:lpstr>Intersecting societal challenges with deep tech</vt:lpstr>
      <vt:lpstr>Our specialties</vt:lpstr>
      <vt:lpstr>PowerPoint Presentation</vt:lpstr>
      <vt:lpstr>PowerPoint Presentation</vt:lpstr>
      <vt:lpstr>The philosophy for the next two days</vt:lpstr>
      <vt:lpstr>Our goals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Claudia Marcelloni</dc:creator>
  <cp:keywords/>
  <dc:description/>
  <cp:lastModifiedBy>Catarina Batista</cp:lastModifiedBy>
  <cp:revision>78</cp:revision>
  <dcterms:created xsi:type="dcterms:W3CDTF">2022-01-18T18:56:13Z</dcterms:created>
  <dcterms:modified xsi:type="dcterms:W3CDTF">2023-11-02T08:29:54Z</dcterms:modified>
  <cp:category/>
</cp:coreProperties>
</file>