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28"/>
  </p:notesMasterIdLst>
  <p:handoutMasterIdLst>
    <p:handoutMasterId r:id="rId29"/>
  </p:handoutMasterIdLst>
  <p:sldIdLst>
    <p:sldId id="258" r:id="rId3"/>
    <p:sldId id="300" r:id="rId4"/>
    <p:sldId id="332" r:id="rId5"/>
    <p:sldId id="340" r:id="rId6"/>
    <p:sldId id="333" r:id="rId7"/>
    <p:sldId id="334" r:id="rId8"/>
    <p:sldId id="341" r:id="rId9"/>
    <p:sldId id="345" r:id="rId10"/>
    <p:sldId id="346" r:id="rId11"/>
    <p:sldId id="347" r:id="rId12"/>
    <p:sldId id="348" r:id="rId13"/>
    <p:sldId id="349" r:id="rId14"/>
    <p:sldId id="351" r:id="rId15"/>
    <p:sldId id="335" r:id="rId16"/>
    <p:sldId id="350" r:id="rId17"/>
    <p:sldId id="336" r:id="rId18"/>
    <p:sldId id="342" r:id="rId19"/>
    <p:sldId id="352" r:id="rId20"/>
    <p:sldId id="317" r:id="rId21"/>
    <p:sldId id="353" r:id="rId22"/>
    <p:sldId id="354" r:id="rId23"/>
    <p:sldId id="357" r:id="rId24"/>
    <p:sldId id="355" r:id="rId25"/>
    <p:sldId id="356" r:id="rId26"/>
    <p:sldId id="268" r:id="rId27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B30505"/>
    <a:srgbClr val="E6E6E6"/>
    <a:srgbClr val="0FE6F8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1" autoAdjust="0"/>
    <p:restoredTop sz="94322" autoAdjust="0"/>
  </p:normalViewPr>
  <p:slideViewPr>
    <p:cSldViewPr snapToObjects="1" showGuides="1">
      <p:cViewPr varScale="1">
        <p:scale>
          <a:sx n="70" d="100"/>
          <a:sy n="70" d="100"/>
        </p:scale>
        <p:origin x="330" y="6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26/09/2023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26/09/2023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266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research/participants/grants/101004730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cloe.levointurier-vajda@cern.ch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42728" y="1409265"/>
            <a:ext cx="11449272" cy="2084673"/>
          </a:xfrm>
        </p:spPr>
        <p:txBody>
          <a:bodyPr/>
          <a:lstStyle/>
          <a:p>
            <a:r>
              <a:rPr lang="en-GB" sz="4400" dirty="0"/>
              <a:t>I.FAST </a:t>
            </a:r>
          </a:p>
          <a:p>
            <a:r>
              <a:rPr lang="en-GB" sz="4400" dirty="0"/>
              <a:t>9</a:t>
            </a:r>
            <a:r>
              <a:rPr lang="en-GB" sz="4400" baseline="30000" dirty="0"/>
              <a:t>th</a:t>
            </a:r>
            <a:r>
              <a:rPr lang="en-GB" sz="4400" dirty="0"/>
              <a:t> Steering Committee Meeting</a:t>
            </a:r>
            <a:r>
              <a:rPr lang="en-GB" sz="3200" dirty="0"/>
              <a:t> </a:t>
            </a:r>
            <a:endParaRPr lang="en-GB" sz="4400" dirty="0"/>
          </a:p>
          <a:p>
            <a:r>
              <a:rPr lang="en-GB" sz="4400" dirty="0"/>
              <a:t>Coordinator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2728" y="4409197"/>
            <a:ext cx="2869328" cy="378210"/>
          </a:xfrm>
        </p:spPr>
        <p:txBody>
          <a:bodyPr>
            <a:normAutofit/>
          </a:bodyPr>
          <a:lstStyle/>
          <a:p>
            <a:r>
              <a:rPr lang="fr-CH" dirty="0"/>
              <a:t>29 </a:t>
            </a:r>
            <a:r>
              <a:rPr lang="fr-CH" dirty="0" err="1"/>
              <a:t>September</a:t>
            </a:r>
            <a:r>
              <a:rPr lang="fr-CH" dirty="0"/>
              <a:t> 2023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22849" y="3798637"/>
            <a:ext cx="7402857" cy="533110"/>
          </a:xfrm>
        </p:spPr>
        <p:txBody>
          <a:bodyPr>
            <a:normAutofit fontScale="92500"/>
          </a:bodyPr>
          <a:lstStyle/>
          <a:p>
            <a:r>
              <a:rPr lang="en-GB" dirty="0"/>
              <a:t>M. Vretenar, CERN, Project Coordinator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02C4-ADE1-43EE-8A7B-669069DB8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082336" cy="920538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Latest version of budget table (prevails on Annex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B35E2-3421-4184-A3F1-DACB69553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291473"/>
            <a:ext cx="10629646" cy="475252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en-GB" sz="19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E8E73-DAA8-4086-997C-45B7ECE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E912A5-BE8E-73C0-2414-EF52431295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751" b="1"/>
          <a:stretch/>
        </p:blipFill>
        <p:spPr>
          <a:xfrm>
            <a:off x="2064536" y="1655314"/>
            <a:ext cx="8856000" cy="42928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B122F2-9B2D-C447-B374-91B3C9F220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6011"/>
          <a:stretch/>
        </p:blipFill>
        <p:spPr>
          <a:xfrm>
            <a:off x="2064474" y="1284947"/>
            <a:ext cx="8856062" cy="3784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592EEA-187B-4EB8-38DD-63C6D26668B0}"/>
              </a:ext>
            </a:extLst>
          </p:cNvPr>
          <p:cNvSpPr txBox="1"/>
          <p:nvPr/>
        </p:nvSpPr>
        <p:spPr>
          <a:xfrm>
            <a:off x="7320136" y="174651"/>
            <a:ext cx="425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Slides </a:t>
            </a:r>
            <a:r>
              <a:rPr lang="fr-CH" dirty="0" err="1"/>
              <a:t>from</a:t>
            </a:r>
            <a:r>
              <a:rPr lang="fr-CH" dirty="0"/>
              <a:t> Cloé Levointurier-Vajda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1145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02C4-ADE1-43EE-8A7B-669069DB8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775965"/>
            <a:ext cx="10082336" cy="920538"/>
          </a:xfrm>
        </p:spPr>
        <p:txBody>
          <a:bodyPr>
            <a:normAutofit fontScale="90000"/>
          </a:bodyPr>
          <a:lstStyle/>
          <a:p>
            <a:pPr>
              <a:lnSpc>
                <a:spcPct val="7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Example of detailed budget table that can be sent upon request for Requested EU contribution [GSI]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A1F2F8E-D073-E1A1-6DBF-F0D579AAB4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2038" y="3754479"/>
            <a:ext cx="10067925" cy="180975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E8E73-DAA8-4086-997C-45B7ECE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54F705-6273-5393-BF4C-551F11F095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367" b="70480"/>
          <a:stretch/>
        </p:blipFill>
        <p:spPr>
          <a:xfrm>
            <a:off x="1667969" y="1911979"/>
            <a:ext cx="8856062" cy="204281"/>
          </a:xfrm>
          <a:prstGeom prst="rect">
            <a:avLst/>
          </a:prstGeom>
        </p:spPr>
      </p:pic>
      <p:sp>
        <p:nvSpPr>
          <p:cNvPr id="11" name="Arrow: Down 10">
            <a:extLst>
              <a:ext uri="{FF2B5EF4-FFF2-40B4-BE49-F238E27FC236}">
                <a16:creationId xmlns:a16="http://schemas.microsoft.com/office/drawing/2014/main" id="{C121BFE0-ADF4-4038-8F34-D27DA71F5FA3}"/>
              </a:ext>
            </a:extLst>
          </p:cNvPr>
          <p:cNvSpPr/>
          <p:nvPr/>
        </p:nvSpPr>
        <p:spPr>
          <a:xfrm>
            <a:off x="5658255" y="2439258"/>
            <a:ext cx="875489" cy="9922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5726C6-8096-87D1-477D-3124A1E14D74}"/>
              </a:ext>
            </a:extLst>
          </p:cNvPr>
          <p:cNvSpPr txBox="1"/>
          <p:nvPr/>
        </p:nvSpPr>
        <p:spPr>
          <a:xfrm>
            <a:off x="7320136" y="174651"/>
            <a:ext cx="425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Slides </a:t>
            </a:r>
            <a:r>
              <a:rPr lang="fr-CH" dirty="0" err="1"/>
              <a:t>from</a:t>
            </a:r>
            <a:r>
              <a:rPr lang="fr-CH" dirty="0"/>
              <a:t> Cloé Levointurier-Vajda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029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02C4-ADE1-43EE-8A7B-669069DB8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38" y="611299"/>
            <a:ext cx="10082336" cy="920538"/>
          </a:xfrm>
        </p:spPr>
        <p:txBody>
          <a:bodyPr>
            <a:normAutofit fontScale="90000"/>
          </a:bodyPr>
          <a:lstStyle/>
          <a:p>
            <a:pPr>
              <a:lnSpc>
                <a:spcPct val="7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Example of detailed budget table that can be sent upon request for Full costs [GSI]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E8E73-DAA8-4086-997C-45B7ECE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169E29-CE59-1953-08D2-729B6B899E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" y="1692104"/>
            <a:ext cx="10906125" cy="18097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D290D5-B813-9F48-FBD7-62F7D44EE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6" y="4041816"/>
            <a:ext cx="10906125" cy="1466850"/>
          </a:xfrm>
          <a:prstGeom prst="rect">
            <a:avLst/>
          </a:prstGeom>
        </p:spPr>
      </p:pic>
      <p:sp>
        <p:nvSpPr>
          <p:cNvPr id="10" name="Cross 9">
            <a:extLst>
              <a:ext uri="{FF2B5EF4-FFF2-40B4-BE49-F238E27FC236}">
                <a16:creationId xmlns:a16="http://schemas.microsoft.com/office/drawing/2014/main" id="{411D5580-FFE4-B734-7863-9317223479A9}"/>
              </a:ext>
            </a:extLst>
          </p:cNvPr>
          <p:cNvSpPr/>
          <p:nvPr/>
        </p:nvSpPr>
        <p:spPr>
          <a:xfrm>
            <a:off x="5915998" y="3591835"/>
            <a:ext cx="360000" cy="360000"/>
          </a:xfrm>
          <a:prstGeom prst="plus">
            <a:avLst>
              <a:gd name="adj" fmla="val 3974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5B06B1-17C4-53AD-31C4-372A0D1C6FE5}"/>
              </a:ext>
            </a:extLst>
          </p:cNvPr>
          <p:cNvSpPr txBox="1"/>
          <p:nvPr/>
        </p:nvSpPr>
        <p:spPr>
          <a:xfrm>
            <a:off x="7320136" y="174651"/>
            <a:ext cx="425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Slides </a:t>
            </a:r>
            <a:r>
              <a:rPr lang="fr-CH" dirty="0" err="1"/>
              <a:t>from</a:t>
            </a:r>
            <a:r>
              <a:rPr lang="fr-CH" dirty="0"/>
              <a:t> Cloé Levointurier-Vajda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179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94E31-46DC-DE58-62E7-AA050DE47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448" y="1399329"/>
            <a:ext cx="3528392" cy="2016224"/>
          </a:xfrm>
        </p:spPr>
        <p:txBody>
          <a:bodyPr>
            <a:normAutofit/>
          </a:bodyPr>
          <a:lstStyle/>
          <a:p>
            <a:r>
              <a:rPr lang="fr-CH" sz="4800" dirty="0" err="1"/>
              <a:t>Periodic</a:t>
            </a:r>
            <a:r>
              <a:rPr lang="fr-CH" sz="4800" dirty="0"/>
              <a:t> Report 2</a:t>
            </a:r>
            <a:endParaRPr lang="en-GB" sz="4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AC431-4CE8-223B-F953-4306813FD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F5CAE4-C89A-FA9A-2209-0D41B4C75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309" y="886408"/>
            <a:ext cx="4752509" cy="50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23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8BC9B-DC0D-8DF0-F5CD-D54CCE457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218240" cy="920538"/>
          </a:xfrm>
        </p:spPr>
        <p:txBody>
          <a:bodyPr>
            <a:normAutofit/>
          </a:bodyPr>
          <a:lstStyle/>
          <a:p>
            <a:r>
              <a:rPr lang="fr-CH" dirty="0" err="1"/>
              <a:t>Periodic</a:t>
            </a:r>
            <a:r>
              <a:rPr lang="fr-CH" dirty="0"/>
              <a:t> report 2 – </a:t>
            </a:r>
            <a:r>
              <a:rPr lang="fr-CH" dirty="0" err="1"/>
              <a:t>technical</a:t>
            </a:r>
            <a:r>
              <a:rPr lang="fr-CH" dirty="0"/>
              <a:t> part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86B29-C02D-4643-C412-B9CAEA2E0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135370"/>
            <a:ext cx="10515600" cy="128551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Covers the second </a:t>
            </a:r>
            <a:r>
              <a:rPr lang="en-GB" b="1" dirty="0">
                <a:solidFill>
                  <a:srgbClr val="FF0000"/>
                </a:solidFill>
              </a:rPr>
              <a:t>18-month period </a:t>
            </a:r>
            <a:r>
              <a:rPr lang="en-GB" dirty="0"/>
              <a:t>(October 2022 – April 2024)</a:t>
            </a:r>
          </a:p>
          <a:p>
            <a:pPr>
              <a:lnSpc>
                <a:spcPct val="110000"/>
              </a:lnSpc>
            </a:pPr>
            <a:r>
              <a:rPr lang="en-GB" dirty="0"/>
              <a:t>Must be submitted 2 months after end of period (</a:t>
            </a:r>
            <a:r>
              <a:rPr lang="en-GB" b="1" dirty="0">
                <a:solidFill>
                  <a:srgbClr val="FF0000"/>
                </a:solidFill>
              </a:rPr>
              <a:t>30 June 2024</a:t>
            </a:r>
            <a:r>
              <a:rPr lang="en-GB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63CFC-44BE-52B3-573D-D2E31E980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8759FC-91EE-694C-DBC2-7ABEEEEDC49E}"/>
              </a:ext>
            </a:extLst>
          </p:cNvPr>
          <p:cNvSpPr txBox="1">
            <a:spLocks/>
          </p:cNvSpPr>
          <p:nvPr/>
        </p:nvSpPr>
        <p:spPr>
          <a:xfrm>
            <a:off x="734584" y="2258871"/>
            <a:ext cx="10515600" cy="3618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1"/>
                </a:solidFill>
              </a:rPr>
              <a:t>March 2024</a:t>
            </a:r>
            <a:r>
              <a:rPr lang="en-GB" dirty="0"/>
              <a:t>: templates are sent to all Task Leaders, with copy to WP Leaders.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solidFill>
                  <a:schemeClr val="accent1"/>
                </a:solidFill>
              </a:rPr>
              <a:t>End of April 2024</a:t>
            </a:r>
            <a:r>
              <a:rPr lang="en-GB" dirty="0"/>
              <a:t>: deadline for </a:t>
            </a:r>
            <a:r>
              <a:rPr lang="en-GB" b="1" dirty="0">
                <a:solidFill>
                  <a:srgbClr val="C00000"/>
                </a:solidFill>
              </a:rPr>
              <a:t>sending the contributions to Valérie</a:t>
            </a:r>
            <a:r>
              <a:rPr lang="en-GB" dirty="0"/>
              <a:t>, who assembles the WP Sections and sends them to the WP Coordinators for validation.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1"/>
                </a:solidFill>
              </a:rPr>
              <a:t> 15 May 2024</a:t>
            </a:r>
            <a:r>
              <a:rPr lang="en-GB" dirty="0"/>
              <a:t>: deadline for the WP Coordinators to send WP chapters to Valérie.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1"/>
                </a:solidFill>
              </a:rPr>
              <a:t> End of May</a:t>
            </a:r>
            <a:r>
              <a:rPr lang="en-GB" dirty="0"/>
              <a:t>: complete document sent to WP Coordinators for approval.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1"/>
                </a:solidFill>
              </a:rPr>
              <a:t> 15 June</a:t>
            </a:r>
            <a:r>
              <a:rPr lang="en-GB" dirty="0"/>
              <a:t>: Report ready for submission.</a:t>
            </a:r>
          </a:p>
        </p:txBody>
      </p:sp>
    </p:spTree>
    <p:extLst>
      <p:ext uri="{BB962C8B-B14F-4D97-AF65-F5344CB8AC3E}">
        <p14:creationId xmlns:p14="http://schemas.microsoft.com/office/powerpoint/2010/main" val="2218805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6495" y="4364907"/>
            <a:ext cx="3659621" cy="18197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D502C4-ADE1-43EE-8A7B-669069DB8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082336" cy="920538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Financial reporting - What is needed, why and when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B35E2-3421-4184-A3F1-DACB69553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478979"/>
            <a:ext cx="10515600" cy="480412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IRUS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IRUS template (Excel file) will be sent in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April 2024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IRUS file to be sent back by email, by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20.05.2024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(J+20)</a:t>
            </a:r>
            <a:endParaRPr lang="en-GB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Including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technical/scientific explanation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on deviation WP if &lt;55% or &gt;95%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GB" sz="19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FS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and associated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Use of Resources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[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PaCo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+ FSIGN]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beneficiaries only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On the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Portal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Periodic Reporting module, Financial part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Usually done by Financial Officer / Accounting Team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As soon as possible and no later than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15.06.2024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E8E73-DAA8-4086-997C-45B7ECE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8A44BD-0320-864F-3864-2AE279CDFC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3582" y="1210341"/>
            <a:ext cx="3230218" cy="33866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0854A9-2316-E358-948B-DDC58D9744FE}"/>
              </a:ext>
            </a:extLst>
          </p:cNvPr>
          <p:cNvSpPr txBox="1"/>
          <p:nvPr/>
        </p:nvSpPr>
        <p:spPr>
          <a:xfrm>
            <a:off x="7320136" y="174651"/>
            <a:ext cx="425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Slides </a:t>
            </a:r>
            <a:r>
              <a:rPr lang="fr-CH" dirty="0" err="1"/>
              <a:t>from</a:t>
            </a:r>
            <a:r>
              <a:rPr lang="fr-CH" dirty="0"/>
              <a:t> Cloé Levointurier-Vajda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2931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02C4-ADE1-43EE-8A7B-669069DB8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082336" cy="920538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Financial reporting - What is needed, why and when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B35E2-3421-4184-A3F1-DACB69553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291473"/>
            <a:ext cx="10515600" cy="475252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Additional information needed by 15.06.2024 at the latest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If you are requesting &lt;55% or &gt;95% of your maximum grant amount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If you are significantly deviating from your estimated funding rate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If you are significantly deviating from your estimated average personnel cost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Please justify, or expect me to ask you questions and/or I send you back your IRUS and/or FS for revision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E8E73-DAA8-4086-997C-45B7ECE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FBE036-5C04-075E-71A4-B61094CCF57C}"/>
              </a:ext>
            </a:extLst>
          </p:cNvPr>
          <p:cNvSpPr txBox="1"/>
          <p:nvPr/>
        </p:nvSpPr>
        <p:spPr>
          <a:xfrm>
            <a:off x="7320136" y="174651"/>
            <a:ext cx="425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Slides </a:t>
            </a:r>
            <a:r>
              <a:rPr lang="fr-CH" dirty="0" err="1"/>
              <a:t>from</a:t>
            </a:r>
            <a:r>
              <a:rPr lang="fr-CH" dirty="0"/>
              <a:t> Cloé Levointurier-Vajda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999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02C4-ADE1-43EE-8A7B-669069DB8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082336" cy="920538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Financial reporting - What is needed, why and when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B35E2-3421-4184-A3F1-DACB69553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291473"/>
            <a:ext cx="10515600" cy="475252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Adjustment to P1 data is possible during P2 reporting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case you did not report eligible costs incurred between May 2021 and November 2022 (P1) during P1 reporting exercise [positive adjustment]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or did report ineligible costs [negative adjustment]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You can send a revised IRUS file for P1 in the same time as your P2 IRUS file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You can submit a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Financial Statement (positive or negative)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for P1 in the same time as your P2 Financial Statement -  </a:t>
            </a:r>
            <a:r>
              <a:rPr lang="en-GB" sz="19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beneficiaries only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Please justify reason for adjustment, or expect me to ask you questions and/or I send you back your IRUS and/or FS for revision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E8E73-DAA8-4086-997C-45B7ECE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89CB82-6C16-88E7-E2C1-2CDC5C008991}"/>
              </a:ext>
            </a:extLst>
          </p:cNvPr>
          <p:cNvSpPr txBox="1"/>
          <p:nvPr/>
        </p:nvSpPr>
        <p:spPr>
          <a:xfrm>
            <a:off x="7320136" y="174651"/>
            <a:ext cx="425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Slides </a:t>
            </a:r>
            <a:r>
              <a:rPr lang="fr-CH" dirty="0" err="1"/>
              <a:t>from</a:t>
            </a:r>
            <a:r>
              <a:rPr lang="fr-CH" dirty="0"/>
              <a:t> Cloé Levointurier-Vajda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892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A5832-0CA3-2A3E-4C79-899F453A4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142" y="2293107"/>
            <a:ext cx="4825752" cy="2271786"/>
          </a:xfrm>
        </p:spPr>
        <p:txBody>
          <a:bodyPr>
            <a:normAutofit/>
          </a:bodyPr>
          <a:lstStyle/>
          <a:p>
            <a:r>
              <a:rPr lang="fr-CH" sz="4800" dirty="0"/>
              <a:t>2024 </a:t>
            </a:r>
            <a:r>
              <a:rPr lang="fr-CH" sz="4800" dirty="0" err="1"/>
              <a:t>Annual</a:t>
            </a:r>
            <a:r>
              <a:rPr lang="fr-CH" sz="4800" dirty="0"/>
              <a:t> Meeting</a:t>
            </a:r>
            <a:endParaRPr lang="en-GB" sz="4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420B3B-1816-7C41-C834-56CFA69B3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F389EC-D59A-DFA9-61F2-84BB5998C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968" y="620687"/>
            <a:ext cx="5225606" cy="516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226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D8C56-1778-4A1B-901A-2B3DB9C09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65126"/>
            <a:ext cx="9073008" cy="920538"/>
          </a:xfrm>
        </p:spPr>
        <p:txBody>
          <a:bodyPr>
            <a:normAutofit fontScale="90000"/>
          </a:bodyPr>
          <a:lstStyle/>
          <a:p>
            <a:r>
              <a:rPr lang="fr-CH" dirty="0"/>
              <a:t>Tentative Agenda (</a:t>
            </a:r>
            <a:r>
              <a:rPr lang="fr-CH" dirty="0" err="1"/>
              <a:t>based</a:t>
            </a:r>
            <a:r>
              <a:rPr lang="fr-CH" dirty="0"/>
              <a:t> on feedback </a:t>
            </a:r>
            <a:r>
              <a:rPr lang="fr-CH" dirty="0" err="1"/>
              <a:t>from</a:t>
            </a:r>
            <a:r>
              <a:rPr lang="fr-CH" dirty="0"/>
              <a:t> 2023)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F23464-BA18-44CA-8BB7-19FF9ACF3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99746"/>
              </p:ext>
            </p:extLst>
          </p:nvPr>
        </p:nvGraphicFramePr>
        <p:xfrm>
          <a:off x="1752606" y="1490530"/>
          <a:ext cx="8128000" cy="3205480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1647280">
                  <a:extLst>
                    <a:ext uri="{9D8B030D-6E8A-4147-A177-3AD203B41FA5}">
                      <a16:colId xmlns:a16="http://schemas.microsoft.com/office/drawing/2014/main" val="570549077"/>
                    </a:ext>
                  </a:extLst>
                </a:gridCol>
                <a:gridCol w="2416720">
                  <a:extLst>
                    <a:ext uri="{9D8B030D-6E8A-4147-A177-3AD203B41FA5}">
                      <a16:colId xmlns:a16="http://schemas.microsoft.com/office/drawing/2014/main" val="648239025"/>
                    </a:ext>
                  </a:extLst>
                </a:gridCol>
                <a:gridCol w="2541573">
                  <a:extLst>
                    <a:ext uri="{9D8B030D-6E8A-4147-A177-3AD203B41FA5}">
                      <a16:colId xmlns:a16="http://schemas.microsoft.com/office/drawing/2014/main" val="1918158635"/>
                    </a:ext>
                  </a:extLst>
                </a:gridCol>
                <a:gridCol w="1522427">
                  <a:extLst>
                    <a:ext uri="{9D8B030D-6E8A-4147-A177-3AD203B41FA5}">
                      <a16:colId xmlns:a16="http://schemas.microsoft.com/office/drawing/2014/main" val="23288898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0" dirty="0" err="1">
                          <a:solidFill>
                            <a:schemeClr val="tx1"/>
                          </a:solidFill>
                        </a:rPr>
                        <a:t>Morning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0" dirty="0" err="1">
                          <a:solidFill>
                            <a:schemeClr val="tx1"/>
                          </a:solidFill>
                        </a:rPr>
                        <a:t>Afternoon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0" dirty="0" err="1">
                          <a:solidFill>
                            <a:schemeClr val="tx1"/>
                          </a:solidFill>
                        </a:rPr>
                        <a:t>Evening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668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Tuesday 16/04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0" dirty="0" err="1">
                          <a:solidFill>
                            <a:schemeClr val="tx1"/>
                          </a:solidFill>
                        </a:rPr>
                        <a:t>Parallel</a:t>
                      </a:r>
                      <a:r>
                        <a:rPr lang="fr-CH" b="0" dirty="0">
                          <a:solidFill>
                            <a:schemeClr val="tx1"/>
                          </a:solidFill>
                        </a:rPr>
                        <a:t> meetings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0" dirty="0" err="1">
                          <a:solidFill>
                            <a:schemeClr val="tx1"/>
                          </a:solidFill>
                        </a:rPr>
                        <a:t>Parallel</a:t>
                      </a:r>
                      <a:r>
                        <a:rPr lang="fr-CH" b="0" dirty="0">
                          <a:solidFill>
                            <a:schemeClr val="tx1"/>
                          </a:solidFill>
                        </a:rPr>
                        <a:t> meetings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2678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b="1" dirty="0" err="1">
                          <a:solidFill>
                            <a:schemeClr val="tx1"/>
                          </a:solidFill>
                        </a:rPr>
                        <a:t>Wednesday</a:t>
                      </a:r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 19/04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0" dirty="0" err="1">
                          <a:solidFill>
                            <a:schemeClr val="tx1"/>
                          </a:solidFill>
                        </a:rPr>
                        <a:t>Industry</a:t>
                      </a:r>
                      <a:r>
                        <a:rPr lang="fr-CH" b="0" dirty="0">
                          <a:solidFill>
                            <a:schemeClr val="tx1"/>
                          </a:solidFill>
                        </a:rPr>
                        <a:t> Workshop? 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err="1">
                          <a:solidFill>
                            <a:schemeClr val="tx1"/>
                          </a:solidFill>
                        </a:rPr>
                        <a:t>Plenary</a:t>
                      </a:r>
                      <a:r>
                        <a:rPr lang="fr-CH" b="1" baseline="0" dirty="0">
                          <a:solidFill>
                            <a:schemeClr val="tx1"/>
                          </a:solidFill>
                        </a:rPr>
                        <a:t>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0" dirty="0" err="1">
                          <a:solidFill>
                            <a:schemeClr val="tx1"/>
                          </a:solidFill>
                        </a:rPr>
                        <a:t>Welcome</a:t>
                      </a:r>
                      <a:r>
                        <a:rPr lang="fr-CH" b="0" dirty="0">
                          <a:solidFill>
                            <a:schemeClr val="tx1"/>
                          </a:solidFill>
                        </a:rPr>
                        <a:t> Drink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6186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Thursday 20/04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err="1">
                          <a:solidFill>
                            <a:schemeClr val="tx1"/>
                          </a:solidFill>
                        </a:rPr>
                        <a:t>Plenary</a:t>
                      </a:r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 meeting </a:t>
                      </a:r>
                      <a:r>
                        <a:rPr lang="fr-CH" b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  <a:p>
                      <a:pPr algn="ctr"/>
                      <a:r>
                        <a:rPr lang="fr-CH" b="0" dirty="0">
                          <a:solidFill>
                            <a:schemeClr val="tx1"/>
                          </a:solidFill>
                        </a:rPr>
                        <a:t>Mini-Workshop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err="1">
                          <a:solidFill>
                            <a:schemeClr val="tx1"/>
                          </a:solidFill>
                        </a:rPr>
                        <a:t>Plenary</a:t>
                      </a:r>
                      <a:r>
                        <a:rPr lang="fr-CH" b="1" baseline="0" dirty="0">
                          <a:solidFill>
                            <a:schemeClr val="tx1"/>
                          </a:solidFill>
                        </a:rPr>
                        <a:t> meeting</a:t>
                      </a:r>
                      <a:r>
                        <a:rPr lang="fr-CH" b="0" baseline="0" dirty="0">
                          <a:solidFill>
                            <a:schemeClr val="tx1"/>
                          </a:solidFill>
                        </a:rPr>
                        <a:t> +</a:t>
                      </a:r>
                    </a:p>
                    <a:p>
                      <a:pPr algn="ctr"/>
                      <a:r>
                        <a:rPr lang="fr-CH" b="0" baseline="0" dirty="0">
                          <a:solidFill>
                            <a:schemeClr val="tx1"/>
                          </a:solidFill>
                        </a:rPr>
                        <a:t>IFF </a:t>
                      </a:r>
                      <a:r>
                        <a:rPr lang="fr-CH" b="0" baseline="0" dirty="0" err="1">
                          <a:solidFill>
                            <a:schemeClr val="tx1"/>
                          </a:solidFill>
                        </a:rPr>
                        <a:t>projects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0" dirty="0">
                          <a:solidFill>
                            <a:schemeClr val="tx1"/>
                          </a:solidFill>
                        </a:rPr>
                        <a:t>Banquet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200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Friday </a:t>
                      </a:r>
                    </a:p>
                    <a:p>
                      <a:pPr algn="ctr"/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21/04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err="1">
                          <a:solidFill>
                            <a:schemeClr val="tx1"/>
                          </a:solidFill>
                        </a:rPr>
                        <a:t>Plenary</a:t>
                      </a:r>
                      <a:r>
                        <a:rPr lang="fr-CH" b="1" dirty="0">
                          <a:solidFill>
                            <a:schemeClr val="tx1"/>
                          </a:solidFill>
                        </a:rPr>
                        <a:t> meeting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0" dirty="0">
                          <a:solidFill>
                            <a:schemeClr val="tx1"/>
                          </a:solidFill>
                        </a:rPr>
                        <a:t>SAC Report Governing Board Steering Committee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78726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065D405-4811-5039-658D-1991B9604C57}"/>
              </a:ext>
            </a:extLst>
          </p:cNvPr>
          <p:cNvSpPr txBox="1"/>
          <p:nvPr/>
        </p:nvSpPr>
        <p:spPr>
          <a:xfrm>
            <a:off x="1198665" y="4861324"/>
            <a:ext cx="9794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w.r.t. Trieste, </a:t>
            </a:r>
            <a:r>
              <a:rPr lang="fr-CH" dirty="0" err="1"/>
              <a:t>half</a:t>
            </a:r>
            <a:r>
              <a:rPr lang="fr-CH" dirty="0"/>
              <a:t> a </a:t>
            </a:r>
            <a:r>
              <a:rPr lang="fr-CH" dirty="0" err="1"/>
              <a:t>day</a:t>
            </a:r>
            <a:r>
              <a:rPr lang="fr-CH" dirty="0"/>
              <a:t> more for </a:t>
            </a:r>
            <a:r>
              <a:rPr lang="fr-CH" dirty="0" err="1"/>
              <a:t>Plenary</a:t>
            </a:r>
            <a:r>
              <a:rPr lang="fr-CH" dirty="0"/>
              <a:t> Meeting (</a:t>
            </a:r>
            <a:r>
              <a:rPr lang="fr-CH" dirty="0" err="1"/>
              <a:t>including</a:t>
            </a:r>
            <a:r>
              <a:rPr lang="fr-CH" dirty="0"/>
              <a:t> mini-workshop and IIF)</a:t>
            </a:r>
          </a:p>
          <a:p>
            <a:r>
              <a:rPr lang="fr-CH" dirty="0"/>
              <a:t>Friday: Governing Board at the end (14:00-16:00). Steering </a:t>
            </a:r>
            <a:r>
              <a:rPr lang="fr-CH" dirty="0" err="1"/>
              <a:t>committee</a:t>
            </a:r>
            <a:r>
              <a:rPr lang="fr-CH" dirty="0"/>
              <a:t> 16:00-17:00</a:t>
            </a:r>
          </a:p>
          <a:p>
            <a:r>
              <a:rPr lang="fr-CH" dirty="0" err="1"/>
              <a:t>Foreseen</a:t>
            </a:r>
            <a:r>
              <a:rPr lang="fr-CH" dirty="0"/>
              <a:t> more time for questions and coffee-breaks.</a:t>
            </a:r>
          </a:p>
          <a:p>
            <a:r>
              <a:rPr lang="fr-CH" dirty="0" err="1"/>
              <a:t>Task</a:t>
            </a:r>
            <a:r>
              <a:rPr lang="fr-CH" dirty="0"/>
              <a:t> </a:t>
            </a:r>
            <a:r>
              <a:rPr lang="fr-CH" dirty="0" err="1"/>
              <a:t>presentations</a:t>
            </a:r>
            <a:r>
              <a:rPr lang="fr-CH" dirty="0"/>
              <a:t> must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centred</a:t>
            </a:r>
            <a:r>
              <a:rPr lang="fr-CH" dirty="0"/>
              <a:t> on last </a:t>
            </a:r>
            <a:r>
              <a:rPr lang="fr-CH" dirty="0" err="1"/>
              <a:t>year</a:t>
            </a:r>
            <a:r>
              <a:rPr lang="fr-CH" dirty="0"/>
              <a:t> </a:t>
            </a:r>
            <a:r>
              <a:rPr lang="fr-CH" dirty="0" err="1"/>
              <a:t>progress</a:t>
            </a:r>
            <a:r>
              <a:rPr lang="fr-CH" dirty="0"/>
              <a:t> (</a:t>
            </a:r>
            <a:r>
              <a:rPr lang="fr-CH" dirty="0" err="1"/>
              <a:t>better</a:t>
            </a:r>
            <a:r>
              <a:rPr lang="fr-CH" dirty="0"/>
              <a:t>: last 18 </a:t>
            </a:r>
            <a:r>
              <a:rPr lang="fr-CH" dirty="0" err="1"/>
              <a:t>months</a:t>
            </a:r>
            <a:r>
              <a:rPr lang="fr-CH" dirty="0"/>
              <a:t>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1570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47098-9797-4F0E-ACFF-C735851D9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364" y="363834"/>
            <a:ext cx="9362256" cy="543594"/>
          </a:xfrm>
        </p:spPr>
        <p:txBody>
          <a:bodyPr>
            <a:normAutofit fontScale="90000"/>
          </a:bodyPr>
          <a:lstStyle/>
          <a:p>
            <a:r>
              <a:rPr lang="fr-CH" dirty="0"/>
              <a:t>Agenda for </a:t>
            </a:r>
            <a:r>
              <a:rPr lang="fr-CH" dirty="0" err="1"/>
              <a:t>this</a:t>
            </a:r>
            <a:r>
              <a:rPr lang="fr-CH" dirty="0"/>
              <a:t> Meeting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FD081-B407-4BEF-9D3D-6C506F873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364" y="1012784"/>
            <a:ext cx="10533464" cy="223224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 Introduction, amendment, status of milestones and deliverables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Planning for Periodic Report 2 (April 2024)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Location and structure of next Annual Meeting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Discussion on the SAC Report of April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Information on recent contacts with DG-RTD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Quick “tour de table” on open questions and issues.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FDC9C-530B-4DF2-B624-898613C34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54ACAFF-F40C-97B9-9CBA-457BE1B2E956}"/>
              </a:ext>
            </a:extLst>
          </p:cNvPr>
          <p:cNvSpPr txBox="1">
            <a:spLocks/>
          </p:cNvSpPr>
          <p:nvPr/>
        </p:nvSpPr>
        <p:spPr>
          <a:xfrm>
            <a:off x="371364" y="3338389"/>
            <a:ext cx="9362256" cy="576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fr-CH" dirty="0"/>
              <a:t>Meetings for 2023/24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E3D93D-DBAB-FDE2-918C-25E8C7378E84}"/>
              </a:ext>
            </a:extLst>
          </p:cNvPr>
          <p:cNvSpPr txBox="1">
            <a:spLocks/>
          </p:cNvSpPr>
          <p:nvPr/>
        </p:nvSpPr>
        <p:spPr>
          <a:xfrm>
            <a:off x="371364" y="3967734"/>
            <a:ext cx="11449272" cy="1783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29 September: Steering Committee meeting for WP Coordinators: general progress, organisational issues.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December 2023: Open Steering Committee meeting for Task Leaders: technical progress, deliverables, milestones.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February 2024: Steering Committee meeting for WP Coordinators: general progress, organisational issues.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April 2024: Annual Meeting (technical progress, SAC, Governing Board, etc.).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June 2024: Steering Committee meeting for WP Coordinators: general progress, organisational issues.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dirty="0"/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793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D4756-9B1F-F9E4-2B3D-80C1B4BC1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84" y="365126"/>
            <a:ext cx="8137800" cy="920538"/>
          </a:xfrm>
        </p:spPr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you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84077-EEC2-4F19-83A4-205A27376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506" y="1407954"/>
            <a:ext cx="10946432" cy="1429944"/>
          </a:xfrm>
        </p:spPr>
        <p:txBody>
          <a:bodyPr>
            <a:normAutofit fontScale="77500" lnSpcReduction="20000"/>
          </a:bodyPr>
          <a:lstStyle/>
          <a:p>
            <a:r>
              <a:rPr lang="fr-CH" dirty="0" err="1"/>
              <a:t>Number</a:t>
            </a:r>
            <a:r>
              <a:rPr lang="fr-CH" dirty="0"/>
              <a:t> of </a:t>
            </a:r>
            <a:r>
              <a:rPr lang="fr-CH" dirty="0" err="1"/>
              <a:t>parallel</a:t>
            </a:r>
            <a:r>
              <a:rPr lang="fr-CH" dirty="0"/>
              <a:t> meetings on Tuesday and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morning</a:t>
            </a:r>
            <a:endParaRPr lang="fr-CH" dirty="0"/>
          </a:p>
          <a:p>
            <a:r>
              <a:rPr lang="fr-CH" dirty="0" err="1"/>
              <a:t>Industry</a:t>
            </a:r>
            <a:r>
              <a:rPr lang="fr-CH" dirty="0"/>
              <a:t> Workshop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confirmed</a:t>
            </a:r>
            <a:endParaRPr lang="fr-CH" dirty="0"/>
          </a:p>
          <a:p>
            <a:r>
              <a:rPr lang="fr-CH" dirty="0"/>
              <a:t>Topic for </a:t>
            </a:r>
            <a:r>
              <a:rPr lang="fr-CH" dirty="0" err="1"/>
              <a:t>interdisciplinary</a:t>
            </a:r>
            <a:r>
              <a:rPr lang="fr-CH" dirty="0"/>
              <a:t> Workshop (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had</a:t>
            </a:r>
            <a:r>
              <a:rPr lang="fr-CH" dirty="0"/>
              <a:t> AM and AI …)</a:t>
            </a:r>
          </a:p>
          <a:p>
            <a:r>
              <a:rPr lang="fr-CH" dirty="0"/>
              <a:t>Options for </a:t>
            </a:r>
            <a:r>
              <a:rPr lang="fr-CH" dirty="0" err="1"/>
              <a:t>professional</a:t>
            </a:r>
            <a:r>
              <a:rPr lang="fr-CH" dirty="0"/>
              <a:t> </a:t>
            </a:r>
            <a:r>
              <a:rPr lang="fr-CH" dirty="0" err="1"/>
              <a:t>visits</a:t>
            </a:r>
            <a:r>
              <a:rPr lang="fr-CH" dirty="0"/>
              <a:t> (e.g. Orsay </a:t>
            </a:r>
            <a:r>
              <a:rPr lang="fr-CH" dirty="0" err="1"/>
              <a:t>lab</a:t>
            </a:r>
            <a:r>
              <a:rPr lang="fr-CH" dirty="0"/>
              <a:t>)?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3BB61A-49FF-CA35-4C83-F73080807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06282EC-C17D-AF8B-10D5-49F8091B2EAE}"/>
              </a:ext>
            </a:extLst>
          </p:cNvPr>
          <p:cNvSpPr txBox="1">
            <a:spLocks/>
          </p:cNvSpPr>
          <p:nvPr/>
        </p:nvSpPr>
        <p:spPr>
          <a:xfrm>
            <a:off x="479376" y="3062054"/>
            <a:ext cx="7128792" cy="920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fr-CH" dirty="0" err="1"/>
              <a:t>Annual</a:t>
            </a:r>
            <a:r>
              <a:rPr lang="fr-CH" dirty="0"/>
              <a:t> Meeting Location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3440E9-0A6F-A1DE-8D05-395DE947FBAB}"/>
              </a:ext>
            </a:extLst>
          </p:cNvPr>
          <p:cNvSpPr txBox="1">
            <a:spLocks/>
          </p:cNvSpPr>
          <p:nvPr/>
        </p:nvSpPr>
        <p:spPr>
          <a:xfrm>
            <a:off x="540928" y="3861048"/>
            <a:ext cx="6696744" cy="214661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fr-CH" b="1" dirty="0">
                <a:solidFill>
                  <a:srgbClr val="FF0000"/>
                </a:solidFill>
              </a:rPr>
              <a:t>PARIS</a:t>
            </a:r>
            <a:r>
              <a:rPr lang="fr-CH" dirty="0"/>
              <a:t>!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my</a:t>
            </a:r>
            <a:r>
              <a:rPr lang="fr-CH" dirty="0"/>
              <a:t> </a:t>
            </a:r>
            <a:r>
              <a:rPr lang="fr-CH" dirty="0" err="1"/>
              <a:t>thanks</a:t>
            </a:r>
            <a:r>
              <a:rPr lang="fr-CH" dirty="0"/>
              <a:t> to S. Leray, A.L. Pelle (CEA), M. Baylac, N. Delerue (CNRS) for </a:t>
            </a:r>
            <a:r>
              <a:rPr lang="fr-CH" dirty="0" err="1"/>
              <a:t>their</a:t>
            </a:r>
            <a:r>
              <a:rPr lang="fr-CH" dirty="0"/>
              <a:t> kind support </a:t>
            </a:r>
            <a:r>
              <a:rPr lang="fr-CH" dirty="0" err="1"/>
              <a:t>with</a:t>
            </a:r>
            <a:r>
              <a:rPr lang="fr-CH" dirty="0"/>
              <a:t> the organisation.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fr-CH" dirty="0"/>
              <a:t>Paris </a:t>
            </a:r>
            <a:r>
              <a:rPr lang="fr-CH" dirty="0" err="1"/>
              <a:t>is</a:t>
            </a:r>
            <a:r>
              <a:rPr lang="fr-CH" dirty="0"/>
              <a:t> big, </a:t>
            </a:r>
            <a:r>
              <a:rPr lang="fr-CH" dirty="0" err="1"/>
              <a:t>we</a:t>
            </a:r>
            <a:r>
              <a:rPr lang="fr-CH" dirty="0"/>
              <a:t> are </a:t>
            </a:r>
            <a:r>
              <a:rPr lang="fr-CH" dirty="0" err="1"/>
              <a:t>considering</a:t>
            </a:r>
            <a:r>
              <a:rPr lang="fr-CH" dirty="0"/>
              <a:t> 2 options: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62D2F7-CDC8-EDCA-1A0D-1A073EE77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183" y="2837898"/>
            <a:ext cx="3753957" cy="375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62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8F3EE-489F-6039-0302-EE65FDEE2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314542"/>
            <a:ext cx="7202016" cy="920538"/>
          </a:xfrm>
        </p:spPr>
        <p:txBody>
          <a:bodyPr>
            <a:normAutofit fontScale="90000"/>
          </a:bodyPr>
          <a:lstStyle/>
          <a:p>
            <a:r>
              <a:rPr lang="fr-CH" dirty="0"/>
              <a:t>Option 1: Cité Internationale Universitaire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5C7A06-96E3-31A7-DE62-4D32BAC15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ADD1A18-BC73-EC4C-E60B-AAD393EF3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365894"/>
            <a:ext cx="5978267" cy="512216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fr-CH" dirty="0"/>
              <a:t>Large campus </a:t>
            </a:r>
            <a:r>
              <a:rPr lang="fr-CH" dirty="0" err="1"/>
              <a:t>with</a:t>
            </a:r>
            <a:r>
              <a:rPr lang="fr-CH" dirty="0"/>
              <a:t> unique Art </a:t>
            </a:r>
            <a:r>
              <a:rPr lang="fr-CH" dirty="0" err="1"/>
              <a:t>Deco</a:t>
            </a:r>
            <a:r>
              <a:rPr lang="fr-CH" dirty="0"/>
              <a:t> buildings and </a:t>
            </a:r>
            <a:r>
              <a:rPr lang="fr-CH" dirty="0" err="1"/>
              <a:t>park</a:t>
            </a:r>
            <a:r>
              <a:rPr lang="fr-CH" dirty="0"/>
              <a:t>, </a:t>
            </a:r>
            <a:r>
              <a:rPr lang="fr-CH" dirty="0" err="1"/>
              <a:t>south</a:t>
            </a:r>
            <a:r>
              <a:rPr lang="fr-CH" dirty="0"/>
              <a:t> of Paris </a:t>
            </a:r>
            <a:r>
              <a:rPr lang="fr-CH" dirty="0" err="1"/>
              <a:t>near</a:t>
            </a:r>
            <a:r>
              <a:rPr lang="fr-CH" dirty="0"/>
              <a:t> Parc Montsouris, RER stop in front of campus.</a:t>
            </a:r>
          </a:p>
          <a:p>
            <a:pPr>
              <a:lnSpc>
                <a:spcPct val="120000"/>
              </a:lnSpc>
            </a:pPr>
            <a:r>
              <a:rPr lang="fr-CH" dirty="0"/>
              <a:t>Salle des Fêtes of the </a:t>
            </a:r>
            <a:r>
              <a:rPr lang="fr-CH" dirty="0" err="1"/>
              <a:t>Biermans</a:t>
            </a:r>
            <a:r>
              <a:rPr lang="fr-CH" dirty="0"/>
              <a:t> </a:t>
            </a:r>
            <a:r>
              <a:rPr lang="fr-CH" dirty="0" err="1"/>
              <a:t>Foundation</a:t>
            </a:r>
            <a:r>
              <a:rPr lang="fr-CH" dirty="0"/>
              <a:t> (</a:t>
            </a:r>
            <a:r>
              <a:rPr lang="fr-CH" dirty="0" err="1"/>
              <a:t>Belgian</a:t>
            </a:r>
            <a:r>
              <a:rPr lang="fr-CH" dirty="0"/>
              <a:t> </a:t>
            </a:r>
            <a:r>
              <a:rPr lang="fr-CH" dirty="0" err="1"/>
              <a:t>college</a:t>
            </a:r>
            <a:r>
              <a:rPr lang="fr-CH" dirty="0"/>
              <a:t>), 400 m2, up to 300 people, can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divided</a:t>
            </a:r>
            <a:r>
              <a:rPr lang="fr-CH" dirty="0"/>
              <a:t> in 3 </a:t>
            </a:r>
            <a:r>
              <a:rPr lang="fr-CH" dirty="0" err="1"/>
              <a:t>rooms</a:t>
            </a:r>
            <a:r>
              <a:rPr lang="fr-CH" dirty="0"/>
              <a:t>, wifi.</a:t>
            </a:r>
          </a:p>
          <a:p>
            <a:pPr>
              <a:lnSpc>
                <a:spcPct val="120000"/>
              </a:lnSpc>
            </a:pPr>
            <a:r>
              <a:rPr lang="fr-CH" dirty="0"/>
              <a:t>Lunches in </a:t>
            </a:r>
            <a:r>
              <a:rPr lang="fr-CH" dirty="0" err="1"/>
              <a:t>nearby</a:t>
            </a:r>
            <a:r>
              <a:rPr lang="fr-CH" dirty="0"/>
              <a:t> cafeteria (5’ </a:t>
            </a:r>
            <a:r>
              <a:rPr lang="fr-CH" dirty="0" err="1"/>
              <a:t>walk</a:t>
            </a:r>
            <a:r>
              <a:rPr lang="fr-CH" dirty="0"/>
              <a:t>).</a:t>
            </a:r>
          </a:p>
          <a:p>
            <a:pPr>
              <a:lnSpc>
                <a:spcPct val="120000"/>
              </a:lnSpc>
            </a:pPr>
            <a:r>
              <a:rPr lang="fr-CH" dirty="0" err="1"/>
              <a:t>Accomodation</a:t>
            </a:r>
            <a:r>
              <a:rPr lang="fr-CH" dirty="0"/>
              <a:t> on campus (TDC), 2 </a:t>
            </a:r>
            <a:r>
              <a:rPr lang="fr-CH" dirty="0" err="1"/>
              <a:t>hotels</a:t>
            </a:r>
            <a:r>
              <a:rPr lang="fr-CH" dirty="0"/>
              <a:t> at &lt; 1 km, or </a:t>
            </a:r>
            <a:r>
              <a:rPr lang="fr-CH" dirty="0" err="1"/>
              <a:t>anywhere</a:t>
            </a:r>
            <a:r>
              <a:rPr lang="fr-CH" dirty="0"/>
              <a:t> in Paris.</a:t>
            </a:r>
          </a:p>
          <a:p>
            <a:pPr>
              <a:lnSpc>
                <a:spcPct val="120000"/>
              </a:lnSpc>
            </a:pPr>
            <a:r>
              <a:rPr lang="fr-CH" dirty="0" err="1"/>
              <a:t>Cost</a:t>
            </a:r>
            <a:r>
              <a:rPr lang="fr-CH" dirty="0"/>
              <a:t>: </a:t>
            </a:r>
            <a:r>
              <a:rPr lang="fr-CH" dirty="0">
                <a:solidFill>
                  <a:srgbClr val="FF0000"/>
                </a:solidFill>
              </a:rPr>
              <a:t>24,600 €</a:t>
            </a:r>
            <a:r>
              <a:rPr lang="fr-CH" dirty="0"/>
              <a:t> for 4 </a:t>
            </a:r>
            <a:r>
              <a:rPr lang="fr-CH" dirty="0" err="1"/>
              <a:t>days</a:t>
            </a:r>
            <a:r>
              <a:rPr lang="fr-CH" dirty="0"/>
              <a:t> (Tue – </a:t>
            </a:r>
            <a:r>
              <a:rPr lang="fr-CH" dirty="0" err="1"/>
              <a:t>Fri</a:t>
            </a:r>
            <a:r>
              <a:rPr lang="fr-CH" dirty="0"/>
              <a:t>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0D69B2-375E-7ED2-82BA-883F39EE9B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104" y="392232"/>
            <a:ext cx="3727512" cy="3727512"/>
          </a:xfrm>
          <a:prstGeom prst="rect">
            <a:avLst/>
          </a:prstGeom>
        </p:spPr>
      </p:pic>
      <p:pic>
        <p:nvPicPr>
          <p:cNvPr id="10" name="Picture 9" descr="A building with trees and grass&#10;&#10;Description automatically generated">
            <a:extLst>
              <a:ext uri="{FF2B5EF4-FFF2-40B4-BE49-F238E27FC236}">
                <a16:creationId xmlns:a16="http://schemas.microsoft.com/office/drawing/2014/main" id="{0EEC0378-019F-328B-680C-1F466FE411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3667" y="3615264"/>
            <a:ext cx="4610016" cy="305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407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8F3EE-489F-6039-0302-EE65FDEE2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314542"/>
            <a:ext cx="7202016" cy="920538"/>
          </a:xfrm>
        </p:spPr>
        <p:txBody>
          <a:bodyPr>
            <a:normAutofit fontScale="90000"/>
          </a:bodyPr>
          <a:lstStyle/>
          <a:p>
            <a:r>
              <a:rPr lang="fr-CH" dirty="0"/>
              <a:t>Option 2: FIAP Centre Jean Monnet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5C7A06-96E3-31A7-DE62-4D32BAC15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ADD1A18-BC73-EC4C-E60B-AAD393EF3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189" y="1580203"/>
            <a:ext cx="5978267" cy="422334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fr-CH" dirty="0"/>
              <a:t>Campus in Paris South (14éme). Metro stop </a:t>
            </a:r>
            <a:r>
              <a:rPr lang="fr-CH" dirty="0" err="1"/>
              <a:t>nearby</a:t>
            </a:r>
            <a:r>
              <a:rPr lang="fr-CH" dirty="0"/>
              <a:t>.</a:t>
            </a:r>
          </a:p>
          <a:p>
            <a:pPr>
              <a:lnSpc>
                <a:spcPct val="120000"/>
              </a:lnSpc>
            </a:pPr>
            <a:r>
              <a:rPr lang="fr-CH" dirty="0"/>
              <a:t>Auditorium 198 places, 193 m2. </a:t>
            </a:r>
            <a:r>
              <a:rPr lang="fr-CH" dirty="0" err="1"/>
              <a:t>Smaller</a:t>
            </a:r>
            <a:r>
              <a:rPr lang="fr-CH" dirty="0"/>
              <a:t> </a:t>
            </a:r>
            <a:r>
              <a:rPr lang="fr-CH" dirty="0" err="1"/>
              <a:t>rooms</a:t>
            </a:r>
            <a:r>
              <a:rPr lang="fr-CH" dirty="0"/>
              <a:t> </a:t>
            </a:r>
            <a:r>
              <a:rPr lang="fr-CH" dirty="0" err="1"/>
              <a:t>available</a:t>
            </a:r>
            <a:r>
              <a:rPr lang="fr-CH" dirty="0"/>
              <a:t>.</a:t>
            </a:r>
          </a:p>
          <a:p>
            <a:pPr>
              <a:lnSpc>
                <a:spcPct val="120000"/>
              </a:lnSpc>
            </a:pPr>
            <a:r>
              <a:rPr lang="fr-CH" dirty="0"/>
              <a:t>Lunches in campus restaurant.</a:t>
            </a:r>
          </a:p>
          <a:p>
            <a:pPr>
              <a:lnSpc>
                <a:spcPct val="120000"/>
              </a:lnSpc>
            </a:pPr>
            <a:r>
              <a:rPr lang="fr-CH" dirty="0" err="1"/>
              <a:t>Accomodation</a:t>
            </a:r>
            <a:r>
              <a:rPr lang="fr-CH" dirty="0"/>
              <a:t>: on campus (</a:t>
            </a:r>
            <a:r>
              <a:rPr lang="fr-CH" dirty="0" err="1"/>
              <a:t>student</a:t>
            </a:r>
            <a:r>
              <a:rPr lang="fr-CH" dirty="0"/>
              <a:t> </a:t>
            </a:r>
            <a:r>
              <a:rPr lang="fr-CH" dirty="0" err="1"/>
              <a:t>hostel</a:t>
            </a:r>
            <a:r>
              <a:rPr lang="fr-CH" dirty="0"/>
              <a:t>) or </a:t>
            </a:r>
            <a:r>
              <a:rPr lang="fr-CH" dirty="0" err="1"/>
              <a:t>nearby</a:t>
            </a:r>
            <a:r>
              <a:rPr lang="fr-CH" dirty="0"/>
              <a:t> </a:t>
            </a:r>
            <a:r>
              <a:rPr lang="fr-CH" dirty="0" err="1"/>
              <a:t>hotels</a:t>
            </a:r>
            <a:r>
              <a:rPr lang="fr-CH" dirty="0"/>
              <a:t>.</a:t>
            </a:r>
          </a:p>
          <a:p>
            <a:pPr>
              <a:lnSpc>
                <a:spcPct val="120000"/>
              </a:lnSpc>
            </a:pPr>
            <a:r>
              <a:rPr lang="fr-CH" dirty="0" err="1"/>
              <a:t>Cost</a:t>
            </a:r>
            <a:r>
              <a:rPr lang="fr-CH" dirty="0"/>
              <a:t>: </a:t>
            </a:r>
            <a:r>
              <a:rPr lang="fr-CH" dirty="0">
                <a:solidFill>
                  <a:srgbClr val="FF0000"/>
                </a:solidFill>
              </a:rPr>
              <a:t>34,340 €</a:t>
            </a:r>
            <a:r>
              <a:rPr lang="fr-CH" dirty="0"/>
              <a:t> for 4 </a:t>
            </a:r>
            <a:r>
              <a:rPr lang="fr-CH" dirty="0" err="1"/>
              <a:t>days</a:t>
            </a:r>
            <a:r>
              <a:rPr lang="fr-CH" dirty="0"/>
              <a:t> (Tue – </a:t>
            </a:r>
            <a:r>
              <a:rPr lang="fr-CH" dirty="0" err="1"/>
              <a:t>Fri</a:t>
            </a:r>
            <a:r>
              <a:rPr lang="fr-CH" dirty="0"/>
              <a:t>) </a:t>
            </a:r>
            <a:r>
              <a:rPr lang="fr-CH" dirty="0" err="1"/>
              <a:t>including</a:t>
            </a:r>
            <a:r>
              <a:rPr lang="fr-CH" dirty="0"/>
              <a:t> lunches and coffee-breaks.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A37D38-62B2-2638-A8B3-75A97AEA3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3667" y="3691876"/>
            <a:ext cx="4082393" cy="29269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173F4C-D6C9-750D-A80F-45D3AAEB9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044" y="1069455"/>
            <a:ext cx="4398494" cy="292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9978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8F3EE-489F-6039-0302-EE65FDEE2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986" y="343696"/>
            <a:ext cx="10474558" cy="738194"/>
          </a:xfrm>
        </p:spPr>
        <p:txBody>
          <a:bodyPr>
            <a:normAutofit fontScale="90000"/>
          </a:bodyPr>
          <a:lstStyle/>
          <a:p>
            <a:r>
              <a:rPr lang="fr-CH" dirty="0"/>
              <a:t>Option 3: Orsay Campus, </a:t>
            </a:r>
            <a:r>
              <a:rPr lang="fr-CH" dirty="0" err="1"/>
              <a:t>IJCLab</a:t>
            </a:r>
            <a:r>
              <a:rPr lang="fr-CH" dirty="0"/>
              <a:t> (ex-LAL)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5C7A06-96E3-31A7-DE62-4D32BAC15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ADD1A18-BC73-EC4C-E60B-AAD393EF3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63" y="1081890"/>
            <a:ext cx="5978267" cy="512216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fr-CH" dirty="0"/>
              <a:t>Université de Paris Campus d’Orsay, 400 m </a:t>
            </a:r>
            <a:r>
              <a:rPr lang="fr-CH" dirty="0" err="1"/>
              <a:t>from</a:t>
            </a:r>
            <a:r>
              <a:rPr lang="fr-CH" dirty="0"/>
              <a:t> Orsay RER station.</a:t>
            </a:r>
          </a:p>
          <a:p>
            <a:pPr>
              <a:lnSpc>
                <a:spcPct val="120000"/>
              </a:lnSpc>
            </a:pPr>
            <a:r>
              <a:rPr lang="fr-CH" dirty="0" err="1"/>
              <a:t>IJCLab</a:t>
            </a:r>
            <a:r>
              <a:rPr lang="fr-CH" dirty="0"/>
              <a:t> Auditorium </a:t>
            </a:r>
            <a:r>
              <a:rPr lang="fr-CH" dirty="0" err="1"/>
              <a:t>reserved</a:t>
            </a:r>
            <a:r>
              <a:rPr lang="fr-CH" dirty="0"/>
              <a:t>, up to 250 people. </a:t>
            </a:r>
            <a:r>
              <a:rPr lang="fr-CH" dirty="0" err="1"/>
              <a:t>Difficult</a:t>
            </a:r>
            <a:r>
              <a:rPr lang="fr-CH" dirty="0"/>
              <a:t> to </a:t>
            </a:r>
            <a:r>
              <a:rPr lang="fr-CH" dirty="0" err="1"/>
              <a:t>find</a:t>
            </a:r>
            <a:r>
              <a:rPr lang="fr-CH" dirty="0"/>
              <a:t> </a:t>
            </a:r>
            <a:r>
              <a:rPr lang="fr-CH" dirty="0" err="1"/>
              <a:t>rooms</a:t>
            </a:r>
            <a:r>
              <a:rPr lang="fr-CH" dirty="0"/>
              <a:t> for </a:t>
            </a:r>
            <a:r>
              <a:rPr lang="fr-CH" dirty="0" err="1"/>
              <a:t>parallel</a:t>
            </a:r>
            <a:r>
              <a:rPr lang="fr-CH" dirty="0"/>
              <a:t> sessions.</a:t>
            </a:r>
          </a:p>
          <a:p>
            <a:pPr>
              <a:lnSpc>
                <a:spcPct val="120000"/>
              </a:lnSpc>
            </a:pPr>
            <a:r>
              <a:rPr lang="fr-CH" dirty="0"/>
              <a:t>Limited </a:t>
            </a:r>
            <a:r>
              <a:rPr lang="fr-CH" dirty="0" err="1"/>
              <a:t>space</a:t>
            </a:r>
            <a:r>
              <a:rPr lang="fr-CH" dirty="0"/>
              <a:t> for buffet lunches and coffee breaks.</a:t>
            </a:r>
          </a:p>
          <a:p>
            <a:pPr>
              <a:lnSpc>
                <a:spcPct val="120000"/>
              </a:lnSpc>
            </a:pPr>
            <a:r>
              <a:rPr lang="fr-CH" dirty="0" err="1"/>
              <a:t>Accomodation</a:t>
            </a:r>
            <a:r>
              <a:rPr lang="fr-CH" dirty="0"/>
              <a:t> options: a) one (</a:t>
            </a:r>
            <a:r>
              <a:rPr lang="fr-CH" dirty="0" err="1"/>
              <a:t>small</a:t>
            </a:r>
            <a:r>
              <a:rPr lang="fr-CH" dirty="0"/>
              <a:t>) </a:t>
            </a:r>
            <a:r>
              <a:rPr lang="fr-CH" dirty="0" err="1"/>
              <a:t>hotel</a:t>
            </a:r>
            <a:r>
              <a:rPr lang="fr-CH" dirty="0"/>
              <a:t> at </a:t>
            </a:r>
            <a:r>
              <a:rPr lang="fr-CH" dirty="0" err="1"/>
              <a:t>walking</a:t>
            </a:r>
            <a:r>
              <a:rPr lang="fr-CH" dirty="0"/>
              <a:t> distance, b) Paris South (</a:t>
            </a:r>
            <a:r>
              <a:rPr lang="fr-CH" dirty="0" err="1"/>
              <a:t>we</a:t>
            </a:r>
            <a:r>
              <a:rPr lang="fr-CH" dirty="0"/>
              <a:t> can organise a </a:t>
            </a:r>
            <a:r>
              <a:rPr lang="fr-CH" dirty="0" err="1"/>
              <a:t>shuttle</a:t>
            </a:r>
            <a:r>
              <a:rPr lang="fr-CH" dirty="0"/>
              <a:t> bus), c) Paris downtown(38 minutes RER to Saint-Michel).</a:t>
            </a:r>
          </a:p>
          <a:p>
            <a:pPr>
              <a:lnSpc>
                <a:spcPct val="120000"/>
              </a:lnSpc>
            </a:pPr>
            <a:r>
              <a:rPr lang="fr-CH" dirty="0"/>
              <a:t>Low </a:t>
            </a:r>
            <a:r>
              <a:rPr lang="fr-CH" dirty="0" err="1"/>
              <a:t>cost</a:t>
            </a:r>
            <a:r>
              <a:rPr lang="fr-CH" dirty="0"/>
              <a:t>: few 1,000 €’s (plus </a:t>
            </a:r>
            <a:r>
              <a:rPr lang="fr-CH" dirty="0" err="1"/>
              <a:t>shuttles</a:t>
            </a:r>
            <a:r>
              <a:rPr lang="fr-CH" dirty="0"/>
              <a:t> 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EB2677-E315-4944-2759-C965DAA49D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590" y="1081890"/>
            <a:ext cx="5071886" cy="28529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AF02E3-3E2F-ECE1-BEB5-D1DC653286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590" y="3597775"/>
            <a:ext cx="4279404" cy="28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404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D0BCD-343E-6872-BD8F-558EFA174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Altrnative</a:t>
            </a:r>
            <a:r>
              <a:rPr lang="fr-CH" dirty="0"/>
              <a:t> Locations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764C9-C886-5F64-8916-C4F6E848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745" y="1309785"/>
            <a:ext cx="10658400" cy="3763615"/>
          </a:xfrm>
        </p:spPr>
        <p:txBody>
          <a:bodyPr/>
          <a:lstStyle/>
          <a:p>
            <a:pPr marL="0" indent="0">
              <a:buNone/>
            </a:pPr>
            <a:r>
              <a:rPr lang="fr-CH" dirty="0"/>
              <a:t>Is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worth</a:t>
            </a:r>
            <a:r>
              <a:rPr lang="fr-CH" dirty="0"/>
              <a:t> </a:t>
            </a:r>
            <a:r>
              <a:rPr lang="fr-CH" dirty="0" err="1"/>
              <a:t>exploring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options 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conference</a:t>
            </a:r>
            <a:r>
              <a:rPr lang="fr-CH" dirty="0"/>
              <a:t> centres in Paris (but </a:t>
            </a:r>
            <a:r>
              <a:rPr lang="fr-CH" dirty="0" err="1"/>
              <a:t>prices</a:t>
            </a:r>
            <a:r>
              <a:rPr lang="fr-CH" dirty="0"/>
              <a:t> are </a:t>
            </a:r>
            <a:r>
              <a:rPr lang="fr-CH" dirty="0" err="1"/>
              <a:t>quite</a:t>
            </a:r>
            <a:r>
              <a:rPr lang="fr-CH" dirty="0"/>
              <a:t> standard)?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CH" dirty="0" err="1"/>
              <a:t>Other</a:t>
            </a:r>
            <a:r>
              <a:rPr lang="fr-CH" dirty="0"/>
              <a:t> locations in the Saclay area?</a:t>
            </a:r>
          </a:p>
          <a:p>
            <a:pPr marL="0" indent="0">
              <a:buNone/>
            </a:pPr>
            <a:r>
              <a:rPr lang="fr-CH" dirty="0"/>
              <a:t>For information: </a:t>
            </a:r>
            <a:r>
              <a:rPr lang="fr-CH" dirty="0" err="1"/>
              <a:t>we</a:t>
            </a:r>
            <a:r>
              <a:rPr lang="fr-CH" dirty="0"/>
              <a:t> have about 70,000 € </a:t>
            </a:r>
            <a:r>
              <a:rPr lang="fr-CH" dirty="0" err="1"/>
              <a:t>left</a:t>
            </a:r>
            <a:r>
              <a:rPr lang="fr-CH" dirty="0"/>
              <a:t> for the last 2 meetings (2024 and 2025).</a:t>
            </a:r>
          </a:p>
          <a:p>
            <a:pPr marL="0" indent="0">
              <a:buNone/>
            </a:pPr>
            <a:r>
              <a:rPr lang="fr-CH" dirty="0"/>
              <a:t>The Trieste </a:t>
            </a:r>
            <a:r>
              <a:rPr lang="fr-CH" dirty="0" err="1"/>
              <a:t>conference</a:t>
            </a:r>
            <a:r>
              <a:rPr lang="fr-CH" dirty="0"/>
              <a:t> </a:t>
            </a:r>
            <a:r>
              <a:rPr lang="fr-CH" dirty="0" err="1"/>
              <a:t>rooms</a:t>
            </a:r>
            <a:r>
              <a:rPr lang="fr-CH" dirty="0"/>
              <a:t> and coffee breaks-lunches </a:t>
            </a:r>
            <a:r>
              <a:rPr lang="fr-CH" dirty="0" err="1"/>
              <a:t>costed</a:t>
            </a:r>
            <a:r>
              <a:rPr lang="fr-CH" dirty="0"/>
              <a:t> about 15,000 €.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10C17-9048-CE97-1242-C09E6D9FE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674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5159896" y="836712"/>
            <a:ext cx="6617046" cy="769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4400" dirty="0">
                <a:latin typeface="Modern Love Caps" panose="020B0604020202020204" pitchFamily="82" charset="0"/>
              </a:rPr>
              <a:t>Thank</a:t>
            </a:r>
            <a:r>
              <a:rPr lang="en-GB" sz="4000" dirty="0">
                <a:latin typeface="Modern Love Caps" panose="020B0604020202020204" pitchFamily="82" charset="0"/>
              </a:rPr>
              <a:t> you for your attention!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F4A55C-688E-43D7-A25E-30B8509414B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007" y="2060849"/>
            <a:ext cx="5720217" cy="34275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2D81EC-A461-4E23-AB2D-7EEF421583CD}"/>
              </a:ext>
            </a:extLst>
          </p:cNvPr>
          <p:cNvSpPr txBox="1"/>
          <p:nvPr/>
        </p:nvSpPr>
        <p:spPr>
          <a:xfrm>
            <a:off x="6672064" y="4847094"/>
            <a:ext cx="100811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900" i="1" dirty="0">
                <a:solidFill>
                  <a:schemeClr val="bg1"/>
                </a:solidFill>
              </a:rPr>
              <a:t>Image </a:t>
            </a:r>
            <a:r>
              <a:rPr lang="fr-CH" sz="900" i="1" dirty="0" err="1">
                <a:solidFill>
                  <a:schemeClr val="bg1"/>
                </a:solidFill>
              </a:rPr>
              <a:t>credit</a:t>
            </a:r>
            <a:r>
              <a:rPr lang="fr-CH" sz="900" i="1" dirty="0">
                <a:solidFill>
                  <a:schemeClr val="bg1"/>
                </a:solidFill>
              </a:rPr>
              <a:t>: Elwood H. Smith, The New York Times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02C4-ADE1-43EE-8A7B-669069DB8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General points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B35E2-3421-4184-A3F1-DACB69553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231" y="1285664"/>
            <a:ext cx="10759609" cy="434014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End of October we will be at M30, </a:t>
            </a:r>
            <a:r>
              <a:rPr lang="en-GB" b="1" dirty="0">
                <a:solidFill>
                  <a:srgbClr val="FF0000"/>
                </a:solidFill>
              </a:rPr>
              <a:t>62% of the project.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Good progress visible in the (delayed…) Deliverables, and a bit less in the Milestones.</a:t>
            </a:r>
          </a:p>
          <a:p>
            <a:pPr>
              <a:lnSpc>
                <a:spcPct val="120000"/>
              </a:lnSpc>
            </a:pPr>
            <a:r>
              <a:rPr lang="en-GB" dirty="0"/>
              <a:t>We (still) have a good reputation in Brussels, as you will see in my report from a visit to Brussels in July.</a:t>
            </a:r>
          </a:p>
          <a:p>
            <a:pPr>
              <a:lnSpc>
                <a:spcPct val="120000"/>
              </a:lnSpc>
            </a:pPr>
            <a:r>
              <a:rPr lang="en-GB" dirty="0"/>
              <a:t>It is time to start preparation for the 2</a:t>
            </a:r>
            <a:r>
              <a:rPr lang="en-GB" baseline="30000" dirty="0"/>
              <a:t>nd</a:t>
            </a:r>
            <a:r>
              <a:rPr lang="en-GB" dirty="0"/>
              <a:t> periodic Report (deadline: June 2024) and for the Annual Meeting of April 2024.</a:t>
            </a:r>
          </a:p>
          <a:p>
            <a:pPr>
              <a:lnSpc>
                <a:spcPct val="120000"/>
              </a:lnSpc>
            </a:pPr>
            <a:r>
              <a:rPr lang="en-GB" dirty="0"/>
              <a:t>Change in the I.FAST Coordination: R. Assmann, WP Coordinator for WP6 (Novel accelerators), has moved from DESY to GSI. Since GSI is not active in the WP, his Deputy M. Ferrario (INFN) becomes Coordinator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E8E73-DAA8-4086-997C-45B7ECE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89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A3568-20FB-1F26-8759-B088F7272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140" y="340644"/>
            <a:ext cx="10515600" cy="687610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Delayed</a:t>
            </a:r>
            <a:r>
              <a:rPr lang="fr-CH" dirty="0"/>
              <a:t> </a:t>
            </a:r>
            <a:r>
              <a:rPr lang="fr-CH" dirty="0" err="1"/>
              <a:t>Deliverables</a:t>
            </a:r>
            <a:r>
              <a:rPr lang="fr-CH" dirty="0"/>
              <a:t> and </a:t>
            </a:r>
            <a:r>
              <a:rPr lang="fr-CH" dirty="0" err="1"/>
              <a:t>extended</a:t>
            </a:r>
            <a:r>
              <a:rPr lang="fr-CH" dirty="0"/>
              <a:t> </a:t>
            </a:r>
            <a:r>
              <a:rPr lang="fr-CH" dirty="0" err="1"/>
              <a:t>Tasks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3C22B-6FC8-96FB-4633-A85967B60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9616" y="1097710"/>
            <a:ext cx="9433048" cy="558330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D2.3 Industrial Training Scheme to M36.</a:t>
            </a:r>
          </a:p>
          <a:p>
            <a:pPr>
              <a:lnSpc>
                <a:spcPct val="120000"/>
              </a:lnSpc>
            </a:pPr>
            <a:r>
              <a:rPr lang="en-GB" dirty="0"/>
              <a:t>D7.5 Construction of the XLS Accelerating Structure Pre-prototype to M32. </a:t>
            </a:r>
          </a:p>
          <a:p>
            <a:pPr>
              <a:lnSpc>
                <a:spcPct val="120000"/>
              </a:lnSpc>
            </a:pPr>
            <a:r>
              <a:rPr lang="en-GB" dirty="0"/>
              <a:t>D12.3 Prototype of Internal RF Ion Source for Cyclotrons to M31. </a:t>
            </a:r>
          </a:p>
          <a:p>
            <a:pPr>
              <a:lnSpc>
                <a:spcPct val="120000"/>
              </a:lnSpc>
            </a:pPr>
            <a:r>
              <a:rPr lang="en-GB" dirty="0"/>
              <a:t>D13.1 Strategy for the development of AMICI and Del13.2 Report on the development and promotion of services to Industry, to M30. </a:t>
            </a:r>
          </a:p>
          <a:p>
            <a:pPr>
              <a:lnSpc>
                <a:spcPct val="120000"/>
              </a:lnSpc>
            </a:pPr>
            <a:r>
              <a:rPr lang="en-GB" dirty="0"/>
              <a:t>D13.3 </a:t>
            </a:r>
            <a:r>
              <a:rPr lang="en-GB" dirty="0" err="1"/>
              <a:t>GaN</a:t>
            </a:r>
            <a:r>
              <a:rPr lang="en-GB" dirty="0"/>
              <a:t> RF Amplifier Module at KW level, to M33.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Extended Tasks:</a:t>
            </a:r>
          </a:p>
          <a:p>
            <a:pPr>
              <a:lnSpc>
                <a:spcPct val="120000"/>
              </a:lnSpc>
            </a:pPr>
            <a:r>
              <a:rPr lang="en-GB" dirty="0"/>
              <a:t>Task 2.3	Challenge Based Innovation (to M48)</a:t>
            </a:r>
          </a:p>
          <a:p>
            <a:pPr>
              <a:lnSpc>
                <a:spcPct val="120000"/>
              </a:lnSpc>
            </a:pPr>
            <a:r>
              <a:rPr lang="en-GB" dirty="0"/>
              <a:t>Task 2.4 	Industrial Training associated with Knowledge Transfer (to M36)</a:t>
            </a:r>
          </a:p>
          <a:p>
            <a:pPr>
              <a:lnSpc>
                <a:spcPct val="120000"/>
              </a:lnSpc>
            </a:pPr>
            <a:r>
              <a:rPr lang="en-GB" dirty="0"/>
              <a:t>Task 10.4	Development of AM-manufactured SC RF cavities (to M36)</a:t>
            </a:r>
          </a:p>
          <a:p>
            <a:pPr>
              <a:lnSpc>
                <a:spcPct val="120000"/>
              </a:lnSpc>
            </a:pPr>
            <a:r>
              <a:rPr lang="en-GB" dirty="0"/>
              <a:t>Task 12.3	Design of internal RF Ion Source for Cyclotrons (to M36)</a:t>
            </a:r>
          </a:p>
          <a:p>
            <a:pPr>
              <a:lnSpc>
                <a:spcPct val="120000"/>
              </a:lnSpc>
            </a:pPr>
            <a:r>
              <a:rPr lang="en-GB" dirty="0"/>
              <a:t>Task 13.1	Strategy for development of AMICI TI (to M30)</a:t>
            </a:r>
          </a:p>
          <a:p>
            <a:pPr>
              <a:lnSpc>
                <a:spcPct val="120000"/>
              </a:lnSpc>
            </a:pPr>
            <a:r>
              <a:rPr lang="en-GB" dirty="0"/>
              <a:t>Task 13.2	Developing and promoting services to industry (to M30)</a:t>
            </a:r>
          </a:p>
          <a:p>
            <a:pPr>
              <a:lnSpc>
                <a:spcPct val="120000"/>
              </a:lnSpc>
            </a:pPr>
            <a:r>
              <a:rPr lang="en-GB" dirty="0"/>
              <a:t>Task 13.3 	New RF amplifiers based on </a:t>
            </a:r>
            <a:r>
              <a:rPr lang="en-GB" dirty="0" err="1"/>
              <a:t>GaN</a:t>
            </a:r>
            <a:r>
              <a:rPr lang="en-GB" dirty="0"/>
              <a:t> (to M36)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B498F6-2C78-C6AC-D8E6-89D32E3D5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6D0F928-F62C-E7B1-9504-39C999A90F8B}"/>
              </a:ext>
            </a:extLst>
          </p:cNvPr>
          <p:cNvSpPr txBox="1">
            <a:spLocks/>
          </p:cNvSpPr>
          <p:nvPr/>
        </p:nvSpPr>
        <p:spPr>
          <a:xfrm>
            <a:off x="459051" y="1283990"/>
            <a:ext cx="2160240" cy="4290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fr-CH" b="1" dirty="0" err="1"/>
              <a:t>Letter</a:t>
            </a:r>
            <a:r>
              <a:rPr lang="fr-CH" b="1" dirty="0"/>
              <a:t> sent to REA </a:t>
            </a:r>
            <a:r>
              <a:rPr lang="fr-CH" b="1" dirty="0" err="1"/>
              <a:t>Officer</a:t>
            </a:r>
            <a:r>
              <a:rPr lang="fr-CH" b="1" dirty="0"/>
              <a:t> on 8 May (and </a:t>
            </a:r>
            <a:r>
              <a:rPr lang="fr-CH" b="1" dirty="0" err="1"/>
              <a:t>accepted</a:t>
            </a:r>
            <a:r>
              <a:rPr lang="fr-CH" b="1" dirty="0"/>
              <a:t> on 10.5):</a:t>
            </a:r>
          </a:p>
          <a:p>
            <a:pPr marL="0" indent="0">
              <a:buFont typeface="Arial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312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95CA5-E989-44BC-B11D-78A663627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Deliverables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AD8FB-B6F1-4CF3-841C-B4DD6A4CA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0426" y="816668"/>
            <a:ext cx="4175248" cy="518059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On paper, we are missing 7  Deliverables, but 6 delays were authorised by the EC.</a:t>
            </a:r>
          </a:p>
          <a:p>
            <a:pPr>
              <a:lnSpc>
                <a:spcPct val="120000"/>
              </a:lnSpc>
            </a:pPr>
            <a:r>
              <a:rPr lang="en-GB" dirty="0"/>
              <a:t>D11.3 (Prototype PM quad) due in August (M28) to M34 </a:t>
            </a:r>
            <a:r>
              <a:rPr lang="en-GB" b="1" dirty="0">
                <a:solidFill>
                  <a:srgbClr val="FF0000"/>
                </a:solidFill>
              </a:rPr>
              <a:t>no news</a:t>
            </a:r>
          </a:p>
          <a:p>
            <a:pPr>
              <a:lnSpc>
                <a:spcPct val="120000"/>
              </a:lnSpc>
            </a:pPr>
            <a:r>
              <a:rPr lang="en-GB" dirty="0"/>
              <a:t>3 Deliverables are due for M30 (end October): D13.1, D13.2 (AMICI) and D10.1 (AM applications).</a:t>
            </a:r>
          </a:p>
          <a:p>
            <a:pPr>
              <a:lnSpc>
                <a:spcPct val="120000"/>
              </a:lnSpc>
            </a:pPr>
            <a:r>
              <a:rPr lang="en-GB" dirty="0"/>
              <a:t>1 Deliverable is due for M31 (end November): D12.3 (prototype source for cyclotrons).</a:t>
            </a:r>
          </a:p>
          <a:p>
            <a:pPr>
              <a:lnSpc>
                <a:spcPct val="120000"/>
              </a:lnSpc>
            </a:pPr>
            <a:r>
              <a:rPr lang="en-GB" dirty="0"/>
              <a:t>3 Deliverables are due for M32 (end December): D7.5 (XLS), D4.3 (beam windows – </a:t>
            </a:r>
            <a:r>
              <a:rPr lang="en-GB" b="1" dirty="0">
                <a:solidFill>
                  <a:srgbClr val="FF0000"/>
                </a:solidFill>
              </a:rPr>
              <a:t>no news</a:t>
            </a:r>
            <a:r>
              <a:rPr lang="en-GB" dirty="0"/>
              <a:t>), D8.6 (</a:t>
            </a:r>
            <a:r>
              <a:rPr lang="en-GB" dirty="0" err="1"/>
              <a:t>nuclotron</a:t>
            </a:r>
            <a:r>
              <a:rPr lang="en-GB" dirty="0"/>
              <a:t> cable).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3F0958-CF53-468E-973C-3B44EEF3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7924" y="6129202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01507A-880E-88CB-97E4-F9C8A0E9D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403" y="1312277"/>
            <a:ext cx="6718374" cy="45419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3417CF-E9AB-F039-7151-58F9FF69AB2E}"/>
              </a:ext>
            </a:extLst>
          </p:cNvPr>
          <p:cNvSpPr txBox="1"/>
          <p:nvPr/>
        </p:nvSpPr>
        <p:spPr>
          <a:xfrm>
            <a:off x="2091354" y="6114233"/>
            <a:ext cx="862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Task11.3 (B. Shepherd) </a:t>
            </a:r>
            <a:r>
              <a:rPr lang="fr-CH" dirty="0" err="1"/>
              <a:t>extended</a:t>
            </a:r>
            <a:r>
              <a:rPr lang="fr-CH" dirty="0"/>
              <a:t> to M40 in PR1. D11.3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delayed</a:t>
            </a:r>
            <a:r>
              <a:rPr lang="fr-CH" dirty="0"/>
              <a:t> (M34)?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363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95CA5-E989-44BC-B11D-78A663627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682" y="491984"/>
            <a:ext cx="8137800" cy="920538"/>
          </a:xfrm>
        </p:spPr>
        <p:txBody>
          <a:bodyPr>
            <a:normAutofit/>
          </a:bodyPr>
          <a:lstStyle/>
          <a:p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Milestones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3F0958-CF53-468E-973C-3B44EEF3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2782AEB-A013-3075-FBA2-21F89EA83CD5}"/>
              </a:ext>
            </a:extLst>
          </p:cNvPr>
          <p:cNvSpPr txBox="1">
            <a:spLocks/>
          </p:cNvSpPr>
          <p:nvPr/>
        </p:nvSpPr>
        <p:spPr>
          <a:xfrm>
            <a:off x="6888088" y="573596"/>
            <a:ext cx="5046850" cy="611200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We are late by 10 Milestones (/48)</a:t>
            </a:r>
            <a:r>
              <a:rPr lang="en-GB" dirty="0"/>
              <a:t>!</a:t>
            </a:r>
          </a:p>
          <a:p>
            <a:pPr>
              <a:lnSpc>
                <a:spcPct val="120000"/>
              </a:lnSpc>
            </a:pPr>
            <a:r>
              <a:rPr lang="en-GB" dirty="0"/>
              <a:t>MS46 (SC/AM, Pepato) delayed to M30 </a:t>
            </a:r>
            <a:r>
              <a:rPr lang="en-GB" b="1" dirty="0">
                <a:solidFill>
                  <a:srgbClr val="FF0000"/>
                </a:solidFill>
              </a:rPr>
              <a:t>no news.</a:t>
            </a:r>
          </a:p>
          <a:p>
            <a:pPr>
              <a:lnSpc>
                <a:spcPct val="120000"/>
              </a:lnSpc>
            </a:pPr>
            <a:r>
              <a:rPr lang="en-GB" dirty="0"/>
              <a:t>MS5 (ACO Workshop) </a:t>
            </a:r>
            <a:r>
              <a:rPr lang="en-GB" b="1" dirty="0">
                <a:solidFill>
                  <a:srgbClr val="FF0000"/>
                </a:solidFill>
              </a:rPr>
              <a:t>no news</a:t>
            </a:r>
            <a:r>
              <a:rPr lang="en-GB" dirty="0"/>
              <a:t>.</a:t>
            </a:r>
          </a:p>
          <a:p>
            <a:pPr>
              <a:lnSpc>
                <a:spcPct val="120000"/>
              </a:lnSpc>
            </a:pPr>
            <a:r>
              <a:rPr lang="en-GB" dirty="0"/>
              <a:t>MS60: delay related to D12.3.</a:t>
            </a:r>
          </a:p>
          <a:p>
            <a:pPr>
              <a:lnSpc>
                <a:spcPct val="120000"/>
              </a:lnSpc>
            </a:pPr>
            <a:r>
              <a:rPr lang="en-GB" dirty="0"/>
              <a:t>MS31 (CCT demonstrator): promised now.</a:t>
            </a:r>
          </a:p>
          <a:p>
            <a:pPr>
              <a:lnSpc>
                <a:spcPct val="120000"/>
              </a:lnSpc>
            </a:pPr>
            <a:r>
              <a:rPr lang="en-GB" dirty="0"/>
              <a:t>MS30 (CompactLight) delayed to M48.</a:t>
            </a:r>
          </a:p>
          <a:p>
            <a:pPr>
              <a:lnSpc>
                <a:spcPct val="120000"/>
              </a:lnSpc>
            </a:pPr>
            <a:r>
              <a:rPr lang="en-GB" dirty="0"/>
              <a:t>MS61 (12.1): after Deliverable.</a:t>
            </a:r>
          </a:p>
          <a:p>
            <a:pPr>
              <a:lnSpc>
                <a:spcPct val="120000"/>
              </a:lnSpc>
            </a:pPr>
            <a:r>
              <a:rPr lang="en-GB" dirty="0"/>
              <a:t>MS52 (Workshop efficient magnets): to M34.</a:t>
            </a:r>
          </a:p>
          <a:p>
            <a:pPr>
              <a:lnSpc>
                <a:spcPct val="120000"/>
              </a:lnSpc>
            </a:pPr>
            <a:r>
              <a:rPr lang="en-GB" dirty="0"/>
              <a:t>MS26 (optics for ELETTRA): coming…</a:t>
            </a:r>
          </a:p>
          <a:p>
            <a:pPr>
              <a:lnSpc>
                <a:spcPct val="120000"/>
              </a:lnSpc>
            </a:pPr>
            <a:r>
              <a:rPr lang="en-GB" dirty="0"/>
              <a:t>MS56 late, related to D11.3 (PM magnets)</a:t>
            </a:r>
          </a:p>
          <a:p>
            <a:pPr>
              <a:lnSpc>
                <a:spcPct val="120000"/>
              </a:lnSpc>
            </a:pPr>
            <a:r>
              <a:rPr lang="en-GB" dirty="0"/>
              <a:t>MS37 (thin film Workshop), delayed to November 23.   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233483-6E4C-146B-0803-EFA469A25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628800"/>
            <a:ext cx="6103962" cy="400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880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02C4-ADE1-43EE-8A7B-669069DB8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082336" cy="9205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Amendment to the GA (Grant Agreement)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B35E2-3421-4184-A3F1-DACB69553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291473"/>
            <a:ext cx="10629646" cy="4752528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☺"/>
            </a:pPr>
            <a:r>
              <a:rPr lang="en-GB" sz="2400" i="1" dirty="0">
                <a:latin typeface="Calibri" panose="020F0502020204030204" pitchFamily="34" charset="0"/>
                <a:cs typeface="Calibri" panose="020F0502020204030204" pitchFamily="34" charset="0"/>
              </a:rPr>
              <a:t> Final signature achieved in August 2023. See email Cloé sent on 18.08.2023.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Include the addition of Ecole Polytechnique (EP) as linked third party (</a:t>
            </a:r>
            <a:r>
              <a:rPr lang="en-GB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LTP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) to CNRS (Art. 14),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acting in WP4, task 4.2 IIF (KAIO Accelerator project)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i="1" dirty="0">
                <a:latin typeface="Calibri" panose="020F0502020204030204" pitchFamily="34" charset="0"/>
                <a:cs typeface="Calibri" panose="020F0502020204030204" pitchFamily="34" charset="0"/>
              </a:rPr>
              <a:t>Welcome!</a:t>
            </a:r>
            <a:endParaRPr lang="en-GB" sz="19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As agreed between I.FAST Management Team and our REA Project Officer, not all budget changes voted by the GB since the beginning of the project have been included in this amendment.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However, the GB votes prevails. This means the Annex 2 (Estimated budget of the action) of the amended GA is not up-to-date.</a:t>
            </a:r>
            <a:endParaRPr lang="en-GB" sz="19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E8E73-DAA8-4086-997C-45B7ECE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E24F60-826F-C98A-1C95-BA2862D5B3D4}"/>
              </a:ext>
            </a:extLst>
          </p:cNvPr>
          <p:cNvSpPr txBox="1"/>
          <p:nvPr/>
        </p:nvSpPr>
        <p:spPr>
          <a:xfrm>
            <a:off x="7320136" y="174651"/>
            <a:ext cx="425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Slides </a:t>
            </a:r>
            <a:r>
              <a:rPr lang="fr-CH" dirty="0" err="1"/>
              <a:t>from</a:t>
            </a:r>
            <a:r>
              <a:rPr lang="fr-CH" dirty="0"/>
              <a:t> Cloé Levointurier-Vajda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5774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02C4-ADE1-43EE-8A7B-669069DB8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082336" cy="9205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Amendment to the GA (Grant Agreement)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B35E2-3421-4184-A3F1-DACB69553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291473"/>
            <a:ext cx="10629646" cy="4752528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☺"/>
            </a:pPr>
            <a:r>
              <a:rPr lang="en-GB" sz="2400" i="1" dirty="0">
                <a:latin typeface="Calibri" panose="020F0502020204030204" pitchFamily="34" charset="0"/>
                <a:cs typeface="Calibri" panose="020F0502020204030204" pitchFamily="34" charset="0"/>
              </a:rPr>
              <a:t> Final signature achieved in August 2023. See email Cloé sent on 18.08.2023.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Latest version of the budget have been shared in the 18.08.2023 email from Cloé.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If a beneficiary wishes to receive their detailed budget (per WP, and with </a:t>
            </a:r>
            <a:r>
              <a:rPr lang="en-GB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LTP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 or Partner Organisations if relevant), please ask Cloé</a:t>
            </a:r>
            <a:b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i="1" u="sng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cloe.levointurier-vajda@cern.ch</a:t>
            </a:r>
            <a:endParaRPr lang="en-GB" sz="2400" i="1" u="sng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Consortium Amendment is being prepared to include latest changes, incl. latest version of the budget summary tables for all Beneficiaries and Partner Organisations.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E8E73-DAA8-4086-997C-45B7ECE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856584-0E62-2F06-189A-A646C771B239}"/>
              </a:ext>
            </a:extLst>
          </p:cNvPr>
          <p:cNvSpPr txBox="1"/>
          <p:nvPr/>
        </p:nvSpPr>
        <p:spPr>
          <a:xfrm>
            <a:off x="7320136" y="174651"/>
            <a:ext cx="425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Slides </a:t>
            </a:r>
            <a:r>
              <a:rPr lang="fr-CH" dirty="0" err="1"/>
              <a:t>from</a:t>
            </a:r>
            <a:r>
              <a:rPr lang="fr-CH" dirty="0"/>
              <a:t> Cloé Levointurier-Vajda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5399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02C4-ADE1-43EE-8A7B-669069DB8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082336" cy="920538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Latest version of budget table (prevails on Annex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B35E2-3421-4184-A3F1-DACB69553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291473"/>
            <a:ext cx="10629646" cy="475252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en-GB" sz="19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E8E73-DAA8-4086-997C-45B7ECE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E912A5-BE8E-73C0-2414-EF52431295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5106"/>
          <a:stretch/>
        </p:blipFill>
        <p:spPr>
          <a:xfrm>
            <a:off x="2064474" y="1284946"/>
            <a:ext cx="8856062" cy="52079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8CCBDF-A707-BFF2-8B54-E40F618F1988}"/>
              </a:ext>
            </a:extLst>
          </p:cNvPr>
          <p:cNvSpPr txBox="1"/>
          <p:nvPr/>
        </p:nvSpPr>
        <p:spPr>
          <a:xfrm>
            <a:off x="7320136" y="174651"/>
            <a:ext cx="425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Slides </a:t>
            </a:r>
            <a:r>
              <a:rPr lang="fr-CH" dirty="0" err="1"/>
              <a:t>from</a:t>
            </a:r>
            <a:r>
              <a:rPr lang="fr-CH" dirty="0"/>
              <a:t> Cloé Levointurier-Vajda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303981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32642</TotalTime>
  <Words>1994</Words>
  <Application>Microsoft Office PowerPoint</Application>
  <PresentationFormat>Widescreen</PresentationFormat>
  <Paragraphs>199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Calibri Light</vt:lpstr>
      <vt:lpstr>Modern Love Caps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PowerPoint Presentation</vt:lpstr>
      <vt:lpstr>Agenda for this Meeting</vt:lpstr>
      <vt:lpstr>General points</vt:lpstr>
      <vt:lpstr>Delayed Deliverables and extended Tasks</vt:lpstr>
      <vt:lpstr>Status of Deliverables</vt:lpstr>
      <vt:lpstr>Status of Milestones</vt:lpstr>
      <vt:lpstr>Amendment to the GA (Grant Agreement)</vt:lpstr>
      <vt:lpstr>Amendment to the GA (Grant Agreement)</vt:lpstr>
      <vt:lpstr>Latest version of budget table (prevails on Annex 2)</vt:lpstr>
      <vt:lpstr>Latest version of budget table (prevails on Annex 2)</vt:lpstr>
      <vt:lpstr>Example of detailed budget table that can be sent upon request for Requested EU contribution [GSI]</vt:lpstr>
      <vt:lpstr>Example of detailed budget table that can be sent upon request for Full costs [GSI]</vt:lpstr>
      <vt:lpstr>Periodic Report 2</vt:lpstr>
      <vt:lpstr>Periodic report 2 – technical part</vt:lpstr>
      <vt:lpstr>Financial reporting - What is needed, why and when</vt:lpstr>
      <vt:lpstr>Financial reporting - What is needed, why and when</vt:lpstr>
      <vt:lpstr>Financial reporting - What is needed, why and when</vt:lpstr>
      <vt:lpstr>2024 Annual Meeting</vt:lpstr>
      <vt:lpstr>Tentative Agenda (based on feedback from 2023)</vt:lpstr>
      <vt:lpstr>What we need from you</vt:lpstr>
      <vt:lpstr>Option 1: Cité Internationale Universitaire</vt:lpstr>
      <vt:lpstr>Option 2: FIAP Centre Jean Monnet</vt:lpstr>
      <vt:lpstr>Option 3: Orsay Campus, IJCLab (ex-LAL)</vt:lpstr>
      <vt:lpstr>Altrnative Locations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836</cp:revision>
  <dcterms:created xsi:type="dcterms:W3CDTF">2017-04-26T09:15:49Z</dcterms:created>
  <dcterms:modified xsi:type="dcterms:W3CDTF">2023-09-27T17:51:20Z</dcterms:modified>
</cp:coreProperties>
</file>