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16.xml" ContentType="application/vnd.openxmlformats-officedocument.presentationml.notesSlide+xml"/>
  <Override PartName="/ppt/tags/tag2.xml" ContentType="application/vnd.openxmlformats-officedocument.presentationml.tags+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48"/>
  </p:notesMasterIdLst>
  <p:sldIdLst>
    <p:sldId id="273" r:id="rId2"/>
    <p:sldId id="274" r:id="rId3"/>
    <p:sldId id="427" r:id="rId4"/>
    <p:sldId id="428" r:id="rId5"/>
    <p:sldId id="429" r:id="rId6"/>
    <p:sldId id="430" r:id="rId7"/>
    <p:sldId id="431" r:id="rId8"/>
    <p:sldId id="334" r:id="rId9"/>
    <p:sldId id="341" r:id="rId10"/>
    <p:sldId id="335" r:id="rId11"/>
    <p:sldId id="370" r:id="rId12"/>
    <p:sldId id="371" r:id="rId13"/>
    <p:sldId id="373" r:id="rId14"/>
    <p:sldId id="340" r:id="rId15"/>
    <p:sldId id="346" r:id="rId16"/>
    <p:sldId id="418" r:id="rId17"/>
    <p:sldId id="419" r:id="rId18"/>
    <p:sldId id="420" r:id="rId19"/>
    <p:sldId id="362" r:id="rId20"/>
    <p:sldId id="285" r:id="rId21"/>
    <p:sldId id="286" r:id="rId22"/>
    <p:sldId id="363" r:id="rId23"/>
    <p:sldId id="290" r:id="rId24"/>
    <p:sldId id="421" r:id="rId25"/>
    <p:sldId id="422" r:id="rId26"/>
    <p:sldId id="426" r:id="rId27"/>
    <p:sldId id="424" r:id="rId28"/>
    <p:sldId id="425" r:id="rId29"/>
    <p:sldId id="433" r:id="rId30"/>
    <p:sldId id="352" r:id="rId31"/>
    <p:sldId id="359" r:id="rId32"/>
    <p:sldId id="434" r:id="rId33"/>
    <p:sldId id="366" r:id="rId34"/>
    <p:sldId id="432" r:id="rId35"/>
    <p:sldId id="318" r:id="rId36"/>
    <p:sldId id="416" r:id="rId37"/>
    <p:sldId id="319" r:id="rId38"/>
    <p:sldId id="320" r:id="rId39"/>
    <p:sldId id="321" r:id="rId40"/>
    <p:sldId id="322" r:id="rId41"/>
    <p:sldId id="417" r:id="rId42"/>
    <p:sldId id="379" r:id="rId43"/>
    <p:sldId id="385" r:id="rId44"/>
    <p:sldId id="386" r:id="rId45"/>
    <p:sldId id="387" r:id="rId46"/>
    <p:sldId id="400" r:id="rId47"/>
  </p:sldIdLst>
  <p:sldSz cx="9144000" cy="6858000" type="screen4x3"/>
  <p:notesSz cx="7315200" cy="9601200"/>
  <p:defaultTextStyle>
    <a:defPPr>
      <a:defRPr lang="en-US"/>
    </a:defPPr>
    <a:lvl1pPr marL="0" algn="l" defTabSz="457174" rtl="0" eaLnBrk="1" latinLnBrk="0" hangingPunct="1">
      <a:defRPr sz="1800" kern="1200">
        <a:solidFill>
          <a:schemeClr val="tx1"/>
        </a:solidFill>
        <a:latin typeface="+mn-lt"/>
        <a:ea typeface="+mn-ea"/>
        <a:cs typeface="+mn-cs"/>
      </a:defRPr>
    </a:lvl1pPr>
    <a:lvl2pPr marL="457174" algn="l" defTabSz="457174" rtl="0" eaLnBrk="1" latinLnBrk="0" hangingPunct="1">
      <a:defRPr sz="1800" kern="1200">
        <a:solidFill>
          <a:schemeClr val="tx1"/>
        </a:solidFill>
        <a:latin typeface="+mn-lt"/>
        <a:ea typeface="+mn-ea"/>
        <a:cs typeface="+mn-cs"/>
      </a:defRPr>
    </a:lvl2pPr>
    <a:lvl3pPr marL="914348" algn="l" defTabSz="457174" rtl="0" eaLnBrk="1" latinLnBrk="0" hangingPunct="1">
      <a:defRPr sz="1800" kern="1200">
        <a:solidFill>
          <a:schemeClr val="tx1"/>
        </a:solidFill>
        <a:latin typeface="+mn-lt"/>
        <a:ea typeface="+mn-ea"/>
        <a:cs typeface="+mn-cs"/>
      </a:defRPr>
    </a:lvl3pPr>
    <a:lvl4pPr marL="1371523" algn="l" defTabSz="457174" rtl="0" eaLnBrk="1" latinLnBrk="0" hangingPunct="1">
      <a:defRPr sz="1800" kern="1200">
        <a:solidFill>
          <a:schemeClr val="tx1"/>
        </a:solidFill>
        <a:latin typeface="+mn-lt"/>
        <a:ea typeface="+mn-ea"/>
        <a:cs typeface="+mn-cs"/>
      </a:defRPr>
    </a:lvl4pPr>
    <a:lvl5pPr marL="1828698" algn="l" defTabSz="457174" rtl="0" eaLnBrk="1" latinLnBrk="0" hangingPunct="1">
      <a:defRPr sz="1800" kern="1200">
        <a:solidFill>
          <a:schemeClr val="tx1"/>
        </a:solidFill>
        <a:latin typeface="+mn-lt"/>
        <a:ea typeface="+mn-ea"/>
        <a:cs typeface="+mn-cs"/>
      </a:defRPr>
    </a:lvl5pPr>
    <a:lvl6pPr marL="2285872" algn="l" defTabSz="457174" rtl="0" eaLnBrk="1" latinLnBrk="0" hangingPunct="1">
      <a:defRPr sz="1800" kern="1200">
        <a:solidFill>
          <a:schemeClr val="tx1"/>
        </a:solidFill>
        <a:latin typeface="+mn-lt"/>
        <a:ea typeface="+mn-ea"/>
        <a:cs typeface="+mn-cs"/>
      </a:defRPr>
    </a:lvl6pPr>
    <a:lvl7pPr marL="2743046" algn="l" defTabSz="457174" rtl="0" eaLnBrk="1" latinLnBrk="0" hangingPunct="1">
      <a:defRPr sz="1800" kern="1200">
        <a:solidFill>
          <a:schemeClr val="tx1"/>
        </a:solidFill>
        <a:latin typeface="+mn-lt"/>
        <a:ea typeface="+mn-ea"/>
        <a:cs typeface="+mn-cs"/>
      </a:defRPr>
    </a:lvl7pPr>
    <a:lvl8pPr marL="3200220" algn="l" defTabSz="457174" rtl="0" eaLnBrk="1" latinLnBrk="0" hangingPunct="1">
      <a:defRPr sz="1800" kern="1200">
        <a:solidFill>
          <a:schemeClr val="tx1"/>
        </a:solidFill>
        <a:latin typeface="+mn-lt"/>
        <a:ea typeface="+mn-ea"/>
        <a:cs typeface="+mn-cs"/>
      </a:defRPr>
    </a:lvl8pPr>
    <a:lvl9pPr marL="3657394" algn="l" defTabSz="45717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66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7" autoAdjust="0"/>
    <p:restoredTop sz="85986" autoAdjust="0"/>
  </p:normalViewPr>
  <p:slideViewPr>
    <p:cSldViewPr snapToGrid="0" showGuides="1">
      <p:cViewPr varScale="1">
        <p:scale>
          <a:sx n="109" d="100"/>
          <a:sy n="109" d="100"/>
        </p:scale>
        <p:origin x="2256" y="192"/>
      </p:cViewPr>
      <p:guideLst>
        <p:guide orient="horz" pos="2046"/>
        <p:guide pos="2880"/>
      </p:guideLst>
    </p:cSldViewPr>
  </p:slid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8004F8-786C-4015-867C-5BCB7EA29C2F}" type="doc">
      <dgm:prSet loTypeId="urn:microsoft.com/office/officeart/2005/8/layout/hProcess4" loCatId="process" qsTypeId="urn:microsoft.com/office/officeart/2005/8/quickstyle/simple5" qsCatId="simple" csTypeId="urn:microsoft.com/office/officeart/2005/8/colors/accent0_3" csCatId="mainScheme" phldr="1"/>
      <dgm:spPr/>
      <dgm:t>
        <a:bodyPr/>
        <a:lstStyle/>
        <a:p>
          <a:endParaRPr lang="en-US"/>
        </a:p>
      </dgm:t>
    </dgm:pt>
    <dgm:pt modelId="{091F02A8-BA04-4C04-9D48-AA2FD77C336E}">
      <dgm:prSet phldrT="[Text]">
        <dgm:style>
          <a:lnRef idx="0">
            <a:schemeClr val="accent6"/>
          </a:lnRef>
          <a:fillRef idx="3">
            <a:schemeClr val="accent6"/>
          </a:fillRef>
          <a:effectRef idx="3">
            <a:schemeClr val="accent6"/>
          </a:effectRef>
          <a:fontRef idx="minor">
            <a:schemeClr val="lt1"/>
          </a:fontRef>
        </dgm:style>
      </dgm:prSet>
      <dgm:spPr/>
      <dgm:t>
        <a:bodyPr/>
        <a:lstStyle/>
        <a:p>
          <a:r>
            <a:rPr lang="en-US" dirty="0">
              <a:solidFill>
                <a:schemeClr val="tx1"/>
              </a:solidFill>
            </a:rPr>
            <a:t>LabVIEW FPGA</a:t>
          </a:r>
        </a:p>
      </dgm:t>
    </dgm:pt>
    <dgm:pt modelId="{F3A8A12D-ABF9-4ACF-8DF0-BB35FFCDD45D}" type="parTrans" cxnId="{36C4689F-48BC-423C-847A-58B11632EF43}">
      <dgm:prSet/>
      <dgm:spPr/>
      <dgm:t>
        <a:bodyPr/>
        <a:lstStyle/>
        <a:p>
          <a:endParaRPr lang="en-US"/>
        </a:p>
      </dgm:t>
    </dgm:pt>
    <dgm:pt modelId="{2CCC7AE2-048A-4956-8746-22C8FDD6270A}" type="sibTrans" cxnId="{36C4689F-48BC-423C-847A-58B11632EF43}">
      <dgm:prSet/>
      <dgm:spPr/>
      <dgm:t>
        <a:bodyPr/>
        <a:lstStyle/>
        <a:p>
          <a:endParaRPr lang="en-US" dirty="0"/>
        </a:p>
      </dgm:t>
    </dgm:pt>
    <dgm:pt modelId="{18A698A2-B0B6-41D3-95C6-D9C6A33AB601}">
      <dgm:prSet phldrT="[Text]">
        <dgm:style>
          <a:lnRef idx="0">
            <a:schemeClr val="accent6"/>
          </a:lnRef>
          <a:fillRef idx="3">
            <a:schemeClr val="accent6"/>
          </a:fillRef>
          <a:effectRef idx="3">
            <a:schemeClr val="accent6"/>
          </a:effectRef>
          <a:fontRef idx="minor">
            <a:schemeClr val="lt1"/>
          </a:fontRef>
        </dgm:style>
      </dgm:prSet>
      <dgm:spPr/>
      <dgm:t>
        <a:bodyPr/>
        <a:lstStyle/>
        <a:p>
          <a:r>
            <a:rPr lang="en-US" dirty="0">
              <a:solidFill>
                <a:schemeClr val="tx1"/>
              </a:solidFill>
            </a:rPr>
            <a:t>Xilinx  ISE Compiler</a:t>
          </a:r>
        </a:p>
      </dgm:t>
    </dgm:pt>
    <dgm:pt modelId="{C1541CF1-995B-40AB-8A92-3A3D995B1F0A}" type="parTrans" cxnId="{BAEE7F4A-27B3-4EE8-87CD-9A845145091E}">
      <dgm:prSet/>
      <dgm:spPr/>
      <dgm:t>
        <a:bodyPr/>
        <a:lstStyle/>
        <a:p>
          <a:endParaRPr lang="en-US"/>
        </a:p>
      </dgm:t>
    </dgm:pt>
    <dgm:pt modelId="{FECE775C-DBFF-4911-88D5-9BBA6D0C8D9C}" type="sibTrans" cxnId="{BAEE7F4A-27B3-4EE8-87CD-9A845145091E}">
      <dgm:prSet/>
      <dgm:spPr/>
      <dgm:t>
        <a:bodyPr/>
        <a:lstStyle/>
        <a:p>
          <a:endParaRPr lang="en-US" dirty="0"/>
        </a:p>
      </dgm:t>
    </dgm:pt>
    <dgm:pt modelId="{45E184EB-39E8-4043-9CEB-EBD32B61E69A}">
      <dgm:prSet phldrT="[Text]">
        <dgm:style>
          <a:lnRef idx="0">
            <a:schemeClr val="accent6"/>
          </a:lnRef>
          <a:fillRef idx="3">
            <a:schemeClr val="accent6"/>
          </a:fillRef>
          <a:effectRef idx="3">
            <a:schemeClr val="accent6"/>
          </a:effectRef>
          <a:fontRef idx="minor">
            <a:schemeClr val="lt1"/>
          </a:fontRef>
        </dgm:style>
      </dgm:prSet>
      <dgm:spPr/>
      <dgm:t>
        <a:bodyPr/>
        <a:lstStyle/>
        <a:p>
          <a:r>
            <a:rPr lang="en-US" dirty="0">
              <a:solidFill>
                <a:schemeClr val="tx1"/>
              </a:solidFill>
            </a:rPr>
            <a:t>LabVIEW FPGA</a:t>
          </a:r>
        </a:p>
      </dgm:t>
    </dgm:pt>
    <dgm:pt modelId="{0887C2C4-5FB3-4295-A6C4-50BE6FB80832}" type="parTrans" cxnId="{5FE2170E-60B3-4F02-95A9-17B7C62A302B}">
      <dgm:prSet/>
      <dgm:spPr/>
      <dgm:t>
        <a:bodyPr/>
        <a:lstStyle/>
        <a:p>
          <a:endParaRPr lang="en-US"/>
        </a:p>
      </dgm:t>
    </dgm:pt>
    <dgm:pt modelId="{E90BFD80-B40A-42C3-B6A3-D4EB8FE95338}" type="sibTrans" cxnId="{5FE2170E-60B3-4F02-95A9-17B7C62A302B}">
      <dgm:prSet/>
      <dgm:spPr/>
      <dgm:t>
        <a:bodyPr/>
        <a:lstStyle/>
        <a:p>
          <a:endParaRPr lang="en-US" dirty="0"/>
        </a:p>
      </dgm:t>
    </dgm:pt>
    <dgm:pt modelId="{0B934558-A86D-4D29-B462-DC318BBA4290}">
      <dgm:prSet/>
      <dgm:spPr>
        <a:solidFill>
          <a:srgbClr val="0066A0"/>
        </a:solidFill>
      </dgm:spPr>
      <dgm:t>
        <a:bodyPr/>
        <a:lstStyle/>
        <a:p>
          <a:endParaRPr lang="en-US" dirty="0"/>
        </a:p>
      </dgm:t>
    </dgm:pt>
    <dgm:pt modelId="{A6EF8CD4-331F-4A75-B4E3-06DEB8328A8C}" type="sibTrans" cxnId="{D06BD980-283E-420B-AE42-077663E0AB27}">
      <dgm:prSet/>
      <dgm:spPr/>
      <dgm:t>
        <a:bodyPr/>
        <a:lstStyle/>
        <a:p>
          <a:endParaRPr lang="en-US"/>
        </a:p>
      </dgm:t>
    </dgm:pt>
    <dgm:pt modelId="{36044BD0-0E74-4C3E-BB01-FB994AB0E8B2}" type="parTrans" cxnId="{D06BD980-283E-420B-AE42-077663E0AB27}">
      <dgm:prSet/>
      <dgm:spPr/>
      <dgm:t>
        <a:bodyPr/>
        <a:lstStyle/>
        <a:p>
          <a:endParaRPr lang="en-US"/>
        </a:p>
      </dgm:t>
    </dgm:pt>
    <dgm:pt modelId="{9C03C573-DC91-4998-88CF-84E7B6CB8669}" type="pres">
      <dgm:prSet presAssocID="{CB8004F8-786C-4015-867C-5BCB7EA29C2F}" presName="Name0" presStyleCnt="0">
        <dgm:presLayoutVars>
          <dgm:dir/>
          <dgm:animLvl val="lvl"/>
          <dgm:resizeHandles val="exact"/>
        </dgm:presLayoutVars>
      </dgm:prSet>
      <dgm:spPr/>
    </dgm:pt>
    <dgm:pt modelId="{F14E0AAC-20A3-46DE-89E8-D75B9CF338A3}" type="pres">
      <dgm:prSet presAssocID="{CB8004F8-786C-4015-867C-5BCB7EA29C2F}" presName="tSp" presStyleCnt="0"/>
      <dgm:spPr/>
    </dgm:pt>
    <dgm:pt modelId="{E94BE5EB-F408-402E-B3CB-58AADCD81AE1}" type="pres">
      <dgm:prSet presAssocID="{CB8004F8-786C-4015-867C-5BCB7EA29C2F}" presName="bSp" presStyleCnt="0"/>
      <dgm:spPr/>
    </dgm:pt>
    <dgm:pt modelId="{8E379A8C-6DA3-4A47-8F4C-802A07A3C26E}" type="pres">
      <dgm:prSet presAssocID="{CB8004F8-786C-4015-867C-5BCB7EA29C2F}" presName="process" presStyleCnt="0"/>
      <dgm:spPr/>
    </dgm:pt>
    <dgm:pt modelId="{0CF2444D-4243-4155-A0F4-2BD9A562FB18}" type="pres">
      <dgm:prSet presAssocID="{091F02A8-BA04-4C04-9D48-AA2FD77C336E}" presName="composite1" presStyleCnt="0"/>
      <dgm:spPr/>
    </dgm:pt>
    <dgm:pt modelId="{2EBF531A-112B-42C1-A9D8-8006A293176C}" type="pres">
      <dgm:prSet presAssocID="{091F02A8-BA04-4C04-9D48-AA2FD77C336E}" presName="dummyNode1" presStyleLbl="node1" presStyleIdx="0" presStyleCnt="4"/>
      <dgm:spPr/>
    </dgm:pt>
    <dgm:pt modelId="{ACD1C8A6-11DD-4137-9C57-1F22C1C3709F}" type="pres">
      <dgm:prSet presAssocID="{091F02A8-BA04-4C04-9D48-AA2FD77C336E}" presName="childNode1" presStyleLbl="bgAcc1" presStyleIdx="0" presStyleCnt="4" custScaleX="117723">
        <dgm:presLayoutVars>
          <dgm:bulletEnabled val="1"/>
        </dgm:presLayoutVars>
      </dgm:prSet>
      <dgm:spPr>
        <a:solidFill>
          <a:srgbClr val="0066A0">
            <a:alpha val="90000"/>
          </a:srgbClr>
        </a:solidFill>
      </dgm:spPr>
    </dgm:pt>
    <dgm:pt modelId="{FC9ABFAC-B5C2-4CB9-973F-D35FCC9446A3}" type="pres">
      <dgm:prSet presAssocID="{091F02A8-BA04-4C04-9D48-AA2FD77C336E}" presName="childNode1tx" presStyleLbl="bgAcc1" presStyleIdx="0" presStyleCnt="4">
        <dgm:presLayoutVars>
          <dgm:bulletEnabled val="1"/>
        </dgm:presLayoutVars>
      </dgm:prSet>
      <dgm:spPr/>
    </dgm:pt>
    <dgm:pt modelId="{44E834D8-7F42-4199-B5E4-BE563FEC671F}" type="pres">
      <dgm:prSet presAssocID="{091F02A8-BA04-4C04-9D48-AA2FD77C336E}" presName="parentNode1" presStyleLbl="node1" presStyleIdx="0" presStyleCnt="4" custLinFactNeighborY="30298">
        <dgm:presLayoutVars>
          <dgm:chMax val="1"/>
          <dgm:bulletEnabled val="1"/>
        </dgm:presLayoutVars>
      </dgm:prSet>
      <dgm:spPr/>
    </dgm:pt>
    <dgm:pt modelId="{3665563C-5647-436C-AB2B-C1FEA0F7B755}" type="pres">
      <dgm:prSet presAssocID="{091F02A8-BA04-4C04-9D48-AA2FD77C336E}" presName="connSite1" presStyleCnt="0"/>
      <dgm:spPr/>
    </dgm:pt>
    <dgm:pt modelId="{19EF8027-A876-4F8B-B4DB-DCD2988163F1}" type="pres">
      <dgm:prSet presAssocID="{2CCC7AE2-048A-4956-8746-22C8FDD6270A}" presName="Name9" presStyleLbl="sibTrans2D1" presStyleIdx="0" presStyleCnt="3"/>
      <dgm:spPr/>
    </dgm:pt>
    <dgm:pt modelId="{F8229C5C-F433-4405-B1C0-2EA7643E569A}" type="pres">
      <dgm:prSet presAssocID="{18A698A2-B0B6-41D3-95C6-D9C6A33AB601}" presName="composite2" presStyleCnt="0"/>
      <dgm:spPr/>
    </dgm:pt>
    <dgm:pt modelId="{56DA1269-8C27-41A3-AC8E-64F388A3F863}" type="pres">
      <dgm:prSet presAssocID="{18A698A2-B0B6-41D3-95C6-D9C6A33AB601}" presName="dummyNode2" presStyleLbl="node1" presStyleIdx="0" presStyleCnt="4"/>
      <dgm:spPr/>
    </dgm:pt>
    <dgm:pt modelId="{FEBE26CC-2169-45D8-9D67-F0376C9D72A4}" type="pres">
      <dgm:prSet presAssocID="{18A698A2-B0B6-41D3-95C6-D9C6A33AB601}" presName="childNode2" presStyleLbl="bgAcc1" presStyleIdx="1" presStyleCnt="4">
        <dgm:presLayoutVars>
          <dgm:bulletEnabled val="1"/>
        </dgm:presLayoutVars>
      </dgm:prSet>
      <dgm:spPr>
        <a:solidFill>
          <a:srgbClr val="0066A0">
            <a:alpha val="90000"/>
          </a:srgbClr>
        </a:solidFill>
      </dgm:spPr>
    </dgm:pt>
    <dgm:pt modelId="{B21D269A-CB3D-4A11-8F23-F51183202C3A}" type="pres">
      <dgm:prSet presAssocID="{18A698A2-B0B6-41D3-95C6-D9C6A33AB601}" presName="childNode2tx" presStyleLbl="bgAcc1" presStyleIdx="1" presStyleCnt="4">
        <dgm:presLayoutVars>
          <dgm:bulletEnabled val="1"/>
        </dgm:presLayoutVars>
      </dgm:prSet>
      <dgm:spPr/>
    </dgm:pt>
    <dgm:pt modelId="{D4BDBEBA-0602-4B91-ACFA-9946FEB9DD31}" type="pres">
      <dgm:prSet presAssocID="{18A698A2-B0B6-41D3-95C6-D9C6A33AB601}" presName="parentNode2" presStyleLbl="node1" presStyleIdx="1" presStyleCnt="4">
        <dgm:presLayoutVars>
          <dgm:chMax val="0"/>
          <dgm:bulletEnabled val="1"/>
        </dgm:presLayoutVars>
      </dgm:prSet>
      <dgm:spPr/>
    </dgm:pt>
    <dgm:pt modelId="{0BF5D4EF-D53D-4792-8FFA-BCCF0543AF92}" type="pres">
      <dgm:prSet presAssocID="{18A698A2-B0B6-41D3-95C6-D9C6A33AB601}" presName="connSite2" presStyleCnt="0"/>
      <dgm:spPr/>
    </dgm:pt>
    <dgm:pt modelId="{6039D4D7-29C6-44E2-B537-376A370D4960}" type="pres">
      <dgm:prSet presAssocID="{FECE775C-DBFF-4911-88D5-9BBA6D0C8D9C}" presName="Name18" presStyleLbl="sibTrans2D1" presStyleIdx="1" presStyleCnt="3"/>
      <dgm:spPr/>
    </dgm:pt>
    <dgm:pt modelId="{7ED944CE-FB79-4CF3-93B7-75EFDCF13D15}" type="pres">
      <dgm:prSet presAssocID="{45E184EB-39E8-4043-9CEB-EBD32B61E69A}" presName="composite1" presStyleCnt="0"/>
      <dgm:spPr/>
    </dgm:pt>
    <dgm:pt modelId="{72C1C8C0-5845-41FD-A896-B811D0BAC237}" type="pres">
      <dgm:prSet presAssocID="{45E184EB-39E8-4043-9CEB-EBD32B61E69A}" presName="dummyNode1" presStyleLbl="node1" presStyleIdx="1" presStyleCnt="4"/>
      <dgm:spPr/>
    </dgm:pt>
    <dgm:pt modelId="{85768487-C759-4D12-987C-19D593553FA9}" type="pres">
      <dgm:prSet presAssocID="{45E184EB-39E8-4043-9CEB-EBD32B61E69A}" presName="childNode1" presStyleLbl="bgAcc1" presStyleIdx="2" presStyleCnt="4" custScaleX="77338" custLinFactNeighborX="-14964">
        <dgm:presLayoutVars>
          <dgm:bulletEnabled val="1"/>
        </dgm:presLayoutVars>
      </dgm:prSet>
      <dgm:spPr>
        <a:solidFill>
          <a:srgbClr val="0066A0">
            <a:alpha val="90000"/>
          </a:srgbClr>
        </a:solidFill>
      </dgm:spPr>
    </dgm:pt>
    <dgm:pt modelId="{CD89E3C7-41DB-4627-87DF-4438B3EE17B9}" type="pres">
      <dgm:prSet presAssocID="{45E184EB-39E8-4043-9CEB-EBD32B61E69A}" presName="childNode1tx" presStyleLbl="bgAcc1" presStyleIdx="2" presStyleCnt="4">
        <dgm:presLayoutVars>
          <dgm:bulletEnabled val="1"/>
        </dgm:presLayoutVars>
      </dgm:prSet>
      <dgm:spPr/>
    </dgm:pt>
    <dgm:pt modelId="{341A0915-4287-4656-B2D0-15D499DDD46D}" type="pres">
      <dgm:prSet presAssocID="{45E184EB-39E8-4043-9CEB-EBD32B61E69A}" presName="parentNode1" presStyleLbl="node1" presStyleIdx="2" presStyleCnt="4" custLinFactNeighborX="-13627" custLinFactNeighborY="24466">
        <dgm:presLayoutVars>
          <dgm:chMax val="1"/>
          <dgm:bulletEnabled val="1"/>
        </dgm:presLayoutVars>
      </dgm:prSet>
      <dgm:spPr/>
    </dgm:pt>
    <dgm:pt modelId="{3049DA88-45D1-49F8-A261-899937E07346}" type="pres">
      <dgm:prSet presAssocID="{45E184EB-39E8-4043-9CEB-EBD32B61E69A}" presName="connSite1" presStyleCnt="0"/>
      <dgm:spPr/>
    </dgm:pt>
    <dgm:pt modelId="{5B865CAB-AAA9-4E4B-A3A3-FB2B7AC30B42}" type="pres">
      <dgm:prSet presAssocID="{E90BFD80-B40A-42C3-B6A3-D4EB8FE95338}" presName="Name9" presStyleLbl="sibTrans2D1" presStyleIdx="2" presStyleCnt="3"/>
      <dgm:spPr/>
    </dgm:pt>
    <dgm:pt modelId="{1D35F157-B1A4-4769-894D-67DB11CE87EF}" type="pres">
      <dgm:prSet presAssocID="{0B934558-A86D-4D29-B462-DC318BBA4290}" presName="composite2" presStyleCnt="0"/>
      <dgm:spPr/>
    </dgm:pt>
    <dgm:pt modelId="{DA4756E5-191D-407F-8FF2-A241B5D98104}" type="pres">
      <dgm:prSet presAssocID="{0B934558-A86D-4D29-B462-DC318BBA4290}" presName="dummyNode2" presStyleLbl="node1" presStyleIdx="2" presStyleCnt="4"/>
      <dgm:spPr/>
    </dgm:pt>
    <dgm:pt modelId="{CC65C271-4BE6-48CD-96F7-A6AEA2BFD8C2}" type="pres">
      <dgm:prSet presAssocID="{0B934558-A86D-4D29-B462-DC318BBA4290}" presName="childNode2" presStyleLbl="bgAcc1" presStyleIdx="3" presStyleCnt="4">
        <dgm:presLayoutVars>
          <dgm:bulletEnabled val="1"/>
        </dgm:presLayoutVars>
      </dgm:prSet>
      <dgm:spPr/>
    </dgm:pt>
    <dgm:pt modelId="{7668AF9A-18F3-4857-9724-4B6524C8D98E}" type="pres">
      <dgm:prSet presAssocID="{0B934558-A86D-4D29-B462-DC318BBA4290}" presName="childNode2tx" presStyleLbl="bgAcc1" presStyleIdx="3" presStyleCnt="4">
        <dgm:presLayoutVars>
          <dgm:bulletEnabled val="1"/>
        </dgm:presLayoutVars>
      </dgm:prSet>
      <dgm:spPr/>
    </dgm:pt>
    <dgm:pt modelId="{339ECC67-0138-4BD5-A80E-19790FBB1602}" type="pres">
      <dgm:prSet presAssocID="{0B934558-A86D-4D29-B462-DC318BBA4290}" presName="parentNode2" presStyleLbl="node1" presStyleIdx="3" presStyleCnt="4" custLinFactNeighborX="-16438" custLinFactNeighborY="72670">
        <dgm:presLayoutVars>
          <dgm:chMax val="0"/>
          <dgm:bulletEnabled val="1"/>
        </dgm:presLayoutVars>
      </dgm:prSet>
      <dgm:spPr/>
    </dgm:pt>
    <dgm:pt modelId="{FB82C3F0-FF5B-46CB-A000-FC24F529BF87}" type="pres">
      <dgm:prSet presAssocID="{0B934558-A86D-4D29-B462-DC318BBA4290}" presName="connSite2" presStyleCnt="0"/>
      <dgm:spPr/>
    </dgm:pt>
  </dgm:ptLst>
  <dgm:cxnLst>
    <dgm:cxn modelId="{5FE2170E-60B3-4F02-95A9-17B7C62A302B}" srcId="{CB8004F8-786C-4015-867C-5BCB7EA29C2F}" destId="{45E184EB-39E8-4043-9CEB-EBD32B61E69A}" srcOrd="2" destOrd="0" parTransId="{0887C2C4-5FB3-4295-A6C4-50BE6FB80832}" sibTransId="{E90BFD80-B40A-42C3-B6A3-D4EB8FE95338}"/>
    <dgm:cxn modelId="{9236DE18-4741-4D1E-86CF-3A55B709D5B0}" type="presOf" srcId="{FECE775C-DBFF-4911-88D5-9BBA6D0C8D9C}" destId="{6039D4D7-29C6-44E2-B537-376A370D4960}" srcOrd="0" destOrd="0" presId="urn:microsoft.com/office/officeart/2005/8/layout/hProcess4"/>
    <dgm:cxn modelId="{75685123-5BAB-4B51-9184-C365C0790691}" type="presOf" srcId="{45E184EB-39E8-4043-9CEB-EBD32B61E69A}" destId="{341A0915-4287-4656-B2D0-15D499DDD46D}" srcOrd="0" destOrd="0" presId="urn:microsoft.com/office/officeart/2005/8/layout/hProcess4"/>
    <dgm:cxn modelId="{14BE7528-5D3E-4FE9-BB3B-996C93428573}" type="presOf" srcId="{091F02A8-BA04-4C04-9D48-AA2FD77C336E}" destId="{44E834D8-7F42-4199-B5E4-BE563FEC671F}" srcOrd="0" destOrd="0" presId="urn:microsoft.com/office/officeart/2005/8/layout/hProcess4"/>
    <dgm:cxn modelId="{BAEE7F4A-27B3-4EE8-87CD-9A845145091E}" srcId="{CB8004F8-786C-4015-867C-5BCB7EA29C2F}" destId="{18A698A2-B0B6-41D3-95C6-D9C6A33AB601}" srcOrd="1" destOrd="0" parTransId="{C1541CF1-995B-40AB-8A92-3A3D995B1F0A}" sibTransId="{FECE775C-DBFF-4911-88D5-9BBA6D0C8D9C}"/>
    <dgm:cxn modelId="{BA6C604C-667E-4674-A4F6-E36564DF81C3}" type="presOf" srcId="{E90BFD80-B40A-42C3-B6A3-D4EB8FE95338}" destId="{5B865CAB-AAA9-4E4B-A3A3-FB2B7AC30B42}" srcOrd="0" destOrd="0" presId="urn:microsoft.com/office/officeart/2005/8/layout/hProcess4"/>
    <dgm:cxn modelId="{D06BD980-283E-420B-AE42-077663E0AB27}" srcId="{CB8004F8-786C-4015-867C-5BCB7EA29C2F}" destId="{0B934558-A86D-4D29-B462-DC318BBA4290}" srcOrd="3" destOrd="0" parTransId="{36044BD0-0E74-4C3E-BB01-FB994AB0E8B2}" sibTransId="{A6EF8CD4-331F-4A75-B4E3-06DEB8328A8C}"/>
    <dgm:cxn modelId="{C6B9CD8C-0AA3-4EAC-8D2C-8DF80616F167}" type="presOf" srcId="{18A698A2-B0B6-41D3-95C6-D9C6A33AB601}" destId="{D4BDBEBA-0602-4B91-ACFA-9946FEB9DD31}" srcOrd="0" destOrd="0" presId="urn:microsoft.com/office/officeart/2005/8/layout/hProcess4"/>
    <dgm:cxn modelId="{7EC37B94-E101-4944-96D0-FB21C5CAAF94}" type="presOf" srcId="{2CCC7AE2-048A-4956-8746-22C8FDD6270A}" destId="{19EF8027-A876-4F8B-B4DB-DCD2988163F1}" srcOrd="0" destOrd="0" presId="urn:microsoft.com/office/officeart/2005/8/layout/hProcess4"/>
    <dgm:cxn modelId="{36C4689F-48BC-423C-847A-58B11632EF43}" srcId="{CB8004F8-786C-4015-867C-5BCB7EA29C2F}" destId="{091F02A8-BA04-4C04-9D48-AA2FD77C336E}" srcOrd="0" destOrd="0" parTransId="{F3A8A12D-ABF9-4ACF-8DF0-BB35FFCDD45D}" sibTransId="{2CCC7AE2-048A-4956-8746-22C8FDD6270A}"/>
    <dgm:cxn modelId="{45DDE1AE-4700-45E1-83EA-073EA7888727}" type="presOf" srcId="{CB8004F8-786C-4015-867C-5BCB7EA29C2F}" destId="{9C03C573-DC91-4998-88CF-84E7B6CB8669}" srcOrd="0" destOrd="0" presId="urn:microsoft.com/office/officeart/2005/8/layout/hProcess4"/>
    <dgm:cxn modelId="{AC373FB9-86F5-4A0C-A28C-D20ADCA78982}" type="presOf" srcId="{0B934558-A86D-4D29-B462-DC318BBA4290}" destId="{339ECC67-0138-4BD5-A80E-19790FBB1602}" srcOrd="0" destOrd="0" presId="urn:microsoft.com/office/officeart/2005/8/layout/hProcess4"/>
    <dgm:cxn modelId="{E013A247-C6B1-405C-9870-30F746353D49}" type="presParOf" srcId="{9C03C573-DC91-4998-88CF-84E7B6CB8669}" destId="{F14E0AAC-20A3-46DE-89E8-D75B9CF338A3}" srcOrd="0" destOrd="0" presId="urn:microsoft.com/office/officeart/2005/8/layout/hProcess4"/>
    <dgm:cxn modelId="{B7263BCB-2B1D-4B49-B27C-E939074AE338}" type="presParOf" srcId="{9C03C573-DC91-4998-88CF-84E7B6CB8669}" destId="{E94BE5EB-F408-402E-B3CB-58AADCD81AE1}" srcOrd="1" destOrd="0" presId="urn:microsoft.com/office/officeart/2005/8/layout/hProcess4"/>
    <dgm:cxn modelId="{57436796-8065-42C4-BFD1-AF6E7982B157}" type="presParOf" srcId="{9C03C573-DC91-4998-88CF-84E7B6CB8669}" destId="{8E379A8C-6DA3-4A47-8F4C-802A07A3C26E}" srcOrd="2" destOrd="0" presId="urn:microsoft.com/office/officeart/2005/8/layout/hProcess4"/>
    <dgm:cxn modelId="{EEAF41EE-4A62-48F9-89EE-15E971BA2689}" type="presParOf" srcId="{8E379A8C-6DA3-4A47-8F4C-802A07A3C26E}" destId="{0CF2444D-4243-4155-A0F4-2BD9A562FB18}" srcOrd="0" destOrd="0" presId="urn:microsoft.com/office/officeart/2005/8/layout/hProcess4"/>
    <dgm:cxn modelId="{69F43F18-736F-442E-B117-564C3142E261}" type="presParOf" srcId="{0CF2444D-4243-4155-A0F4-2BD9A562FB18}" destId="{2EBF531A-112B-42C1-A9D8-8006A293176C}" srcOrd="0" destOrd="0" presId="urn:microsoft.com/office/officeart/2005/8/layout/hProcess4"/>
    <dgm:cxn modelId="{10F1B9DE-1CD6-4C05-B273-7CA291944C06}" type="presParOf" srcId="{0CF2444D-4243-4155-A0F4-2BD9A562FB18}" destId="{ACD1C8A6-11DD-4137-9C57-1F22C1C3709F}" srcOrd="1" destOrd="0" presId="urn:microsoft.com/office/officeart/2005/8/layout/hProcess4"/>
    <dgm:cxn modelId="{2CBB3AF4-55A7-4DDE-AE43-86E3E05B0DDF}" type="presParOf" srcId="{0CF2444D-4243-4155-A0F4-2BD9A562FB18}" destId="{FC9ABFAC-B5C2-4CB9-973F-D35FCC9446A3}" srcOrd="2" destOrd="0" presId="urn:microsoft.com/office/officeart/2005/8/layout/hProcess4"/>
    <dgm:cxn modelId="{D41D999E-9395-4B83-AD9C-0705B2CE2BFE}" type="presParOf" srcId="{0CF2444D-4243-4155-A0F4-2BD9A562FB18}" destId="{44E834D8-7F42-4199-B5E4-BE563FEC671F}" srcOrd="3" destOrd="0" presId="urn:microsoft.com/office/officeart/2005/8/layout/hProcess4"/>
    <dgm:cxn modelId="{F3B53473-00B7-4FF9-9D08-30379C4BEAFE}" type="presParOf" srcId="{0CF2444D-4243-4155-A0F4-2BD9A562FB18}" destId="{3665563C-5647-436C-AB2B-C1FEA0F7B755}" srcOrd="4" destOrd="0" presId="urn:microsoft.com/office/officeart/2005/8/layout/hProcess4"/>
    <dgm:cxn modelId="{E11F89E0-D13C-4307-925A-FD2F14ED241E}" type="presParOf" srcId="{8E379A8C-6DA3-4A47-8F4C-802A07A3C26E}" destId="{19EF8027-A876-4F8B-B4DB-DCD2988163F1}" srcOrd="1" destOrd="0" presId="urn:microsoft.com/office/officeart/2005/8/layout/hProcess4"/>
    <dgm:cxn modelId="{D688E053-CDBE-464D-ABDA-832CAE68828B}" type="presParOf" srcId="{8E379A8C-6DA3-4A47-8F4C-802A07A3C26E}" destId="{F8229C5C-F433-4405-B1C0-2EA7643E569A}" srcOrd="2" destOrd="0" presId="urn:microsoft.com/office/officeart/2005/8/layout/hProcess4"/>
    <dgm:cxn modelId="{740519A0-D2F9-40F2-ABFC-BF5B45D32F9C}" type="presParOf" srcId="{F8229C5C-F433-4405-B1C0-2EA7643E569A}" destId="{56DA1269-8C27-41A3-AC8E-64F388A3F863}" srcOrd="0" destOrd="0" presId="urn:microsoft.com/office/officeart/2005/8/layout/hProcess4"/>
    <dgm:cxn modelId="{62F5FFF1-6624-44F4-BF3A-4CF1916EBFC7}" type="presParOf" srcId="{F8229C5C-F433-4405-B1C0-2EA7643E569A}" destId="{FEBE26CC-2169-45D8-9D67-F0376C9D72A4}" srcOrd="1" destOrd="0" presId="urn:microsoft.com/office/officeart/2005/8/layout/hProcess4"/>
    <dgm:cxn modelId="{F35CF814-1D87-48A3-9844-F4AD0080983F}" type="presParOf" srcId="{F8229C5C-F433-4405-B1C0-2EA7643E569A}" destId="{B21D269A-CB3D-4A11-8F23-F51183202C3A}" srcOrd="2" destOrd="0" presId="urn:microsoft.com/office/officeart/2005/8/layout/hProcess4"/>
    <dgm:cxn modelId="{F5AAE196-5419-4477-9029-12D99F473C6A}" type="presParOf" srcId="{F8229C5C-F433-4405-B1C0-2EA7643E569A}" destId="{D4BDBEBA-0602-4B91-ACFA-9946FEB9DD31}" srcOrd="3" destOrd="0" presId="urn:microsoft.com/office/officeart/2005/8/layout/hProcess4"/>
    <dgm:cxn modelId="{8F800924-11B8-41EE-906B-C6A49AA12E91}" type="presParOf" srcId="{F8229C5C-F433-4405-B1C0-2EA7643E569A}" destId="{0BF5D4EF-D53D-4792-8FFA-BCCF0543AF92}" srcOrd="4" destOrd="0" presId="urn:microsoft.com/office/officeart/2005/8/layout/hProcess4"/>
    <dgm:cxn modelId="{48E2DB3E-86A2-4214-9B79-41E4ED7359DD}" type="presParOf" srcId="{8E379A8C-6DA3-4A47-8F4C-802A07A3C26E}" destId="{6039D4D7-29C6-44E2-B537-376A370D4960}" srcOrd="3" destOrd="0" presId="urn:microsoft.com/office/officeart/2005/8/layout/hProcess4"/>
    <dgm:cxn modelId="{6467967D-6063-4A43-A555-69B3C774A822}" type="presParOf" srcId="{8E379A8C-6DA3-4A47-8F4C-802A07A3C26E}" destId="{7ED944CE-FB79-4CF3-93B7-75EFDCF13D15}" srcOrd="4" destOrd="0" presId="urn:microsoft.com/office/officeart/2005/8/layout/hProcess4"/>
    <dgm:cxn modelId="{5D47563C-8E50-4819-8282-0B814093681E}" type="presParOf" srcId="{7ED944CE-FB79-4CF3-93B7-75EFDCF13D15}" destId="{72C1C8C0-5845-41FD-A896-B811D0BAC237}" srcOrd="0" destOrd="0" presId="urn:microsoft.com/office/officeart/2005/8/layout/hProcess4"/>
    <dgm:cxn modelId="{F65FFC48-D4D9-48C6-8ADA-4BF1B08C5383}" type="presParOf" srcId="{7ED944CE-FB79-4CF3-93B7-75EFDCF13D15}" destId="{85768487-C759-4D12-987C-19D593553FA9}" srcOrd="1" destOrd="0" presId="urn:microsoft.com/office/officeart/2005/8/layout/hProcess4"/>
    <dgm:cxn modelId="{EF8A1C67-35B6-4480-9CAB-F023BE36BCE0}" type="presParOf" srcId="{7ED944CE-FB79-4CF3-93B7-75EFDCF13D15}" destId="{CD89E3C7-41DB-4627-87DF-4438B3EE17B9}" srcOrd="2" destOrd="0" presId="urn:microsoft.com/office/officeart/2005/8/layout/hProcess4"/>
    <dgm:cxn modelId="{23D81C32-E045-4C77-BF5D-88C125A859D1}" type="presParOf" srcId="{7ED944CE-FB79-4CF3-93B7-75EFDCF13D15}" destId="{341A0915-4287-4656-B2D0-15D499DDD46D}" srcOrd="3" destOrd="0" presId="urn:microsoft.com/office/officeart/2005/8/layout/hProcess4"/>
    <dgm:cxn modelId="{FBA0F23C-17C0-4327-AC58-140DF5C8C5D8}" type="presParOf" srcId="{7ED944CE-FB79-4CF3-93B7-75EFDCF13D15}" destId="{3049DA88-45D1-49F8-A261-899937E07346}" srcOrd="4" destOrd="0" presId="urn:microsoft.com/office/officeart/2005/8/layout/hProcess4"/>
    <dgm:cxn modelId="{A38736C5-6B90-4821-B7E8-6E93DC006B8C}" type="presParOf" srcId="{8E379A8C-6DA3-4A47-8F4C-802A07A3C26E}" destId="{5B865CAB-AAA9-4E4B-A3A3-FB2B7AC30B42}" srcOrd="5" destOrd="0" presId="urn:microsoft.com/office/officeart/2005/8/layout/hProcess4"/>
    <dgm:cxn modelId="{22A2C349-B89C-4B35-BFBD-D7E44D9E40CA}" type="presParOf" srcId="{8E379A8C-6DA3-4A47-8F4C-802A07A3C26E}" destId="{1D35F157-B1A4-4769-894D-67DB11CE87EF}" srcOrd="6" destOrd="0" presId="urn:microsoft.com/office/officeart/2005/8/layout/hProcess4"/>
    <dgm:cxn modelId="{525D7038-E7B9-4546-8CEC-B1C5BF4FAEB2}" type="presParOf" srcId="{1D35F157-B1A4-4769-894D-67DB11CE87EF}" destId="{DA4756E5-191D-407F-8FF2-A241B5D98104}" srcOrd="0" destOrd="0" presId="urn:microsoft.com/office/officeart/2005/8/layout/hProcess4"/>
    <dgm:cxn modelId="{556CD3D0-E3CA-481F-A366-4280AD95121B}" type="presParOf" srcId="{1D35F157-B1A4-4769-894D-67DB11CE87EF}" destId="{CC65C271-4BE6-48CD-96F7-A6AEA2BFD8C2}" srcOrd="1" destOrd="0" presId="urn:microsoft.com/office/officeart/2005/8/layout/hProcess4"/>
    <dgm:cxn modelId="{EE2B7E32-8EB1-4FA5-8E72-C0E538C6E2C8}" type="presParOf" srcId="{1D35F157-B1A4-4769-894D-67DB11CE87EF}" destId="{7668AF9A-18F3-4857-9724-4B6524C8D98E}" srcOrd="2" destOrd="0" presId="urn:microsoft.com/office/officeart/2005/8/layout/hProcess4"/>
    <dgm:cxn modelId="{C48E203A-5667-457D-B5C1-BB3E77513286}" type="presParOf" srcId="{1D35F157-B1A4-4769-894D-67DB11CE87EF}" destId="{339ECC67-0138-4BD5-A80E-19790FBB1602}" srcOrd="3" destOrd="0" presId="urn:microsoft.com/office/officeart/2005/8/layout/hProcess4"/>
    <dgm:cxn modelId="{6E2E407C-C988-4BAB-812F-7D2FDECF5B44}" type="presParOf" srcId="{1D35F157-B1A4-4769-894D-67DB11CE87EF}" destId="{FB82C3F0-FF5B-46CB-A000-FC24F529BF87}"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214E49-1B47-4DA9-A309-E0714C1803ED}"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7A1B4773-A8C7-4149-B259-0735BF0E46E3}">
      <dgm:prSet phldrT="[Text]" custT="1"/>
      <dgm:spPr/>
      <dgm:t>
        <a:bodyPr/>
        <a:lstStyle/>
        <a:p>
          <a:pPr>
            <a:spcAft>
              <a:spcPts val="20"/>
            </a:spcAft>
          </a:pPr>
          <a:r>
            <a:rPr lang="en-US" sz="2400" dirty="0"/>
            <a:t>Deploy to Hardware Through LabVIEW</a:t>
          </a:r>
        </a:p>
      </dgm:t>
    </dgm:pt>
    <dgm:pt modelId="{358C479D-8F16-4ACF-9978-C42F31B98F1A}" type="parTrans" cxnId="{4CCF04BD-76E3-4B5C-AB34-B170EE8959ED}">
      <dgm:prSet/>
      <dgm:spPr/>
      <dgm:t>
        <a:bodyPr/>
        <a:lstStyle/>
        <a:p>
          <a:endParaRPr lang="en-US"/>
        </a:p>
      </dgm:t>
    </dgm:pt>
    <dgm:pt modelId="{02999210-CBFD-4FA4-A845-DBC2698BEFB5}" type="sibTrans" cxnId="{4CCF04BD-76E3-4B5C-AB34-B170EE8959ED}">
      <dgm:prSet/>
      <dgm:spPr/>
      <dgm:t>
        <a:bodyPr/>
        <a:lstStyle/>
        <a:p>
          <a:endParaRPr lang="en-US"/>
        </a:p>
      </dgm:t>
    </dgm:pt>
    <dgm:pt modelId="{33F616E5-3ED0-4EAC-B8C4-3EFA224CF2B6}">
      <dgm:prSet phldrT="[Text]" custT="1"/>
      <dgm:spPr/>
      <dgm:t>
        <a:bodyPr/>
        <a:lstStyle/>
        <a:p>
          <a:r>
            <a:rPr lang="en-US" sz="2000" dirty="0"/>
            <a:t>The </a:t>
          </a:r>
          <a:r>
            <a:rPr lang="en-US" sz="2000" dirty="0" err="1"/>
            <a:t>MathWorks</a:t>
          </a:r>
          <a:r>
            <a:rPr lang="en-US" sz="2000" dirty="0"/>
            <a:t> Inc. software development environment</a:t>
          </a:r>
        </a:p>
      </dgm:t>
    </dgm:pt>
    <dgm:pt modelId="{4EABF7DB-C0AD-45C1-BA82-5918964979D7}" type="parTrans" cxnId="{D4CC5A7F-CBFC-4518-8A1B-F3C860A6FD69}">
      <dgm:prSet/>
      <dgm:spPr/>
      <dgm:t>
        <a:bodyPr/>
        <a:lstStyle/>
        <a:p>
          <a:endParaRPr lang="en-US"/>
        </a:p>
      </dgm:t>
    </dgm:pt>
    <dgm:pt modelId="{B201F23A-E1CB-49F0-8026-CD1F19A1059D}" type="sibTrans" cxnId="{D4CC5A7F-CBFC-4518-8A1B-F3C860A6FD69}">
      <dgm:prSet/>
      <dgm:spPr/>
      <dgm:t>
        <a:bodyPr/>
        <a:lstStyle/>
        <a:p>
          <a:endParaRPr lang="en-US"/>
        </a:p>
      </dgm:t>
    </dgm:pt>
    <dgm:pt modelId="{D722629C-4924-4834-A7FB-7C8F8C01BCC9}">
      <dgm:prSet phldrT="[Text]" custT="1"/>
      <dgm:spPr/>
      <dgm:t>
        <a:bodyPr/>
        <a:lstStyle/>
        <a:p>
          <a:r>
            <a:rPr lang="en-US" sz="2000" dirty="0"/>
            <a:t>MATLAB</a:t>
          </a:r>
          <a:r>
            <a:rPr lang="en-US" sz="2000" baseline="30000" dirty="0">
              <a:solidFill>
                <a:schemeClr val="bg1"/>
              </a:solidFill>
              <a:latin typeface="Arial Narrow" pitchFamily="34" charset="0"/>
            </a:rPr>
            <a:t>®</a:t>
          </a:r>
          <a:endParaRPr lang="en-US" sz="2000" dirty="0">
            <a:solidFill>
              <a:schemeClr val="bg1"/>
            </a:solidFill>
          </a:endParaRPr>
        </a:p>
      </dgm:t>
    </dgm:pt>
    <dgm:pt modelId="{54DEC19E-CB9D-41A2-B55C-79BBD2432E0F}" type="parTrans" cxnId="{D32DF9A6-35B6-42CC-99DE-9D9264E43C9C}">
      <dgm:prSet/>
      <dgm:spPr/>
      <dgm:t>
        <a:bodyPr/>
        <a:lstStyle/>
        <a:p>
          <a:endParaRPr lang="en-US"/>
        </a:p>
      </dgm:t>
    </dgm:pt>
    <dgm:pt modelId="{3875B759-2140-4413-97E8-1B224135A9FF}" type="sibTrans" cxnId="{D32DF9A6-35B6-42CC-99DE-9D9264E43C9C}">
      <dgm:prSet/>
      <dgm:spPr/>
      <dgm:t>
        <a:bodyPr/>
        <a:lstStyle/>
        <a:p>
          <a:endParaRPr lang="en-US"/>
        </a:p>
      </dgm:t>
    </dgm:pt>
    <dgm:pt modelId="{EAA178C5-DCB8-45ED-9B29-CDBA32D48761}">
      <dgm:prSet phldrT="[Text]" custT="1"/>
      <dgm:spPr/>
      <dgm:t>
        <a:bodyPr/>
        <a:lstStyle/>
        <a:p>
          <a:r>
            <a:rPr lang="en-US" sz="2000" dirty="0"/>
            <a:t>Simulink</a:t>
          </a:r>
          <a:r>
            <a:rPr lang="en-US" sz="2000" baseline="30000" dirty="0">
              <a:solidFill>
                <a:schemeClr val="bg1"/>
              </a:solidFill>
              <a:latin typeface="Arial Narrow" pitchFamily="34" charset="0"/>
            </a:rPr>
            <a:t>®</a:t>
          </a:r>
          <a:endParaRPr lang="en-US" sz="2000" dirty="0"/>
        </a:p>
      </dgm:t>
    </dgm:pt>
    <dgm:pt modelId="{5596A088-4018-46AD-B998-E2B6E70C4054}" type="parTrans" cxnId="{10C8F393-18E8-481C-8AA5-BB7DB6BA4890}">
      <dgm:prSet/>
      <dgm:spPr/>
      <dgm:t>
        <a:bodyPr/>
        <a:lstStyle/>
        <a:p>
          <a:endParaRPr lang="en-US"/>
        </a:p>
      </dgm:t>
    </dgm:pt>
    <dgm:pt modelId="{E33D2FC6-E249-49CF-882D-4B8B419F57D1}" type="sibTrans" cxnId="{10C8F393-18E8-481C-8AA5-BB7DB6BA4890}">
      <dgm:prSet/>
      <dgm:spPr/>
      <dgm:t>
        <a:bodyPr/>
        <a:lstStyle/>
        <a:p>
          <a:endParaRPr lang="en-US"/>
        </a:p>
      </dgm:t>
    </dgm:pt>
    <dgm:pt modelId="{65168B5C-14CE-4947-A974-7D8801A608AF}">
      <dgm:prSet phldrT="[Text]" custT="1"/>
      <dgm:spPr/>
      <dgm:t>
        <a:bodyPr/>
        <a:lstStyle/>
        <a:p>
          <a:pPr marL="120650" indent="0" algn="l">
            <a:spcAft>
              <a:spcPts val="50"/>
            </a:spcAft>
          </a:pPr>
          <a:r>
            <a:rPr lang="en-US" sz="2000" dirty="0"/>
            <a:t>Control Design &amp;</a:t>
          </a:r>
        </a:p>
        <a:p>
          <a:pPr marL="60325" indent="60325" algn="l">
            <a:spcAft>
              <a:spcPts val="50"/>
            </a:spcAft>
          </a:pPr>
          <a:r>
            <a:rPr lang="en-US" sz="2000" dirty="0"/>
            <a:t>Simulation Module</a:t>
          </a:r>
        </a:p>
      </dgm:t>
    </dgm:pt>
    <dgm:pt modelId="{CE8206F5-7633-418C-B25A-E6BC20C7CF74}" type="parTrans" cxnId="{5FE61A84-7143-4758-ADF2-44AA2A48A13F}">
      <dgm:prSet/>
      <dgm:spPr/>
      <dgm:t>
        <a:bodyPr/>
        <a:lstStyle/>
        <a:p>
          <a:endParaRPr lang="en-US"/>
        </a:p>
      </dgm:t>
    </dgm:pt>
    <dgm:pt modelId="{BC96722C-F42E-4213-B031-91F6E7A8364E}" type="sibTrans" cxnId="{5FE61A84-7143-4758-ADF2-44AA2A48A13F}">
      <dgm:prSet/>
      <dgm:spPr/>
      <dgm:t>
        <a:bodyPr/>
        <a:lstStyle/>
        <a:p>
          <a:endParaRPr lang="en-US"/>
        </a:p>
      </dgm:t>
    </dgm:pt>
    <dgm:pt modelId="{FE270390-8697-4BA8-AC93-8A668EF9C3A5}">
      <dgm:prSet phldrT="[Text]" custT="1"/>
      <dgm:spPr/>
      <dgm:t>
        <a:bodyPr/>
        <a:lstStyle/>
        <a:p>
          <a:pPr marL="120650" indent="0" algn="l">
            <a:lnSpc>
              <a:spcPct val="100000"/>
            </a:lnSpc>
            <a:spcAft>
              <a:spcPts val="50"/>
            </a:spcAft>
          </a:pPr>
          <a:r>
            <a:rPr lang="en-US" sz="2000" dirty="0"/>
            <a:t>MathScript RT</a:t>
          </a:r>
        </a:p>
        <a:p>
          <a:pPr marL="120650" indent="0" algn="l">
            <a:lnSpc>
              <a:spcPct val="100000"/>
            </a:lnSpc>
            <a:spcAft>
              <a:spcPts val="50"/>
            </a:spcAft>
          </a:pPr>
          <a:r>
            <a:rPr lang="en-US" sz="2000" dirty="0"/>
            <a:t>Module</a:t>
          </a:r>
        </a:p>
      </dgm:t>
    </dgm:pt>
    <dgm:pt modelId="{8A0C812F-4E3A-4FD4-B513-44C66FB14027}" type="sibTrans" cxnId="{4256BC4C-9A1F-46AA-B578-1DE26D6F7FB4}">
      <dgm:prSet/>
      <dgm:spPr/>
      <dgm:t>
        <a:bodyPr/>
        <a:lstStyle/>
        <a:p>
          <a:endParaRPr lang="en-US"/>
        </a:p>
      </dgm:t>
    </dgm:pt>
    <dgm:pt modelId="{3EB5DEC9-9752-44BE-B625-6D694E7C3131}" type="parTrans" cxnId="{4256BC4C-9A1F-46AA-B578-1DE26D6F7FB4}">
      <dgm:prSet/>
      <dgm:spPr/>
      <dgm:t>
        <a:bodyPr/>
        <a:lstStyle/>
        <a:p>
          <a:endParaRPr lang="en-US"/>
        </a:p>
      </dgm:t>
    </dgm:pt>
    <dgm:pt modelId="{C4E21034-A2D9-4EFB-B0A8-81350409B9F8}" type="pres">
      <dgm:prSet presAssocID="{01214E49-1B47-4DA9-A309-E0714C1803ED}" presName="theList" presStyleCnt="0">
        <dgm:presLayoutVars>
          <dgm:dir/>
          <dgm:animLvl val="lvl"/>
          <dgm:resizeHandles val="exact"/>
        </dgm:presLayoutVars>
      </dgm:prSet>
      <dgm:spPr/>
    </dgm:pt>
    <dgm:pt modelId="{14DD800C-99E6-4091-ADB4-5801149CA334}" type="pres">
      <dgm:prSet presAssocID="{7A1B4773-A8C7-4149-B259-0735BF0E46E3}" presName="compNode" presStyleCnt="0"/>
      <dgm:spPr/>
    </dgm:pt>
    <dgm:pt modelId="{FFE92A43-5B6C-4D0A-8F86-7BB04F4F69CA}" type="pres">
      <dgm:prSet presAssocID="{7A1B4773-A8C7-4149-B259-0735BF0E46E3}" presName="aNode" presStyleLbl="bgShp" presStyleIdx="0" presStyleCnt="2" custScaleX="145282"/>
      <dgm:spPr/>
    </dgm:pt>
    <dgm:pt modelId="{11BA6E4C-EB59-45DD-B56E-8EE306E8CF6B}" type="pres">
      <dgm:prSet presAssocID="{7A1B4773-A8C7-4149-B259-0735BF0E46E3}" presName="textNode" presStyleLbl="bgShp" presStyleIdx="0" presStyleCnt="2"/>
      <dgm:spPr/>
    </dgm:pt>
    <dgm:pt modelId="{AF11A3C2-E15F-4ABC-BDDB-AF3755516F21}" type="pres">
      <dgm:prSet presAssocID="{7A1B4773-A8C7-4149-B259-0735BF0E46E3}" presName="compChildNode" presStyleCnt="0"/>
      <dgm:spPr/>
    </dgm:pt>
    <dgm:pt modelId="{6DB80B76-FCB8-4741-B430-D77187E38729}" type="pres">
      <dgm:prSet presAssocID="{7A1B4773-A8C7-4149-B259-0735BF0E46E3}" presName="theInnerList" presStyleCnt="0"/>
      <dgm:spPr/>
    </dgm:pt>
    <dgm:pt modelId="{FC4E4DA7-3A39-40F7-9393-E859940F1456}" type="pres">
      <dgm:prSet presAssocID="{FE270390-8697-4BA8-AC93-8A668EF9C3A5}" presName="childNode" presStyleLbl="node1" presStyleIdx="0" presStyleCnt="4" custScaleX="160907" custScaleY="89263" custLinFactNeighborX="-4949" custLinFactNeighborY="-62367">
        <dgm:presLayoutVars>
          <dgm:bulletEnabled val="1"/>
        </dgm:presLayoutVars>
      </dgm:prSet>
      <dgm:spPr/>
    </dgm:pt>
    <dgm:pt modelId="{2DDAE0F7-BA6D-4EF0-B53F-7DDBF7C03D51}" type="pres">
      <dgm:prSet presAssocID="{FE270390-8697-4BA8-AC93-8A668EF9C3A5}" presName="aSpace2" presStyleCnt="0"/>
      <dgm:spPr/>
    </dgm:pt>
    <dgm:pt modelId="{FA1A35A4-1D88-4FDC-B524-E906D64DD71A}" type="pres">
      <dgm:prSet presAssocID="{65168B5C-14CE-4947-A974-7D8801A608AF}" presName="childNode" presStyleLbl="node1" presStyleIdx="1" presStyleCnt="4" custScaleX="162259" custScaleY="104961" custLinFactNeighborX="-5625" custLinFactNeighborY="13713">
        <dgm:presLayoutVars>
          <dgm:bulletEnabled val="1"/>
        </dgm:presLayoutVars>
      </dgm:prSet>
      <dgm:spPr/>
    </dgm:pt>
    <dgm:pt modelId="{A4601E56-870E-47F7-ABD9-CA9CCD1B7F26}" type="pres">
      <dgm:prSet presAssocID="{7A1B4773-A8C7-4149-B259-0735BF0E46E3}" presName="aSpace" presStyleCnt="0"/>
      <dgm:spPr/>
    </dgm:pt>
    <dgm:pt modelId="{F8CBF3B2-076F-41EB-BDBC-E7FAD2981503}" type="pres">
      <dgm:prSet presAssocID="{33F616E5-3ED0-4EAC-B8C4-3EFA224CF2B6}" presName="compNode" presStyleCnt="0"/>
      <dgm:spPr/>
    </dgm:pt>
    <dgm:pt modelId="{F3451C3A-066B-4FD1-9531-AED8E96E9E1F}" type="pres">
      <dgm:prSet presAssocID="{33F616E5-3ED0-4EAC-B8C4-3EFA224CF2B6}" presName="aNode" presStyleLbl="bgShp" presStyleIdx="1" presStyleCnt="2"/>
      <dgm:spPr/>
    </dgm:pt>
    <dgm:pt modelId="{F3AA0305-6F16-4164-9F63-DCCC70E69FDC}" type="pres">
      <dgm:prSet presAssocID="{33F616E5-3ED0-4EAC-B8C4-3EFA224CF2B6}" presName="textNode" presStyleLbl="bgShp" presStyleIdx="1" presStyleCnt="2"/>
      <dgm:spPr/>
    </dgm:pt>
    <dgm:pt modelId="{F6C0A6F1-C420-4331-A1EA-98A3AE67BD60}" type="pres">
      <dgm:prSet presAssocID="{33F616E5-3ED0-4EAC-B8C4-3EFA224CF2B6}" presName="compChildNode" presStyleCnt="0"/>
      <dgm:spPr/>
    </dgm:pt>
    <dgm:pt modelId="{50307280-B877-468A-B1B9-3E92F0C01AD7}" type="pres">
      <dgm:prSet presAssocID="{33F616E5-3ED0-4EAC-B8C4-3EFA224CF2B6}" presName="theInnerList" presStyleCnt="0"/>
      <dgm:spPr/>
    </dgm:pt>
    <dgm:pt modelId="{45BCE947-1E51-4EEB-8F62-5FF86014ED9D}" type="pres">
      <dgm:prSet presAssocID="{D722629C-4924-4834-A7FB-7C8F8C01BCC9}" presName="childNode" presStyleLbl="node1" presStyleIdx="2" presStyleCnt="4" custScaleX="52047" custScaleY="42839" custLinFactNeighborX="27105" custLinFactNeighborY="-28041">
        <dgm:presLayoutVars>
          <dgm:bulletEnabled val="1"/>
        </dgm:presLayoutVars>
      </dgm:prSet>
      <dgm:spPr/>
    </dgm:pt>
    <dgm:pt modelId="{90A14305-657A-4866-8492-53ACDBBD7B48}" type="pres">
      <dgm:prSet presAssocID="{D722629C-4924-4834-A7FB-7C8F8C01BCC9}" presName="aSpace2" presStyleCnt="0"/>
      <dgm:spPr/>
    </dgm:pt>
    <dgm:pt modelId="{E61E644D-2F1E-4AEB-95A3-60FBFD7C1690}" type="pres">
      <dgm:prSet presAssocID="{EAA178C5-DCB8-45ED-9B29-CDBA32D48761}" presName="childNode" presStyleLbl="node1" presStyleIdx="3" presStyleCnt="4" custScaleX="52047" custScaleY="44641" custLinFactNeighborX="27105" custLinFactNeighborY="-37871">
        <dgm:presLayoutVars>
          <dgm:bulletEnabled val="1"/>
        </dgm:presLayoutVars>
      </dgm:prSet>
      <dgm:spPr/>
    </dgm:pt>
  </dgm:ptLst>
  <dgm:cxnLst>
    <dgm:cxn modelId="{A341B10B-7157-464E-AC63-6EF194A8D6A5}" type="presOf" srcId="{65168B5C-14CE-4947-A974-7D8801A608AF}" destId="{FA1A35A4-1D88-4FDC-B524-E906D64DD71A}" srcOrd="0" destOrd="0" presId="urn:microsoft.com/office/officeart/2005/8/layout/lProcess2"/>
    <dgm:cxn modelId="{1FB5481D-C0DC-47AB-96E1-9424AA76A95C}" type="presOf" srcId="{33F616E5-3ED0-4EAC-B8C4-3EFA224CF2B6}" destId="{F3451C3A-066B-4FD1-9531-AED8E96E9E1F}" srcOrd="0" destOrd="0" presId="urn:microsoft.com/office/officeart/2005/8/layout/lProcess2"/>
    <dgm:cxn modelId="{CF327334-129A-445F-AA36-3B61C0D9B796}" type="presOf" srcId="{EAA178C5-DCB8-45ED-9B29-CDBA32D48761}" destId="{E61E644D-2F1E-4AEB-95A3-60FBFD7C1690}" srcOrd="0" destOrd="0" presId="urn:microsoft.com/office/officeart/2005/8/layout/lProcess2"/>
    <dgm:cxn modelId="{4256BC4C-9A1F-46AA-B578-1DE26D6F7FB4}" srcId="{7A1B4773-A8C7-4149-B259-0735BF0E46E3}" destId="{FE270390-8697-4BA8-AC93-8A668EF9C3A5}" srcOrd="0" destOrd="0" parTransId="{3EB5DEC9-9752-44BE-B625-6D694E7C3131}" sibTransId="{8A0C812F-4E3A-4FD4-B513-44C66FB14027}"/>
    <dgm:cxn modelId="{A24B784D-A94E-4EEA-B72B-0676F0ECDC1F}" type="presOf" srcId="{01214E49-1B47-4DA9-A309-E0714C1803ED}" destId="{C4E21034-A2D9-4EFB-B0A8-81350409B9F8}" srcOrd="0" destOrd="0" presId="urn:microsoft.com/office/officeart/2005/8/layout/lProcess2"/>
    <dgm:cxn modelId="{D4CC5A7F-CBFC-4518-8A1B-F3C860A6FD69}" srcId="{01214E49-1B47-4DA9-A309-E0714C1803ED}" destId="{33F616E5-3ED0-4EAC-B8C4-3EFA224CF2B6}" srcOrd="1" destOrd="0" parTransId="{4EABF7DB-C0AD-45C1-BA82-5918964979D7}" sibTransId="{B201F23A-E1CB-49F0-8026-CD1F19A1059D}"/>
    <dgm:cxn modelId="{5FE61A84-7143-4758-ADF2-44AA2A48A13F}" srcId="{7A1B4773-A8C7-4149-B259-0735BF0E46E3}" destId="{65168B5C-14CE-4947-A974-7D8801A608AF}" srcOrd="1" destOrd="0" parTransId="{CE8206F5-7633-418C-B25A-E6BC20C7CF74}" sibTransId="{BC96722C-F42E-4213-B031-91F6E7A8364E}"/>
    <dgm:cxn modelId="{10C8F393-18E8-481C-8AA5-BB7DB6BA4890}" srcId="{33F616E5-3ED0-4EAC-B8C4-3EFA224CF2B6}" destId="{EAA178C5-DCB8-45ED-9B29-CDBA32D48761}" srcOrd="1" destOrd="0" parTransId="{5596A088-4018-46AD-B998-E2B6E70C4054}" sibTransId="{E33D2FC6-E249-49CF-882D-4B8B419F57D1}"/>
    <dgm:cxn modelId="{D5F7C197-25F4-472F-8D4D-E62AC19A308D}" type="presOf" srcId="{FE270390-8697-4BA8-AC93-8A668EF9C3A5}" destId="{FC4E4DA7-3A39-40F7-9393-E859940F1456}" srcOrd="0" destOrd="0" presId="urn:microsoft.com/office/officeart/2005/8/layout/lProcess2"/>
    <dgm:cxn modelId="{208EC29B-8A7A-4384-A83F-3429D5FA8ADD}" type="presOf" srcId="{7A1B4773-A8C7-4149-B259-0735BF0E46E3}" destId="{11BA6E4C-EB59-45DD-B56E-8EE306E8CF6B}" srcOrd="1" destOrd="0" presId="urn:microsoft.com/office/officeart/2005/8/layout/lProcess2"/>
    <dgm:cxn modelId="{9D1665A0-0447-4A80-AD7D-E44DCC76F305}" type="presOf" srcId="{D722629C-4924-4834-A7FB-7C8F8C01BCC9}" destId="{45BCE947-1E51-4EEB-8F62-5FF86014ED9D}" srcOrd="0" destOrd="0" presId="urn:microsoft.com/office/officeart/2005/8/layout/lProcess2"/>
    <dgm:cxn modelId="{D32DF9A6-35B6-42CC-99DE-9D9264E43C9C}" srcId="{33F616E5-3ED0-4EAC-B8C4-3EFA224CF2B6}" destId="{D722629C-4924-4834-A7FB-7C8F8C01BCC9}" srcOrd="0" destOrd="0" parTransId="{54DEC19E-CB9D-41A2-B55C-79BBD2432E0F}" sibTransId="{3875B759-2140-4413-97E8-1B224135A9FF}"/>
    <dgm:cxn modelId="{4CCF04BD-76E3-4B5C-AB34-B170EE8959ED}" srcId="{01214E49-1B47-4DA9-A309-E0714C1803ED}" destId="{7A1B4773-A8C7-4149-B259-0735BF0E46E3}" srcOrd="0" destOrd="0" parTransId="{358C479D-8F16-4ACF-9978-C42F31B98F1A}" sibTransId="{02999210-CBFD-4FA4-A845-DBC2698BEFB5}"/>
    <dgm:cxn modelId="{83859FBE-7AB2-438A-8DF9-BF3B597C8060}" type="presOf" srcId="{33F616E5-3ED0-4EAC-B8C4-3EFA224CF2B6}" destId="{F3AA0305-6F16-4164-9F63-DCCC70E69FDC}" srcOrd="1" destOrd="0" presId="urn:microsoft.com/office/officeart/2005/8/layout/lProcess2"/>
    <dgm:cxn modelId="{DF3F0EF5-4548-473D-A735-E6D7A522682B}" type="presOf" srcId="{7A1B4773-A8C7-4149-B259-0735BF0E46E3}" destId="{FFE92A43-5B6C-4D0A-8F86-7BB04F4F69CA}" srcOrd="0" destOrd="0" presId="urn:microsoft.com/office/officeart/2005/8/layout/lProcess2"/>
    <dgm:cxn modelId="{6B17317D-4AD1-4B9C-B94C-0C8463D63836}" type="presParOf" srcId="{C4E21034-A2D9-4EFB-B0A8-81350409B9F8}" destId="{14DD800C-99E6-4091-ADB4-5801149CA334}" srcOrd="0" destOrd="0" presId="urn:microsoft.com/office/officeart/2005/8/layout/lProcess2"/>
    <dgm:cxn modelId="{597003B7-30DE-45C2-9F63-6FF06ECE60EF}" type="presParOf" srcId="{14DD800C-99E6-4091-ADB4-5801149CA334}" destId="{FFE92A43-5B6C-4D0A-8F86-7BB04F4F69CA}" srcOrd="0" destOrd="0" presId="urn:microsoft.com/office/officeart/2005/8/layout/lProcess2"/>
    <dgm:cxn modelId="{22E972E1-2966-46A5-BD7F-9AB463AB57DD}" type="presParOf" srcId="{14DD800C-99E6-4091-ADB4-5801149CA334}" destId="{11BA6E4C-EB59-45DD-B56E-8EE306E8CF6B}" srcOrd="1" destOrd="0" presId="urn:microsoft.com/office/officeart/2005/8/layout/lProcess2"/>
    <dgm:cxn modelId="{EF0F7775-BFC7-4E8F-A102-4FCD81B0E5A9}" type="presParOf" srcId="{14DD800C-99E6-4091-ADB4-5801149CA334}" destId="{AF11A3C2-E15F-4ABC-BDDB-AF3755516F21}" srcOrd="2" destOrd="0" presId="urn:microsoft.com/office/officeart/2005/8/layout/lProcess2"/>
    <dgm:cxn modelId="{8C41A6C5-150A-4F9C-8ABD-FD346D167041}" type="presParOf" srcId="{AF11A3C2-E15F-4ABC-BDDB-AF3755516F21}" destId="{6DB80B76-FCB8-4741-B430-D77187E38729}" srcOrd="0" destOrd="0" presId="urn:microsoft.com/office/officeart/2005/8/layout/lProcess2"/>
    <dgm:cxn modelId="{BF5F8ECC-E41C-4BEE-82C2-92ECC37EF3E4}" type="presParOf" srcId="{6DB80B76-FCB8-4741-B430-D77187E38729}" destId="{FC4E4DA7-3A39-40F7-9393-E859940F1456}" srcOrd="0" destOrd="0" presId="urn:microsoft.com/office/officeart/2005/8/layout/lProcess2"/>
    <dgm:cxn modelId="{62767B0E-2F16-42B1-87E8-F8D65E52659B}" type="presParOf" srcId="{6DB80B76-FCB8-4741-B430-D77187E38729}" destId="{2DDAE0F7-BA6D-4EF0-B53F-7DDBF7C03D51}" srcOrd="1" destOrd="0" presId="urn:microsoft.com/office/officeart/2005/8/layout/lProcess2"/>
    <dgm:cxn modelId="{9301360C-D777-4988-8F8F-176F60D9DF2C}" type="presParOf" srcId="{6DB80B76-FCB8-4741-B430-D77187E38729}" destId="{FA1A35A4-1D88-4FDC-B524-E906D64DD71A}" srcOrd="2" destOrd="0" presId="urn:microsoft.com/office/officeart/2005/8/layout/lProcess2"/>
    <dgm:cxn modelId="{8AF1A8D5-5ECE-43A5-962C-597FB97324BD}" type="presParOf" srcId="{C4E21034-A2D9-4EFB-B0A8-81350409B9F8}" destId="{A4601E56-870E-47F7-ABD9-CA9CCD1B7F26}" srcOrd="1" destOrd="0" presId="urn:microsoft.com/office/officeart/2005/8/layout/lProcess2"/>
    <dgm:cxn modelId="{188D0E58-14DE-441D-BD2B-A0EAE91A55BE}" type="presParOf" srcId="{C4E21034-A2D9-4EFB-B0A8-81350409B9F8}" destId="{F8CBF3B2-076F-41EB-BDBC-E7FAD2981503}" srcOrd="2" destOrd="0" presId="urn:microsoft.com/office/officeart/2005/8/layout/lProcess2"/>
    <dgm:cxn modelId="{3D657B00-F5CF-4FAC-853F-4D387337E05B}" type="presParOf" srcId="{F8CBF3B2-076F-41EB-BDBC-E7FAD2981503}" destId="{F3451C3A-066B-4FD1-9531-AED8E96E9E1F}" srcOrd="0" destOrd="0" presId="urn:microsoft.com/office/officeart/2005/8/layout/lProcess2"/>
    <dgm:cxn modelId="{0E2089CE-1185-470B-83F0-8678E7FC821A}" type="presParOf" srcId="{F8CBF3B2-076F-41EB-BDBC-E7FAD2981503}" destId="{F3AA0305-6F16-4164-9F63-DCCC70E69FDC}" srcOrd="1" destOrd="0" presId="urn:microsoft.com/office/officeart/2005/8/layout/lProcess2"/>
    <dgm:cxn modelId="{AFA90846-1D5A-4EB2-B070-6B6CAABE4E2E}" type="presParOf" srcId="{F8CBF3B2-076F-41EB-BDBC-E7FAD2981503}" destId="{F6C0A6F1-C420-4331-A1EA-98A3AE67BD60}" srcOrd="2" destOrd="0" presId="urn:microsoft.com/office/officeart/2005/8/layout/lProcess2"/>
    <dgm:cxn modelId="{2323AADE-F34F-4C96-A143-4B49C42B4572}" type="presParOf" srcId="{F6C0A6F1-C420-4331-A1EA-98A3AE67BD60}" destId="{50307280-B877-468A-B1B9-3E92F0C01AD7}" srcOrd="0" destOrd="0" presId="urn:microsoft.com/office/officeart/2005/8/layout/lProcess2"/>
    <dgm:cxn modelId="{E658031E-1FB4-4A4B-94C6-951D048A24B5}" type="presParOf" srcId="{50307280-B877-468A-B1B9-3E92F0C01AD7}" destId="{45BCE947-1E51-4EEB-8F62-5FF86014ED9D}" srcOrd="0" destOrd="0" presId="urn:microsoft.com/office/officeart/2005/8/layout/lProcess2"/>
    <dgm:cxn modelId="{20E8B41F-68B4-4354-ADB2-DC767EC78C63}" type="presParOf" srcId="{50307280-B877-468A-B1B9-3E92F0C01AD7}" destId="{90A14305-657A-4866-8492-53ACDBBD7B48}" srcOrd="1" destOrd="0" presId="urn:microsoft.com/office/officeart/2005/8/layout/lProcess2"/>
    <dgm:cxn modelId="{D42BC0BF-9232-4E07-BA3F-71BEAD23DC5F}" type="presParOf" srcId="{50307280-B877-468A-B1B9-3E92F0C01AD7}" destId="{E61E644D-2F1E-4AEB-95A3-60FBFD7C1690}"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1C8A6-11DD-4137-9C57-1F22C1C3709F}">
      <dsp:nvSpPr>
        <dsp:cNvPr id="0" name=""/>
        <dsp:cNvSpPr/>
      </dsp:nvSpPr>
      <dsp:spPr>
        <a:xfrm>
          <a:off x="553" y="1460527"/>
          <a:ext cx="1916028" cy="1342407"/>
        </a:xfrm>
        <a:prstGeom prst="roundRect">
          <a:avLst>
            <a:gd name="adj" fmla="val 10000"/>
          </a:avLst>
        </a:prstGeom>
        <a:solidFill>
          <a:srgbClr val="0066A0">
            <a:alpha val="90000"/>
          </a:srgb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19EF8027-A876-4F8B-B4DB-DCD2988163F1}">
      <dsp:nvSpPr>
        <dsp:cNvPr id="0" name=""/>
        <dsp:cNvSpPr/>
      </dsp:nvSpPr>
      <dsp:spPr>
        <a:xfrm>
          <a:off x="1006115" y="1869254"/>
          <a:ext cx="1795320" cy="1795320"/>
        </a:xfrm>
        <a:prstGeom prst="leftCircularArrow">
          <a:avLst>
            <a:gd name="adj1" fmla="val 3069"/>
            <a:gd name="adj2" fmla="val 376913"/>
            <a:gd name="adj3" fmla="val 1740255"/>
            <a:gd name="adj4" fmla="val 8612320"/>
            <a:gd name="adj5" fmla="val 358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4E834D8-7F42-4199-B5E4-BE563FEC671F}">
      <dsp:nvSpPr>
        <dsp:cNvPr id="0" name=""/>
        <dsp:cNvSpPr/>
      </dsp:nvSpPr>
      <dsp:spPr>
        <a:xfrm>
          <a:off x="506464" y="2689586"/>
          <a:ext cx="1446732" cy="575317"/>
        </a:xfrm>
        <a:prstGeom prst="roundRect">
          <a:avLst>
            <a:gd name="adj" fmla="val 1000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LabVIEW FPGA</a:t>
          </a:r>
        </a:p>
      </dsp:txBody>
      <dsp:txXfrm>
        <a:off x="523314" y="2706436"/>
        <a:ext cx="1413032" cy="541617"/>
      </dsp:txXfrm>
    </dsp:sp>
    <dsp:sp modelId="{FEBE26CC-2169-45D8-9D67-F0376C9D72A4}">
      <dsp:nvSpPr>
        <dsp:cNvPr id="0" name=""/>
        <dsp:cNvSpPr/>
      </dsp:nvSpPr>
      <dsp:spPr>
        <a:xfrm>
          <a:off x="2215564" y="1460527"/>
          <a:ext cx="1627573" cy="1342407"/>
        </a:xfrm>
        <a:prstGeom prst="roundRect">
          <a:avLst>
            <a:gd name="adj" fmla="val 10000"/>
          </a:avLst>
        </a:prstGeom>
        <a:solidFill>
          <a:srgbClr val="0066A0">
            <a:alpha val="90000"/>
          </a:srgb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6039D4D7-29C6-44E2-B537-376A370D4960}">
      <dsp:nvSpPr>
        <dsp:cNvPr id="0" name=""/>
        <dsp:cNvSpPr/>
      </dsp:nvSpPr>
      <dsp:spPr>
        <a:xfrm>
          <a:off x="3137112" y="710310"/>
          <a:ext cx="1711174" cy="1711174"/>
        </a:xfrm>
        <a:prstGeom prst="circularArrow">
          <a:avLst>
            <a:gd name="adj1" fmla="val 3220"/>
            <a:gd name="adj2" fmla="val 396859"/>
            <a:gd name="adj3" fmla="val 19427630"/>
            <a:gd name="adj4" fmla="val 12575511"/>
            <a:gd name="adj5" fmla="val 3756"/>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4BDBEBA-0602-4B91-ACFA-9946FEB9DD31}">
      <dsp:nvSpPr>
        <dsp:cNvPr id="0" name=""/>
        <dsp:cNvSpPr/>
      </dsp:nvSpPr>
      <dsp:spPr>
        <a:xfrm>
          <a:off x="2577247" y="1172868"/>
          <a:ext cx="1446732" cy="575317"/>
        </a:xfrm>
        <a:prstGeom prst="roundRect">
          <a:avLst>
            <a:gd name="adj" fmla="val 1000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Xilinx  ISE Compiler</a:t>
          </a:r>
        </a:p>
      </dsp:txBody>
      <dsp:txXfrm>
        <a:off x="2594097" y="1189718"/>
        <a:ext cx="1413032" cy="541617"/>
      </dsp:txXfrm>
    </dsp:sp>
    <dsp:sp modelId="{85768487-C759-4D12-987C-19D593553FA9}">
      <dsp:nvSpPr>
        <dsp:cNvPr id="0" name=""/>
        <dsp:cNvSpPr/>
      </dsp:nvSpPr>
      <dsp:spPr>
        <a:xfrm>
          <a:off x="4227217" y="1460527"/>
          <a:ext cx="1258732" cy="1342407"/>
        </a:xfrm>
        <a:prstGeom prst="roundRect">
          <a:avLst>
            <a:gd name="adj" fmla="val 10000"/>
          </a:avLst>
        </a:prstGeom>
        <a:solidFill>
          <a:srgbClr val="0066A0">
            <a:alpha val="90000"/>
          </a:srgb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B865CAB-AAA9-4E4B-A3A3-FB2B7AC30B42}">
      <dsp:nvSpPr>
        <dsp:cNvPr id="0" name=""/>
        <dsp:cNvSpPr/>
      </dsp:nvSpPr>
      <dsp:spPr>
        <a:xfrm>
          <a:off x="4947834" y="1685697"/>
          <a:ext cx="2016924" cy="2016924"/>
        </a:xfrm>
        <a:prstGeom prst="leftCircularArrow">
          <a:avLst>
            <a:gd name="adj1" fmla="val 2732"/>
            <a:gd name="adj2" fmla="val 332859"/>
            <a:gd name="adj3" fmla="val 1814754"/>
            <a:gd name="adj4" fmla="val 8730874"/>
            <a:gd name="adj5" fmla="val 3187"/>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41A0915-4287-4656-B2D0-15D499DDD46D}">
      <dsp:nvSpPr>
        <dsp:cNvPr id="0" name=""/>
        <dsp:cNvSpPr/>
      </dsp:nvSpPr>
      <dsp:spPr>
        <a:xfrm>
          <a:off x="4450884" y="2656033"/>
          <a:ext cx="1446732" cy="575317"/>
        </a:xfrm>
        <a:prstGeom prst="roundRect">
          <a:avLst>
            <a:gd name="adj" fmla="val 1000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LabVIEW FPGA</a:t>
          </a:r>
        </a:p>
      </dsp:txBody>
      <dsp:txXfrm>
        <a:off x="4467734" y="2672883"/>
        <a:ext cx="1413032" cy="541617"/>
      </dsp:txXfrm>
    </dsp:sp>
    <dsp:sp modelId="{CC65C271-4BE6-48CD-96F7-A6AEA2BFD8C2}">
      <dsp:nvSpPr>
        <dsp:cNvPr id="0" name=""/>
        <dsp:cNvSpPr/>
      </dsp:nvSpPr>
      <dsp:spPr>
        <a:xfrm>
          <a:off x="6357130" y="1460527"/>
          <a:ext cx="1627573" cy="1342407"/>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339ECC67-0138-4BD5-A80E-19790FBB1602}">
      <dsp:nvSpPr>
        <dsp:cNvPr id="0" name=""/>
        <dsp:cNvSpPr/>
      </dsp:nvSpPr>
      <dsp:spPr>
        <a:xfrm>
          <a:off x="6481000" y="1590952"/>
          <a:ext cx="1446732" cy="575317"/>
        </a:xfrm>
        <a:prstGeom prst="roundRect">
          <a:avLst>
            <a:gd name="adj" fmla="val 10000"/>
          </a:avLst>
        </a:prstGeom>
        <a:solidFill>
          <a:srgbClr val="0066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6497850" y="1607802"/>
        <a:ext cx="1413032" cy="5416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E92A43-5B6C-4D0A-8F86-7BB04F4F69CA}">
      <dsp:nvSpPr>
        <dsp:cNvPr id="0" name=""/>
        <dsp:cNvSpPr/>
      </dsp:nvSpPr>
      <dsp:spPr>
        <a:xfrm>
          <a:off x="987" y="0"/>
          <a:ext cx="4991449" cy="35051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ts val="20"/>
            </a:spcAft>
            <a:buNone/>
          </a:pPr>
          <a:r>
            <a:rPr lang="en-US" sz="2400" kern="1200" dirty="0"/>
            <a:t>Deploy to Hardware Through LabVIEW</a:t>
          </a:r>
        </a:p>
      </dsp:txBody>
      <dsp:txXfrm>
        <a:off x="987" y="0"/>
        <a:ext cx="4991449" cy="1051559"/>
      </dsp:txXfrm>
    </dsp:sp>
    <dsp:sp modelId="{FC4E4DA7-3A39-40F7-9393-E859940F1456}">
      <dsp:nvSpPr>
        <dsp:cNvPr id="0" name=""/>
        <dsp:cNvSpPr/>
      </dsp:nvSpPr>
      <dsp:spPr>
        <a:xfrm>
          <a:off x="149375" y="947341"/>
          <a:ext cx="4422621" cy="97020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120650" lvl="0" indent="0" algn="l" defTabSz="889000">
            <a:lnSpc>
              <a:spcPct val="100000"/>
            </a:lnSpc>
            <a:spcBef>
              <a:spcPct val="0"/>
            </a:spcBef>
            <a:spcAft>
              <a:spcPts val="50"/>
            </a:spcAft>
            <a:buNone/>
          </a:pPr>
          <a:r>
            <a:rPr lang="en-US" sz="2000" kern="1200" dirty="0"/>
            <a:t>MathScript RT</a:t>
          </a:r>
        </a:p>
        <a:p>
          <a:pPr marL="120650" lvl="0" indent="0" algn="l" defTabSz="889000">
            <a:lnSpc>
              <a:spcPct val="100000"/>
            </a:lnSpc>
            <a:spcBef>
              <a:spcPct val="0"/>
            </a:spcBef>
            <a:spcAft>
              <a:spcPts val="50"/>
            </a:spcAft>
            <a:buNone/>
          </a:pPr>
          <a:r>
            <a:rPr lang="en-US" sz="2000" kern="1200" dirty="0"/>
            <a:t>Module</a:t>
          </a:r>
        </a:p>
      </dsp:txBody>
      <dsp:txXfrm>
        <a:off x="177791" y="975757"/>
        <a:ext cx="4365789" cy="913369"/>
      </dsp:txXfrm>
    </dsp:sp>
    <dsp:sp modelId="{FA1A35A4-1D88-4FDC-B524-E906D64DD71A}">
      <dsp:nvSpPr>
        <dsp:cNvPr id="0" name=""/>
        <dsp:cNvSpPr/>
      </dsp:nvSpPr>
      <dsp:spPr>
        <a:xfrm>
          <a:off x="112215" y="2211976"/>
          <a:ext cx="4459782" cy="114082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120650" lvl="0" indent="0" algn="l" defTabSz="889000">
            <a:lnSpc>
              <a:spcPct val="90000"/>
            </a:lnSpc>
            <a:spcBef>
              <a:spcPct val="0"/>
            </a:spcBef>
            <a:spcAft>
              <a:spcPts val="50"/>
            </a:spcAft>
            <a:buNone/>
          </a:pPr>
          <a:r>
            <a:rPr lang="en-US" sz="2000" kern="1200" dirty="0"/>
            <a:t>Control Design &amp;</a:t>
          </a:r>
        </a:p>
        <a:p>
          <a:pPr marL="60325" lvl="0" indent="60325" algn="l" defTabSz="889000">
            <a:lnSpc>
              <a:spcPct val="90000"/>
            </a:lnSpc>
            <a:spcBef>
              <a:spcPct val="0"/>
            </a:spcBef>
            <a:spcAft>
              <a:spcPts val="50"/>
            </a:spcAft>
            <a:buNone/>
          </a:pPr>
          <a:r>
            <a:rPr lang="en-US" sz="2000" kern="1200" dirty="0"/>
            <a:t>Simulation Module</a:t>
          </a:r>
        </a:p>
      </dsp:txBody>
      <dsp:txXfrm>
        <a:off x="145629" y="2245390"/>
        <a:ext cx="4392954" cy="1073995"/>
      </dsp:txXfrm>
    </dsp:sp>
    <dsp:sp modelId="{F3451C3A-066B-4FD1-9531-AED8E96E9E1F}">
      <dsp:nvSpPr>
        <dsp:cNvPr id="0" name=""/>
        <dsp:cNvSpPr/>
      </dsp:nvSpPr>
      <dsp:spPr>
        <a:xfrm>
          <a:off x="5250114" y="0"/>
          <a:ext cx="3435697" cy="35051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The </a:t>
          </a:r>
          <a:r>
            <a:rPr lang="en-US" sz="2000" kern="1200" dirty="0" err="1"/>
            <a:t>MathWorks</a:t>
          </a:r>
          <a:r>
            <a:rPr lang="en-US" sz="2000" kern="1200" dirty="0"/>
            <a:t> Inc. software development environment</a:t>
          </a:r>
        </a:p>
      </dsp:txBody>
      <dsp:txXfrm>
        <a:off x="5250114" y="0"/>
        <a:ext cx="3435697" cy="1051559"/>
      </dsp:txXfrm>
    </dsp:sp>
    <dsp:sp modelId="{45BCE947-1E51-4EEB-8F62-5FF86014ED9D}">
      <dsp:nvSpPr>
        <dsp:cNvPr id="0" name=""/>
        <dsp:cNvSpPr/>
      </dsp:nvSpPr>
      <dsp:spPr>
        <a:xfrm>
          <a:off x="6997689" y="956606"/>
          <a:ext cx="1430541" cy="9483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MATLAB</a:t>
          </a:r>
          <a:r>
            <a:rPr lang="en-US" sz="2000" kern="1200" baseline="30000" dirty="0">
              <a:solidFill>
                <a:schemeClr val="bg1"/>
              </a:solidFill>
              <a:latin typeface="Arial Narrow" pitchFamily="34" charset="0"/>
            </a:rPr>
            <a:t>®</a:t>
          </a:r>
          <a:endParaRPr lang="en-US" sz="2000" kern="1200" dirty="0">
            <a:solidFill>
              <a:schemeClr val="bg1"/>
            </a:solidFill>
          </a:endParaRPr>
        </a:p>
      </dsp:txBody>
      <dsp:txXfrm>
        <a:off x="7025466" y="984383"/>
        <a:ext cx="1374987" cy="892839"/>
      </dsp:txXfrm>
    </dsp:sp>
    <dsp:sp modelId="{E61E644D-2F1E-4AEB-95A3-60FBFD7C1690}">
      <dsp:nvSpPr>
        <dsp:cNvPr id="0" name=""/>
        <dsp:cNvSpPr/>
      </dsp:nvSpPr>
      <dsp:spPr>
        <a:xfrm>
          <a:off x="6997689" y="2212113"/>
          <a:ext cx="1430541" cy="9882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Simulink</a:t>
          </a:r>
          <a:r>
            <a:rPr lang="en-US" sz="2000" kern="1200" baseline="30000" dirty="0">
              <a:solidFill>
                <a:schemeClr val="bg1"/>
              </a:solidFill>
              <a:latin typeface="Arial Narrow" pitchFamily="34" charset="0"/>
            </a:rPr>
            <a:t>®</a:t>
          </a:r>
          <a:endParaRPr lang="en-US" sz="2000" kern="1200" dirty="0"/>
        </a:p>
      </dsp:txBody>
      <dsp:txXfrm>
        <a:off x="7026635" y="2241059"/>
        <a:ext cx="1372649" cy="93039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74EAA763-DFDB-A243-96D7-A1FF8549B507}" type="datetimeFigureOut">
              <a:rPr lang="en-US" smtClean="0"/>
              <a:pPr/>
              <a:t>10/11/23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29B424A6-7593-2C46-9CCA-8596FB18DBBE}" type="slidenum">
              <a:rPr lang="en-US" smtClean="0"/>
              <a:pPr/>
              <a:t>‹#›</a:t>
            </a:fld>
            <a:endParaRPr lang="en-US"/>
          </a:p>
        </p:txBody>
      </p:sp>
    </p:spTree>
    <p:extLst>
      <p:ext uri="{BB962C8B-B14F-4D97-AF65-F5344CB8AC3E}">
        <p14:creationId xmlns:p14="http://schemas.microsoft.com/office/powerpoint/2010/main" val="3264919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ine.ni.com/cs/app/doc/p/id/cs-16755"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www.ni.com/labview/d" TargetMode="External"/><Relationship Id="rId7" Type="http://schemas.openxmlformats.org/officeDocument/2006/relationships/hyperlink" Target="http://www.ni.com/fpga_technology/d" TargetMode="External"/><Relationship Id="rId2" Type="http://schemas.openxmlformats.org/officeDocument/2006/relationships/slide" Target="../slides/slide36.xml"/><Relationship Id="rId1" Type="http://schemas.openxmlformats.org/officeDocument/2006/relationships/notesMaster" Target="../notesMasters/notesMaster1.xml"/><Relationship Id="rId6" Type="http://schemas.openxmlformats.org/officeDocument/2006/relationships/hyperlink" Target="http://sine.ni.com/nips/cds/view/p/lang/de/nid/202007" TargetMode="External"/><Relationship Id="rId5" Type="http://schemas.openxmlformats.org/officeDocument/2006/relationships/hyperlink" Target="http://www.ni.com/dataacquisition/d/rseries.htm" TargetMode="External"/><Relationship Id="rId4" Type="http://schemas.openxmlformats.org/officeDocument/2006/relationships/hyperlink" Target="http://www.ni.com/fpga/d" TargetMode="Externa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Welcome to the NI myRIO Design Real Systems</a:t>
            </a:r>
            <a:r>
              <a:rPr lang="en-US"/>
              <a:t>,</a:t>
            </a:r>
            <a:r>
              <a:rPr lang="en-US" baseline="0"/>
              <a:t> Hands </a:t>
            </a:r>
            <a:r>
              <a:rPr lang="en-US" baseline="0" dirty="0"/>
              <a:t>On</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1</a:t>
            </a:fld>
            <a:endParaRPr lang="en-US"/>
          </a:p>
        </p:txBody>
      </p:sp>
    </p:spTree>
    <p:extLst>
      <p:ext uri="{BB962C8B-B14F-4D97-AF65-F5344CB8AC3E}">
        <p14:creationId xmlns:p14="http://schemas.microsoft.com/office/powerpoint/2010/main" val="11207882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r>
              <a:rPr lang="en-US" dirty="0"/>
              <a:t>Before we begin talking more about </a:t>
            </a:r>
            <a:r>
              <a:rPr lang="en-US" dirty="0" err="1"/>
              <a:t>LabVIEW</a:t>
            </a:r>
            <a:r>
              <a:rPr lang="en-US" dirty="0"/>
              <a:t> FPGA it is important to understand FPGA technology in general. A Field Programmable Gate array or FPGA is programmable chip composed of three basic components. </a:t>
            </a:r>
          </a:p>
          <a:p>
            <a:pPr eaLnBrk="1" hangingPunct="1"/>
            <a:endParaRPr lang="en-US" dirty="0"/>
          </a:p>
          <a:p>
            <a:pPr eaLnBrk="1" hangingPunct="1"/>
            <a:r>
              <a:rPr lang="en-US" dirty="0"/>
              <a:t>The logic blocks are where bits are crunched and processed to produce programmatic results. </a:t>
            </a:r>
          </a:p>
          <a:p>
            <a:pPr eaLnBrk="1" hangingPunct="1"/>
            <a:endParaRPr lang="en-US" dirty="0"/>
          </a:p>
          <a:p>
            <a:pPr eaLnBrk="1" hangingPunct="1"/>
            <a:r>
              <a:rPr lang="en-US" dirty="0"/>
              <a:t>These logic blocks are connected together with programmable interconnects which serve as a sort of micro switch matrix to route signals from one logic block to the next the interconnects can also route signals to the I/O blocks which are connected to the pins on the chip for two-way communication to surrounding circuitry.</a:t>
            </a:r>
          </a:p>
          <a:p>
            <a:pPr eaLnBrk="1" hangingPunct="1"/>
            <a:endParaRPr lang="en-US" dirty="0"/>
          </a:p>
          <a:p>
            <a:pPr eaLnBrk="1" hangingPunct="1"/>
            <a:r>
              <a:rPr lang="en-US" dirty="0"/>
              <a:t>FPGAs are really just a blank silicon canvas which can be programmed to be any type of custom digital hardware</a:t>
            </a:r>
            <a:r>
              <a:rPr lang="en-US" baseline="0" dirty="0"/>
              <a:t> and that is what makes them so powerful. </a:t>
            </a:r>
            <a:endParaRPr lang="en-US" dirty="0"/>
          </a:p>
          <a:p>
            <a:pPr eaLnBrk="1" hangingPunct="1"/>
            <a:endParaRPr lang="en-US" dirty="0"/>
          </a:p>
          <a:p>
            <a:pPr eaLnBrk="1" hangingPunct="1"/>
            <a:r>
              <a:rPr lang="en-US" dirty="0"/>
              <a:t> </a:t>
            </a:r>
          </a:p>
        </p:txBody>
      </p:sp>
    </p:spTree>
    <p:extLst>
      <p:ext uri="{BB962C8B-B14F-4D97-AF65-F5344CB8AC3E}">
        <p14:creationId xmlns:p14="http://schemas.microsoft.com/office/powerpoint/2010/main" val="3112829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p:spPr>
        <p:txBody>
          <a:bodyPr/>
          <a:lstStyle/>
          <a:p>
            <a:fld id="{73829D8C-7074-4D3E-A06F-1A4135A6A2F2}" type="slidenum">
              <a:rPr lang="en-US" smtClean="0"/>
              <a:pPr/>
              <a:t>11</a:t>
            </a:fld>
            <a:endParaRPr lang="en-US" dirty="0"/>
          </a:p>
        </p:txBody>
      </p:sp>
      <p:sp>
        <p:nvSpPr>
          <p:cNvPr id="37891" name="Rectangle 2"/>
          <p:cNvSpPr>
            <a:spLocks noGrp="1" noRot="1" noChangeAspect="1" noChangeArrowheads="1" noTextEdit="1"/>
          </p:cNvSpPr>
          <p:nvPr>
            <p:ph type="sldImg"/>
          </p:nvPr>
        </p:nvSpPr>
        <p:spPr>
          <a:xfrm>
            <a:off x="1255713" y="720725"/>
            <a:ext cx="4800600" cy="3600450"/>
          </a:xfrm>
          <a:ln/>
        </p:spPr>
      </p:sp>
      <p:sp>
        <p:nvSpPr>
          <p:cNvPr id="37892" name="Rectangle 3"/>
          <p:cNvSpPr>
            <a:spLocks noGrp="1" noChangeArrowheads="1"/>
          </p:cNvSpPr>
          <p:nvPr>
            <p:ph type="body" idx="1"/>
          </p:nvPr>
        </p:nvSpPr>
        <p:spPr>
          <a:noFill/>
          <a:ln/>
        </p:spPr>
        <p:txBody>
          <a:bodyPr/>
          <a:lstStyle/>
          <a:p>
            <a:pPr eaLnBrk="1" hangingPunct="1"/>
            <a:r>
              <a:rPr lang="en-US" dirty="0"/>
              <a:t>-When</a:t>
            </a:r>
            <a:r>
              <a:rPr lang="en-US" baseline="0" dirty="0"/>
              <a:t> we compile our LV code…</a:t>
            </a:r>
            <a:endParaRPr lang="en-US" dirty="0"/>
          </a:p>
          <a:p>
            <a:pPr eaLnBrk="1" hangingPunct="1"/>
            <a:endParaRPr lang="en-US" dirty="0"/>
          </a:p>
          <a:p>
            <a:pPr eaLnBrk="1" hangingPunct="1"/>
            <a:r>
              <a:rPr lang="en-US" dirty="0"/>
              <a:t>-logic blocks are configured to implement</a:t>
            </a:r>
            <a:r>
              <a:rPr lang="en-US" baseline="0" dirty="0"/>
              <a:t> the digital logic functions</a:t>
            </a:r>
          </a:p>
          <a:p>
            <a:pPr eaLnBrk="1" hangingPunct="1"/>
            <a:endParaRPr lang="en-US" baseline="0" dirty="0"/>
          </a:p>
          <a:p>
            <a:pPr eaLnBrk="1" hangingPunct="1"/>
            <a:r>
              <a:rPr lang="en-US" baseline="0" dirty="0"/>
              <a:t>-and t</a:t>
            </a:r>
            <a:r>
              <a:rPr lang="en-US" dirty="0"/>
              <a:t>he interconnects &lt;click&gt; are configured to wire each logic block together. </a:t>
            </a:r>
          </a:p>
          <a:p>
            <a:pPr eaLnBrk="1" hangingPunct="1"/>
            <a:endParaRPr lang="en-US" dirty="0"/>
          </a:p>
          <a:p>
            <a:pPr eaLnBrk="1" hangingPunct="1"/>
            <a:r>
              <a:rPr lang="en-US" dirty="0"/>
              <a:t>- Your LV code actually becomes a circuit</a:t>
            </a:r>
            <a:r>
              <a:rPr lang="en-US" baseline="0" dirty="0"/>
              <a:t> on the FPGA. You have done the job of a digital designer!</a:t>
            </a:r>
            <a:endParaRPr lang="en-US" dirty="0"/>
          </a:p>
        </p:txBody>
      </p:sp>
    </p:spTree>
    <p:extLst>
      <p:ext uri="{BB962C8B-B14F-4D97-AF65-F5344CB8AC3E}">
        <p14:creationId xmlns:p14="http://schemas.microsoft.com/office/powerpoint/2010/main" val="3982509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p:spPr>
        <p:txBody>
          <a:bodyPr/>
          <a:lstStyle/>
          <a:p>
            <a:fld id="{73829D8C-7074-4D3E-A06F-1A4135A6A2F2}" type="slidenum">
              <a:rPr lang="en-US" smtClean="0"/>
              <a:pPr/>
              <a:t>12</a:t>
            </a:fld>
            <a:endParaRPr lang="en-US" dirty="0"/>
          </a:p>
        </p:txBody>
      </p:sp>
      <p:sp>
        <p:nvSpPr>
          <p:cNvPr id="37891" name="Rectangle 2"/>
          <p:cNvSpPr>
            <a:spLocks noGrp="1" noRot="1" noChangeAspect="1" noChangeArrowheads="1" noTextEdit="1"/>
          </p:cNvSpPr>
          <p:nvPr>
            <p:ph type="sldImg"/>
          </p:nvPr>
        </p:nvSpPr>
        <p:spPr>
          <a:xfrm>
            <a:off x="1255713" y="720725"/>
            <a:ext cx="4800600" cy="3600450"/>
          </a:xfrm>
          <a:ln/>
        </p:spPr>
      </p:sp>
      <p:sp>
        <p:nvSpPr>
          <p:cNvPr id="37892" name="Rectangle 3"/>
          <p:cNvSpPr>
            <a:spLocks noGrp="1" noChangeArrowheads="1"/>
          </p:cNvSpPr>
          <p:nvPr>
            <p:ph type="body" idx="1"/>
          </p:nvPr>
        </p:nvSpPr>
        <p:spPr>
          <a:noFill/>
          <a:ln/>
        </p:spPr>
        <p:txBody>
          <a:bodyPr/>
          <a:lstStyle/>
          <a:p>
            <a:pPr eaLnBrk="1" hangingPunct="1"/>
            <a:r>
              <a:rPr lang="en-US" dirty="0"/>
              <a:t>-When</a:t>
            </a:r>
            <a:r>
              <a:rPr lang="en-US" baseline="0" dirty="0"/>
              <a:t> we compile our LV code…</a:t>
            </a:r>
            <a:endParaRPr lang="en-US" dirty="0"/>
          </a:p>
          <a:p>
            <a:pPr eaLnBrk="1" hangingPunct="1"/>
            <a:endParaRPr lang="en-US" dirty="0"/>
          </a:p>
          <a:p>
            <a:pPr eaLnBrk="1" hangingPunct="1"/>
            <a:r>
              <a:rPr lang="en-US" dirty="0"/>
              <a:t>-logic blocks are configured to implement</a:t>
            </a:r>
            <a:r>
              <a:rPr lang="en-US" baseline="0" dirty="0"/>
              <a:t> the digital logic functions</a:t>
            </a:r>
          </a:p>
          <a:p>
            <a:pPr eaLnBrk="1" hangingPunct="1"/>
            <a:endParaRPr lang="en-US" baseline="0" dirty="0"/>
          </a:p>
          <a:p>
            <a:pPr eaLnBrk="1" hangingPunct="1"/>
            <a:r>
              <a:rPr lang="en-US" baseline="0" dirty="0"/>
              <a:t>-and t</a:t>
            </a:r>
            <a:r>
              <a:rPr lang="en-US" dirty="0"/>
              <a:t>he interconnects &lt;click&gt; are configured to wire each logic block together. </a:t>
            </a:r>
          </a:p>
          <a:p>
            <a:pPr eaLnBrk="1" hangingPunct="1"/>
            <a:endParaRPr lang="en-US" dirty="0"/>
          </a:p>
          <a:p>
            <a:pPr eaLnBrk="1" hangingPunct="1"/>
            <a:r>
              <a:rPr lang="en-US" dirty="0"/>
              <a:t>- Your LV code actually becomes a circuit</a:t>
            </a:r>
            <a:r>
              <a:rPr lang="en-US" baseline="0" dirty="0"/>
              <a:t> on the FPGA. You have done the job of a digital designer!</a:t>
            </a:r>
            <a:endParaRPr lang="en-US" dirty="0"/>
          </a:p>
        </p:txBody>
      </p:sp>
    </p:spTree>
    <p:extLst>
      <p:ext uri="{BB962C8B-B14F-4D97-AF65-F5344CB8AC3E}">
        <p14:creationId xmlns:p14="http://schemas.microsoft.com/office/powerpoint/2010/main" val="1596947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42DBDB3B-D118-4AAF-B349-4109012263FD}" type="slidenum">
              <a:rPr lang="en-US" smtClean="0"/>
              <a:pPr/>
              <a:t>13</a:t>
            </a:fld>
            <a:endParaRPr lang="en-US" dirty="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buFontTx/>
              <a:buChar char="-"/>
            </a:pPr>
            <a:r>
              <a:rPr lang="en-US" dirty="0"/>
              <a:t>To show the benefit of </a:t>
            </a:r>
            <a:r>
              <a:rPr lang="en-US" dirty="0" err="1"/>
              <a:t>parellism</a:t>
            </a:r>
            <a:r>
              <a:rPr lang="en-US" dirty="0"/>
              <a:t>,</a:t>
            </a:r>
            <a:r>
              <a:rPr lang="en-US" baseline="0" dirty="0"/>
              <a:t> lets go back to our previous example and add a parallel loop</a:t>
            </a:r>
            <a:endParaRPr lang="en-US" dirty="0"/>
          </a:p>
          <a:p>
            <a:pPr eaLnBrk="1" hangingPunct="1">
              <a:buFontTx/>
              <a:buChar char="-"/>
            </a:pPr>
            <a:endParaRPr lang="en-US" dirty="0"/>
          </a:p>
          <a:p>
            <a:pPr eaLnBrk="1" hangingPunct="1">
              <a:buFontTx/>
              <a:buChar char="-"/>
            </a:pPr>
            <a:r>
              <a:rPr lang="en-US" dirty="0"/>
              <a:t>When</a:t>
            </a:r>
            <a:r>
              <a:rPr lang="en-US" baseline="0" dirty="0"/>
              <a:t> we add a parallel path that implements a different set of logic, it runs completely independent of other logic</a:t>
            </a:r>
          </a:p>
          <a:p>
            <a:pPr eaLnBrk="1" hangingPunct="1">
              <a:buFontTx/>
              <a:buChar char="-"/>
            </a:pPr>
            <a:endParaRPr lang="en-US" baseline="0" dirty="0"/>
          </a:p>
          <a:p>
            <a:pPr eaLnBrk="1" hangingPunct="1">
              <a:buFontTx/>
              <a:buChar char="-"/>
            </a:pPr>
            <a:r>
              <a:rPr lang="en-US" baseline="0" dirty="0"/>
              <a:t>This is where LV becomes well suited for FPGAs b/c it can naturally represent parallelism</a:t>
            </a:r>
          </a:p>
          <a:p>
            <a:pPr eaLnBrk="1" hangingPunct="1">
              <a:buFontTx/>
              <a:buChar char="-"/>
            </a:pPr>
            <a:endParaRPr lang="en-US" baseline="0" dirty="0"/>
          </a:p>
          <a:p>
            <a:pPr eaLnBrk="1" hangingPunct="1">
              <a:buFontTx/>
              <a:buChar char="-"/>
            </a:pPr>
            <a:r>
              <a:rPr lang="en-US" baseline="0" dirty="0"/>
              <a:t>With text-based languages that execute </a:t>
            </a:r>
            <a:r>
              <a:rPr lang="en-US" baseline="0" dirty="0" err="1"/>
              <a:t>sequentely</a:t>
            </a:r>
            <a:r>
              <a:rPr lang="en-US" baseline="0" dirty="0"/>
              <a:t>, it is extremely difficult to implement code that runs things in parallel</a:t>
            </a:r>
            <a:endParaRPr lang="en-US" dirty="0"/>
          </a:p>
        </p:txBody>
      </p:sp>
    </p:spTree>
    <p:extLst>
      <p:ext uri="{BB962C8B-B14F-4D97-AF65-F5344CB8AC3E}">
        <p14:creationId xmlns:p14="http://schemas.microsoft.com/office/powerpoint/2010/main" val="2554083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5762" name="Rectangle 2"/>
          <p:cNvSpPr>
            <a:spLocks noGrp="1" noRot="1" noChangeAspect="1" noChangeArrowheads="1" noTextEdit="1"/>
          </p:cNvSpPr>
          <p:nvPr>
            <p:ph type="sldImg"/>
          </p:nvPr>
        </p:nvSpPr>
        <p:spPr/>
      </p:sp>
      <p:sp>
        <p:nvSpPr>
          <p:cNvPr id="885763" name="Rectangle 3"/>
          <p:cNvSpPr>
            <a:spLocks noGrp="1" noChangeArrowheads="1"/>
          </p:cNvSpPr>
          <p:nvPr>
            <p:ph type="body" idx="1"/>
          </p:nvPr>
        </p:nvSpPr>
        <p:spPr/>
        <p:txBody>
          <a:bodyPr/>
          <a:lstStyle/>
          <a:p>
            <a:r>
              <a:rPr lang="en-US" dirty="0"/>
              <a:t>If you implemented</a:t>
            </a:r>
            <a:r>
              <a:rPr lang="en-US" baseline="0" dirty="0"/>
              <a:t> the VHDL equivalent of a DMA FIFO that we just used in </a:t>
            </a:r>
            <a:r>
              <a:rPr lang="en-US" baseline="0" dirty="0" err="1"/>
              <a:t>LabVIEW</a:t>
            </a:r>
            <a:r>
              <a:rPr lang="en-US" baseline="0" dirty="0"/>
              <a:t> FPGA it would be on the order of 4000 lines of code. Implementing this feature from scratch in VHDL is expensive, especially if you do not expertise in this area and have to contract out the project to a third-party.</a:t>
            </a:r>
            <a:endParaRPr lang="en-US" dirty="0"/>
          </a:p>
        </p:txBody>
      </p:sp>
    </p:spTree>
    <p:extLst>
      <p:ext uri="{BB962C8B-B14F-4D97-AF65-F5344CB8AC3E}">
        <p14:creationId xmlns:p14="http://schemas.microsoft.com/office/powerpoint/2010/main" val="4027499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The LabVIEW FPGA module compiles your LabVIEW application to FPGA hardware through a compile process. Behind the scenes, your graphical code is translated to text-based VHDL code. Then, industry standard Xilinx ISE compiler tools are invoked and the VHDL code is optimized and synthesized into a hardware circuit realization of your LabVIEW design. This process also applies timing constraints to the design and tries to achieve an efficient use of FPGA resources (sometimes called “fabric”).</a:t>
            </a:r>
          </a:p>
          <a:p>
            <a:endParaRPr lang="en-US" dirty="0"/>
          </a:p>
          <a:p>
            <a:r>
              <a:rPr lang="en-US" dirty="0"/>
              <a:t>A great deal of optimization is performed during the FPGA compilation process to reduce digital logic and create an optimal implementation of the LabVIEW application. Then the design is synthesized into a highly optimized silicon implementation that provides true parallel processing capabilities with the performance and reliability of dedicated hardware.</a:t>
            </a:r>
          </a:p>
          <a:p>
            <a:endParaRPr lang="en-US" altLang="ja-JP" dirty="0"/>
          </a:p>
          <a:p>
            <a:r>
              <a:rPr lang="en-US" altLang="ja-JP" dirty="0"/>
              <a:t>The end result is a </a:t>
            </a:r>
            <a:r>
              <a:rPr lang="en-US" altLang="ja-JP" dirty="0" err="1"/>
              <a:t>bitstream</a:t>
            </a:r>
            <a:r>
              <a:rPr lang="en-US" altLang="ja-JP" dirty="0"/>
              <a:t> that contains the programming instructions LabVIEW downloads to the FPGA target. When you run the application, the bit stream is loaded into the FPGA chip and used to reconfigure the gate array logic. The bit stream can also be loaded into nonvolatile Flash memory and loaded instantaneously when power is applied to the FPGA target. There is no operating system on the FPGA chip, but you can control the FPGA chip through a host application.</a:t>
            </a:r>
          </a:p>
          <a:p>
            <a:endParaRPr lang="en-US" dirty="0"/>
          </a:p>
          <a:p>
            <a:pPr>
              <a:buFontTx/>
              <a:buAutoNum type="arabicPeriod"/>
            </a:pPr>
            <a:r>
              <a:rPr lang="en-US" dirty="0"/>
              <a:t> Graphical LabVIEW FPGA code is translated to text-based VHDL code</a:t>
            </a:r>
          </a:p>
          <a:p>
            <a:pPr marL="313335" lvl="1" indent="-125334">
              <a:buFontTx/>
              <a:buChar char="•"/>
            </a:pPr>
            <a:r>
              <a:rPr lang="en-US" dirty="0"/>
              <a:t>Applies timing constraints on the circuit design</a:t>
            </a:r>
          </a:p>
          <a:p>
            <a:pPr marL="313335" lvl="1" indent="-125334">
              <a:buFontTx/>
              <a:buChar char="•"/>
            </a:pPr>
            <a:r>
              <a:rPr lang="en-US" dirty="0"/>
              <a:t>By default, the FPGA clock runs at 40 MHz </a:t>
            </a:r>
          </a:p>
          <a:p>
            <a:pPr>
              <a:buFontTx/>
              <a:buAutoNum type="arabicPeriod"/>
            </a:pPr>
            <a:r>
              <a:rPr lang="en-US" dirty="0"/>
              <a:t> Xilinx ISE compiler tools are invoked </a:t>
            </a:r>
          </a:p>
          <a:p>
            <a:pPr marL="313335" lvl="1" indent="-125334">
              <a:buFontTx/>
              <a:buChar char="•"/>
            </a:pPr>
            <a:r>
              <a:rPr lang="en-US" dirty="0"/>
              <a:t>VHDL code is optimized</a:t>
            </a:r>
          </a:p>
          <a:p>
            <a:pPr marL="313335" lvl="1" indent="-125334">
              <a:buFontTx/>
              <a:buChar char="•"/>
            </a:pPr>
            <a:r>
              <a:rPr lang="en-US" dirty="0"/>
              <a:t>Logic is reduced</a:t>
            </a:r>
          </a:p>
          <a:p>
            <a:pPr marL="313335" lvl="1" indent="-125334">
              <a:buFontTx/>
              <a:buChar char="•"/>
            </a:pPr>
            <a:r>
              <a:rPr lang="en-US" dirty="0"/>
              <a:t>Gate array configuration is synthesized</a:t>
            </a:r>
          </a:p>
          <a:p>
            <a:pPr>
              <a:buFontTx/>
              <a:buAutoNum type="arabicPeriod"/>
            </a:pPr>
            <a:r>
              <a:rPr lang="en-US" dirty="0"/>
              <a:t> Bit stream is loaded into the FPGA</a:t>
            </a:r>
          </a:p>
          <a:p>
            <a:pPr eaLnBrk="1" hangingPunct="1"/>
            <a:endParaRPr lang="en-US" dirty="0"/>
          </a:p>
          <a:p>
            <a:endParaRPr lang="en-US" dirty="0"/>
          </a:p>
        </p:txBody>
      </p:sp>
      <p:sp>
        <p:nvSpPr>
          <p:cNvPr id="4" name="Slide Number Placeholder 3"/>
          <p:cNvSpPr>
            <a:spLocks noGrp="1"/>
          </p:cNvSpPr>
          <p:nvPr>
            <p:ph type="sldNum" sz="quarter" idx="10"/>
          </p:nvPr>
        </p:nvSpPr>
        <p:spPr/>
        <p:txBody>
          <a:bodyPr/>
          <a:lstStyle/>
          <a:p>
            <a:fld id="{EAF72BF4-578C-4536-8688-1292FBB77577}" type="slidenum">
              <a:rPr lang="en-US" smtClean="0"/>
              <a:pPr/>
              <a:t>15</a:t>
            </a:fld>
            <a:endParaRPr lang="en-US"/>
          </a:p>
        </p:txBody>
      </p:sp>
    </p:spTree>
    <p:extLst>
      <p:ext uri="{BB962C8B-B14F-4D97-AF65-F5344CB8AC3E}">
        <p14:creationId xmlns:p14="http://schemas.microsoft.com/office/powerpoint/2010/main" val="14134086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latin typeface="+mn-lt"/>
                <a:ea typeface="+mn-ea"/>
                <a:cs typeface="+mn-cs"/>
              </a:rPr>
              <a:t>Slide Creator: Richard Roberts</a:t>
            </a:r>
          </a:p>
          <a:p>
            <a:endParaRPr lang="en-GB" sz="1200" kern="1200" baseline="0" dirty="0">
              <a:solidFill>
                <a:schemeClr val="tx1"/>
              </a:solidFill>
              <a:latin typeface="+mn-lt"/>
              <a:ea typeface="+mn-ea"/>
              <a:cs typeface="+mn-cs"/>
            </a:endParaRPr>
          </a:p>
          <a:p>
            <a:r>
              <a:rPr lang="en-GB" sz="1200" kern="1200" baseline="0" dirty="0">
                <a:solidFill>
                  <a:schemeClr val="tx1"/>
                </a:solidFill>
                <a:latin typeface="+mn-lt"/>
                <a:ea typeface="+mn-ea"/>
                <a:cs typeface="+mn-cs"/>
                <a:hlinkClick r:id="rId3"/>
              </a:rPr>
              <a:t>http://sine.ni.com/cs/app/doc/p/id/cs-16755</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Challenge</a:t>
            </a:r>
            <a:r>
              <a:rPr lang="en-GB" sz="1200" kern="1200" baseline="0" dirty="0">
                <a:solidFill>
                  <a:schemeClr val="tx1"/>
                </a:solidFill>
                <a:latin typeface="+mn-lt"/>
                <a:ea typeface="+mn-ea"/>
                <a:cs typeface="+mn-cs"/>
              </a:rPr>
              <a:t> (4-8 bullet points to explain the challenge)</a:t>
            </a:r>
          </a:p>
          <a:p>
            <a:pPr>
              <a:buFont typeface="Arial" pitchFamily="34" charset="0"/>
              <a:buChar char="•"/>
            </a:pPr>
            <a:r>
              <a:rPr lang="en-GB" sz="1200" kern="1200" baseline="0" dirty="0">
                <a:solidFill>
                  <a:schemeClr val="tx1"/>
                </a:solidFill>
                <a:latin typeface="+mn-lt"/>
                <a:ea typeface="+mn-ea"/>
                <a:cs typeface="+mn-cs"/>
              </a:rPr>
              <a:t> </a:t>
            </a:r>
            <a:r>
              <a:rPr lang="en-GB" sz="1200" kern="1200" baseline="0" dirty="0" err="1">
                <a:solidFill>
                  <a:schemeClr val="tx1"/>
                </a:solidFill>
                <a:latin typeface="+mn-lt"/>
                <a:ea typeface="+mn-ea"/>
                <a:cs typeface="+mn-cs"/>
              </a:rPr>
              <a:t>Mechatronics</a:t>
            </a:r>
            <a:r>
              <a:rPr lang="en-GB" sz="1200" kern="1200" baseline="0" dirty="0">
                <a:solidFill>
                  <a:schemeClr val="tx1"/>
                </a:solidFill>
                <a:latin typeface="+mn-lt"/>
                <a:ea typeface="+mn-ea"/>
                <a:cs typeface="+mn-cs"/>
              </a:rPr>
              <a:t> has always been a key part of the </a:t>
            </a:r>
            <a:r>
              <a:rPr lang="en-GB" sz="1200" kern="1200" dirty="0">
                <a:solidFill>
                  <a:schemeClr val="tx1"/>
                </a:solidFill>
                <a:latin typeface="+mn-lt"/>
                <a:ea typeface="+mn-ea"/>
                <a:cs typeface="+mn-cs"/>
              </a:rPr>
              <a:t>Mechanical Engineering degree programme at Loughborough – however</a:t>
            </a:r>
            <a:r>
              <a:rPr lang="en-GB"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students often struggle to realise their designs using traditional textual programming languages, due to unintuitive syntax and complex hardware integration </a:t>
            </a:r>
          </a:p>
          <a:p>
            <a:pPr>
              <a:buFont typeface="Arial" pitchFamily="34" charset="0"/>
              <a:buChar char="•"/>
            </a:pPr>
            <a:r>
              <a:rPr lang="en-GB" sz="1200" kern="1200" dirty="0">
                <a:solidFill>
                  <a:schemeClr val="tx1"/>
                </a:solidFill>
                <a:latin typeface="+mn-lt"/>
                <a:ea typeface="+mn-ea"/>
                <a:cs typeface="+mn-cs"/>
              </a:rPr>
              <a:t> NI hardware and software have become cornerstones of their research work (</a:t>
            </a:r>
            <a:r>
              <a:rPr lang="en-GB" sz="1200" kern="1200" dirty="0" err="1">
                <a:solidFill>
                  <a:schemeClr val="tx1"/>
                </a:solidFill>
                <a:latin typeface="+mn-lt"/>
                <a:ea typeface="+mn-ea"/>
                <a:cs typeface="+mn-cs"/>
              </a:rPr>
              <a:t>includingDynamics</a:t>
            </a:r>
            <a:r>
              <a:rPr lang="en-GB" sz="1200" kern="1200" dirty="0">
                <a:solidFill>
                  <a:schemeClr val="tx1"/>
                </a:solidFill>
                <a:latin typeface="+mn-lt"/>
                <a:ea typeface="+mn-ea"/>
                <a:cs typeface="+mn-cs"/>
              </a:rPr>
              <a:t>, </a:t>
            </a:r>
            <a:r>
              <a:rPr lang="en-GB" sz="1200" kern="1200" dirty="0" err="1">
                <a:solidFill>
                  <a:schemeClr val="tx1"/>
                </a:solidFill>
                <a:latin typeface="+mn-lt"/>
                <a:ea typeface="+mn-ea"/>
                <a:cs typeface="+mn-cs"/>
              </a:rPr>
              <a:t>Thermofuids</a:t>
            </a:r>
            <a:r>
              <a:rPr lang="en-GB" sz="1200" kern="1200" dirty="0">
                <a:solidFill>
                  <a:schemeClr val="tx1"/>
                </a:solidFill>
                <a:latin typeface="+mn-lt"/>
                <a:ea typeface="+mn-ea"/>
                <a:cs typeface="+mn-cs"/>
              </a:rPr>
              <a:t>, Sports Technology, Intelligent Automation, and Laser Materials Processing). Also students use NI Hardware and prebuilt LabVIEW executables in their lab projects. HOWEVER... the</a:t>
            </a:r>
            <a:r>
              <a:rPr lang="en-GB" sz="1200" kern="1200" baseline="0" dirty="0">
                <a:solidFill>
                  <a:schemeClr val="tx1"/>
                </a:solidFill>
                <a:latin typeface="+mn-lt"/>
                <a:ea typeface="+mn-ea"/>
                <a:cs typeface="+mn-cs"/>
              </a:rPr>
              <a:t> Mechanical school </a:t>
            </a:r>
            <a:r>
              <a:rPr lang="en-GB" sz="1200" kern="1200" dirty="0">
                <a:solidFill>
                  <a:schemeClr val="tx1"/>
                </a:solidFill>
                <a:latin typeface="+mn-lt"/>
                <a:ea typeface="+mn-ea"/>
                <a:cs typeface="+mn-cs"/>
              </a:rPr>
              <a:t>had not directly taught LabVIEW programming to their undergraduate students. </a:t>
            </a:r>
          </a:p>
          <a:p>
            <a:pPr>
              <a:buFont typeface="Arial" pitchFamily="34" charset="0"/>
              <a:buChar char="•"/>
            </a:pPr>
            <a:r>
              <a:rPr lang="en-GB" sz="1200" kern="1200" baseline="0" dirty="0">
                <a:solidFill>
                  <a:schemeClr val="tx1"/>
                </a:solidFill>
                <a:latin typeface="+mn-lt"/>
                <a:ea typeface="+mn-ea"/>
                <a:cs typeface="+mn-cs"/>
              </a:rPr>
              <a:t> But they realise that “</a:t>
            </a:r>
            <a:r>
              <a:rPr lang="en-GB" sz="1200" kern="1200" dirty="0">
                <a:solidFill>
                  <a:schemeClr val="tx1"/>
                </a:solidFill>
                <a:latin typeface="+mn-lt"/>
                <a:ea typeface="+mn-ea"/>
                <a:cs typeface="+mn-cs"/>
              </a:rPr>
              <a:t>To best prepare undergraduates for industry and advanced research, it is vital that universities expose their students to the tools and techniques they will encounter throughout their future careers”</a:t>
            </a:r>
            <a:r>
              <a:rPr lang="en-GB" sz="1200" kern="1200" baseline="0" dirty="0">
                <a:solidFill>
                  <a:schemeClr val="tx1"/>
                </a:solidFill>
                <a:latin typeface="+mn-lt"/>
                <a:ea typeface="+mn-ea"/>
                <a:cs typeface="+mn-cs"/>
              </a:rPr>
              <a:t> – and knew they had to exposing their students to LabVIEW and the RIO platform</a:t>
            </a:r>
          </a:p>
          <a:p>
            <a:pPr>
              <a:buFont typeface="Arial" pitchFamily="34" charset="0"/>
              <a:buChar char="•"/>
            </a:pPr>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Solution</a:t>
            </a:r>
            <a:r>
              <a:rPr lang="en-GB" sz="1200" kern="1200" baseline="0" dirty="0">
                <a:solidFill>
                  <a:schemeClr val="tx1"/>
                </a:solidFill>
                <a:latin typeface="+mn-lt"/>
                <a:ea typeface="+mn-ea"/>
                <a:cs typeface="+mn-cs"/>
              </a:rPr>
              <a:t> (4-8 bullet points to explain the NI based solution)</a:t>
            </a:r>
          </a:p>
          <a:p>
            <a:pPr>
              <a:buFont typeface="Arial" pitchFamily="34" charset="0"/>
              <a:buChar char="•"/>
            </a:pPr>
            <a:r>
              <a:rPr lang="en-GB" sz="1200" kern="1200" baseline="0" dirty="0">
                <a:solidFill>
                  <a:schemeClr val="tx1"/>
                </a:solidFill>
                <a:latin typeface="+mn-lt"/>
                <a:ea typeface="+mn-ea"/>
                <a:cs typeface="+mn-cs"/>
              </a:rPr>
              <a:t> Loughborough is best known for its sports and engineering achievement – so they combined the two in the new </a:t>
            </a:r>
            <a:r>
              <a:rPr lang="en-GB" sz="1200" kern="1200" baseline="0" dirty="0" err="1">
                <a:solidFill>
                  <a:schemeClr val="tx1"/>
                </a:solidFill>
                <a:latin typeface="+mn-lt"/>
                <a:ea typeface="+mn-ea"/>
                <a:cs typeface="+mn-cs"/>
              </a:rPr>
              <a:t>mechatronics</a:t>
            </a:r>
            <a:r>
              <a:rPr lang="en-GB" sz="1200" kern="1200" baseline="0" dirty="0">
                <a:solidFill>
                  <a:schemeClr val="tx1"/>
                </a:solidFill>
                <a:latin typeface="+mn-lt"/>
                <a:ea typeface="+mn-ea"/>
                <a:cs typeface="+mn-cs"/>
              </a:rPr>
              <a:t> module... Which is almost entirely practical. </a:t>
            </a:r>
          </a:p>
          <a:p>
            <a:pPr>
              <a:buFont typeface="Arial" pitchFamily="34" charset="0"/>
              <a:buChar char="•"/>
            </a:pPr>
            <a:r>
              <a:rPr lang="en-GB" sz="1200" kern="1200" baseline="0" dirty="0">
                <a:solidFill>
                  <a:schemeClr val="tx1"/>
                </a:solidFill>
                <a:latin typeface="+mn-lt"/>
                <a:ea typeface="+mn-ea"/>
                <a:cs typeface="+mn-cs"/>
              </a:rPr>
              <a:t> The module is based around a Robot Table Football challenge...</a:t>
            </a:r>
          </a:p>
          <a:p>
            <a:pPr lvl="1">
              <a:buFont typeface="Arial" pitchFamily="34" charset="0"/>
              <a:buChar char="•"/>
            </a:pPr>
            <a:r>
              <a:rPr lang="en-GB" sz="1200" kern="1200" baseline="0" dirty="0">
                <a:solidFill>
                  <a:schemeClr val="tx1"/>
                </a:solidFill>
                <a:latin typeface="+mn-lt"/>
                <a:ea typeface="+mn-ea"/>
                <a:cs typeface="+mn-cs"/>
              </a:rPr>
              <a:t> A “pitch” with raised sides and a goal mouth at one end</a:t>
            </a:r>
          </a:p>
          <a:p>
            <a:pPr lvl="1">
              <a:buFont typeface="Arial" pitchFamily="34" charset="0"/>
              <a:buChar char="•"/>
            </a:pPr>
            <a:r>
              <a:rPr lang="en-GB" sz="1200" kern="1200" baseline="0" dirty="0">
                <a:solidFill>
                  <a:schemeClr val="tx1"/>
                </a:solidFill>
                <a:latin typeface="+mn-lt"/>
                <a:ea typeface="+mn-ea"/>
                <a:cs typeface="+mn-cs"/>
              </a:rPr>
              <a:t> A number of “opposition players” represented by aluminium cylinders placed on the pitch. These “defenders” randomly placed on the pitch to “block” the goal mouth</a:t>
            </a:r>
          </a:p>
          <a:p>
            <a:pPr lvl="1">
              <a:buFont typeface="Arial" pitchFamily="34" charset="0"/>
              <a:buChar char="•"/>
            </a:pPr>
            <a:r>
              <a:rPr lang="en-GB" sz="1200" kern="1200" baseline="0" dirty="0">
                <a:solidFill>
                  <a:schemeClr val="tx1"/>
                </a:solidFill>
                <a:latin typeface="+mn-lt"/>
                <a:ea typeface="+mn-ea"/>
                <a:cs typeface="+mn-cs"/>
              </a:rPr>
              <a:t> A “foot ball” represented by a smaller plastic disk</a:t>
            </a:r>
          </a:p>
          <a:p>
            <a:pPr lvl="1">
              <a:buFont typeface="Arial" pitchFamily="34" charset="0"/>
              <a:buChar char="•"/>
            </a:pPr>
            <a:r>
              <a:rPr lang="en-GB" sz="1200" kern="1200" baseline="0" dirty="0">
                <a:solidFill>
                  <a:schemeClr val="tx1"/>
                </a:solidFill>
                <a:latin typeface="+mn-lt"/>
                <a:ea typeface="+mn-ea"/>
                <a:cs typeface="+mn-cs"/>
              </a:rPr>
              <a:t> A “kicker” – an actuator, mounted on an X-Y motion stage</a:t>
            </a:r>
          </a:p>
          <a:p>
            <a:pPr lvl="1">
              <a:buFont typeface="Arial" pitchFamily="34" charset="0"/>
              <a:buChar char="•"/>
            </a:pPr>
            <a:r>
              <a:rPr lang="en-GB" sz="1200" kern="1200" baseline="0" dirty="0">
                <a:solidFill>
                  <a:schemeClr val="tx1"/>
                </a:solidFill>
                <a:latin typeface="+mn-lt"/>
                <a:ea typeface="+mn-ea"/>
                <a:cs typeface="+mn-cs"/>
              </a:rPr>
              <a:t> A “machine vision” camera, mounted about the “pitch” to provide a birds eye view of the playing field</a:t>
            </a:r>
          </a:p>
          <a:p>
            <a:pPr lvl="0">
              <a:buFont typeface="Arial" pitchFamily="34" charset="0"/>
              <a:buChar char="•"/>
            </a:pPr>
            <a:r>
              <a:rPr lang="en-GB" sz="1200" kern="1200" baseline="0" dirty="0">
                <a:solidFill>
                  <a:schemeClr val="tx1"/>
                </a:solidFill>
                <a:latin typeface="+mn-lt"/>
                <a:ea typeface="+mn-ea"/>
                <a:cs typeface="+mn-cs"/>
              </a:rPr>
              <a:t> Students would first developer image analysis algorithms in LabVIEW (deployed to a myRIO) to locate the pitch and defending players in the field of view. Their LabVIEW code would then have to calculate clear vector shots to goal... Avoiding any “opposition players”. These shots could be direct – or via a rebound from the wall</a:t>
            </a:r>
          </a:p>
          <a:p>
            <a:pPr lvl="0">
              <a:buFont typeface="Arial" pitchFamily="34" charset="0"/>
              <a:buChar char="•"/>
            </a:pPr>
            <a:r>
              <a:rPr lang="en-GB" sz="1200" kern="1200" baseline="0" dirty="0">
                <a:solidFill>
                  <a:schemeClr val="tx1"/>
                </a:solidFill>
                <a:latin typeface="+mn-lt"/>
                <a:ea typeface="+mn-ea"/>
                <a:cs typeface="+mn-cs"/>
              </a:rPr>
              <a:t> The students would then design the control strategies to move the “kicker” to the correct location, aim the ball, and take the shot on goal</a:t>
            </a:r>
          </a:p>
          <a:p>
            <a:pPr lvl="0">
              <a:buFont typeface="Arial" pitchFamily="34" charset="0"/>
              <a:buChar char="•"/>
            </a:pPr>
            <a:r>
              <a:rPr lang="en-GB" sz="1200" kern="1200" baseline="0" dirty="0">
                <a:solidFill>
                  <a:schemeClr val="tx1"/>
                </a:solidFill>
                <a:latin typeface="+mn-lt"/>
                <a:ea typeface="+mn-ea"/>
                <a:cs typeface="+mn-cs"/>
              </a:rPr>
              <a:t> The first 5 weeks of the module were dedicated to learned about LabVIEW (using exercises based on LabVIEW Core 1) and myRIO (using the starter accessory kits and the myRIO project essentials guide) – the rest of the semester was spent developing the vision algorithms and control strategies</a:t>
            </a:r>
          </a:p>
          <a:p>
            <a:pPr>
              <a:buFont typeface="Arial" pitchFamily="34" charset="0"/>
              <a:buChar char="•"/>
            </a:pPr>
            <a:endParaRPr lang="en-GB" sz="1200" kern="1200" baseline="0" dirty="0">
              <a:solidFill>
                <a:schemeClr val="tx1"/>
              </a:solidFill>
              <a:latin typeface="+mn-lt"/>
              <a:ea typeface="+mn-ea"/>
              <a:cs typeface="+mn-cs"/>
            </a:endParaRPr>
          </a:p>
          <a:p>
            <a:pPr>
              <a:buFont typeface="Arial" pitchFamily="34" charset="0"/>
              <a:buChar char="•"/>
            </a:pPr>
            <a:endParaRPr lang="en-GB" dirty="0"/>
          </a:p>
          <a:p>
            <a:r>
              <a:rPr lang="en-GB" sz="1200" b="1" kern="1200" baseline="0" dirty="0">
                <a:solidFill>
                  <a:schemeClr val="tx1"/>
                </a:solidFill>
                <a:latin typeface="+mn-lt"/>
                <a:ea typeface="+mn-ea"/>
                <a:cs typeface="+mn-cs"/>
              </a:rPr>
              <a:t>Result</a:t>
            </a:r>
            <a:r>
              <a:rPr lang="en-GB" sz="1200" kern="1200" baseline="0" dirty="0">
                <a:solidFill>
                  <a:schemeClr val="tx1"/>
                </a:solidFill>
                <a:latin typeface="+mn-lt"/>
                <a:ea typeface="+mn-ea"/>
                <a:cs typeface="+mn-cs"/>
              </a:rPr>
              <a:t> (2-4 bullet points to explain the results. I would suggest tying the result back to the challenge... And include any major benefits like reducing time/cost/</a:t>
            </a:r>
            <a:r>
              <a:rPr lang="en-GB" sz="1200" kern="1200" baseline="0" dirty="0" err="1">
                <a:solidFill>
                  <a:schemeClr val="tx1"/>
                </a:solidFill>
                <a:latin typeface="+mn-lt"/>
                <a:ea typeface="+mn-ea"/>
                <a:cs typeface="+mn-cs"/>
              </a:rPr>
              <a:t>enviromental</a:t>
            </a:r>
            <a:r>
              <a:rPr lang="en-GB" sz="1200" kern="1200" baseline="0" dirty="0">
                <a:solidFill>
                  <a:schemeClr val="tx1"/>
                </a:solidFill>
                <a:latin typeface="+mn-lt"/>
                <a:ea typeface="+mn-ea"/>
                <a:cs typeface="+mn-cs"/>
              </a:rPr>
              <a:t> impact etc)</a:t>
            </a:r>
          </a:p>
          <a:p>
            <a:pPr>
              <a:buFont typeface="Arial" pitchFamily="34" charset="0"/>
              <a:buChar char="•"/>
            </a:pPr>
            <a:r>
              <a:rPr lang="en-GB" sz="1200" kern="1200" baseline="0" dirty="0">
                <a:solidFill>
                  <a:schemeClr val="tx1"/>
                </a:solidFill>
                <a:latin typeface="+mn-lt"/>
                <a:ea typeface="+mn-ea"/>
                <a:cs typeface="+mn-cs"/>
              </a:rPr>
              <a:t> The quality of work was unprecedented and </a:t>
            </a:r>
            <a:r>
              <a:rPr lang="en-GB" sz="1200" kern="1200" dirty="0">
                <a:solidFill>
                  <a:schemeClr val="tx1"/>
                </a:solidFill>
                <a:latin typeface="+mn-lt"/>
                <a:ea typeface="+mn-ea"/>
                <a:cs typeface="+mn-cs"/>
              </a:rPr>
              <a:t>student feedback has been entirely positive,</a:t>
            </a:r>
            <a:endParaRPr lang="en-GB" sz="1200" kern="1200" baseline="0" dirty="0">
              <a:solidFill>
                <a:schemeClr val="tx1"/>
              </a:solidFill>
              <a:latin typeface="+mn-lt"/>
              <a:ea typeface="+mn-ea"/>
              <a:cs typeface="+mn-cs"/>
            </a:endParaRPr>
          </a:p>
          <a:p>
            <a:pPr>
              <a:buFont typeface="Arial" pitchFamily="34" charset="0"/>
              <a:buChar char="•"/>
            </a:pPr>
            <a:r>
              <a:rPr lang="en-GB"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The NI tool chain accelerated the speed of development, enabling students to deploy solutions that easily match the complexity of previous projects in half the time, and with significantly fewer frustrations.</a:t>
            </a:r>
            <a:endParaRPr lang="en-GB" sz="1200" kern="1200" baseline="0" dirty="0">
              <a:solidFill>
                <a:schemeClr val="tx1"/>
              </a:solidFill>
              <a:latin typeface="+mn-lt"/>
              <a:ea typeface="+mn-ea"/>
              <a:cs typeface="+mn-cs"/>
            </a:endParaRPr>
          </a:p>
          <a:p>
            <a:pPr>
              <a:buFont typeface="Arial" pitchFamily="34" charset="0"/>
              <a:buChar char="•"/>
            </a:pPr>
            <a:r>
              <a:rPr lang="en-GB"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LabVIEW and myRIO have benefited the </a:t>
            </a:r>
            <a:r>
              <a:rPr lang="en-GB" sz="1200" kern="1200" dirty="0" err="1">
                <a:solidFill>
                  <a:schemeClr val="tx1"/>
                </a:solidFill>
                <a:latin typeface="+mn-lt"/>
                <a:ea typeface="+mn-ea"/>
                <a:cs typeface="+mn-cs"/>
              </a:rPr>
              <a:t>mechatronic</a:t>
            </a:r>
            <a:r>
              <a:rPr lang="en-GB" sz="1200" kern="1200" dirty="0">
                <a:solidFill>
                  <a:schemeClr val="tx1"/>
                </a:solidFill>
                <a:latin typeface="+mn-lt"/>
                <a:ea typeface="+mn-ea"/>
                <a:cs typeface="+mn-cs"/>
              </a:rPr>
              <a:t> module in many ways, including accelerated code development, superior user interface design, increasingly sophisticated control implementations, and a renewed focus on algorithm design rather than low-level coding. </a:t>
            </a:r>
          </a:p>
          <a:p>
            <a:pPr>
              <a:buFont typeface="Arial" pitchFamily="34" charset="0"/>
              <a:buChar char="•"/>
            </a:pPr>
            <a:r>
              <a:rPr lang="en-GB" sz="1200" kern="1200" dirty="0">
                <a:solidFill>
                  <a:schemeClr val="tx1"/>
                </a:solidFill>
                <a:latin typeface="+mn-lt"/>
                <a:ea typeface="+mn-ea"/>
                <a:cs typeface="+mn-cs"/>
              </a:rPr>
              <a:t> The adoption of NI technologies resulted in a marked increase in student engagement, which naturally led to improved grades and the best system implementations and student feedback to date. </a:t>
            </a:r>
          </a:p>
          <a:p>
            <a:pPr>
              <a:buFont typeface="Arial" pitchFamily="34" charset="0"/>
              <a:buChar char="•"/>
            </a:pPr>
            <a:r>
              <a:rPr lang="en-GB" sz="1200" kern="1200" dirty="0">
                <a:solidFill>
                  <a:schemeClr val="tx1"/>
                </a:solidFill>
                <a:latin typeface="+mn-lt"/>
                <a:ea typeface="+mn-ea"/>
                <a:cs typeface="+mn-cs"/>
              </a:rPr>
              <a:t> A student quote... “Having completed nearly five years of the mechanical engineering programme, I would’ve liked to have accessed more "real world" hands-on engineering opportunities. For me, the new </a:t>
            </a:r>
            <a:r>
              <a:rPr lang="en-GB" sz="1200" kern="1200" dirty="0" err="1">
                <a:solidFill>
                  <a:schemeClr val="tx1"/>
                </a:solidFill>
                <a:latin typeface="+mn-lt"/>
                <a:ea typeface="+mn-ea"/>
                <a:cs typeface="+mn-cs"/>
              </a:rPr>
              <a:t>mechatronics</a:t>
            </a:r>
            <a:r>
              <a:rPr lang="en-GB" sz="1200" kern="1200" dirty="0">
                <a:solidFill>
                  <a:schemeClr val="tx1"/>
                </a:solidFill>
                <a:latin typeface="+mn-lt"/>
                <a:ea typeface="+mn-ea"/>
                <a:cs typeface="+mn-cs"/>
              </a:rPr>
              <a:t> module was a highlight of the course - allowing us to develop both practical design skills and technical coding expertise, which we could not have achieved with lectures alone. Also, the ease-of-use of LabVIEW, enabled us to quickly try out complex ideas to further improve our work.”</a:t>
            </a:r>
          </a:p>
          <a:p>
            <a:pPr>
              <a:buFont typeface="Arial" pitchFamily="34" charset="0"/>
              <a:buChar char="•"/>
            </a:pPr>
            <a:endParaRPr lang="en-GB" sz="1200" dirty="0"/>
          </a:p>
          <a:p>
            <a:r>
              <a:rPr lang="en-GB" sz="1200" b="1" kern="1200" baseline="0" dirty="0">
                <a:solidFill>
                  <a:schemeClr val="tx1"/>
                </a:solidFill>
                <a:latin typeface="+mn-lt"/>
                <a:ea typeface="+mn-ea"/>
                <a:cs typeface="+mn-cs"/>
              </a:rPr>
              <a:t>Pull Quote </a:t>
            </a:r>
            <a:r>
              <a:rPr lang="en-GB" sz="1200" kern="1200" baseline="0" dirty="0">
                <a:solidFill>
                  <a:schemeClr val="tx1"/>
                </a:solidFill>
                <a:latin typeface="+mn-lt"/>
                <a:ea typeface="+mn-ea"/>
                <a:cs typeface="+mn-cs"/>
              </a:rPr>
              <a:t>(include a direct quote from the customer, as well as the customer’s name and job title)</a:t>
            </a:r>
          </a:p>
          <a:p>
            <a:r>
              <a:rPr lang="en-GB" sz="1200" i="1" kern="1200" dirty="0">
                <a:solidFill>
                  <a:schemeClr val="tx1"/>
                </a:solidFill>
                <a:latin typeface="+mn-lt"/>
                <a:ea typeface="+mn-ea"/>
                <a:cs typeface="+mn-cs"/>
              </a:rPr>
              <a:t>“LabVIEW and myRIO have benefited the </a:t>
            </a:r>
            <a:r>
              <a:rPr lang="en-GB" sz="1200" i="1" kern="1200" dirty="0" err="1">
                <a:solidFill>
                  <a:schemeClr val="tx1"/>
                </a:solidFill>
                <a:latin typeface="+mn-lt"/>
                <a:ea typeface="+mn-ea"/>
                <a:cs typeface="+mn-cs"/>
              </a:rPr>
              <a:t>mechatronic</a:t>
            </a:r>
            <a:r>
              <a:rPr lang="en-GB" sz="1200" i="1" kern="1200" dirty="0">
                <a:solidFill>
                  <a:schemeClr val="tx1"/>
                </a:solidFill>
                <a:latin typeface="+mn-lt"/>
                <a:ea typeface="+mn-ea"/>
                <a:cs typeface="+mn-cs"/>
              </a:rPr>
              <a:t> module in many ways, including accelerated code development, superior user interface design, increasingly sophisticated control implementations, and a renewed focus on algorithm design rather than low-level coding”</a:t>
            </a:r>
          </a:p>
          <a:p>
            <a:r>
              <a:rPr lang="en-GB" sz="1200" kern="1200" dirty="0">
                <a:solidFill>
                  <a:schemeClr val="tx1"/>
                </a:solidFill>
                <a:latin typeface="+mn-lt"/>
                <a:ea typeface="+mn-ea"/>
                <a:cs typeface="+mn-cs"/>
              </a:rPr>
              <a:t>Antony Sutton, </a:t>
            </a:r>
            <a:r>
              <a:rPr lang="en-GB" sz="1200" kern="1200" dirty="0" err="1">
                <a:solidFill>
                  <a:schemeClr val="tx1"/>
                </a:solidFill>
                <a:latin typeface="+mn-lt"/>
                <a:ea typeface="+mn-ea"/>
                <a:cs typeface="+mn-cs"/>
              </a:rPr>
              <a:t>Wolfson</a:t>
            </a:r>
            <a:r>
              <a:rPr lang="en-GB" sz="1200" kern="1200" dirty="0">
                <a:solidFill>
                  <a:schemeClr val="tx1"/>
                </a:solidFill>
                <a:latin typeface="+mn-lt"/>
                <a:ea typeface="+mn-ea"/>
                <a:cs typeface="+mn-cs"/>
              </a:rPr>
              <a:t> School of Mechanical and manufacturing Engineering, Loughborough University</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478441E-11C8-4B1C-BA6E-A8DBDFE3EBBF}" type="slidenum">
              <a:rPr lang="en-US" smtClean="0"/>
              <a:pPr/>
              <a:t>16</a:t>
            </a:fld>
            <a:endParaRPr lang="en-US"/>
          </a:p>
        </p:txBody>
      </p:sp>
    </p:spTree>
    <p:extLst>
      <p:ext uri="{BB962C8B-B14F-4D97-AF65-F5344CB8AC3E}">
        <p14:creationId xmlns:p14="http://schemas.microsoft.com/office/powerpoint/2010/main" val="26260921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GB" sz="1200" b="1" kern="1200" baseline="0" dirty="0">
                <a:solidFill>
                  <a:schemeClr val="tx1"/>
                </a:solidFill>
                <a:latin typeface="+mn-lt"/>
                <a:ea typeface="+mn-ea"/>
                <a:cs typeface="+mn-cs"/>
              </a:rPr>
              <a:t>Slide Creator: Celine Duong</a:t>
            </a:r>
          </a:p>
          <a:p>
            <a:endParaRPr lang="en-GB" sz="1200" b="0" kern="1200" baseline="0" dirty="0">
              <a:solidFill>
                <a:schemeClr val="tx1"/>
              </a:solidFill>
              <a:latin typeface="+mn-lt"/>
              <a:ea typeface="+mn-ea"/>
              <a:cs typeface="+mn-cs"/>
            </a:endParaRPr>
          </a:p>
          <a:p>
            <a:r>
              <a:rPr lang="en-GB" sz="1200" b="0" kern="1200" baseline="0" dirty="0">
                <a:solidFill>
                  <a:schemeClr val="tx1"/>
                </a:solidFill>
                <a:latin typeface="+mn-lt"/>
                <a:ea typeface="+mn-ea"/>
                <a:cs typeface="+mn-cs"/>
              </a:rPr>
              <a:t>https://decibel.ni.com/content/docs/DOC-42834</a:t>
            </a: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Challenge</a:t>
            </a:r>
            <a:r>
              <a:rPr lang="en-GB" sz="1200" kern="1200" baseline="0" dirty="0">
                <a:solidFill>
                  <a:schemeClr val="tx1"/>
                </a:solidFill>
                <a:latin typeface="+mn-lt"/>
                <a:ea typeface="+mn-ea"/>
                <a:cs typeface="+mn-cs"/>
              </a:rPr>
              <a:t> (4-8 bullet points to explain the challenge)</a:t>
            </a:r>
          </a:p>
          <a:p>
            <a:pPr>
              <a:buFont typeface="Arial" pitchFamily="34" charset="0"/>
              <a:buChar char="•"/>
            </a:pPr>
            <a:r>
              <a:rPr lang="en-GB" sz="1200" kern="1200" baseline="0" dirty="0">
                <a:solidFill>
                  <a:schemeClr val="tx1"/>
                </a:solidFill>
                <a:latin typeface="+mn-lt"/>
                <a:ea typeface="+mn-ea"/>
                <a:cs typeface="+mn-cs"/>
              </a:rPr>
              <a:t> A group of students decided to take over the </a:t>
            </a:r>
            <a:r>
              <a:rPr lang="en-GB" sz="1200" kern="1200" baseline="0" dirty="0" err="1">
                <a:solidFill>
                  <a:schemeClr val="tx1"/>
                </a:solidFill>
                <a:latin typeface="+mn-lt"/>
                <a:ea typeface="+mn-ea"/>
                <a:cs typeface="+mn-cs"/>
              </a:rPr>
              <a:t>Orseus</a:t>
            </a:r>
            <a:r>
              <a:rPr lang="en-GB" sz="1200" kern="1200" baseline="0" dirty="0">
                <a:solidFill>
                  <a:schemeClr val="tx1"/>
                </a:solidFill>
                <a:latin typeface="+mn-lt"/>
                <a:ea typeface="+mn-ea"/>
                <a:cs typeface="+mn-cs"/>
              </a:rPr>
              <a:t> </a:t>
            </a:r>
            <a:r>
              <a:rPr lang="en-US" dirty="0"/>
              <a:t>project. The main goal is to design a high altitude balloon containing experiments. It will</a:t>
            </a:r>
            <a:r>
              <a:rPr lang="en-US" baseline="0" dirty="0"/>
              <a:t> be launched to the space under very low pressure and temperature conditions. Then, the balloon will be burst </a:t>
            </a:r>
            <a:r>
              <a:rPr lang="en-US" dirty="0"/>
              <a:t>in order to take</a:t>
            </a:r>
            <a:r>
              <a:rPr lang="en-US" baseline="0" dirty="0"/>
              <a:t> it back and</a:t>
            </a:r>
            <a:r>
              <a:rPr lang="en-US" dirty="0"/>
              <a:t> collect the measurements for post</a:t>
            </a:r>
            <a:r>
              <a:rPr lang="en-US" baseline="0" dirty="0"/>
              <a:t> processing.</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a:t> </a:t>
            </a:r>
            <a:r>
              <a:rPr lang="en-US" sz="1200" baseline="0" dirty="0"/>
              <a:t>In</a:t>
            </a:r>
            <a:r>
              <a:rPr lang="en-US" sz="1200" dirty="0"/>
              <a:t> collaboration with the “</a:t>
            </a:r>
            <a:r>
              <a:rPr lang="en-US" sz="1200" dirty="0" err="1"/>
              <a:t>Planète</a:t>
            </a:r>
            <a:r>
              <a:rPr lang="en-US" sz="1200" dirty="0"/>
              <a:t> Sciences” association and “CNES”, they have identified and selected several interesting physics experiments to be integrated inside the balloon payload. For instance, the design of a voltage generator based on thermoelectric effect, the study of solar radiation and the measurement of pollution. More conventional experiences were also included such as the study of the dynamics of the payload regarding its the altitude or the experimental validation of theoretical laws relating  temperature and pressure.</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a:t> This project also</a:t>
            </a:r>
            <a:r>
              <a:rPr lang="en-US" baseline="0" dirty="0"/>
              <a:t> intends </a:t>
            </a:r>
            <a:r>
              <a:rPr lang="en-US" dirty="0"/>
              <a:t>to assess the performance of new sensory and instrumentation technology under very low pressure and temperature</a:t>
            </a:r>
            <a:r>
              <a:rPr lang="en-US" baseline="0" dirty="0"/>
              <a:t> conditions.</a:t>
            </a:r>
            <a:endParaRPr lang="en-US" dirty="0"/>
          </a:p>
          <a:p>
            <a:pPr>
              <a:buFont typeface="Arial" pitchFamily="34" charset="0"/>
              <a:buNone/>
            </a:pPr>
            <a:r>
              <a:rPr lang="en-US" b="1" dirty="0"/>
              <a:t>*NOTE: The image used in the Challenge was taken from the</a:t>
            </a:r>
            <a:r>
              <a:rPr lang="en-US" b="1" baseline="0" dirty="0"/>
              <a:t> camera attached to this </a:t>
            </a:r>
            <a:r>
              <a:rPr lang="en-US" b="1" baseline="0" dirty="0" err="1"/>
              <a:t>Orseus</a:t>
            </a:r>
            <a:r>
              <a:rPr lang="en-US" b="1" baseline="0" dirty="0"/>
              <a:t> Project!!</a:t>
            </a:r>
            <a:endParaRPr lang="en-US" b="1" dirty="0"/>
          </a:p>
          <a:p>
            <a:pPr>
              <a:buFont typeface="Arial" pitchFamily="34" charset="0"/>
              <a:buChar char="•"/>
            </a:pPr>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Solution</a:t>
            </a:r>
            <a:r>
              <a:rPr lang="en-GB" sz="1200" kern="1200" baseline="0" dirty="0">
                <a:solidFill>
                  <a:schemeClr val="tx1"/>
                </a:solidFill>
                <a:latin typeface="+mn-lt"/>
                <a:ea typeface="+mn-ea"/>
                <a:cs typeface="+mn-cs"/>
              </a:rPr>
              <a:t> (4-8 bullet points to explain the NI based solution)</a:t>
            </a:r>
          </a:p>
          <a:p>
            <a:pPr>
              <a:buFont typeface="Arial" pitchFamily="34" charset="0"/>
              <a:buChar char="•"/>
            </a:pPr>
            <a:r>
              <a:rPr lang="en-GB" sz="1200" kern="1200" baseline="0" dirty="0">
                <a:solidFill>
                  <a:schemeClr val="tx1"/>
                </a:solidFill>
                <a:latin typeface="+mn-lt"/>
                <a:ea typeface="+mn-ea"/>
                <a:cs typeface="+mn-cs"/>
              </a:rPr>
              <a:t> The Institute of Technology of </a:t>
            </a:r>
            <a:r>
              <a:rPr lang="en-GB" sz="1200" kern="1200" baseline="0" dirty="0" err="1">
                <a:solidFill>
                  <a:schemeClr val="tx1"/>
                </a:solidFill>
                <a:latin typeface="+mn-lt"/>
                <a:ea typeface="+mn-ea"/>
                <a:cs typeface="+mn-cs"/>
              </a:rPr>
              <a:t>Orsay</a:t>
            </a:r>
            <a:r>
              <a:rPr lang="en-GB" sz="1200" kern="1200" baseline="0" dirty="0">
                <a:solidFill>
                  <a:schemeClr val="tx1"/>
                </a:solidFill>
                <a:latin typeface="+mn-lt"/>
                <a:ea typeface="+mn-ea"/>
                <a:cs typeface="+mn-cs"/>
              </a:rPr>
              <a:t> (south of Paris) is one of the French </a:t>
            </a:r>
            <a:r>
              <a:rPr lang="en-GB" sz="1200" kern="1200" baseline="0" dirty="0" err="1">
                <a:solidFill>
                  <a:schemeClr val="tx1"/>
                </a:solidFill>
                <a:latin typeface="+mn-lt"/>
                <a:ea typeface="+mn-ea"/>
                <a:cs typeface="+mn-cs"/>
              </a:rPr>
              <a:t>LabVIEW</a:t>
            </a:r>
            <a:r>
              <a:rPr lang="en-GB" sz="1200" kern="1200" baseline="0" dirty="0">
                <a:solidFill>
                  <a:schemeClr val="tx1"/>
                </a:solidFill>
                <a:latin typeface="+mn-lt"/>
                <a:ea typeface="+mn-ea"/>
                <a:cs typeface="+mn-cs"/>
              </a:rPr>
              <a:t> Academy. For this project, they choose to design and to </a:t>
            </a:r>
            <a:r>
              <a:rPr lang="en-GB" sz="1200" kern="1200" baseline="0" dirty="0" err="1">
                <a:solidFill>
                  <a:schemeClr val="tx1"/>
                </a:solidFill>
                <a:latin typeface="+mn-lt"/>
                <a:ea typeface="+mn-ea"/>
                <a:cs typeface="+mn-cs"/>
              </a:rPr>
              <a:t>developpe</a:t>
            </a:r>
            <a:r>
              <a:rPr lang="en-GB" sz="1200" kern="1200" baseline="0" dirty="0">
                <a:solidFill>
                  <a:schemeClr val="tx1"/>
                </a:solidFill>
                <a:latin typeface="+mn-lt"/>
                <a:ea typeface="+mn-ea"/>
                <a:cs typeface="+mn-cs"/>
              </a:rPr>
              <a:t> the entire system with the </a:t>
            </a:r>
            <a:r>
              <a:rPr lang="en-GB" sz="1200" kern="1200" baseline="0" dirty="0" err="1">
                <a:solidFill>
                  <a:schemeClr val="tx1"/>
                </a:solidFill>
                <a:latin typeface="+mn-lt"/>
                <a:ea typeface="+mn-ea"/>
                <a:cs typeface="+mn-cs"/>
              </a:rPr>
              <a:t>myRIO</a:t>
            </a:r>
            <a:r>
              <a:rPr lang="en-GB" sz="1200" kern="1200" baseline="0" dirty="0">
                <a:solidFill>
                  <a:schemeClr val="tx1"/>
                </a:solidFill>
                <a:latin typeface="+mn-lt"/>
                <a:ea typeface="+mn-ea"/>
                <a:cs typeface="+mn-cs"/>
              </a:rPr>
              <a:t> and NI </a:t>
            </a:r>
            <a:r>
              <a:rPr lang="en-GB" sz="1200" kern="1200" baseline="0" dirty="0" err="1">
                <a:solidFill>
                  <a:schemeClr val="tx1"/>
                </a:solidFill>
                <a:latin typeface="+mn-lt"/>
                <a:ea typeface="+mn-ea"/>
                <a:cs typeface="+mn-cs"/>
              </a:rPr>
              <a:t>LabVIEW</a:t>
            </a:r>
            <a:r>
              <a:rPr lang="en-GB" sz="1200" kern="1200" baseline="0" dirty="0">
                <a:solidFill>
                  <a:schemeClr val="tx1"/>
                </a:solidFill>
                <a:latin typeface="+mn-lt"/>
                <a:ea typeface="+mn-ea"/>
                <a:cs typeface="+mn-cs"/>
              </a:rPr>
              <a:t>.</a:t>
            </a:r>
          </a:p>
          <a:p>
            <a:pPr>
              <a:buFont typeface="Arial" pitchFamily="34" charset="0"/>
              <a:buChar char="•"/>
            </a:pPr>
            <a:r>
              <a:rPr lang="en-US" dirty="0"/>
              <a:t>Taking advantage of a previous year high altitude balloon project experience, the students team have decided to radically improve the electronic architecture of the payload. They replaced the initial embedded microcontroller with the NI </a:t>
            </a:r>
            <a:r>
              <a:rPr lang="en-US" dirty="0" err="1"/>
              <a:t>myRIO</a:t>
            </a:r>
            <a:r>
              <a:rPr lang="en-US" dirty="0"/>
              <a:t>. This change made considerably easier the </a:t>
            </a:r>
            <a:r>
              <a:rPr lang="en-US" dirty="0" err="1"/>
              <a:t>programmation</a:t>
            </a:r>
            <a:r>
              <a:rPr lang="en-US" baseline="0" dirty="0"/>
              <a:t> </a:t>
            </a:r>
            <a:r>
              <a:rPr lang="en-US" dirty="0"/>
              <a:t>for the students who already knew</a:t>
            </a:r>
            <a:r>
              <a:rPr lang="en-US" baseline="0" dirty="0"/>
              <a:t> the concept of </a:t>
            </a:r>
            <a:r>
              <a:rPr lang="en-US" baseline="0" dirty="0" err="1"/>
              <a:t>LabVIEW</a:t>
            </a:r>
            <a:r>
              <a:rPr lang="en-US" baseline="0" dirty="0"/>
              <a:t> programming with NI </a:t>
            </a:r>
            <a:r>
              <a:rPr lang="en-US" baseline="0" dirty="0" err="1"/>
              <a:t>myRIO</a:t>
            </a:r>
            <a:r>
              <a:rPr lang="en-US" baseline="0" dirty="0"/>
              <a:t>.</a:t>
            </a:r>
            <a:endParaRPr lang="en-GB" sz="1200" kern="1200" baseline="0" dirty="0">
              <a:solidFill>
                <a:schemeClr val="tx1"/>
              </a:solidFill>
              <a:latin typeface="+mn-lt"/>
              <a:ea typeface="+mn-ea"/>
              <a:cs typeface="+mn-cs"/>
            </a:endParaRPr>
          </a:p>
          <a:p>
            <a:pPr>
              <a:buFont typeface="Arial" pitchFamily="34" charset="0"/>
              <a:buChar char="•"/>
            </a:pPr>
            <a:r>
              <a:rPr lang="en-GB" sz="1200" kern="1200" baseline="0" dirty="0">
                <a:solidFill>
                  <a:schemeClr val="tx1"/>
                </a:solidFill>
                <a:latin typeface="+mn-lt"/>
                <a:ea typeface="+mn-ea"/>
                <a:cs typeface="+mn-cs"/>
              </a:rPr>
              <a:t> The </a:t>
            </a:r>
            <a:r>
              <a:rPr lang="en-GB" sz="1200" kern="1200" baseline="0" dirty="0" err="1">
                <a:solidFill>
                  <a:schemeClr val="tx1"/>
                </a:solidFill>
                <a:latin typeface="+mn-lt"/>
                <a:ea typeface="+mn-ea"/>
                <a:cs typeface="+mn-cs"/>
              </a:rPr>
              <a:t>myRIO</a:t>
            </a:r>
            <a:r>
              <a:rPr lang="en-GB" sz="1200" kern="1200" baseline="0" dirty="0">
                <a:solidFill>
                  <a:schemeClr val="tx1"/>
                </a:solidFill>
                <a:latin typeface="+mn-lt"/>
                <a:ea typeface="+mn-ea"/>
                <a:cs typeface="+mn-cs"/>
              </a:rPr>
              <a:t> is the “heart” of the entire system and is connected to </a:t>
            </a:r>
            <a:r>
              <a:rPr lang="en-GB" sz="1200" kern="1200" baseline="0" dirty="0" err="1">
                <a:solidFill>
                  <a:schemeClr val="tx1"/>
                </a:solidFill>
                <a:latin typeface="+mn-lt"/>
                <a:ea typeface="+mn-ea"/>
                <a:cs typeface="+mn-cs"/>
              </a:rPr>
              <a:t>mutliple</a:t>
            </a:r>
            <a:r>
              <a:rPr lang="en-GB" sz="1200" kern="1200" baseline="0" dirty="0">
                <a:solidFill>
                  <a:schemeClr val="tx1"/>
                </a:solidFill>
                <a:latin typeface="+mn-lt"/>
                <a:ea typeface="+mn-ea"/>
                <a:cs typeface="+mn-cs"/>
              </a:rPr>
              <a:t> sensors (</a:t>
            </a:r>
            <a:r>
              <a:rPr lang="en-GB" sz="1200" kern="1200" baseline="0" dirty="0" err="1">
                <a:solidFill>
                  <a:schemeClr val="tx1"/>
                </a:solidFill>
                <a:latin typeface="+mn-lt"/>
                <a:ea typeface="+mn-ea"/>
                <a:cs typeface="+mn-cs"/>
              </a:rPr>
              <a:t>thermistor</a:t>
            </a:r>
            <a:r>
              <a:rPr lang="en-GB" sz="1200" kern="1200" baseline="0" dirty="0">
                <a:solidFill>
                  <a:schemeClr val="tx1"/>
                </a:solidFill>
                <a:latin typeface="+mn-lt"/>
                <a:ea typeface="+mn-ea"/>
                <a:cs typeface="+mn-cs"/>
              </a:rPr>
              <a:t>, accelerometer, photodiode, GPS receiver, IR distance sensor, Ultrasonic range finder), an onboard camera for live image recording and a radio station for communication. All the needed physical parameters will be recorded, save into an USB key and manage by </a:t>
            </a:r>
            <a:r>
              <a:rPr lang="en-GB" sz="1200" kern="1200" baseline="0" dirty="0" err="1">
                <a:solidFill>
                  <a:schemeClr val="tx1"/>
                </a:solidFill>
                <a:latin typeface="+mn-lt"/>
                <a:ea typeface="+mn-ea"/>
                <a:cs typeface="+mn-cs"/>
              </a:rPr>
              <a:t>LabVIEW</a:t>
            </a:r>
            <a:r>
              <a:rPr lang="en-GB" sz="1200" kern="1200" baseline="0" dirty="0">
                <a:solidFill>
                  <a:schemeClr val="tx1"/>
                </a:solidFill>
                <a:latin typeface="+mn-lt"/>
                <a:ea typeface="+mn-ea"/>
                <a:cs typeface="+mn-cs"/>
              </a:rPr>
              <a:t>.</a:t>
            </a:r>
          </a:p>
          <a:p>
            <a:pPr>
              <a:buFont typeface="Arial" pitchFamily="34" charset="0"/>
              <a:buChar char="•"/>
            </a:pPr>
            <a:r>
              <a:rPr lang="en-GB" sz="1200" kern="1200" baseline="0" dirty="0">
                <a:solidFill>
                  <a:schemeClr val="tx1"/>
                </a:solidFill>
                <a:latin typeface="+mn-lt"/>
                <a:ea typeface="+mn-ea"/>
                <a:cs typeface="+mn-cs"/>
              </a:rPr>
              <a:t> A live / real-time processing can be done during the launching.</a:t>
            </a:r>
          </a:p>
          <a:p>
            <a:pPr>
              <a:buFont typeface="Arial" pitchFamily="34" charset="0"/>
              <a:buChar char="•"/>
            </a:pPr>
            <a:r>
              <a:rPr lang="en-GB" sz="1200" kern="1200" baseline="0" dirty="0">
                <a:solidFill>
                  <a:schemeClr val="tx1"/>
                </a:solidFill>
                <a:latin typeface="+mn-lt"/>
                <a:ea typeface="+mn-ea"/>
                <a:cs typeface="+mn-cs"/>
              </a:rPr>
              <a:t> After the landing, even if the payload was a bit damaged, they still were able to collect the date for post processing.</a:t>
            </a:r>
          </a:p>
          <a:p>
            <a:pPr>
              <a:buFont typeface="Arial" pitchFamily="34" charset="0"/>
              <a:buChar char="•"/>
            </a:pP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Result</a:t>
            </a:r>
            <a:r>
              <a:rPr lang="en-GB" sz="1200" kern="1200" baseline="0" dirty="0">
                <a:solidFill>
                  <a:schemeClr val="tx1"/>
                </a:solidFill>
                <a:latin typeface="+mn-lt"/>
                <a:ea typeface="+mn-ea"/>
                <a:cs typeface="+mn-cs"/>
              </a:rPr>
              <a:t> (2-4 bullet points to explain the results. I would suggest </a:t>
            </a:r>
            <a:r>
              <a:rPr lang="en-GB" sz="1200" kern="1200" baseline="0" dirty="0" err="1">
                <a:solidFill>
                  <a:schemeClr val="tx1"/>
                </a:solidFill>
                <a:latin typeface="+mn-lt"/>
                <a:ea typeface="+mn-ea"/>
                <a:cs typeface="+mn-cs"/>
              </a:rPr>
              <a:t>tieing</a:t>
            </a:r>
            <a:r>
              <a:rPr lang="en-GB" sz="1200" kern="1200" baseline="0" dirty="0">
                <a:solidFill>
                  <a:schemeClr val="tx1"/>
                </a:solidFill>
                <a:latin typeface="+mn-lt"/>
                <a:ea typeface="+mn-ea"/>
                <a:cs typeface="+mn-cs"/>
              </a:rPr>
              <a:t> the result back to the challenge... And include any major benefits like reducing time/cost/</a:t>
            </a:r>
            <a:r>
              <a:rPr lang="en-GB" sz="1200" kern="1200" baseline="0" dirty="0" err="1">
                <a:solidFill>
                  <a:schemeClr val="tx1"/>
                </a:solidFill>
                <a:latin typeface="+mn-lt"/>
                <a:ea typeface="+mn-ea"/>
                <a:cs typeface="+mn-cs"/>
              </a:rPr>
              <a:t>enviromental</a:t>
            </a:r>
            <a:r>
              <a:rPr lang="en-GB" sz="1200" kern="1200" baseline="0" dirty="0">
                <a:solidFill>
                  <a:schemeClr val="tx1"/>
                </a:solidFill>
                <a:latin typeface="+mn-lt"/>
                <a:ea typeface="+mn-ea"/>
                <a:cs typeface="+mn-cs"/>
              </a:rPr>
              <a:t> impact etc)</a:t>
            </a:r>
          </a:p>
          <a:p>
            <a:pPr>
              <a:buFont typeface="Arial" pitchFamily="34" charset="0"/>
              <a:buChar char="•"/>
            </a:pPr>
            <a:r>
              <a:rPr lang="en-GB" sz="1200" kern="1200" baseline="0" dirty="0">
                <a:solidFill>
                  <a:schemeClr val="tx1"/>
                </a:solidFill>
                <a:latin typeface="+mn-lt"/>
                <a:ea typeface="+mn-ea"/>
                <a:cs typeface="+mn-cs"/>
              </a:rPr>
              <a:t> The NI </a:t>
            </a:r>
            <a:r>
              <a:rPr lang="en-GB" sz="1200" kern="1200" baseline="0" dirty="0" err="1">
                <a:solidFill>
                  <a:schemeClr val="tx1"/>
                </a:solidFill>
                <a:latin typeface="+mn-lt"/>
                <a:ea typeface="+mn-ea"/>
                <a:cs typeface="+mn-cs"/>
              </a:rPr>
              <a:t>myRIO</a:t>
            </a:r>
            <a:r>
              <a:rPr lang="en-GB" sz="1200" kern="1200" baseline="0" dirty="0">
                <a:solidFill>
                  <a:schemeClr val="tx1"/>
                </a:solidFill>
                <a:latin typeface="+mn-lt"/>
                <a:ea typeface="+mn-ea"/>
                <a:cs typeface="+mn-cs"/>
              </a:rPr>
              <a:t> clearly allow the students to quickly design and to develop a real-time embedded system with high level of accuracy and high resistance to extreme environment conditions (low pressure, low temperature, high speed).</a:t>
            </a:r>
          </a:p>
          <a:p>
            <a:pPr>
              <a:buFont typeface="Arial" pitchFamily="34" charset="0"/>
              <a:buChar char="•"/>
            </a:pPr>
            <a:r>
              <a:rPr lang="en-GB" sz="1200" kern="1200" baseline="0" dirty="0">
                <a:solidFill>
                  <a:schemeClr val="tx1"/>
                </a:solidFill>
                <a:latin typeface="+mn-lt"/>
                <a:ea typeface="+mn-ea"/>
                <a:cs typeface="+mn-cs"/>
              </a:rPr>
              <a:t> The results obtained are impressive : the NI </a:t>
            </a:r>
            <a:r>
              <a:rPr lang="en-GB" sz="1200" kern="1200" baseline="0" dirty="0" err="1">
                <a:solidFill>
                  <a:schemeClr val="tx1"/>
                </a:solidFill>
                <a:latin typeface="+mn-lt"/>
                <a:ea typeface="+mn-ea"/>
                <a:cs typeface="+mn-cs"/>
              </a:rPr>
              <a:t>myRIO</a:t>
            </a:r>
            <a:r>
              <a:rPr lang="en-GB" sz="1200" kern="1200" baseline="0" dirty="0">
                <a:solidFill>
                  <a:schemeClr val="tx1"/>
                </a:solidFill>
                <a:latin typeface="+mn-lt"/>
                <a:ea typeface="+mn-ea"/>
                <a:cs typeface="+mn-cs"/>
              </a:rPr>
              <a:t> registered during 13 hours without stopping ! Amazing pictures from the space and some beautiful landscape were captured during the trip. All the data were also totally readable for a post processing.</a:t>
            </a:r>
          </a:p>
          <a:p>
            <a:pPr>
              <a:buFont typeface="Arial" pitchFamily="34" charset="0"/>
              <a:buChar char="•"/>
            </a:pPr>
            <a:r>
              <a:rPr lang="en-GB" sz="1200" kern="1200" baseline="0" dirty="0">
                <a:solidFill>
                  <a:schemeClr val="tx1"/>
                </a:solidFill>
                <a:latin typeface="+mn-lt"/>
                <a:ea typeface="+mn-ea"/>
                <a:cs typeface="+mn-cs"/>
              </a:rPr>
              <a:t> The association of NI software and hardware help the students to finalize the project, to decrease the time development and to focus </a:t>
            </a:r>
            <a:r>
              <a:rPr lang="en-US" dirty="0"/>
              <a:t>on other issues related to the measurement.</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Pull Quote </a:t>
            </a:r>
            <a:r>
              <a:rPr lang="en-GB" sz="1200" kern="1200" baseline="0" dirty="0">
                <a:solidFill>
                  <a:schemeClr val="tx1"/>
                </a:solidFill>
                <a:latin typeface="+mn-lt"/>
                <a:ea typeface="+mn-ea"/>
                <a:cs typeface="+mn-cs"/>
              </a:rPr>
              <a:t>(include a direct quote from the customer, as well as the customer’s name and job title)</a:t>
            </a:r>
          </a:p>
          <a:p>
            <a:pPr>
              <a:buFont typeface="Arial" pitchFamily="34" charset="0"/>
              <a:buChar char="•"/>
            </a:pPr>
            <a:r>
              <a:rPr lang="en-GB" sz="1200" kern="1200" baseline="0" dirty="0">
                <a:solidFill>
                  <a:schemeClr val="tx1"/>
                </a:solidFill>
                <a:latin typeface="+mn-lt"/>
                <a:ea typeface="+mn-ea"/>
                <a:cs typeface="+mn-cs"/>
              </a:rPr>
              <a:t> “</a:t>
            </a:r>
            <a:r>
              <a:rPr lang="en-US" dirty="0"/>
              <a:t>This experience was very rewarding for our students. They were able to use their knowledge and achieve with success a major project.” –</a:t>
            </a:r>
            <a:r>
              <a:rPr lang="en-US" baseline="0" dirty="0"/>
              <a:t> </a:t>
            </a:r>
            <a:r>
              <a:rPr lang="en-US" baseline="0" dirty="0" err="1"/>
              <a:t>Bastien</a:t>
            </a:r>
            <a:r>
              <a:rPr lang="en-US" baseline="0" dirty="0"/>
              <a:t> VINCKE (Professor at the Institute of Technology of </a:t>
            </a:r>
            <a:r>
              <a:rPr lang="en-US" baseline="0" dirty="0" err="1"/>
              <a:t>Orsay</a:t>
            </a:r>
            <a:r>
              <a:rPr lang="en-US" baseline="0" dirty="0"/>
              <a:t>)</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478441E-11C8-4B1C-BA6E-A8DBDFE3EBBF}" type="slidenum">
              <a:rPr lang="en-US" smtClean="0"/>
              <a:pPr/>
              <a:t>17</a:t>
            </a:fld>
            <a:endParaRPr lang="en-US"/>
          </a:p>
        </p:txBody>
      </p:sp>
    </p:spTree>
    <p:extLst>
      <p:ext uri="{BB962C8B-B14F-4D97-AF65-F5344CB8AC3E}">
        <p14:creationId xmlns:p14="http://schemas.microsoft.com/office/powerpoint/2010/main" val="41766844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GB" sz="1200" b="1" kern="1200" baseline="0" dirty="0">
                <a:solidFill>
                  <a:schemeClr val="tx1"/>
                </a:solidFill>
                <a:latin typeface="+mn-lt"/>
                <a:ea typeface="+mn-ea"/>
                <a:cs typeface="+mn-cs"/>
              </a:rPr>
              <a:t>Slide Creator: Jan Wagner</a:t>
            </a:r>
          </a:p>
          <a:p>
            <a:endParaRPr lang="en-GB" sz="1200" b="1"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Case Study link from ni.com: https://decibel.ni.com/content/docs/DOC-37214</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Challenge</a:t>
            </a:r>
            <a:r>
              <a:rPr lang="en-GB" sz="1200" kern="1200" baseline="0" dirty="0">
                <a:solidFill>
                  <a:schemeClr val="tx1"/>
                </a:solidFill>
                <a:latin typeface="+mn-lt"/>
                <a:ea typeface="+mn-ea"/>
                <a:cs typeface="+mn-cs"/>
              </a:rPr>
              <a:t> </a:t>
            </a:r>
          </a:p>
          <a:p>
            <a:pPr marL="171450" indent="-171450">
              <a:buFont typeface="Arial" panose="020B0604020202020204" pitchFamily="34" charset="0"/>
              <a:buChar char="•"/>
            </a:pPr>
            <a:r>
              <a:rPr lang="en-US" dirty="0"/>
              <a:t>In the third year of studying mechanical engineering teams of up to eight ETH students develop a product from the initial idea to a reliable prototype of a complex mechatronic system –</a:t>
            </a:r>
            <a:r>
              <a:rPr lang="en-US" baseline="0" dirty="0"/>
              <a:t> the so called “focus project” is lasting two semesters</a:t>
            </a:r>
            <a:endParaRPr lang="en-US" dirty="0"/>
          </a:p>
          <a:p>
            <a:pPr marL="171450" indent="-171450">
              <a:buFont typeface="Arial" panose="020B0604020202020204" pitchFamily="34" charset="0"/>
              <a:buChar char="•"/>
            </a:pPr>
            <a:r>
              <a:rPr lang="en-US" dirty="0"/>
              <a:t>The projects are interdisciplinary and the ETH student teams collaborate with students from other departments and universities (HSLU, D-ITET, </a:t>
            </a:r>
            <a:r>
              <a:rPr lang="en-US" dirty="0" err="1"/>
              <a:t>ZHdK</a:t>
            </a:r>
            <a:r>
              <a:rPr lang="en-US" dirty="0"/>
              <a:t>, University of St. </a:t>
            </a:r>
            <a:r>
              <a:rPr lang="en-US" dirty="0" err="1"/>
              <a:t>Gallen</a:t>
            </a:r>
            <a:r>
              <a:rPr lang="en-US" dirty="0"/>
              <a:t>, NTB-</a:t>
            </a:r>
            <a:r>
              <a:rPr lang="en-US" dirty="0" err="1"/>
              <a:t>Buchs</a:t>
            </a:r>
            <a:r>
              <a:rPr lang="en-US" dirty="0"/>
              <a:t>, etc.).</a:t>
            </a:r>
          </a:p>
          <a:p>
            <a:pPr marL="171450" indent="-171450">
              <a:buFont typeface="Arial" panose="020B0604020202020204" pitchFamily="34" charset="0"/>
              <a:buChar char="•"/>
            </a:pPr>
            <a:r>
              <a:rPr lang="en-US" dirty="0"/>
              <a:t>Based on an innovative project idea, the teams pass through all phases of an industrial product development process. The students work in a realistic industrial environment and deal with all product development related topics: concept, draft, simulation, engineering, production, design and marketing.</a:t>
            </a:r>
          </a:p>
          <a:p>
            <a:pPr marL="171450" indent="-171450">
              <a:buFont typeface="Arial" panose="020B0604020202020204" pitchFamily="34" charset="0"/>
              <a:buChar char="•"/>
            </a:pPr>
            <a:r>
              <a:rPr lang="en-US" dirty="0"/>
              <a:t>Fascinated by the unique way of Sepia’s underwater locomotion, the </a:t>
            </a:r>
            <a:r>
              <a:rPr lang="en-US" dirty="0" err="1"/>
              <a:t>Sepios</a:t>
            </a:r>
            <a:r>
              <a:rPr lang="en-US" dirty="0"/>
              <a:t> team, decided to replicate and analyze the Sepia</a:t>
            </a:r>
            <a:r>
              <a:rPr lang="en-US" baseline="0" dirty="0"/>
              <a:t> </a:t>
            </a:r>
            <a:r>
              <a:rPr lang="en-US" dirty="0"/>
              <a:t>in the name of science.</a:t>
            </a:r>
          </a:p>
          <a:p>
            <a:pPr marL="171450" indent="-171450">
              <a:buFont typeface="Arial" panose="020B0604020202020204" pitchFamily="34" charset="0"/>
              <a:buChar char="•"/>
            </a:pPr>
            <a:r>
              <a:rPr lang="en-US" dirty="0" err="1"/>
              <a:t>Sepios</a:t>
            </a:r>
            <a:r>
              <a:rPr lang="en-US" dirty="0"/>
              <a:t> was created with two major goals in mind:</a:t>
            </a:r>
          </a:p>
          <a:p>
            <a:pPr marL="628650" lvl="1" indent="-171450">
              <a:buFont typeface="Arial" panose="020B0604020202020204" pitchFamily="34" charset="0"/>
              <a:buChar char="•"/>
            </a:pPr>
            <a:r>
              <a:rPr lang="en-US" dirty="0"/>
              <a:t>it should focus on imitating the cuttlefish’s side fin propulsion mechanism and ideally operate solely with such fins.</a:t>
            </a:r>
          </a:p>
          <a:p>
            <a:pPr marL="628650" lvl="1" indent="-171450">
              <a:buFont typeface="Arial" panose="020B0604020202020204" pitchFamily="34" charset="0"/>
              <a:buChar char="•"/>
            </a:pPr>
            <a:r>
              <a:rPr lang="en-US" dirty="0"/>
              <a:t>for a lot of the potential applicators of such a technology, precise omnidirectional movement is key and thus the robot was designed to hold up to such standards</a:t>
            </a:r>
          </a:p>
          <a:p>
            <a:pPr marL="171450" indent="-171450">
              <a:buFont typeface="Arial" panose="020B0604020202020204" pitchFamily="34" charset="0"/>
              <a:buChar char="•"/>
            </a:pPr>
            <a:endParaRPr lang="en-US" sz="1200" kern="1200" baseline="0" dirty="0">
              <a:solidFill>
                <a:schemeClr val="tx1"/>
              </a:solidFill>
              <a:latin typeface="+mn-lt"/>
              <a:ea typeface="+mn-ea"/>
              <a:cs typeface="+mn-cs"/>
            </a:endParaRPr>
          </a:p>
          <a:p>
            <a:pPr marL="171450" indent="-171450">
              <a:buFont typeface="Arial" panose="020B0604020202020204" pitchFamily="34" charset="0"/>
              <a:buChar char="•"/>
            </a:pPr>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Solution</a:t>
            </a:r>
            <a:r>
              <a:rPr lang="en-GB" sz="1200" kern="1200" baseline="0" dirty="0">
                <a:solidFill>
                  <a:schemeClr val="tx1"/>
                </a:solidFill>
                <a:latin typeface="+mn-lt"/>
                <a:ea typeface="+mn-ea"/>
                <a:cs typeface="+mn-cs"/>
              </a:rPr>
              <a:t> (4-8 bullet points to explain the NI based solution)</a:t>
            </a:r>
          </a:p>
          <a:p>
            <a:pPr marL="171450" indent="-171450">
              <a:buFont typeface="Arial" panose="020B0604020202020204" pitchFamily="34" charset="0"/>
              <a:buChar char="•"/>
            </a:pPr>
            <a:r>
              <a:rPr lang="en-US" dirty="0"/>
              <a:t>In contrast to the two-finned actual cuttlefish, </a:t>
            </a:r>
            <a:r>
              <a:rPr lang="en-US" dirty="0" err="1"/>
              <a:t>Sepios</a:t>
            </a:r>
            <a:r>
              <a:rPr lang="en-US" dirty="0"/>
              <a:t> employs four fins but no tail fin or water jet</a:t>
            </a:r>
          </a:p>
          <a:p>
            <a:pPr marL="171450" indent="-171450">
              <a:buFont typeface="Arial" panose="020B0604020202020204" pitchFamily="34" charset="0"/>
              <a:buChar char="•"/>
            </a:pPr>
            <a:r>
              <a:rPr lang="en-US" dirty="0"/>
              <a:t>Each of these fins consists of nine rays, actuated individually by servos via bevel gears.</a:t>
            </a:r>
          </a:p>
          <a:p>
            <a:pPr marL="171450" indent="-171450">
              <a:buFont typeface="Arial" panose="020B0604020202020204" pitchFamily="34" charset="0"/>
              <a:buChar char="•"/>
            </a:pPr>
            <a:r>
              <a:rPr lang="en-US" dirty="0"/>
              <a:t>Every fin contains its own servo controller in charge of all the servos.</a:t>
            </a:r>
          </a:p>
          <a:p>
            <a:pPr marL="171450" indent="-171450">
              <a:buFont typeface="Arial" panose="020B0604020202020204" pitchFamily="34" charset="0"/>
              <a:buChar char="•"/>
            </a:pPr>
            <a:r>
              <a:rPr lang="en-US" dirty="0"/>
              <a:t>The four fins are attached to a single central base unit. This contains the only other actuator, a swim bladder used to assist the robot in staying on a level depth. It also contains a camera, and an inertial measurement unit (IMU) to measure acceleration and gyroscopic forces, a laser for collision detection, a humidity sensor to detect potential leaks and a depths sensor to gauge its depth.</a:t>
            </a:r>
          </a:p>
          <a:p>
            <a:pPr marL="171450" indent="-171450">
              <a:buFont typeface="Arial" panose="020B0604020202020204" pitchFamily="34" charset="0"/>
              <a:buChar char="•"/>
            </a:pPr>
            <a:r>
              <a:rPr lang="en-US" dirty="0"/>
              <a:t>NI </a:t>
            </a:r>
            <a:r>
              <a:rPr lang="en-US" dirty="0" err="1"/>
              <a:t>myRIO</a:t>
            </a:r>
            <a:r>
              <a:rPr lang="en-US" dirty="0"/>
              <a:t> takes these inputs as well as a user input provided by Ethernet and computes the proper actions for every single actuator to take in real time</a:t>
            </a:r>
          </a:p>
          <a:p>
            <a:pPr marL="171450" indent="-171450">
              <a:buFont typeface="Arial" panose="020B0604020202020204" pitchFamily="34" charset="0"/>
              <a:buChar char="•"/>
            </a:pPr>
            <a:r>
              <a:rPr lang="en-US" dirty="0"/>
              <a:t>The very first prototype of </a:t>
            </a:r>
            <a:r>
              <a:rPr lang="en-US" dirty="0" err="1"/>
              <a:t>Sepios</a:t>
            </a:r>
            <a:r>
              <a:rPr lang="en-US" dirty="0"/>
              <a:t> was a single finned boat driven by Lego NXT bricks</a:t>
            </a:r>
          </a:p>
          <a:p>
            <a:pPr marL="171450" indent="-171450">
              <a:buFont typeface="Arial" panose="020B0604020202020204" pitchFamily="34" charset="0"/>
              <a:buChar char="•"/>
            </a:pPr>
            <a:r>
              <a:rPr lang="en-US" dirty="0"/>
              <a:t>The hardware was done swiftly but the team struggled for over a week trying to implement even a simple sine wave in C, until one day a team member suggested to try LabVIEW instead</a:t>
            </a:r>
          </a:p>
          <a:p>
            <a:pPr marL="171450" indent="-171450">
              <a:buFont typeface="Arial" panose="020B0604020202020204" pitchFamily="34" charset="0"/>
              <a:buChar char="•"/>
            </a:pPr>
            <a:r>
              <a:rPr lang="en-US" dirty="0"/>
              <a:t>Within half a day the robot was able to perform any periodic function we could come up with</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Result</a:t>
            </a:r>
            <a:r>
              <a:rPr lang="en-GB" sz="1200" kern="1200" baseline="0" dirty="0">
                <a:solidFill>
                  <a:schemeClr val="tx1"/>
                </a:solidFill>
                <a:latin typeface="+mn-lt"/>
                <a:ea typeface="+mn-ea"/>
                <a:cs typeface="+mn-cs"/>
              </a:rPr>
              <a:t> </a:t>
            </a:r>
          </a:p>
          <a:p>
            <a:pPr marL="171450" indent="-171450">
              <a:buFont typeface="Arial" panose="020B0604020202020204" pitchFamily="34" charset="0"/>
              <a:buChar char="•"/>
            </a:pPr>
            <a:r>
              <a:rPr lang="en-US" dirty="0"/>
              <a:t>Following this impressive display of </a:t>
            </a:r>
            <a:r>
              <a:rPr lang="en-US" dirty="0" err="1"/>
              <a:t>LabVIEWs</a:t>
            </a:r>
            <a:r>
              <a:rPr lang="en-US" dirty="0"/>
              <a:t> intuitive graphical programming approach, jumping ship from the planned Raspberry PI system to using a National Instruments </a:t>
            </a:r>
            <a:r>
              <a:rPr lang="en-US" dirty="0" err="1"/>
              <a:t>myRIO</a:t>
            </a:r>
            <a:r>
              <a:rPr lang="en-US" dirty="0"/>
              <a:t> was easy. </a:t>
            </a:r>
          </a:p>
          <a:p>
            <a:pPr marL="171450" indent="-171450">
              <a:buFont typeface="Arial" panose="020B0604020202020204" pitchFamily="34" charset="0"/>
              <a:buChar char="•"/>
            </a:pPr>
            <a:r>
              <a:rPr lang="en-US" dirty="0"/>
              <a:t>Fast forward to our first tests, once the hardware was sorted out everything else worked perfectly, the depth controller which may have taken ages to implement otherwise worked instantly and the robot performed exactly as wanted. </a:t>
            </a:r>
          </a:p>
          <a:p>
            <a:endParaRPr lang="en-GB" sz="1200" kern="1200" baseline="0" dirty="0">
              <a:solidFill>
                <a:schemeClr val="tx1"/>
              </a:solidFill>
              <a:latin typeface="+mn-lt"/>
              <a:ea typeface="+mn-ea"/>
              <a:cs typeface="+mn-cs"/>
            </a:endParaRPr>
          </a:p>
          <a:p>
            <a:r>
              <a:rPr lang="en-GB" sz="1200" b="1" kern="1200" baseline="0" dirty="0">
                <a:solidFill>
                  <a:schemeClr val="tx1"/>
                </a:solidFill>
                <a:latin typeface="+mn-lt"/>
                <a:ea typeface="+mn-ea"/>
                <a:cs typeface="+mn-cs"/>
              </a:rPr>
              <a:t>Pull Quote </a:t>
            </a:r>
            <a:endParaRPr lang="en-GB" sz="1200" b="0"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would never have been possible using conventional programming tools and the huge amount of time saved by using LabVIEW allowed us to really focus on important areas such as control allocation and creating a handy user interface that would have otherwise likely been outside of the scope of this project.” – Team </a:t>
            </a:r>
            <a:r>
              <a:rPr lang="en-US" dirty="0" err="1"/>
              <a:t>Sepios</a:t>
            </a:r>
            <a:endParaRPr lang="en-GB" sz="1200" kern="1200" baseline="0" dirty="0">
              <a:solidFill>
                <a:schemeClr val="tx1"/>
              </a:solidFill>
              <a:latin typeface="+mn-lt"/>
              <a:ea typeface="+mn-ea"/>
              <a:cs typeface="+mn-cs"/>
            </a:endParaRPr>
          </a:p>
          <a:p>
            <a:endParaRPr lang="en-GB"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478441E-11C8-4B1C-BA6E-A8DBDFE3EBBF}" type="slidenum">
              <a:rPr lang="en-US" smtClean="0"/>
              <a:pPr/>
              <a:t>18</a:t>
            </a:fld>
            <a:endParaRPr lang="en-US"/>
          </a:p>
        </p:txBody>
      </p:sp>
    </p:spTree>
    <p:extLst>
      <p:ext uri="{BB962C8B-B14F-4D97-AF65-F5344CB8AC3E}">
        <p14:creationId xmlns:p14="http://schemas.microsoft.com/office/powerpoint/2010/main" val="1198075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a:t>
            </a:r>
            <a:r>
              <a:rPr lang="en-US" baseline="0" dirty="0"/>
              <a:t> addition to </a:t>
            </a:r>
            <a:r>
              <a:rPr lang="en-US" baseline="0" dirty="0" err="1"/>
              <a:t>Zynq</a:t>
            </a:r>
            <a:r>
              <a:rPr lang="en-US" baseline="0" dirty="0"/>
              <a:t>, you will also notice that there are 4 user programmable LEDs on the front face of NI </a:t>
            </a:r>
            <a:r>
              <a:rPr lang="en-US" baseline="0" dirty="0" err="1"/>
              <a:t>myRIO</a:t>
            </a:r>
            <a:r>
              <a:rPr lang="en-US" baseline="0" dirty="0"/>
              <a:t>. When we were designing </a:t>
            </a:r>
            <a:r>
              <a:rPr lang="en-US" baseline="0" dirty="0" err="1"/>
              <a:t>myRIO</a:t>
            </a:r>
            <a:r>
              <a:rPr lang="en-US" baseline="0" dirty="0"/>
              <a:t>, we wanted users to be able to do basic things very quickly out of the box without having to wire anything to </a:t>
            </a:r>
            <a:r>
              <a:rPr lang="en-US" baseline="0" dirty="0" err="1"/>
              <a:t>myRIO</a:t>
            </a:r>
            <a:r>
              <a:rPr lang="en-US" baseline="0" dirty="0"/>
              <a:t>. To that end, you will see that we put a few sensors and devices right on the </a:t>
            </a:r>
            <a:r>
              <a:rPr lang="en-US" baseline="0" dirty="0" err="1"/>
              <a:t>myRIO</a:t>
            </a:r>
            <a:r>
              <a:rPr lang="en-US" baseline="0" dirty="0"/>
              <a:t> board itself to enable students to get started very quickly.</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19</a:t>
            </a:fld>
            <a:endParaRPr lang="en-US"/>
          </a:p>
        </p:txBody>
      </p:sp>
    </p:spTree>
    <p:extLst>
      <p:ext uri="{BB962C8B-B14F-4D97-AF65-F5344CB8AC3E}">
        <p14:creationId xmlns:p14="http://schemas.microsoft.com/office/powerpoint/2010/main" val="3303690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a:t>
            </a:fld>
            <a:endParaRPr lang="en-US"/>
          </a:p>
        </p:txBody>
      </p:sp>
    </p:spTree>
    <p:extLst>
      <p:ext uri="{BB962C8B-B14F-4D97-AF65-F5344CB8AC3E}">
        <p14:creationId xmlns:p14="http://schemas.microsoft.com/office/powerpoint/2010/main" val="2112333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top of </a:t>
            </a:r>
            <a:r>
              <a:rPr lang="en-US" dirty="0" err="1"/>
              <a:t>myRIO</a:t>
            </a:r>
            <a:r>
              <a:rPr lang="en-US" dirty="0"/>
              <a:t> has</a:t>
            </a:r>
            <a:r>
              <a:rPr lang="en-US" baseline="0" dirty="0"/>
              <a:t> a barrel connector for power. Unlike NI </a:t>
            </a:r>
            <a:r>
              <a:rPr lang="en-US" baseline="0" dirty="0" err="1"/>
              <a:t>myDAQ</a:t>
            </a:r>
            <a:r>
              <a:rPr lang="en-US" baseline="0" dirty="0"/>
              <a:t>, NI </a:t>
            </a:r>
            <a:r>
              <a:rPr lang="en-US" baseline="0" dirty="0" err="1"/>
              <a:t>myRIO</a:t>
            </a:r>
            <a:r>
              <a:rPr lang="en-US" baseline="0" dirty="0"/>
              <a:t> must be externally powered. The power requirement is 6-16V and 14W. NI </a:t>
            </a:r>
            <a:r>
              <a:rPr lang="en-US" baseline="0" dirty="0" err="1"/>
              <a:t>myRIO</a:t>
            </a:r>
            <a:r>
              <a:rPr lang="en-US" baseline="0" dirty="0"/>
              <a:t> can be powered off of 8 AA batteries running all of its I/O for 1.4 hours, but we have seen much longer durations doing more typical applications that use less I/O.</a:t>
            </a:r>
          </a:p>
          <a:p>
            <a:endParaRPr lang="en-US" baseline="0" dirty="0"/>
          </a:p>
          <a:p>
            <a:r>
              <a:rPr lang="en-US" baseline="0" dirty="0"/>
              <a:t>If you are a seasoned NI RIO programmer, you will know that we typically connect to RIO devices over Ethernet. NI </a:t>
            </a:r>
            <a:r>
              <a:rPr lang="en-US" baseline="0" dirty="0" err="1"/>
              <a:t>myRIO</a:t>
            </a:r>
            <a:r>
              <a:rPr lang="en-US" baseline="0" dirty="0"/>
              <a:t> has no Ethernet connection because, again, we wanted to simplify the student experience. Students will connect </a:t>
            </a:r>
            <a:r>
              <a:rPr lang="en-US" baseline="0" dirty="0" err="1"/>
              <a:t>myRIO</a:t>
            </a:r>
            <a:r>
              <a:rPr lang="en-US" baseline="0" dirty="0"/>
              <a:t> to their development computer via USB for initial setup and can deploy code over USB or </a:t>
            </a:r>
            <a:r>
              <a:rPr lang="en-US" baseline="0" dirty="0" err="1"/>
              <a:t>WiFi</a:t>
            </a:r>
            <a:r>
              <a:rPr lang="en-US" baseline="0" dirty="0"/>
              <a:t>.</a:t>
            </a:r>
          </a:p>
          <a:p>
            <a:endParaRPr lang="en-US" baseline="0" dirty="0"/>
          </a:p>
          <a:p>
            <a:r>
              <a:rPr lang="en-US" baseline="0" dirty="0"/>
              <a:t>Finally, we wanted to allow students to plug in other popular USB devices that they may have such as storage devices or cameras. We have placed an open USB port on </a:t>
            </a:r>
            <a:r>
              <a:rPr lang="en-US" baseline="0" dirty="0" err="1"/>
              <a:t>myRIO</a:t>
            </a:r>
            <a:r>
              <a:rPr lang="en-US" baseline="0" dirty="0"/>
              <a:t> which allows many devices to plug and play with </a:t>
            </a:r>
            <a:r>
              <a:rPr lang="en-US" baseline="0" dirty="0" err="1"/>
              <a:t>myRIO</a:t>
            </a:r>
            <a:r>
              <a:rPr lang="en-US" baseline="0" dirty="0"/>
              <a:t>.</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20</a:t>
            </a:fld>
            <a:endParaRPr lang="en-US"/>
          </a:p>
        </p:txBody>
      </p:sp>
    </p:spTree>
    <p:extLst>
      <p:ext uri="{BB962C8B-B14F-4D97-AF65-F5344CB8AC3E}">
        <p14:creationId xmlns:p14="http://schemas.microsoft.com/office/powerpoint/2010/main" val="38760646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Now let’s talk about I/O. </a:t>
            </a:r>
            <a:r>
              <a:rPr lang="en-US" dirty="0" err="1"/>
              <a:t>myRIO</a:t>
            </a:r>
            <a:r>
              <a:rPr lang="en-US" dirty="0"/>
              <a:t> ships</a:t>
            </a:r>
            <a:r>
              <a:rPr lang="en-US" baseline="0" dirty="0"/>
              <a:t> with a pre-programmed FPGA which defines the I/O that you see on this slide. Of course students can reprogram the FPGA later if they would like to, but our goal was to offer I/O that would cover a wide range of applications out of the box. These two 34-pin headers are identical, so you get two copies of all of the I/O you see listed on the screen. </a:t>
            </a:r>
          </a:p>
          <a:p>
            <a:endParaRPr lang="en-US" baseline="0" dirty="0"/>
          </a:p>
          <a:p>
            <a:r>
              <a:rPr lang="en-US" baseline="0" dirty="0"/>
              <a:t>Additionally, you will notice the </a:t>
            </a:r>
            <a:r>
              <a:rPr lang="en-US" baseline="0" dirty="0" err="1"/>
              <a:t>Multisim</a:t>
            </a:r>
            <a:r>
              <a:rPr lang="en-US" baseline="0" dirty="0"/>
              <a:t> icon in the upper right hand corner. This is there to indicate that there are templates available for this connector so that </a:t>
            </a:r>
            <a:r>
              <a:rPr lang="en-US" baseline="0" dirty="0" err="1"/>
              <a:t>Multisim</a:t>
            </a:r>
            <a:r>
              <a:rPr lang="en-US" baseline="0" dirty="0"/>
              <a:t> can be used to do custom hardware design for these connectors.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21</a:t>
            </a:fld>
            <a:endParaRPr lang="en-US"/>
          </a:p>
        </p:txBody>
      </p:sp>
    </p:spTree>
    <p:extLst>
      <p:ext uri="{BB962C8B-B14F-4D97-AF65-F5344CB8AC3E}">
        <p14:creationId xmlns:p14="http://schemas.microsoft.com/office/powerpoint/2010/main" val="5848069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side of </a:t>
            </a:r>
            <a:r>
              <a:rPr lang="en-US" baseline="0" dirty="0" err="1"/>
              <a:t>myRIO</a:t>
            </a:r>
            <a:r>
              <a:rPr lang="en-US" baseline="0" dirty="0"/>
              <a:t> should look familiar to those of you who are familiar with NI </a:t>
            </a:r>
            <a:r>
              <a:rPr lang="en-US" baseline="0" dirty="0" err="1"/>
              <a:t>myDAQ</a:t>
            </a:r>
            <a:r>
              <a:rPr lang="en-US" baseline="0" dirty="0"/>
              <a:t>. It is the exact same I/O so any custom hardware or </a:t>
            </a:r>
            <a:r>
              <a:rPr lang="en-US" baseline="0" dirty="0" err="1"/>
              <a:t>miniSystems</a:t>
            </a:r>
            <a:r>
              <a:rPr lang="en-US" baseline="0" dirty="0"/>
              <a:t> you have been using with </a:t>
            </a:r>
            <a:r>
              <a:rPr lang="en-US" baseline="0" dirty="0" err="1"/>
              <a:t>myDAQ</a:t>
            </a:r>
            <a:r>
              <a:rPr lang="en-US" baseline="0" dirty="0"/>
              <a:t> can plug into </a:t>
            </a:r>
            <a:r>
              <a:rPr lang="en-US" baseline="0" dirty="0" err="1"/>
              <a:t>myRIO</a:t>
            </a:r>
            <a:r>
              <a:rPr lang="en-US" baseline="0" dirty="0"/>
              <a:t>. This I/O adds an additional 2AI, 2AO and 8 DIO lines which are all programmable through the FPGA. Additionally, there is Audio In and Out.</a:t>
            </a:r>
          </a:p>
          <a:p>
            <a:endParaRPr lang="en-US" baseline="0" dirty="0"/>
          </a:p>
          <a:p>
            <a:r>
              <a:rPr lang="en-US" baseline="0" dirty="0"/>
              <a:t>Again you will notice the </a:t>
            </a:r>
            <a:r>
              <a:rPr lang="en-US" baseline="0" dirty="0" err="1"/>
              <a:t>Multisim</a:t>
            </a:r>
            <a:r>
              <a:rPr lang="en-US" baseline="0" dirty="0"/>
              <a:t> icon indicating that you can create custom hardware designs for this connector using </a:t>
            </a:r>
            <a:r>
              <a:rPr lang="en-US" baseline="0" dirty="0" err="1"/>
              <a:t>Multisim</a:t>
            </a:r>
            <a:r>
              <a:rPr lang="en-US" baseline="0" dirty="0"/>
              <a:t>.</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22</a:t>
            </a:fld>
            <a:endParaRPr lang="en-US"/>
          </a:p>
        </p:txBody>
      </p:sp>
    </p:spTree>
    <p:extLst>
      <p:ext uri="{BB962C8B-B14F-4D97-AF65-F5344CB8AC3E}">
        <p14:creationId xmlns:p14="http://schemas.microsoft.com/office/powerpoint/2010/main" val="13820412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Now</a:t>
            </a:r>
            <a:r>
              <a:rPr lang="en-US" baseline="0" dirty="0"/>
              <a:t> that we have a basic understanding of the NI </a:t>
            </a:r>
            <a:r>
              <a:rPr lang="en-US" baseline="0" dirty="0" err="1"/>
              <a:t>myRIO</a:t>
            </a:r>
            <a:r>
              <a:rPr lang="en-US" baseline="0" dirty="0"/>
              <a:t> hardware, let’s begin to take a look at the real magic of </a:t>
            </a:r>
            <a:r>
              <a:rPr lang="en-US" baseline="0" dirty="0" err="1"/>
              <a:t>myRIO</a:t>
            </a:r>
            <a:r>
              <a:rPr lang="en-US" baseline="0" dirty="0"/>
              <a:t>. It’s all about the programming experience. </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23</a:t>
            </a:fld>
            <a:endParaRPr lang="en-US"/>
          </a:p>
        </p:txBody>
      </p:sp>
    </p:spTree>
    <p:extLst>
      <p:ext uri="{BB962C8B-B14F-4D97-AF65-F5344CB8AC3E}">
        <p14:creationId xmlns:p14="http://schemas.microsoft.com/office/powerpoint/2010/main" val="31246652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Mounting instructions: </a:t>
            </a:r>
            <a:r>
              <a:rPr lang="en-US" b="0" dirty="0"/>
              <a:t>polarity of LED: short leg (cathode) to DIO4, polarity of photosensitive diode: short leg </a:t>
            </a:r>
            <a:r>
              <a:rPr lang="en-US" b="0"/>
              <a:t>(cathode) </a:t>
            </a:r>
            <a:r>
              <a:rPr lang="en-US" b="0" dirty="0"/>
              <a:t>to +5 V.</a:t>
            </a:r>
            <a:endParaRPr lang="en-US" b="1" dirty="0"/>
          </a:p>
          <a:p>
            <a:endParaRPr lang="en-US" b="1" dirty="0"/>
          </a:p>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8845238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35772323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17296731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32928306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11973169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2922008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3</a:t>
            </a:fld>
            <a:endParaRPr lang="en-US"/>
          </a:p>
        </p:txBody>
      </p:sp>
    </p:spTree>
    <p:extLst>
      <p:ext uri="{BB962C8B-B14F-4D97-AF65-F5344CB8AC3E}">
        <p14:creationId xmlns:p14="http://schemas.microsoft.com/office/powerpoint/2010/main" val="29705897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E2AF6DE-B84C-884B-8EAB-7AF96E6A4CD9}"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34143507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E2AF6DE-B84C-884B-8EAB-7AF96E6A4CD9}"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5017621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33</a:t>
            </a:fld>
            <a:endParaRPr lang="en-US"/>
          </a:p>
        </p:txBody>
      </p:sp>
    </p:spTree>
    <p:extLst>
      <p:ext uri="{BB962C8B-B14F-4D97-AF65-F5344CB8AC3E}">
        <p14:creationId xmlns:p14="http://schemas.microsoft.com/office/powerpoint/2010/main" val="25297539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Tutorial videos and project guides to get you started</a:t>
            </a:r>
            <a:r>
              <a:rPr lang="en-GB" baseline="0" dirty="0"/>
              <a:t> with your myRIO projects</a:t>
            </a:r>
            <a:endParaRPr lang="en-GB"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34</a:t>
            </a:fld>
            <a:endParaRPr lang="en-US"/>
          </a:p>
        </p:txBody>
      </p:sp>
    </p:spTree>
    <p:extLst>
      <p:ext uri="{BB962C8B-B14F-4D97-AF65-F5344CB8AC3E}">
        <p14:creationId xmlns:p14="http://schemas.microsoft.com/office/powerpoint/2010/main" val="2410389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en-US" b="1" dirty="0"/>
              <a:t>What is Real-Time?</a:t>
            </a:r>
          </a:p>
          <a:p>
            <a:r>
              <a:rPr lang="en-US" dirty="0"/>
              <a:t>First, let’s define the term </a:t>
            </a:r>
            <a:r>
              <a:rPr lang="en-US" i="1" dirty="0"/>
              <a:t>real-time</a:t>
            </a:r>
            <a:r>
              <a:rPr lang="en-US" dirty="0"/>
              <a:t> in the context of this seminar. Real-time does not necessarily mean real fast. Some real-time systems are indeed fast, but it is not always a one-to-one correlation. Real-time systems are designed to be more reliable than standard software systems. Real-time systems are those that have timing constraints that must be met to avoid failure. Lets look at some example</a:t>
            </a:r>
            <a:r>
              <a:rPr lang="en-US" baseline="0" dirty="0"/>
              <a:t> application where the requires often warrant the use of real-time systems.</a:t>
            </a:r>
          </a:p>
          <a:p>
            <a:endParaRPr lang="en-US" baseline="0" dirty="0"/>
          </a:p>
          <a:p>
            <a:r>
              <a:rPr lang="en-US" b="1" baseline="0" dirty="0"/>
              <a:t>Instructor:</a:t>
            </a:r>
          </a:p>
          <a:p>
            <a:r>
              <a:rPr lang="en-US" baseline="0" dirty="0"/>
              <a:t>Even before showing the slide, ask the customers what does real-time mean to them? </a:t>
            </a:r>
            <a:endParaRPr lang="en-US" dirty="0"/>
          </a:p>
          <a:p>
            <a:endParaRPr lang="en-US" dirty="0"/>
          </a:p>
        </p:txBody>
      </p:sp>
    </p:spTree>
    <p:extLst>
      <p:ext uri="{BB962C8B-B14F-4D97-AF65-F5344CB8AC3E}">
        <p14:creationId xmlns:p14="http://schemas.microsoft.com/office/powerpoint/2010/main" val="9394314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a:t>Let’s start by considering some “critical</a:t>
            </a:r>
            <a:r>
              <a:rPr lang="en-US" baseline="0" dirty="0"/>
              <a:t> applications”. </a:t>
            </a:r>
          </a:p>
          <a:p>
            <a:endParaRPr lang="en-US" baseline="0" dirty="0"/>
          </a:p>
          <a:p>
            <a:pPr>
              <a:buFontTx/>
              <a:buNone/>
            </a:pPr>
            <a:r>
              <a:rPr lang="en-US" baseline="0" dirty="0"/>
              <a:t>One type of application that can be considered critical is a category called event response. For example, imagine an air-bag system. The system must perform its intended task (deploying the air-bag) within a certain amount of time very reliably. If it takes too long, then the system is completely useless. The passenger may be seriously injured or even die.</a:t>
            </a:r>
          </a:p>
          <a:p>
            <a:pPr>
              <a:buFontTx/>
              <a:buChar char="-"/>
            </a:pPr>
            <a:endParaRPr lang="en-US" baseline="0" dirty="0"/>
          </a:p>
          <a:p>
            <a:pPr>
              <a:buFontTx/>
              <a:buNone/>
            </a:pPr>
            <a:r>
              <a:rPr lang="de-DE" dirty="0" err="1"/>
              <a:t>OptiMedica</a:t>
            </a:r>
            <a:r>
              <a:rPr lang="de-DE" dirty="0"/>
              <a:t> </a:t>
            </a:r>
          </a:p>
          <a:p>
            <a:r>
              <a:rPr lang="de-DE" dirty="0"/>
              <a:t>Die traditionelle Methode der </a:t>
            </a:r>
            <a:r>
              <a:rPr lang="de-DE" dirty="0" err="1"/>
              <a:t>panretinalen</a:t>
            </a:r>
            <a:r>
              <a:rPr lang="de-DE" dirty="0"/>
              <a:t> Laserkoagulation zur Behandlung von Netzhauterkrankungen, die durch Diabetes ausgelöst werden (diabetische Retinopathie), hat sich in den vergangenen 35 Jahren kaum verändert. Bei der Laserkoagulation wird die periphere Netzhaut mit gezielten Laserimpulsen kontrolliert verbrannt. Zwar senkt diese Behandlungsmethode die Wahrscheinlichkeit, dass Patienten einen Verlust des Sehvermögens erleiden, um 50 Prozent, doch ist die Prozedur sowohl für Patienten als auch für den behandelnden Arzt mühsam und langwierig. Augenärzte können nur eine Verbrennung auf einmal auslösen, die gesamte Behandlung erfordert aber u. U. 2000 Verbrennungen. Eine vollständige Therapie erfordert zwei bis vier Sitzungen, die jeweils 12 bis 15 Minuten dauern.</a:t>
            </a:r>
          </a:p>
          <a:p>
            <a:r>
              <a:rPr lang="de-DE" dirty="0"/>
              <a:t>Bei </a:t>
            </a:r>
            <a:r>
              <a:rPr lang="de-DE" dirty="0" err="1"/>
              <a:t>OptiMedica</a:t>
            </a:r>
            <a:r>
              <a:rPr lang="de-DE" dirty="0"/>
              <a:t> sind wir auf das Design medizinischer Geräte spezialisiert, die Augenärzte dabei unterstützen, die Behandlung von Netzhauterkrankungen zu verbessern. Der </a:t>
            </a:r>
            <a:r>
              <a:rPr lang="de-DE" dirty="0" err="1"/>
              <a:t>Laserkoagulator</a:t>
            </a:r>
            <a:r>
              <a:rPr lang="de-DE" dirty="0"/>
              <a:t> PASCAL ist als vollständig integriertes Lasersystem zum Scannen von Mustern konzipiert, das den Arzt wesentlich bei der Behandlung unterstützt und auch für den Patienten die Therapie weniger unangenehm macht.</a:t>
            </a:r>
          </a:p>
          <a:p>
            <a:r>
              <a:rPr lang="de-DE" dirty="0"/>
              <a:t>Die Experten von </a:t>
            </a:r>
            <a:r>
              <a:rPr lang="de-DE" dirty="0" err="1"/>
              <a:t>OptiMedica</a:t>
            </a:r>
            <a:r>
              <a:rPr lang="de-DE" dirty="0"/>
              <a:t> besitzen schon viel Erfahrung mit </a:t>
            </a:r>
            <a:r>
              <a:rPr lang="de-DE" dirty="0">
                <a:hlinkClick r:id="rId3"/>
              </a:rPr>
              <a:t>NI LabVIEW</a:t>
            </a:r>
            <a:r>
              <a:rPr lang="de-DE" dirty="0"/>
              <a:t>. Deshalb haben wir uns bei der Entwicklung des </a:t>
            </a:r>
            <a:r>
              <a:rPr lang="de-DE" dirty="0" err="1"/>
              <a:t>Laserkoagulators</a:t>
            </a:r>
            <a:r>
              <a:rPr lang="de-DE" dirty="0"/>
              <a:t> PASCAL für </a:t>
            </a:r>
            <a:r>
              <a:rPr lang="de-DE" dirty="0">
                <a:hlinkClick r:id="rId4"/>
              </a:rPr>
              <a:t>LabVIEW FPGA</a:t>
            </a:r>
            <a:r>
              <a:rPr lang="de-DE" dirty="0"/>
              <a:t> und ein intelligentes </a:t>
            </a:r>
            <a:r>
              <a:rPr lang="de-DE" dirty="0">
                <a:hlinkClick r:id="rId5"/>
              </a:rPr>
              <a:t>Datenerfassungsgerät der R-Serie</a:t>
            </a:r>
            <a:r>
              <a:rPr lang="de-DE" dirty="0"/>
              <a:t> entschieden, anstatt eine anwenderdefinierte Hardwarelösung zu verwenden. Das gesamte System wird von einem einzigen intelligenten Datenerfassungsgerät des Typs </a:t>
            </a:r>
            <a:r>
              <a:rPr lang="de-DE" dirty="0">
                <a:hlinkClick r:id="rId6"/>
              </a:rPr>
              <a:t>NI PCI-7833R</a:t>
            </a:r>
            <a:r>
              <a:rPr lang="de-DE" dirty="0"/>
              <a:t> gesteuert. Der Hardwaredeterminismus des </a:t>
            </a:r>
            <a:r>
              <a:rPr lang="de-DE" dirty="0">
                <a:hlinkClick r:id="rId6"/>
              </a:rPr>
              <a:t>NI PCI-7833R</a:t>
            </a:r>
            <a:r>
              <a:rPr lang="de-DE" dirty="0"/>
              <a:t> ermöglicht das schnellere Scannen der Netzhaut, so dass der Patient die Arztpraxis nicht mehr so oft aufsuchen muss. Mit einer einzigen grafischen Entwicklungsplattform konnten wir die Maschine schnell und effizient entwerfen und einen Prototypen erstellen. Dabei nutzten wir anpassbare Standard-PXI-Hardware und konnten das System so erfolgreich potenziellen Investoren vorstellen. Da der Prototyp unsere Anforderungen auf optimale Weise erfüllte, wussten wir, dass sich mit </a:t>
            </a:r>
            <a:r>
              <a:rPr lang="de-DE" dirty="0">
                <a:hlinkClick r:id="rId3"/>
              </a:rPr>
              <a:t>LabVIEW</a:t>
            </a:r>
            <a:r>
              <a:rPr lang="de-DE" dirty="0"/>
              <a:t> als Plattform für das grafische Systemdesign auch die Migration des fertigen Systems auf intelligente PCI-Datenerfassungshardware problemlos gestalten würde.</a:t>
            </a:r>
          </a:p>
          <a:p>
            <a:r>
              <a:rPr lang="de-DE" dirty="0"/>
              <a:t>Die Verwendung eines FPGA in dieser Anwendung bietet die Zuverlässigkeit einer Hardwarelösung, bei welcher der Programmcode während des Genehmigungsprozesses nicht so oft überprüft werden muss wie bei prozessorbasierten Systemen. Aufgrund der Entscheidung für programmierbare Siliziumchips anstelle von festen ASIC-Chips verkürzte sich auch die Entwicklungszeit um 30 Prozent. Ein weiterer Vorteil ist die Möglichkeit, zu einem späteren Zeitpunkt Funktionalität zu ergänzen und das System bei Bedarf zu erweitern oder anzupassen.</a:t>
            </a:r>
          </a:p>
          <a:p>
            <a:r>
              <a:rPr lang="de-DE" dirty="0"/>
              <a:t>Der </a:t>
            </a:r>
            <a:r>
              <a:rPr lang="de-DE" dirty="0" err="1"/>
              <a:t>Laserkoagulator</a:t>
            </a:r>
            <a:r>
              <a:rPr lang="de-DE" dirty="0"/>
              <a:t> PASCAL nutzt das präzise Timing und die </a:t>
            </a:r>
            <a:r>
              <a:rPr lang="de-DE" dirty="0" err="1"/>
              <a:t>Triggerung</a:t>
            </a:r>
            <a:r>
              <a:rPr lang="de-DE" dirty="0"/>
              <a:t> von intelligenten Datenerfassungsgeräten der R-Serie. Bei der konventionellen Laserkoagulation der Netzhaut richtet der Arzt mithilfe eines mechanischen Joysticks und eines Fußpedals einzelne Laserstrahlen mit einer Dauer von 100 Millisekunden auf abnormale Blutgefäße in der peripheren Netzhaut. Wir haben festgestellt, dass automatische, kürzere Impulse anstelle manuell platzierter Verbrennungen höhere Genauigkeit und Sicherheit gewährleisten. Darüber hinaus senkt PASCAL das Risiko erheblich, die </a:t>
            </a:r>
            <a:r>
              <a:rPr lang="de-DE" dirty="0" err="1"/>
              <a:t>Sehgrube</a:t>
            </a:r>
            <a:r>
              <a:rPr lang="de-DE" dirty="0"/>
              <a:t> (</a:t>
            </a:r>
            <a:r>
              <a:rPr lang="de-DE" dirty="0" err="1"/>
              <a:t>Fovea</a:t>
            </a:r>
            <a:r>
              <a:rPr lang="de-DE" dirty="0"/>
              <a:t> </a:t>
            </a:r>
            <a:r>
              <a:rPr lang="de-DE" dirty="0" err="1"/>
              <a:t>centralis</a:t>
            </a:r>
            <a:r>
              <a:rPr lang="de-DE" dirty="0"/>
              <a:t>) zu verletzen, was zu einem partiellen Verlust des Sehvermögens führen kann. Ärzte, die mit der traditionellen </a:t>
            </a:r>
            <a:r>
              <a:rPr lang="de-DE" dirty="0" err="1"/>
              <a:t>Photokoagulation</a:t>
            </a:r>
            <a:r>
              <a:rPr lang="de-DE" dirty="0"/>
              <a:t> arbeiten, müssen diese Region, mit der das menschliche Auge die größte Sehschärfe erzielt, manuell vermeiden.</a:t>
            </a:r>
          </a:p>
          <a:p>
            <a:r>
              <a:rPr lang="de-DE" dirty="0"/>
              <a:t>Mit der Programmierung in LabVIEW FPGA konnten wir Timing und Stärke jedes Laserimpulses zur Optimierung von Geschwindigkeit und Genauigkeit variieren und dabei die </a:t>
            </a:r>
            <a:r>
              <a:rPr lang="de-DE" dirty="0" err="1"/>
              <a:t>Sehgrube</a:t>
            </a:r>
            <a:r>
              <a:rPr lang="de-DE" dirty="0"/>
              <a:t> schützen, indem Muster mit integrierten Zonen zur Aussparung der </a:t>
            </a:r>
            <a:r>
              <a:rPr lang="de-DE" dirty="0" err="1"/>
              <a:t>Sehgrube</a:t>
            </a:r>
            <a:r>
              <a:rPr lang="de-DE" dirty="0"/>
              <a:t> erstellt werden. Indem die Dauer des Laserimpulses von 100 auf nur 10 Millisekunden gekürzt wird und mit einer Betätigung des Fußpedals mehrere Impulse ausgelöst werden, verkürzt PASCAL auch die gesamte Behandlungszeit und macht die Behandlung für den Patienten weniger unangenehm.</a:t>
            </a:r>
          </a:p>
          <a:p>
            <a:r>
              <a:rPr lang="de-DE" dirty="0"/>
              <a:t>Als Bedienfeld dient ein LCD-Touchscreen, mit dessen Hilfe der Arzt unter vorbestimmten Mustertypen wählen und bis zu 25 Impulse auf einmal anwenden kann. Das Gerät ist einem konventionellen </a:t>
            </a:r>
            <a:r>
              <a:rPr lang="de-DE" dirty="0" err="1"/>
              <a:t>Laserkoagulator</a:t>
            </a:r>
            <a:r>
              <a:rPr lang="de-DE" dirty="0"/>
              <a:t> sehr ähnlich (es verfügt auch über einen mechanischen Joystick und ein </a:t>
            </a:r>
            <a:r>
              <a:rPr lang="de-DE" dirty="0" err="1"/>
              <a:t>Fußpedal</a:t>
            </a:r>
            <a:r>
              <a:rPr lang="de-DE" dirty="0"/>
              <a:t>), so dass der Schulungsaufwand minimal ist. Wenn das Muster ausgewählt ist, wird ein separater roter Lichtstrahl zum Ausrichten und Visualisieren der Platzierung genutzt, bevor der Laserimpuls ausgelöst wird. Über die Bedienoberfläche des Touchscreens können auch verschiedene Parameter eingestellt werden, so z. B. Intensität des Lichtstrahls, Stärke und Dauer des Laserstrahls, Systemstatus und Abschaltung. Da Größe und Muster des Impulses vorhersehbar sind, ermöglicht PASCAL die gleichmäßige Verteilung der Verbrennungspunkte und sorgt so für ein besseres Ergebnis und wiederholbare Behandlungen.</a:t>
            </a:r>
          </a:p>
          <a:p>
            <a:r>
              <a:rPr lang="de-DE" dirty="0"/>
              <a:t>Die Laserkoagulation ist eine bewährte Prozedur, die schon seit vielen Jahren manuell angewendet wird, um Patienten mit diabetischer Retinopathie zu behandeln. Mit der </a:t>
            </a:r>
            <a:r>
              <a:rPr lang="de-DE" dirty="0">
                <a:hlinkClick r:id="rId7"/>
              </a:rPr>
              <a:t>LabVIEW-FPGA-Technologie</a:t>
            </a:r>
            <a:r>
              <a:rPr lang="de-DE" dirty="0"/>
              <a:t> konnte diese bewährte Prozedur automatisiert und gleichzeitig Geschwindigkeit und Zuverlässigkeit erhöht werden. Der </a:t>
            </a:r>
            <a:r>
              <a:rPr lang="de-DE" dirty="0" err="1"/>
              <a:t>Laserkoagulator</a:t>
            </a:r>
            <a:r>
              <a:rPr lang="de-DE" dirty="0"/>
              <a:t> PASCAL reduziert die Behandlungszeit und sorgt dafür, dass die Therapie für den Patienten weniger unangenehm ist. Insgesamt wird die Anzahl der Therapiesitzungen und damit der Kostenaufwand für Ärzte und Patienten gesenkt, weshalb die Methode bei führenden Experten sehr beliebt ist.</a:t>
            </a:r>
          </a:p>
          <a:p>
            <a:pPr>
              <a:buFontTx/>
              <a:buNone/>
            </a:pPr>
            <a:endParaRPr lang="en-US" baseline="0" dirty="0"/>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23259197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start by considering some “critical</a:t>
            </a:r>
            <a:r>
              <a:rPr lang="en-US" baseline="0" dirty="0"/>
              <a:t> applications”. </a:t>
            </a:r>
          </a:p>
          <a:p>
            <a:endParaRPr lang="en-US" baseline="0" dirty="0"/>
          </a:p>
          <a:p>
            <a:pPr>
              <a:buFontTx/>
              <a:buNone/>
            </a:pPr>
            <a:r>
              <a:rPr lang="en-US" baseline="0" dirty="0"/>
              <a:t>One type of application that can be considered critical is a category called event response. For example, imagine an air-bag system. The system must perform its intended task (deploying the air-bag) within a certain amount of time very reliably. If it takes too long, then the system is completely useless. The passenger may be seriously injured or even die.</a:t>
            </a:r>
          </a:p>
          <a:p>
            <a:pPr>
              <a:buFontTx/>
              <a:buChar char="-"/>
            </a:pPr>
            <a:endParaRPr lang="en-US" baseline="0" dirty="0"/>
          </a:p>
          <a:p>
            <a:pPr>
              <a:buFontTx/>
              <a:buNone/>
            </a:pPr>
            <a:r>
              <a:rPr lang="en-US" baseline="0" dirty="0"/>
              <a:t>Another type of critical application is closed-loop control. Consider any aircraft. Sensors must detect when the aircraft is tilted in a given direction, and then a control system must act in a certain amount of time to adjust flight surfaces to compensate for that tilt. If the delay between input and output is too great, the aircraft will fall out of the sky.</a:t>
            </a:r>
          </a:p>
          <a:p>
            <a:pPr>
              <a:buFontTx/>
              <a:buChar char="-"/>
            </a:pPr>
            <a:endParaRPr lang="en-US" baseline="0" dirty="0"/>
          </a:p>
          <a:p>
            <a:pPr>
              <a:buFontTx/>
              <a:buNone/>
            </a:pPr>
            <a:r>
              <a:rPr lang="en-US" baseline="0" dirty="0"/>
              <a:t>Finally, a third type of critical application is testing in situations where data is extremely important. For example, imagine a test system that it set up to monitor strain levels on a bridge over the course of a week to evaluate whether certain segments need to be replaced. If the test system takes data periodically and misses some data points, then a large vehicle could drive over and the strain data could be lost during that time. In the end, engineers may make the wrong decision about replacing bridge segments. Here, the system timing requirements may be more relaxed (maybe a sample every few seconds), but reliability is still very important.</a:t>
            </a:r>
          </a:p>
          <a:p>
            <a:pPr>
              <a:buFontTx/>
              <a:buChar char="-"/>
            </a:pPr>
            <a:endParaRPr lang="en-US" baseline="0" dirty="0"/>
          </a:p>
          <a:p>
            <a:pPr>
              <a:buFontTx/>
              <a:buNone/>
            </a:pPr>
            <a:r>
              <a:rPr lang="en-US" baseline="0" dirty="0"/>
              <a:t>What do these all have in common? These systems are characterized by a need for reliability (up-time) and in many cases precise timing as well.</a:t>
            </a:r>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26304230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 how do we build these systems?</a:t>
            </a:r>
            <a:r>
              <a:rPr lang="en-US" baseline="0" dirty="0"/>
              <a:t> Well, a first-pass solution might be to use some kind of a computer running a general-purpose operating system (OS) such as Windows. However, there are a few reasons why this type of system isn’t a good fit for critical applications.</a:t>
            </a:r>
          </a:p>
          <a:p>
            <a:endParaRPr lang="en-US" baseline="0" dirty="0"/>
          </a:p>
          <a:p>
            <a:r>
              <a:rPr lang="en-US" baseline="0" dirty="0"/>
              <a:t>General-purpose OSs are designed to ensure that all tasks receive some CPU time, which is great for users that need a responsive UI (e.g. the mouse cursor updates on the screen even when a program is using a lot of CPU cycles). However, this means that if a critical application is running, it may be ignored for some time so that a lesser priority application receives some CPU cycles. If that critical application is something like a flight control system, then the system may fail (i.e. the airplane could fall out of the sky).</a:t>
            </a:r>
          </a:p>
          <a:p>
            <a:endParaRPr lang="en-US" baseline="0" dirty="0"/>
          </a:p>
          <a:p>
            <a:r>
              <a:rPr lang="en-US" baseline="0" dirty="0"/>
              <a:t>Note that the conclusion here is not that general-purpose OSs are “bad”. They are simply designed for a different use case than critical applications.</a:t>
            </a:r>
            <a:endParaRPr lang="en-US" dirty="0"/>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17548718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a:t>
            </a:r>
            <a:r>
              <a:rPr lang="en-US" baseline="0" dirty="0"/>
              <a:t> if general-purpose OSs aren’t the right solution, then what do we need? Let’s consider the timing between iterations of a critical program (e.g. flight control system). Imagine that the loop rate of the application is programmed to be 2 </a:t>
            </a:r>
            <a:r>
              <a:rPr lang="en-US" baseline="0" dirty="0" err="1"/>
              <a:t>ms.</a:t>
            </a:r>
            <a:r>
              <a:rPr lang="en-US" baseline="0" dirty="0"/>
              <a:t> The first iteration may take 2 ms, while the second iteration may be a bit faster due to less interrupts or other applications that demand CPU time. Likewise, the timing of each subsequent loop iteration will vary by a certain amount.</a:t>
            </a:r>
          </a:p>
          <a:p>
            <a:endParaRPr lang="en-US" baseline="0" dirty="0"/>
          </a:p>
          <a:p>
            <a:r>
              <a:rPr lang="en-US" baseline="0" dirty="0"/>
              <a:t>On average, the varying loop periods should equal about 2 </a:t>
            </a:r>
            <a:r>
              <a:rPr lang="en-US" baseline="0" dirty="0" err="1"/>
              <a:t>ms.</a:t>
            </a:r>
            <a:r>
              <a:rPr lang="en-US" baseline="0" dirty="0"/>
              <a:t> We can then measure the variation in time between the average and the worst-case deviation – this is called “jitter”. In practice, jitter can be measured in different ways, but the main point is that it is a measure of the variation in timing between program iterations.</a:t>
            </a:r>
          </a:p>
          <a:p>
            <a:endParaRPr lang="en-US" baseline="0" dirty="0"/>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9433939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For</a:t>
            </a:r>
            <a:r>
              <a:rPr lang="en-US" baseline="0" dirty="0"/>
              <a:t> critical applications, we need to ensure that the jitter is small to avoid a situation where one iteration takes too long and the system fails (e.g. the airbag fails to deploy, the plane falls out of the sky, or the bridge measurement isn’t taken). </a:t>
            </a:r>
          </a:p>
          <a:p>
            <a:endParaRPr lang="en-US" baseline="0" dirty="0"/>
          </a:p>
          <a:p>
            <a:r>
              <a:rPr lang="en-US" baseline="0" dirty="0"/>
              <a:t>Ideally, the jitter would have some maximum bound that would never be exceeded. Applications or operations that have this maximum bound are called “deterministic”. Entire systems that can predictably meet a worst-case time constraint can also be referred to as deterministic.</a:t>
            </a:r>
          </a:p>
          <a:p>
            <a:endParaRPr lang="en-US" baseline="0" dirty="0"/>
          </a:p>
        </p:txBody>
      </p:sp>
      <p:sp>
        <p:nvSpPr>
          <p:cNvPr id="4" name="Slide Number Placeholder 3"/>
          <p:cNvSpPr>
            <a:spLocks noGrp="1"/>
          </p:cNvSpPr>
          <p:nvPr>
            <p:ph type="sldNum" sz="quarter" idx="10"/>
          </p:nvPr>
        </p:nvSpPr>
        <p:spPr/>
        <p:txBody>
          <a:bodyPr/>
          <a:lstStyle/>
          <a:p>
            <a:fld id="{25733F40-0554-4D2A-BD4C-F5B0CA95F595}"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3216660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4</a:t>
            </a:fld>
            <a:endParaRPr lang="en-US"/>
          </a:p>
        </p:txBody>
      </p:sp>
    </p:spTree>
    <p:extLst>
      <p:ext uri="{BB962C8B-B14F-4D97-AF65-F5344CB8AC3E}">
        <p14:creationId xmlns:p14="http://schemas.microsoft.com/office/powerpoint/2010/main" val="587881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Previously we converted</a:t>
            </a:r>
            <a:r>
              <a:rPr lang="en-US" baseline="0" dirty="0"/>
              <a:t> temperature units by running a VI on the Windows operating system on our development machines. When we run code on the processor of </a:t>
            </a:r>
            <a:r>
              <a:rPr lang="en-US" baseline="0" dirty="0" err="1"/>
              <a:t>myRIO</a:t>
            </a:r>
            <a:r>
              <a:rPr lang="en-US" baseline="0" dirty="0"/>
              <a:t>, we are actually taking advantage of a Real-Time Operating System. Let’s learn a little bit about what makes this operating system special.</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41</a:t>
            </a:fld>
            <a:endParaRPr lang="en-US"/>
          </a:p>
        </p:txBody>
      </p:sp>
    </p:spTree>
    <p:extLst>
      <p:ext uri="{BB962C8B-B14F-4D97-AF65-F5344CB8AC3E}">
        <p14:creationId xmlns:p14="http://schemas.microsoft.com/office/powerpoint/2010/main" val="17203305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For starters, myRIO developers can leverage the vast ecosystem of software components and tools that the vibrant Linux community generates. </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US" b="0" dirty="0"/>
          </a:p>
          <a:p>
            <a:r>
              <a:rPr lang="en-US" b="0" dirty="0"/>
              <a:t>Mention</a:t>
            </a:r>
            <a:r>
              <a:rPr lang="en-US" b="0" baseline="0" dirty="0"/>
              <a:t> </a:t>
            </a:r>
            <a:r>
              <a:rPr lang="en-US" b="0" dirty="0"/>
              <a:t>the NIUK AE project, which uses myRIO</a:t>
            </a:r>
            <a:r>
              <a:rPr lang="en-US" b="0" baseline="0" dirty="0"/>
              <a:t> to control a robot arm to play drafts/checkers. Rather than having to manually code the artificial intelligence of the robot drafts player, a quick “Google search” allowed the team to find a pre-created drafts engine via the Linux community… which they then downloaded from the web and deployed to the myRIO</a:t>
            </a:r>
          </a:p>
          <a:p>
            <a:endParaRPr lang="en-US" b="0" baseline="0" dirty="0"/>
          </a:p>
          <a:p>
            <a:r>
              <a:rPr lang="en-US" b="0" baseline="0" dirty="0"/>
              <a:t>This saved an enormous amount of time, which allowed the team to concentrate on using LabVIEW to create the algorithms and kinematics for controlling the arm.</a:t>
            </a:r>
            <a:endParaRPr lang="en-US" b="0" dirty="0"/>
          </a:p>
        </p:txBody>
      </p:sp>
      <p:sp>
        <p:nvSpPr>
          <p:cNvPr id="4" name="Slide Number Placeholder 3"/>
          <p:cNvSpPr>
            <a:spLocks noGrp="1"/>
          </p:cNvSpPr>
          <p:nvPr>
            <p:ph type="sldNum" sz="quarter" idx="10"/>
          </p:nvPr>
        </p:nvSpPr>
        <p:spPr/>
        <p:txBody>
          <a:bodyPr/>
          <a:lstStyle/>
          <a:p>
            <a:fld id="{D07E35FB-42A3-42B9-BF8A-A5E6486E557D}"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6216120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But it also means that you will have new ways to use this our RIO through C code. Using Eclipse, one of the most popular embedded IDEs, you can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develop, debug, and deploy C and C++ code. We</a:t>
            </a:r>
            <a:r>
              <a:rPr lang="en-US" sz="1200" kern="1200" baseline="0" dirty="0">
                <a:solidFill>
                  <a:schemeClr val="tx1"/>
                </a:solidFill>
                <a:latin typeface="+mn-lt"/>
                <a:ea typeface="+mn-ea"/>
                <a:cs typeface="+mn-cs"/>
              </a:rPr>
              <a:t> are </a:t>
            </a:r>
            <a:r>
              <a:rPr lang="en-US" sz="1200" kern="1200" dirty="0">
                <a:solidFill>
                  <a:schemeClr val="tx1"/>
                </a:solidFill>
                <a:latin typeface="+mn-lt"/>
                <a:ea typeface="+mn-ea"/>
                <a:cs typeface="+mn-cs"/>
              </a:rPr>
              <a:t>providing a custom distribution of Eclipse on NI.com for this purpose.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But using C and graphical LabVIEW are just a couple of the programming interfaces (or models of computation) that you can use to program the myRIO processor.</a:t>
            </a:r>
            <a:endParaRPr lang="en-GB" sz="1200" kern="1200" dirty="0">
              <a:solidFill>
                <a:schemeClr val="tx1"/>
              </a:solidFill>
              <a:latin typeface="+mn-lt"/>
              <a:ea typeface="+mn-ea"/>
              <a:cs typeface="+mn-cs"/>
            </a:endParaRPr>
          </a:p>
          <a:p>
            <a:endParaRPr lang="en-US" b="0" dirty="0"/>
          </a:p>
        </p:txBody>
      </p:sp>
      <p:sp>
        <p:nvSpPr>
          <p:cNvPr id="4" name="Slide Number Placeholder 3"/>
          <p:cNvSpPr>
            <a:spLocks noGrp="1"/>
          </p:cNvSpPr>
          <p:nvPr>
            <p:ph type="sldNum" sz="quarter" idx="10"/>
          </p:nvPr>
        </p:nvSpPr>
        <p:spPr/>
        <p:txBody>
          <a:bodyPr/>
          <a:lstStyle/>
          <a:p>
            <a:fld id="{D07E35FB-42A3-42B9-BF8A-A5E6486E557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6216120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a:t>Another thing that LabVIEW allows you to do is…. Take</a:t>
            </a:r>
            <a:r>
              <a:rPr lang="en-US" b="0" baseline="0" dirty="0"/>
              <a:t> existing .m code and import it or cut-and-paste it into a MathScript node within LabVIEW.  The customer can also run their own .m code in the MathScript interactive window.  The customer can also take their dynamic system or controls models (.</a:t>
            </a:r>
            <a:r>
              <a:rPr lang="en-US" b="0" baseline="0" dirty="0" err="1"/>
              <a:t>mdl</a:t>
            </a:r>
            <a:r>
              <a:rPr lang="en-US" b="0" baseline="0" dirty="0"/>
              <a:t> code) and bring them into native LabVIEW Control Design and Simulation code through the use of the simulation model converter located in the Control Design and Simulation section of the Tools menu.</a:t>
            </a:r>
          </a:p>
          <a:p>
            <a:endParaRPr lang="en-US" b="0" baseline="0" dirty="0"/>
          </a:p>
          <a:p>
            <a:r>
              <a:rPr lang="en-US" b="0" baseline="0" dirty="0"/>
              <a:t>Once the customer’s .m code and .</a:t>
            </a:r>
            <a:r>
              <a:rPr lang="en-US" b="0" baseline="0" dirty="0" err="1"/>
              <a:t>mdl</a:t>
            </a:r>
            <a:r>
              <a:rPr lang="en-US" b="0" baseline="0" dirty="0"/>
              <a:t> code resides in the LabVIEW MathScript and LabVIEW Control Design and Simulation modules, they can then run their algorithms and models in real-time by using the LabVIEW Real-Time Module.  They can use NI real-time targets such as </a:t>
            </a:r>
            <a:r>
              <a:rPr lang="en-US" b="0" baseline="0" dirty="0" err="1"/>
              <a:t>CompactRIO</a:t>
            </a:r>
            <a:r>
              <a:rPr lang="en-US" b="0" baseline="0" dirty="0"/>
              <a:t>, Single-Board RIO, PXI, or real-time desktop computers.  Also, the customer can bring their LabVIEW models into NI VeriStand.</a:t>
            </a:r>
            <a:endParaRPr lang="en-US" b="0" dirty="0"/>
          </a:p>
        </p:txBody>
      </p:sp>
      <p:sp>
        <p:nvSpPr>
          <p:cNvPr id="4" name="Slide Number Placeholder 3"/>
          <p:cNvSpPr>
            <a:spLocks noGrp="1"/>
          </p:cNvSpPr>
          <p:nvPr>
            <p:ph type="sldNum" sz="quarter" idx="10"/>
          </p:nvPr>
        </p:nvSpPr>
        <p:spPr/>
        <p:txBody>
          <a:bodyPr/>
          <a:lstStyle/>
          <a:p>
            <a:fld id="{9B58956F-DE07-4968-98EF-BB6E60BD43D9}"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38915406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dt" sz="quarter" idx="1"/>
          </p:nvPr>
        </p:nvSpPr>
        <p:spPr>
          <a:noFill/>
        </p:spPr>
        <p:txBody>
          <a:bodyPr/>
          <a:lstStyle/>
          <a:p>
            <a:fld id="{65DF7EF5-38EE-4C1A-9807-37FC2934A2B6}" type="datetime1">
              <a:rPr lang="en-US" smtClean="0">
                <a:solidFill>
                  <a:prstClr val="black"/>
                </a:solidFill>
                <a:latin typeface="Arial" pitchFamily="34" charset="0"/>
              </a:rPr>
              <a:pPr/>
              <a:t>10/11/23</a:t>
            </a:fld>
            <a:endParaRPr lang="en-US" dirty="0">
              <a:solidFill>
                <a:prstClr val="black"/>
              </a:solidFill>
              <a:latin typeface="Arial" pitchFamily="34" charset="0"/>
            </a:endParaRPr>
          </a:p>
        </p:txBody>
      </p:sp>
      <p:sp>
        <p:nvSpPr>
          <p:cNvPr id="59397" name="Rectangle 7"/>
          <p:cNvSpPr>
            <a:spLocks noGrp="1" noChangeArrowheads="1"/>
          </p:cNvSpPr>
          <p:nvPr>
            <p:ph type="sldNum" sz="quarter" idx="5"/>
          </p:nvPr>
        </p:nvSpPr>
        <p:spPr>
          <a:noFill/>
        </p:spPr>
        <p:txBody>
          <a:bodyPr/>
          <a:lstStyle/>
          <a:p>
            <a:fld id="{C228AF93-B9CD-4C54-B0D5-E60A6BC971C3}" type="slidenum">
              <a:rPr lang="en-US" smtClean="0">
                <a:solidFill>
                  <a:prstClr val="black"/>
                </a:solidFill>
                <a:latin typeface="Arial" pitchFamily="34" charset="0"/>
              </a:rPr>
              <a:pPr/>
              <a:t>45</a:t>
            </a:fld>
            <a:endParaRPr lang="en-US" dirty="0">
              <a:solidFill>
                <a:prstClr val="black"/>
              </a:solidFill>
              <a:latin typeface="Arial" pitchFamily="34" charset="0"/>
            </a:endParaRPr>
          </a:p>
        </p:txBody>
      </p:sp>
      <p:sp>
        <p:nvSpPr>
          <p:cNvPr id="59398" name="Rectangle 2"/>
          <p:cNvSpPr>
            <a:spLocks noGrp="1" noRot="1" noChangeAspect="1" noChangeArrowheads="1" noTextEdit="1"/>
          </p:cNvSpPr>
          <p:nvPr>
            <p:ph type="sldImg"/>
          </p:nvPr>
        </p:nvSpPr>
        <p:spPr>
          <a:xfrm>
            <a:off x="1257300" y="720725"/>
            <a:ext cx="4803775" cy="3602038"/>
          </a:xfrm>
          <a:ln/>
        </p:spPr>
      </p:sp>
      <p:sp>
        <p:nvSpPr>
          <p:cNvPr id="59399" name="Rectangle 3"/>
          <p:cNvSpPr>
            <a:spLocks noGrp="1" noChangeArrowheads="1"/>
          </p:cNvSpPr>
          <p:nvPr>
            <p:ph type="body" idx="1"/>
          </p:nvPr>
        </p:nvSpPr>
        <p:spPr>
          <a:noFill/>
          <a:ln/>
        </p:spPr>
        <p:txBody>
          <a:bodyPr>
            <a:normAutofit/>
          </a:bodyPr>
          <a:lstStyle/>
          <a:p>
            <a:pPr eaLnBrk="1" hangingPunct="1">
              <a:lnSpc>
                <a:spcPct val="80000"/>
              </a:lnSpc>
            </a:pPr>
            <a:r>
              <a:rPr lang="en-US" dirty="0">
                <a:latin typeface="+mn-lt"/>
              </a:rPr>
              <a:t>MathScript extends LabVIEW with a math-oriented text-based programming language that is compatible with the .m</a:t>
            </a:r>
            <a:r>
              <a:rPr lang="en-US" baseline="0" dirty="0">
                <a:latin typeface="+mn-lt"/>
              </a:rPr>
              <a:t> </a:t>
            </a:r>
            <a:r>
              <a:rPr lang="en-US" dirty="0">
                <a:latin typeface="+mn-lt"/>
              </a:rPr>
              <a:t>file script syntax used by software environments such as The MathWorks,</a:t>
            </a:r>
            <a:r>
              <a:rPr lang="en-US" baseline="0" dirty="0">
                <a:latin typeface="+mn-lt"/>
              </a:rPr>
              <a:t> Inc. </a:t>
            </a:r>
            <a:r>
              <a:rPr lang="en-US" dirty="0">
                <a:latin typeface="+mn-lt"/>
              </a:rPr>
              <a:t>MATLAB software development environment and others. Such compatibility means that you can “instrument your algorithms” by running your .m</a:t>
            </a:r>
            <a:r>
              <a:rPr lang="en-US" baseline="0" dirty="0">
                <a:latin typeface="+mn-lt"/>
              </a:rPr>
              <a:t> </a:t>
            </a:r>
            <a:r>
              <a:rPr lang="en-US" dirty="0">
                <a:latin typeface="+mn-lt"/>
              </a:rPr>
              <a:t>file scripts with LabVIEW to access productivity-enhancing LabVIEW features such as simplified instrument control/data acquisition, file/database access, user interface development, and more.  Also, you</a:t>
            </a:r>
            <a:r>
              <a:rPr lang="en-US" baseline="0" dirty="0">
                <a:latin typeface="+mn-lt"/>
              </a:rPr>
              <a:t> </a:t>
            </a:r>
            <a:r>
              <a:rPr lang="en-US" dirty="0"/>
              <a:t>have all of the tools you need to deploy your custom .m files for real-time execution with </a:t>
            </a:r>
            <a:r>
              <a:rPr lang="en-US" dirty="0" err="1"/>
              <a:t>LabVIEW</a:t>
            </a:r>
            <a:r>
              <a:rPr lang="en-US" dirty="0"/>
              <a:t> and </a:t>
            </a:r>
            <a:r>
              <a:rPr lang="en-US" dirty="0" err="1"/>
              <a:t>MathScript</a:t>
            </a:r>
            <a:r>
              <a:rPr lang="en-US" dirty="0"/>
              <a:t>.</a:t>
            </a:r>
            <a:endParaRPr lang="en-US" b="0" dirty="0">
              <a:latin typeface="+mn-lt"/>
            </a:endParaRPr>
          </a:p>
        </p:txBody>
      </p:sp>
    </p:spTree>
    <p:extLst>
      <p:ext uri="{BB962C8B-B14F-4D97-AF65-F5344CB8AC3E}">
        <p14:creationId xmlns:p14="http://schemas.microsoft.com/office/powerpoint/2010/main" val="2838125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5</a:t>
            </a:fld>
            <a:endParaRPr lang="en-US"/>
          </a:p>
        </p:txBody>
      </p:sp>
    </p:spTree>
    <p:extLst>
      <p:ext uri="{BB962C8B-B14F-4D97-AF65-F5344CB8AC3E}">
        <p14:creationId xmlns:p14="http://schemas.microsoft.com/office/powerpoint/2010/main" val="1604039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6</a:t>
            </a:fld>
            <a:endParaRPr lang="en-US"/>
          </a:p>
        </p:txBody>
      </p:sp>
    </p:spTree>
    <p:extLst>
      <p:ext uri="{BB962C8B-B14F-4D97-AF65-F5344CB8AC3E}">
        <p14:creationId xmlns:p14="http://schemas.microsoft.com/office/powerpoint/2010/main" val="676684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hands on is meant to be an introduction to both NI </a:t>
            </a:r>
            <a:r>
              <a:rPr lang="en-US" baseline="0" dirty="0" err="1"/>
              <a:t>myRIO</a:t>
            </a:r>
            <a:r>
              <a:rPr lang="en-US" baseline="0" dirty="0"/>
              <a:t> HW and SW. These are the topics that we will be covering today. You have all received a manual that accompanies the slides I’ll be presenting today. The manual is meant to be a resources for you to use today as well as after this hands on and contains details on the topics we are covering today. We will refer to the manual in this class when we do exercises.</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7</a:t>
            </a:fld>
            <a:endParaRPr lang="en-US"/>
          </a:p>
        </p:txBody>
      </p:sp>
    </p:spTree>
    <p:extLst>
      <p:ext uri="{BB962C8B-B14F-4D97-AF65-F5344CB8AC3E}">
        <p14:creationId xmlns:p14="http://schemas.microsoft.com/office/powerpoint/2010/main" val="4131452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have now</a:t>
            </a:r>
            <a:r>
              <a:rPr lang="en-US" baseline="0" dirty="0"/>
              <a:t> developed a good understanding of programming the processor side of NI </a:t>
            </a:r>
            <a:r>
              <a:rPr lang="en-US" baseline="0" dirty="0" err="1"/>
              <a:t>myRIO</a:t>
            </a:r>
            <a:r>
              <a:rPr lang="en-US" baseline="0" dirty="0"/>
              <a:t> including the special nature of Real-Time Operating Systems. Let’s now take a quick look at the other half of the </a:t>
            </a:r>
            <a:r>
              <a:rPr lang="en-US" baseline="0" dirty="0" err="1"/>
              <a:t>Zynq</a:t>
            </a:r>
            <a:r>
              <a:rPr lang="en-US" baseline="0" dirty="0"/>
              <a:t> chip, the FPGA, and discover some of the unique benefits that FPGAs offer.</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8</a:t>
            </a:fld>
            <a:endParaRPr lang="en-US"/>
          </a:p>
        </p:txBody>
      </p:sp>
    </p:spTree>
    <p:extLst>
      <p:ext uri="{BB962C8B-B14F-4D97-AF65-F5344CB8AC3E}">
        <p14:creationId xmlns:p14="http://schemas.microsoft.com/office/powerpoint/2010/main" val="1564282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defTabSz="966612" eaLnBrk="0" fontAlgn="base" hangingPunct="0">
              <a:spcBef>
                <a:spcPct val="30000"/>
              </a:spcBef>
              <a:spcAft>
                <a:spcPct val="0"/>
              </a:spcAft>
              <a:defRPr/>
            </a:pPr>
            <a:r>
              <a:rPr lang="en-US" dirty="0"/>
              <a:t>So,</a:t>
            </a:r>
            <a:r>
              <a:rPr lang="en-US" baseline="0" dirty="0"/>
              <a:t> why would a designer want to use a reprogrammable FPGA? These are just some of the reasons:</a:t>
            </a:r>
            <a:endParaRPr lang="en-US" dirty="0"/>
          </a:p>
          <a:p>
            <a:pPr defTabSz="966612" eaLnBrk="0" fontAlgn="base" hangingPunct="0">
              <a:spcBef>
                <a:spcPct val="30000"/>
              </a:spcBef>
              <a:spcAft>
                <a:spcPct val="0"/>
              </a:spcAft>
              <a:buFont typeface="Arial" pitchFamily="34" charset="0"/>
              <a:buChar char="•"/>
              <a:defRPr/>
            </a:pPr>
            <a:endParaRPr lang="en-US" dirty="0"/>
          </a:p>
          <a:p>
            <a:pPr defTabSz="966612" eaLnBrk="0" fontAlgn="base" hangingPunct="0">
              <a:spcBef>
                <a:spcPct val="30000"/>
              </a:spcBef>
              <a:spcAft>
                <a:spcPct val="0"/>
              </a:spcAft>
              <a:buFont typeface="Arial" pitchFamily="34" charset="0"/>
              <a:buChar char="•"/>
              <a:defRPr/>
            </a:pPr>
            <a:r>
              <a:rPr lang="en-US" dirty="0"/>
              <a:t> True Parallelism - Whereas</a:t>
            </a:r>
            <a:r>
              <a:rPr lang="en-US" baseline="0" dirty="0"/>
              <a:t> a processor is forced to execute one instruction at a time and use complex scheduling schemes, parallel circuits inside an FPGA operate completely independently. </a:t>
            </a:r>
          </a:p>
          <a:p>
            <a:pPr defTabSz="966612" eaLnBrk="0" fontAlgn="base" hangingPunct="0">
              <a:spcBef>
                <a:spcPct val="30000"/>
              </a:spcBef>
              <a:spcAft>
                <a:spcPct val="0"/>
              </a:spcAft>
              <a:buFont typeface="Arial" pitchFamily="34" charset="0"/>
              <a:buChar char="•"/>
              <a:defRPr/>
            </a:pPr>
            <a:endParaRPr lang="en-US" baseline="0" dirty="0"/>
          </a:p>
          <a:p>
            <a:pPr defTabSz="966612" eaLnBrk="0" fontAlgn="base" hangingPunct="0">
              <a:spcBef>
                <a:spcPct val="30000"/>
              </a:spcBef>
              <a:spcAft>
                <a:spcPct val="0"/>
              </a:spcAft>
              <a:buFont typeface="Arial" pitchFamily="34" charset="0"/>
              <a:buChar char="•"/>
              <a:defRPr/>
            </a:pPr>
            <a:r>
              <a:rPr lang="en-US" baseline="0" dirty="0"/>
              <a:t> F</a:t>
            </a:r>
            <a:r>
              <a:rPr lang="en-US" dirty="0"/>
              <a:t>PGAs certainly have the reliability and determinism of a pure hardware solution. In fact, with LabVIEW FPGA you can specify loop rates of 25ns and faster achieving extremely low jitter. </a:t>
            </a:r>
          </a:p>
          <a:p>
            <a:pPr>
              <a:buFont typeface="Arial" pitchFamily="34" charset="0"/>
              <a:buChar char="•"/>
            </a:pPr>
            <a:endParaRPr lang="en-US" dirty="0"/>
          </a:p>
          <a:p>
            <a:pPr>
              <a:buFont typeface="Arial" pitchFamily="34" charset="0"/>
              <a:buChar char="•"/>
            </a:pPr>
            <a:r>
              <a:rPr lang="en-US" dirty="0"/>
              <a:t>FPGAs are reprogrammable unlike</a:t>
            </a:r>
            <a:r>
              <a:rPr lang="en-US" baseline="0" dirty="0"/>
              <a:t> other hardware solutions</a:t>
            </a:r>
            <a:r>
              <a:rPr lang="en-US" dirty="0"/>
              <a:t> (it</a:t>
            </a:r>
            <a:r>
              <a:rPr lang="en-US" baseline="0" dirty="0"/>
              <a:t> is helpful here</a:t>
            </a:r>
            <a:r>
              <a:rPr lang="en-US" dirty="0"/>
              <a:t> to make the</a:t>
            </a:r>
            <a:r>
              <a:rPr lang="en-US" baseline="0" dirty="0"/>
              <a:t> comparison to burning a CD. Fixed asic like a CD-R, FPGA like a CD-RW)</a:t>
            </a:r>
            <a:endParaRPr lang="en-US" dirty="0"/>
          </a:p>
        </p:txBody>
      </p:sp>
    </p:spTree>
    <p:extLst>
      <p:ext uri="{BB962C8B-B14F-4D97-AF65-F5344CB8AC3E}">
        <p14:creationId xmlns:p14="http://schemas.microsoft.com/office/powerpoint/2010/main" val="326540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External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0550" y="921220"/>
            <a:ext cx="8053387" cy="2498255"/>
          </a:xfrm>
        </p:spPr>
        <p:txBody>
          <a:bodyPr anchor="b">
            <a:normAutofit/>
          </a:bodyPr>
          <a:lstStyle>
            <a:lvl1pPr algn="ctr">
              <a:lnSpc>
                <a:spcPts val="4498"/>
              </a:lnSpc>
              <a:defRPr sz="4500" spc="-150">
                <a:solidFill>
                  <a:schemeClr val="tx2"/>
                </a:solidFill>
                <a:latin typeface="+mn-lt"/>
              </a:defRPr>
            </a:lvl1pPr>
          </a:lstStyle>
          <a:p>
            <a:r>
              <a:rPr lang="en-US" dirty="0"/>
              <a:t>Click to edit title</a:t>
            </a:r>
          </a:p>
        </p:txBody>
      </p:sp>
      <p:sp>
        <p:nvSpPr>
          <p:cNvPr id="3" name="Subtitle 2"/>
          <p:cNvSpPr>
            <a:spLocks noGrp="1"/>
          </p:cNvSpPr>
          <p:nvPr>
            <p:ph type="subTitle" idx="1" hasCustomPrompt="1"/>
          </p:nvPr>
        </p:nvSpPr>
        <p:spPr>
          <a:xfrm>
            <a:off x="590550" y="3634650"/>
            <a:ext cx="8053388" cy="771274"/>
          </a:xfrm>
        </p:spPr>
        <p:txBody>
          <a:bodyPr>
            <a:noAutofit/>
          </a:bodyPr>
          <a:lstStyle>
            <a:lvl1pPr marL="0" indent="0" algn="ctr">
              <a:buNone/>
              <a:defRPr sz="2300">
                <a:solidFill>
                  <a:schemeClr val="tx1">
                    <a:lumMod val="50000"/>
                    <a:lumOff val="50000"/>
                  </a:schemeClr>
                </a:solidFill>
              </a:defRPr>
            </a:lvl1pPr>
            <a:lvl2pPr marL="457174" indent="0" algn="ctr">
              <a:buNone/>
              <a:defRPr>
                <a:solidFill>
                  <a:schemeClr val="tx1">
                    <a:tint val="75000"/>
                  </a:schemeClr>
                </a:solidFill>
              </a:defRPr>
            </a:lvl2pPr>
            <a:lvl3pPr marL="914348" indent="0" algn="ctr">
              <a:buNone/>
              <a:defRPr>
                <a:solidFill>
                  <a:schemeClr val="tx1">
                    <a:tint val="75000"/>
                  </a:schemeClr>
                </a:solidFill>
              </a:defRPr>
            </a:lvl3pPr>
            <a:lvl4pPr marL="1371523" indent="0" algn="ctr">
              <a:buNone/>
              <a:defRPr>
                <a:solidFill>
                  <a:schemeClr val="tx1">
                    <a:tint val="75000"/>
                  </a:schemeClr>
                </a:solidFill>
              </a:defRPr>
            </a:lvl4pPr>
            <a:lvl5pPr marL="1828698" indent="0" algn="ctr">
              <a:buNone/>
              <a:defRPr>
                <a:solidFill>
                  <a:schemeClr val="tx1">
                    <a:tint val="75000"/>
                  </a:schemeClr>
                </a:solidFill>
              </a:defRPr>
            </a:lvl5pPr>
            <a:lvl6pPr marL="2285872" indent="0" algn="ctr">
              <a:buNone/>
              <a:defRPr>
                <a:solidFill>
                  <a:schemeClr val="tx1">
                    <a:tint val="75000"/>
                  </a:schemeClr>
                </a:solidFill>
              </a:defRPr>
            </a:lvl6pPr>
            <a:lvl7pPr marL="2743046" indent="0" algn="ctr">
              <a:buNone/>
              <a:defRPr>
                <a:solidFill>
                  <a:schemeClr val="tx1">
                    <a:tint val="75000"/>
                  </a:schemeClr>
                </a:solidFill>
              </a:defRPr>
            </a:lvl7pPr>
            <a:lvl8pPr marL="3200220" indent="0" algn="ctr">
              <a:buNone/>
              <a:defRPr>
                <a:solidFill>
                  <a:schemeClr val="tx1">
                    <a:tint val="75000"/>
                  </a:schemeClr>
                </a:solidFill>
              </a:defRPr>
            </a:lvl8pPr>
            <a:lvl9pPr marL="3657394" indent="0" algn="ctr">
              <a:buNone/>
              <a:defRPr>
                <a:solidFill>
                  <a:schemeClr val="tx1">
                    <a:tint val="75000"/>
                  </a:schemeClr>
                </a:solidFill>
              </a:defRPr>
            </a:lvl9pPr>
          </a:lstStyle>
          <a:p>
            <a:r>
              <a:rPr lang="en-US" dirty="0"/>
              <a:t>Click to edit subtitle</a:t>
            </a:r>
          </a:p>
        </p:txBody>
      </p:sp>
    </p:spTree>
    <p:extLst>
      <p:ext uri="{BB962C8B-B14F-4D97-AF65-F5344CB8AC3E}">
        <p14:creationId xmlns:p14="http://schemas.microsoft.com/office/powerpoint/2010/main" val="754216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External 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Master title style</a:t>
            </a:r>
          </a:p>
        </p:txBody>
      </p:sp>
      <p:sp>
        <p:nvSpPr>
          <p:cNvPr id="3" name="Content Placeholder 2"/>
          <p:cNvSpPr>
            <a:spLocks noGrp="1"/>
          </p:cNvSpPr>
          <p:nvPr>
            <p:ph idx="1" hasCustomPrompt="1"/>
          </p:nvPr>
        </p:nvSpPr>
        <p:spPr>
          <a:xfrm>
            <a:off x="478332" y="1121384"/>
            <a:ext cx="8165605" cy="4949008"/>
          </a:xfrm>
        </p:spPr>
        <p:txBody>
          <a:bodyPr/>
          <a:lstStyle>
            <a:lvl1pPr>
              <a:defRPr>
                <a:latin typeface="+mn-lt"/>
              </a:defRPr>
            </a:lvl1pPr>
            <a:lvl2pPr>
              <a:defRPr>
                <a:latin typeface="+mn-lt"/>
              </a:defRPr>
            </a:lvl2pPr>
            <a:lvl3pPr>
              <a:defRPr>
                <a:latin typeface="+mn-lt"/>
              </a:defRPr>
            </a:lvl3pPr>
            <a:lvl4pPr>
              <a:defRPr sz="1400">
                <a:latin typeface="+mn-lt"/>
              </a:defRPr>
            </a:lvl4pPr>
            <a:lvl5pPr>
              <a:defRPr sz="1400">
                <a:latin typeface="+mn-lt"/>
              </a:defRPr>
            </a:lvl5pPr>
          </a:lstStyle>
          <a:p>
            <a:pPr lvl="0"/>
            <a:r>
              <a:rPr lang="en-US" dirty="0"/>
              <a:t>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359158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External 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3935" y="142829"/>
            <a:ext cx="8223978" cy="964092"/>
          </a:xfrm>
        </p:spPr>
        <p:txBody>
          <a:bodyPr/>
          <a:lstStyle/>
          <a:p>
            <a:r>
              <a:rPr lang="en-US" dirty="0"/>
              <a:t>Master title style</a:t>
            </a:r>
          </a:p>
        </p:txBody>
      </p:sp>
      <p:sp>
        <p:nvSpPr>
          <p:cNvPr id="3" name="Content Placeholder 2"/>
          <p:cNvSpPr>
            <a:spLocks noGrp="1"/>
          </p:cNvSpPr>
          <p:nvPr>
            <p:ph sz="half" idx="1" hasCustomPrompt="1"/>
          </p:nvPr>
        </p:nvSpPr>
        <p:spPr>
          <a:xfrm>
            <a:off x="478333" y="1124712"/>
            <a:ext cx="4028178" cy="4949008"/>
          </a:xfrm>
        </p:spPr>
        <p:txBody>
          <a:bodyPr/>
          <a:lstStyle>
            <a:lvl1pPr>
              <a:defRPr sz="2400">
                <a:latin typeface="+mn-lt"/>
              </a:defRPr>
            </a:lvl1pPr>
            <a:lvl2pPr>
              <a:defRPr sz="2000">
                <a:latin typeface="+mn-lt"/>
              </a:defRPr>
            </a:lvl2pPr>
            <a:lvl3pPr>
              <a:defRPr sz="1700">
                <a:latin typeface="+mn-lt"/>
              </a:defRPr>
            </a:lvl3pPr>
            <a:lvl4pPr>
              <a:defRPr sz="1400">
                <a:latin typeface="+mn-lt"/>
              </a:defRPr>
            </a:lvl4pPr>
            <a:lvl5pPr>
              <a:defRPr sz="1400">
                <a:latin typeface="+mn-lt"/>
              </a:defRPr>
            </a:lvl5pPr>
            <a:lvl6pPr>
              <a:defRPr sz="1800"/>
            </a:lvl6pPr>
            <a:lvl7pPr>
              <a:defRPr sz="1800"/>
            </a:lvl7pPr>
            <a:lvl8pPr>
              <a:defRPr sz="1800"/>
            </a:lvl8pPr>
            <a:lvl9pPr>
              <a:defRPr sz="1800"/>
            </a:lvl9pPr>
          </a:lstStyle>
          <a:p>
            <a:pPr lvl="0"/>
            <a:r>
              <a:rPr lang="en-US" dirty="0"/>
              <a:t>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4648200" y="1124712"/>
            <a:ext cx="4038600" cy="4949008"/>
          </a:xfrm>
        </p:spPr>
        <p:txBody>
          <a:bodyPr/>
          <a:lstStyle>
            <a:lvl1pPr>
              <a:defRPr sz="2400">
                <a:latin typeface="+mn-lt"/>
              </a:defRPr>
            </a:lvl1pPr>
            <a:lvl2pPr>
              <a:defRPr sz="2000">
                <a:latin typeface="+mn-lt"/>
              </a:defRPr>
            </a:lvl2pPr>
            <a:lvl3pPr>
              <a:defRPr sz="1700">
                <a:latin typeface="+mn-lt"/>
              </a:defRPr>
            </a:lvl3pPr>
            <a:lvl4pPr>
              <a:defRPr sz="1400">
                <a:latin typeface="+mn-lt"/>
              </a:defRPr>
            </a:lvl4pPr>
            <a:lvl5pPr>
              <a:defRPr sz="1400">
                <a:latin typeface="+mn-lt"/>
              </a:defRPr>
            </a:lvl5pPr>
            <a:lvl6pPr>
              <a:defRPr sz="1800"/>
            </a:lvl6pPr>
            <a:lvl7pPr>
              <a:defRPr sz="1800"/>
            </a:lvl7pPr>
            <a:lvl8pPr>
              <a:defRPr sz="1800"/>
            </a:lvl8pPr>
            <a:lvl9pPr>
              <a:defRPr sz="1800"/>
            </a:lvl9pPr>
          </a:lstStyle>
          <a:p>
            <a:pPr lvl="0"/>
            <a:r>
              <a:rPr lang="en-US" dirty="0"/>
              <a:t>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8051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772400" cy="762000"/>
          </a:xfrm>
        </p:spPr>
        <p:txBody>
          <a:bodyPr/>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1000" y="1447800"/>
            <a:ext cx="7772400" cy="4419600"/>
          </a:xfrm>
        </p:spPr>
        <p:txBody>
          <a:bodyPr/>
          <a:lstStyle>
            <a:lvl1pPr>
              <a:defRPr sz="3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7410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3935" y="142829"/>
            <a:ext cx="8170003" cy="964092"/>
          </a:xfrm>
          <a:prstGeom prst="rect">
            <a:avLst/>
          </a:prstGeom>
        </p:spPr>
        <p:txBody>
          <a:bodyPr vert="horz" lIns="91435" tIns="45717" rIns="91435" bIns="45717" rtlCol="0" anchor="ctr">
            <a:normAutofit/>
          </a:bodyPr>
          <a:lstStyle/>
          <a:p>
            <a:r>
              <a:rPr lang="en-US" dirty="0"/>
              <a:t>Master title style</a:t>
            </a:r>
          </a:p>
        </p:txBody>
      </p:sp>
      <p:sp>
        <p:nvSpPr>
          <p:cNvPr id="3" name="Text Placeholder 2"/>
          <p:cNvSpPr>
            <a:spLocks noGrp="1"/>
          </p:cNvSpPr>
          <p:nvPr>
            <p:ph type="body" idx="1"/>
          </p:nvPr>
        </p:nvSpPr>
        <p:spPr>
          <a:xfrm>
            <a:off x="478333" y="1121384"/>
            <a:ext cx="8165605" cy="4949008"/>
          </a:xfrm>
          <a:prstGeom prst="rect">
            <a:avLst/>
          </a:prstGeom>
        </p:spPr>
        <p:txBody>
          <a:bodyPr vert="horz" lIns="91435" tIns="45717" rIns="91435" bIns="45717" rtlCol="0">
            <a:normAutofit/>
          </a:bodyPr>
          <a:lstStyle/>
          <a:p>
            <a:pPr lvl="0"/>
            <a:r>
              <a:rPr lang="en-US" dirty="0"/>
              <a:t>Master text styles</a:t>
            </a:r>
          </a:p>
          <a:p>
            <a:pPr lvl="1"/>
            <a:r>
              <a:rPr lang="en-US" dirty="0"/>
              <a:t>Second level</a:t>
            </a:r>
          </a:p>
          <a:p>
            <a:pPr lvl="2"/>
            <a:r>
              <a:rPr lang="en-US" dirty="0"/>
              <a:t>Third level</a:t>
            </a:r>
          </a:p>
          <a:p>
            <a:pPr lvl="3"/>
            <a:r>
              <a:rPr lang="en-US" dirty="0"/>
              <a:t>Fourth level</a:t>
            </a:r>
          </a:p>
        </p:txBody>
      </p:sp>
      <p:sp>
        <p:nvSpPr>
          <p:cNvPr id="5" name="TextBox 4"/>
          <p:cNvSpPr txBox="1"/>
          <p:nvPr/>
        </p:nvSpPr>
        <p:spPr>
          <a:xfrm>
            <a:off x="8978881" y="5106120"/>
            <a:ext cx="129780" cy="346136"/>
          </a:xfrm>
          <a:prstGeom prst="rect">
            <a:avLst/>
          </a:prstGeom>
          <a:noFill/>
        </p:spPr>
        <p:txBody>
          <a:bodyPr wrap="none" lIns="64264" tIns="32132" rIns="64264" bIns="32132" rtlCol="0">
            <a:spAutoFit/>
          </a:bodyPr>
          <a:lstStyle/>
          <a:p>
            <a:endParaRPr lang="en-US" dirty="0">
              <a:solidFill>
                <a:prstClr val="black"/>
              </a:solidFill>
            </a:endParaRPr>
          </a:p>
        </p:txBody>
      </p:sp>
      <p:sp>
        <p:nvSpPr>
          <p:cNvPr id="8" name="TextBox 7"/>
          <p:cNvSpPr txBox="1"/>
          <p:nvPr/>
        </p:nvSpPr>
        <p:spPr>
          <a:xfrm>
            <a:off x="9469774" y="7159279"/>
            <a:ext cx="129780" cy="346136"/>
          </a:xfrm>
          <a:prstGeom prst="rect">
            <a:avLst/>
          </a:prstGeom>
          <a:noFill/>
        </p:spPr>
        <p:txBody>
          <a:bodyPr wrap="none" lIns="64264" tIns="32132" rIns="64264" bIns="32132" rtlCol="0">
            <a:spAutoFit/>
          </a:bodyPr>
          <a:lstStyle/>
          <a:p>
            <a:endParaRPr lang="en-US" dirty="0">
              <a:solidFill>
                <a:prstClr val="black"/>
              </a:solidFill>
            </a:endParaRPr>
          </a:p>
        </p:txBody>
      </p:sp>
      <p:sp>
        <p:nvSpPr>
          <p:cNvPr id="11" name="TextBox 10"/>
          <p:cNvSpPr txBox="1"/>
          <p:nvPr/>
        </p:nvSpPr>
        <p:spPr>
          <a:xfrm>
            <a:off x="9746460" y="2035307"/>
            <a:ext cx="129780" cy="346136"/>
          </a:xfrm>
          <a:prstGeom prst="rect">
            <a:avLst/>
          </a:prstGeom>
          <a:noFill/>
        </p:spPr>
        <p:txBody>
          <a:bodyPr wrap="none" lIns="64264" tIns="32132" rIns="64264" bIns="32132" rtlCol="0">
            <a:spAutoFit/>
          </a:bodyPr>
          <a:lstStyle/>
          <a:p>
            <a:endParaRPr lang="en-US" dirty="0">
              <a:solidFill>
                <a:prstClr val="black"/>
              </a:solidFill>
            </a:endParaRPr>
          </a:p>
        </p:txBody>
      </p:sp>
      <p:sp>
        <p:nvSpPr>
          <p:cNvPr id="13" name="TextBox 12"/>
          <p:cNvSpPr txBox="1"/>
          <p:nvPr/>
        </p:nvSpPr>
        <p:spPr>
          <a:xfrm>
            <a:off x="-160656" y="4070613"/>
            <a:ext cx="129780" cy="346136"/>
          </a:xfrm>
          <a:prstGeom prst="rect">
            <a:avLst/>
          </a:prstGeom>
          <a:noFill/>
        </p:spPr>
        <p:txBody>
          <a:bodyPr wrap="none" lIns="64264" tIns="32132" rIns="64264" bIns="32132" rtlCol="0">
            <a:spAutoFit/>
          </a:bodyPr>
          <a:lstStyle/>
          <a:p>
            <a:endParaRPr lang="en-US" dirty="0">
              <a:solidFill>
                <a:prstClr val="black"/>
              </a:solidFill>
            </a:endParaRPr>
          </a:p>
        </p:txBody>
      </p:sp>
      <p:sp>
        <p:nvSpPr>
          <p:cNvPr id="4" name="TextBox 3"/>
          <p:cNvSpPr txBox="1"/>
          <p:nvPr/>
        </p:nvSpPr>
        <p:spPr>
          <a:xfrm>
            <a:off x="4393907" y="6344218"/>
            <a:ext cx="356187" cy="276999"/>
          </a:xfrm>
          <a:prstGeom prst="rect">
            <a:avLst/>
          </a:prstGeom>
        </p:spPr>
        <p:txBody>
          <a:bodyPr vert="horz" lIns="91435" tIns="45717" rIns="91435" bIns="45717" rtlCol="0" anchor="ctr"/>
          <a:lstStyle>
            <a:defPPr>
              <a:defRPr lang="en-US"/>
            </a:defPPr>
            <a:lvl1pPr algn="ctr">
              <a:defRPr sz="1200">
                <a:solidFill>
                  <a:schemeClr val="tx1">
                    <a:tint val="75000"/>
                  </a:schemeClr>
                </a:solidFill>
                <a:latin typeface="Univers LT Std 45 Light"/>
                <a:cs typeface="Univers LT Std 45 Light"/>
              </a:defRPr>
            </a:lvl1pPr>
          </a:lstStyle>
          <a:p>
            <a:fld id="{C53BE2A3-E884-4DA2-864E-54215D46267C}" type="slidenum">
              <a:rPr lang="en-US" sz="1100" smtClean="0">
                <a:solidFill>
                  <a:prstClr val="black">
                    <a:tint val="75000"/>
                  </a:prstClr>
                </a:solidFill>
              </a:rPr>
              <a:pPr/>
              <a:t>‹#›</a:t>
            </a:fld>
            <a:endParaRPr lang="en-US" sz="1100" dirty="0">
              <a:solidFill>
                <a:prstClr val="black">
                  <a:tint val="75000"/>
                </a:prstClr>
              </a:solidFill>
            </a:endParaRPr>
          </a:p>
        </p:txBody>
      </p:sp>
    </p:spTree>
    <p:extLst>
      <p:ext uri="{BB962C8B-B14F-4D97-AF65-F5344CB8AC3E}">
        <p14:creationId xmlns:p14="http://schemas.microsoft.com/office/powerpoint/2010/main" val="79460483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91" r:id="rId4"/>
    <p:sldLayoutId id="2147483693" r:id="rId5"/>
  </p:sldLayoutIdLst>
  <p:txStyles>
    <p:titleStyle>
      <a:lvl1pPr algn="l" defTabSz="457174" rtl="0" eaLnBrk="1" latinLnBrk="0" hangingPunct="1">
        <a:spcBef>
          <a:spcPct val="0"/>
        </a:spcBef>
        <a:buNone/>
        <a:defRPr sz="3200" b="0" i="0" kern="1200" spc="-100">
          <a:solidFill>
            <a:schemeClr val="accent1"/>
          </a:solidFill>
          <a:latin typeface="+mn-lt"/>
          <a:ea typeface="+mj-ea"/>
          <a:cs typeface="Arial"/>
        </a:defRPr>
      </a:lvl1pPr>
    </p:titleStyle>
    <p:bodyStyle>
      <a:lvl1pPr marL="173038" indent="-173038" algn="l" defTabSz="457174" rtl="0" eaLnBrk="1" latinLnBrk="0" hangingPunct="1">
        <a:spcBef>
          <a:spcPts val="573"/>
        </a:spcBef>
        <a:buClr>
          <a:schemeClr val="bg1">
            <a:lumMod val="50000"/>
          </a:schemeClr>
        </a:buClr>
        <a:buSzPct val="70000"/>
        <a:buFont typeface="Arial" pitchFamily="34" charset="0"/>
        <a:buChar char="•"/>
        <a:defRPr sz="2400" kern="1200">
          <a:solidFill>
            <a:schemeClr val="tx1"/>
          </a:solidFill>
          <a:latin typeface="+mn-lt"/>
          <a:ea typeface="+mn-ea"/>
          <a:cs typeface="Arial"/>
        </a:defRPr>
      </a:lvl1pPr>
      <a:lvl2pPr marL="642640" indent="-186321" algn="l" defTabSz="457174" rtl="0" eaLnBrk="1" latinLnBrk="0" hangingPunct="1">
        <a:spcBef>
          <a:spcPct val="20000"/>
        </a:spcBef>
        <a:buClr>
          <a:schemeClr val="bg1">
            <a:lumMod val="50000"/>
          </a:schemeClr>
        </a:buClr>
        <a:buSzPct val="70000"/>
        <a:buFont typeface="Arial"/>
        <a:buChar char="•"/>
        <a:defRPr sz="2000" kern="1200">
          <a:solidFill>
            <a:schemeClr val="tx1"/>
          </a:solidFill>
          <a:latin typeface="+mn-lt"/>
          <a:ea typeface="+mn-ea"/>
          <a:cs typeface="Arial"/>
        </a:defRPr>
      </a:lvl2pPr>
      <a:lvl3pPr marL="1082224" indent="-167354" algn="l" defTabSz="457174" rtl="0" eaLnBrk="1" latinLnBrk="0" hangingPunct="1">
        <a:spcBef>
          <a:spcPct val="20000"/>
        </a:spcBef>
        <a:buClr>
          <a:schemeClr val="bg1">
            <a:lumMod val="50000"/>
          </a:schemeClr>
        </a:buClr>
        <a:buSzPct val="70000"/>
        <a:buFont typeface="Courier New"/>
        <a:buChar char="o"/>
        <a:defRPr sz="1800" kern="1200">
          <a:solidFill>
            <a:schemeClr val="tx1"/>
          </a:solidFill>
          <a:latin typeface="+mn-lt"/>
          <a:ea typeface="+mn-ea"/>
          <a:cs typeface="Arial"/>
        </a:defRPr>
      </a:lvl3pPr>
      <a:lvl4pPr marL="1600110" indent="-228587" algn="l" defTabSz="457174" rtl="0" eaLnBrk="1" latinLnBrk="0" hangingPunct="1">
        <a:spcBef>
          <a:spcPct val="20000"/>
        </a:spcBef>
        <a:buClr>
          <a:schemeClr val="bg1">
            <a:lumMod val="50000"/>
          </a:schemeClr>
        </a:buClr>
        <a:buSzPct val="70000"/>
        <a:buFont typeface="Arial"/>
        <a:buChar char="–"/>
        <a:defRPr sz="1400" kern="1200">
          <a:solidFill>
            <a:schemeClr val="tx1"/>
          </a:solidFill>
          <a:latin typeface="+mn-lt"/>
          <a:ea typeface="+mn-ea"/>
          <a:cs typeface="Arial"/>
        </a:defRPr>
      </a:lvl4pPr>
      <a:lvl5pPr marL="1828698" indent="0" algn="l" defTabSz="457174" rtl="0" eaLnBrk="1" latinLnBrk="0" hangingPunct="1">
        <a:spcBef>
          <a:spcPct val="20000"/>
        </a:spcBef>
        <a:buClr>
          <a:schemeClr val="bg1">
            <a:lumMod val="50000"/>
          </a:schemeClr>
        </a:buClr>
        <a:buSzPct val="70000"/>
        <a:buFont typeface="Arial"/>
        <a:buNone/>
        <a:defRPr sz="2000" kern="1200">
          <a:solidFill>
            <a:schemeClr val="tx1"/>
          </a:solidFill>
          <a:latin typeface="Arial"/>
          <a:ea typeface="+mn-ea"/>
          <a:cs typeface="Arial"/>
        </a:defRPr>
      </a:lvl5pPr>
      <a:lvl6pPr marL="2514459" indent="-228587" algn="l" defTabSz="457174" rtl="0" eaLnBrk="1" latinLnBrk="0" hangingPunct="1">
        <a:spcBef>
          <a:spcPct val="20000"/>
        </a:spcBef>
        <a:buFont typeface="Arial"/>
        <a:buChar char="•"/>
        <a:defRPr sz="2000" kern="1200">
          <a:solidFill>
            <a:schemeClr val="tx1"/>
          </a:solidFill>
          <a:latin typeface="+mn-lt"/>
          <a:ea typeface="+mn-ea"/>
          <a:cs typeface="+mn-cs"/>
        </a:defRPr>
      </a:lvl6pPr>
      <a:lvl7pPr marL="2971633" indent="-228587" algn="l" defTabSz="457174" rtl="0" eaLnBrk="1" latinLnBrk="0" hangingPunct="1">
        <a:spcBef>
          <a:spcPct val="20000"/>
        </a:spcBef>
        <a:buFont typeface="Arial"/>
        <a:buChar char="•"/>
        <a:defRPr sz="2000" kern="1200">
          <a:solidFill>
            <a:schemeClr val="tx1"/>
          </a:solidFill>
          <a:latin typeface="+mn-lt"/>
          <a:ea typeface="+mn-ea"/>
          <a:cs typeface="+mn-cs"/>
        </a:defRPr>
      </a:lvl7pPr>
      <a:lvl8pPr marL="3428807" indent="-228587" algn="l" defTabSz="457174" rtl="0" eaLnBrk="1" latinLnBrk="0" hangingPunct="1">
        <a:spcBef>
          <a:spcPct val="20000"/>
        </a:spcBef>
        <a:buFont typeface="Arial"/>
        <a:buChar char="•"/>
        <a:defRPr sz="2000" kern="1200">
          <a:solidFill>
            <a:schemeClr val="tx1"/>
          </a:solidFill>
          <a:latin typeface="+mn-lt"/>
          <a:ea typeface="+mn-ea"/>
          <a:cs typeface="+mn-cs"/>
        </a:defRPr>
      </a:lvl8pPr>
      <a:lvl9pPr marL="3885981" indent="-228587" algn="l" defTabSz="45717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4" rtl="0" eaLnBrk="1" latinLnBrk="0" hangingPunct="1">
        <a:defRPr sz="1800" kern="1200">
          <a:solidFill>
            <a:schemeClr val="tx1"/>
          </a:solidFill>
          <a:latin typeface="+mn-lt"/>
          <a:ea typeface="+mn-ea"/>
          <a:cs typeface="+mn-cs"/>
        </a:defRPr>
      </a:lvl1pPr>
      <a:lvl2pPr marL="457174" algn="l" defTabSz="457174" rtl="0" eaLnBrk="1" latinLnBrk="0" hangingPunct="1">
        <a:defRPr sz="1800" kern="1200">
          <a:solidFill>
            <a:schemeClr val="tx1"/>
          </a:solidFill>
          <a:latin typeface="+mn-lt"/>
          <a:ea typeface="+mn-ea"/>
          <a:cs typeface="+mn-cs"/>
        </a:defRPr>
      </a:lvl2pPr>
      <a:lvl3pPr marL="914348" algn="l" defTabSz="457174" rtl="0" eaLnBrk="1" latinLnBrk="0" hangingPunct="1">
        <a:defRPr sz="1800" kern="1200">
          <a:solidFill>
            <a:schemeClr val="tx1"/>
          </a:solidFill>
          <a:latin typeface="+mn-lt"/>
          <a:ea typeface="+mn-ea"/>
          <a:cs typeface="+mn-cs"/>
        </a:defRPr>
      </a:lvl3pPr>
      <a:lvl4pPr marL="1371523" algn="l" defTabSz="457174" rtl="0" eaLnBrk="1" latinLnBrk="0" hangingPunct="1">
        <a:defRPr sz="1800" kern="1200">
          <a:solidFill>
            <a:schemeClr val="tx1"/>
          </a:solidFill>
          <a:latin typeface="+mn-lt"/>
          <a:ea typeface="+mn-ea"/>
          <a:cs typeface="+mn-cs"/>
        </a:defRPr>
      </a:lvl4pPr>
      <a:lvl5pPr marL="1828698" algn="l" defTabSz="457174" rtl="0" eaLnBrk="1" latinLnBrk="0" hangingPunct="1">
        <a:defRPr sz="1800" kern="1200">
          <a:solidFill>
            <a:schemeClr val="tx1"/>
          </a:solidFill>
          <a:latin typeface="+mn-lt"/>
          <a:ea typeface="+mn-ea"/>
          <a:cs typeface="+mn-cs"/>
        </a:defRPr>
      </a:lvl5pPr>
      <a:lvl6pPr marL="2285872" algn="l" defTabSz="457174" rtl="0" eaLnBrk="1" latinLnBrk="0" hangingPunct="1">
        <a:defRPr sz="1800" kern="1200">
          <a:solidFill>
            <a:schemeClr val="tx1"/>
          </a:solidFill>
          <a:latin typeface="+mn-lt"/>
          <a:ea typeface="+mn-ea"/>
          <a:cs typeface="+mn-cs"/>
        </a:defRPr>
      </a:lvl6pPr>
      <a:lvl7pPr marL="2743046" algn="l" defTabSz="457174" rtl="0" eaLnBrk="1" latinLnBrk="0" hangingPunct="1">
        <a:defRPr sz="1800" kern="1200">
          <a:solidFill>
            <a:schemeClr val="tx1"/>
          </a:solidFill>
          <a:latin typeface="+mn-lt"/>
          <a:ea typeface="+mn-ea"/>
          <a:cs typeface="+mn-cs"/>
        </a:defRPr>
      </a:lvl7pPr>
      <a:lvl8pPr marL="3200220" algn="l" defTabSz="457174" rtl="0" eaLnBrk="1" latinLnBrk="0" hangingPunct="1">
        <a:defRPr sz="1800" kern="1200">
          <a:solidFill>
            <a:schemeClr val="tx1"/>
          </a:solidFill>
          <a:latin typeface="+mn-lt"/>
          <a:ea typeface="+mn-ea"/>
          <a:cs typeface="+mn-cs"/>
        </a:defRPr>
      </a:lvl8pPr>
      <a:lvl9pPr marL="3657394" algn="l" defTabSz="45717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oleObject" Target="../embeddings/oleObject2.bin"/><Relationship Id="rId5" Type="http://schemas.openxmlformats.org/officeDocument/2006/relationships/image" Target="../media/image18.png"/><Relationship Id="rId10" Type="http://schemas.openxmlformats.org/officeDocument/2006/relationships/image" Target="../media/image21.png"/><Relationship Id="rId4" Type="http://schemas.openxmlformats.org/officeDocument/2006/relationships/oleObject" Target="../embeddings/oleObject1.bin"/><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oleObject" Target="../embeddings/oleObject5.bin"/><Relationship Id="rId11" Type="http://schemas.openxmlformats.org/officeDocument/2006/relationships/image" Target="../media/image22.jpg"/><Relationship Id="rId5" Type="http://schemas.openxmlformats.org/officeDocument/2006/relationships/image" Target="../media/image18.png"/><Relationship Id="rId10" Type="http://schemas.openxmlformats.org/officeDocument/2006/relationships/image" Target="../media/image21.png"/><Relationship Id="rId4" Type="http://schemas.openxmlformats.org/officeDocument/2006/relationships/oleObject" Target="../embeddings/oleObject4.bin"/><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7.png"/><Relationship Id="rId7"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1.png"/><Relationship Id="rId9" Type="http://schemas.openxmlformats.org/officeDocument/2006/relationships/image" Target="../media/image25.jp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openxmlformats.org/officeDocument/2006/relationships/image" Target="../media/image34.gif"/><Relationship Id="rId3" Type="http://schemas.openxmlformats.org/officeDocument/2006/relationships/notesSlide" Target="../notesSlides/notesSlide16.xml"/><Relationship Id="rId7" Type="http://schemas.openxmlformats.org/officeDocument/2006/relationships/image" Target="../media/image33.png"/><Relationship Id="rId2" Type="http://schemas.openxmlformats.org/officeDocument/2006/relationships/slideLayout" Target="../slideLayouts/slideLayout5.xml"/><Relationship Id="rId1" Type="http://schemas.openxmlformats.org/officeDocument/2006/relationships/tags" Target="../tags/tag1.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image" Target="../media/image40.gif"/><Relationship Id="rId5" Type="http://schemas.openxmlformats.org/officeDocument/2006/relationships/image" Target="../media/image39.gif"/><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4.gif"/></Relationships>
</file>

<file path=ppt/slides/_rels/slide2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4.gi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2.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5.jpeg"/><Relationship Id="rId4" Type="http://schemas.openxmlformats.org/officeDocument/2006/relationships/image" Target="../media/image54.jpeg"/></Relationships>
</file>

<file path=ppt/slides/_rels/slide32.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41.jpeg"/><Relationship Id="rId7" Type="http://schemas.openxmlformats.org/officeDocument/2006/relationships/image" Target="../media/image58.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57.png"/><Relationship Id="rId4" Type="http://schemas.openxmlformats.org/officeDocument/2006/relationships/image" Target="../media/image56.jpg"/></Relationships>
</file>

<file path=ppt/slides/_rels/slide33.xml.rels><?xml version="1.0" encoding="UTF-8" standalone="yes"?>
<Relationships xmlns="http://schemas.openxmlformats.org/package/2006/relationships"><Relationship Id="rId3" Type="http://schemas.openxmlformats.org/officeDocument/2006/relationships/image" Target="../media/image60.tiff"/><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64.jpg"/></Relationships>
</file>

<file path=ppt/slides/_rels/slide3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66.jpeg"/><Relationship Id="rId4" Type="http://schemas.openxmlformats.org/officeDocument/2006/relationships/image" Target="../media/image6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emf"/><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70.emf"/><Relationship Id="rId5" Type="http://schemas.openxmlformats.org/officeDocument/2006/relationships/image" Target="../media/image69.emf"/><Relationship Id="rId4" Type="http://schemas.openxmlformats.org/officeDocument/2006/relationships/image" Target="../media/image68.emf"/></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jpeg"/></Relationships>
</file>

<file path=ppt/slides/_rels/slide44.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77.jpeg"/><Relationship Id="rId4" Type="http://schemas.openxmlformats.org/officeDocument/2006/relationships/diagramLayout" Target="../diagrams/layout2.xml"/><Relationship Id="rId9" Type="http://schemas.openxmlformats.org/officeDocument/2006/relationships/image" Target="../media/image76.png"/></Relationships>
</file>

<file path=ppt/slides/_rels/slide45.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emf"/></Relationships>
</file>

<file path=ppt/slides/_rels/slide46.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png"/><Relationship Id="rId1" Type="http://schemas.openxmlformats.org/officeDocument/2006/relationships/slideLayout" Target="../slideLayouts/slideLayout4.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718303" y="489065"/>
            <a:ext cx="4425697" cy="5228983"/>
          </a:xfrm>
        </p:spPr>
        <p:txBody>
          <a:bodyPr/>
          <a:lstStyle/>
          <a:p>
            <a:r>
              <a:rPr lang="en-US" sz="5400" dirty="0">
                <a:solidFill>
                  <a:schemeClr val="tx2"/>
                </a:solidFill>
              </a:rPr>
              <a:t>LabVIEW FPGA hands-on</a:t>
            </a:r>
          </a:p>
          <a:p>
            <a:r>
              <a:rPr lang="en-US" sz="5400" dirty="0">
                <a:solidFill>
                  <a:schemeClr val="tx2"/>
                </a:solidFill>
              </a:rPr>
              <a:t>part 2</a:t>
            </a:r>
          </a:p>
          <a:p>
            <a:endParaRPr lang="en-US" sz="5400" dirty="0">
              <a:solidFill>
                <a:schemeClr val="tx2"/>
              </a:solidFill>
            </a:endParaRPr>
          </a:p>
          <a:p>
            <a:r>
              <a:rPr lang="en-US" sz="2800" dirty="0">
                <a:solidFill>
                  <a:schemeClr val="tx2"/>
                </a:solidFill>
              </a:rPr>
              <a:t>Adriaan Rijllart</a:t>
            </a:r>
          </a:p>
          <a:p>
            <a:r>
              <a:rPr lang="en-US" sz="2800" dirty="0">
                <a:solidFill>
                  <a:schemeClr val="tx2"/>
                </a:solidFill>
              </a:rPr>
              <a:t>Odd </a:t>
            </a:r>
            <a:r>
              <a:rPr lang="en-US" sz="2800" dirty="0" err="1">
                <a:solidFill>
                  <a:schemeClr val="tx2"/>
                </a:solidFill>
              </a:rPr>
              <a:t>Øyvind</a:t>
            </a:r>
            <a:r>
              <a:rPr lang="en-US" sz="2800" dirty="0">
                <a:solidFill>
                  <a:schemeClr val="tx2"/>
                </a:solidFill>
              </a:rPr>
              <a:t> </a:t>
            </a:r>
            <a:r>
              <a:rPr lang="en-US" sz="2800" dirty="0" err="1">
                <a:solidFill>
                  <a:schemeClr val="tx2"/>
                </a:solidFill>
              </a:rPr>
              <a:t>Andreassen</a:t>
            </a:r>
            <a:endParaRPr lang="en-US" sz="2800" dirty="0">
              <a:solidFill>
                <a:schemeClr val="tx2"/>
              </a:solidFill>
            </a:endParaRPr>
          </a:p>
          <a:p>
            <a:r>
              <a:rPr lang="en-US" sz="2800" dirty="0">
                <a:solidFill>
                  <a:schemeClr val="tx2"/>
                </a:solidFill>
              </a:rPr>
              <a:t>CERN</a:t>
            </a:r>
          </a:p>
        </p:txBody>
      </p:sp>
      <p:pic>
        <p:nvPicPr>
          <p:cNvPr id="5" name="Picture 4" descr="A circuit board&#10;&#10;Description automatically generated">
            <a:extLst>
              <a:ext uri="{FF2B5EF4-FFF2-40B4-BE49-F238E27FC236}">
                <a16:creationId xmlns:a16="http://schemas.microsoft.com/office/drawing/2014/main" id="{35D3D0FF-56CC-6645-941F-83AE42B45B9C}"/>
              </a:ext>
            </a:extLst>
          </p:cNvPr>
          <p:cNvPicPr>
            <a:picLocks noChangeAspect="1"/>
          </p:cNvPicPr>
          <p:nvPr/>
        </p:nvPicPr>
        <p:blipFill>
          <a:blip r:embed="rId3"/>
          <a:stretch>
            <a:fillRect/>
          </a:stretch>
        </p:blipFill>
        <p:spPr>
          <a:xfrm>
            <a:off x="392175" y="1892808"/>
            <a:ext cx="4795477" cy="2950464"/>
          </a:xfrm>
          <a:prstGeom prst="rect">
            <a:avLst/>
          </a:prstGeom>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89" name="Picture 21" descr="FPGA Diagram"/>
          <p:cNvPicPr>
            <a:picLocks noChangeAspect="1" noChangeArrowheads="1"/>
          </p:cNvPicPr>
          <p:nvPr/>
        </p:nvPicPr>
        <p:blipFill>
          <a:blip r:embed="rId3"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304800" y="4953000"/>
            <a:ext cx="1066800" cy="1028700"/>
          </a:xfrm>
          <a:prstGeom prst="rect">
            <a:avLst/>
          </a:prstGeom>
          <a:noFill/>
          <a:ln w="9525">
            <a:noFill/>
            <a:miter lim="800000"/>
            <a:headEnd/>
            <a:tailEnd/>
          </a:ln>
        </p:spPr>
      </p:pic>
      <p:sp>
        <p:nvSpPr>
          <p:cNvPr id="43011" name="Rectangle 2"/>
          <p:cNvSpPr>
            <a:spLocks noGrp="1" noChangeArrowheads="1"/>
          </p:cNvSpPr>
          <p:nvPr>
            <p:ph type="title"/>
          </p:nvPr>
        </p:nvSpPr>
        <p:spPr>
          <a:xfrm>
            <a:off x="228600" y="228600"/>
            <a:ext cx="7772400" cy="1143000"/>
          </a:xfrm>
        </p:spPr>
        <p:txBody>
          <a:bodyPr/>
          <a:lstStyle/>
          <a:p>
            <a:pPr eaLnBrk="1" hangingPunct="1"/>
            <a:r>
              <a:rPr lang="en-US" dirty="0"/>
              <a:t>FPGA Technology</a:t>
            </a:r>
          </a:p>
        </p:txBody>
      </p:sp>
      <p:pic>
        <p:nvPicPr>
          <p:cNvPr id="7176" name="Picture 8" descr="FPGA Diagram"/>
          <p:cNvPicPr>
            <a:picLocks noChangeAspect="1" noChangeArrowheads="1"/>
          </p:cNvPicPr>
          <p:nvPr/>
        </p:nvPicPr>
        <p:blipFill>
          <a:blip r:embed="rId3" cstate="screen">
            <a:clrChange>
              <a:clrFrom>
                <a:srgbClr val="FEFEFE"/>
              </a:clrFrom>
              <a:clrTo>
                <a:srgbClr val="FEFEFE">
                  <a:alpha val="0"/>
                </a:srgbClr>
              </a:clrTo>
            </a:clrChange>
          </a:blip>
          <a:srcRect/>
          <a:stretch>
            <a:fillRect/>
          </a:stretch>
        </p:blipFill>
        <p:spPr bwMode="auto">
          <a:xfrm>
            <a:off x="2667000" y="1447800"/>
            <a:ext cx="3952875" cy="3810000"/>
          </a:xfrm>
          <a:prstGeom prst="rect">
            <a:avLst/>
          </a:prstGeom>
          <a:noFill/>
          <a:ln w="9525">
            <a:noFill/>
            <a:miter lim="800000"/>
            <a:headEnd/>
            <a:tailEnd/>
          </a:ln>
        </p:spPr>
      </p:pic>
      <p:sp>
        <p:nvSpPr>
          <p:cNvPr id="10255" name="Text Box 10"/>
          <p:cNvSpPr txBox="1">
            <a:spLocks noChangeArrowheads="1"/>
          </p:cNvSpPr>
          <p:nvPr/>
        </p:nvSpPr>
        <p:spPr bwMode="auto">
          <a:xfrm>
            <a:off x="7226300" y="5410200"/>
            <a:ext cx="1210588" cy="400110"/>
          </a:xfrm>
          <a:prstGeom prst="rect">
            <a:avLst/>
          </a:prstGeom>
          <a:noFill/>
          <a:ln w="9525" algn="ctr">
            <a:noFill/>
            <a:miter lim="800000"/>
            <a:headEnd/>
            <a:tailEnd/>
          </a:ln>
        </p:spPr>
        <p:txBody>
          <a:bodyPr wrap="none">
            <a:spAutoFit/>
          </a:bodyPr>
          <a:lstStyle/>
          <a:p>
            <a:pPr algn="ctr">
              <a:defRPr/>
            </a:pPr>
            <a:r>
              <a:rPr lang="en-US" sz="2000" b="1" dirty="0">
                <a:solidFill>
                  <a:prstClr val="black"/>
                </a:solidFill>
                <a:latin typeface="Arial Narrow" pitchFamily="34" charset="0"/>
              </a:rPr>
              <a:t>I/O Blocks</a:t>
            </a:r>
          </a:p>
        </p:txBody>
      </p:sp>
      <p:sp>
        <p:nvSpPr>
          <p:cNvPr id="10256" name="AutoShape 11"/>
          <p:cNvSpPr>
            <a:spLocks noChangeArrowheads="1"/>
          </p:cNvSpPr>
          <p:nvPr/>
        </p:nvSpPr>
        <p:spPr bwMode="auto">
          <a:xfrm rot="16200000" flipH="1">
            <a:off x="5791200" y="4343400"/>
            <a:ext cx="1676400" cy="457200"/>
          </a:xfrm>
          <a:prstGeom prst="triangle">
            <a:avLst>
              <a:gd name="adj" fmla="val 50000"/>
            </a:avLst>
          </a:prstGeom>
          <a:solidFill>
            <a:schemeClr val="bg1"/>
          </a:solidFill>
          <a:ln w="9525" algn="ctr">
            <a:solidFill>
              <a:schemeClr val="tx1"/>
            </a:solidFill>
            <a:miter lim="800000"/>
            <a:headEnd/>
            <a:tailEnd/>
          </a:ln>
        </p:spPr>
        <p:txBody>
          <a:bodyPr wrap="none" anchor="ctr"/>
          <a:lstStyle/>
          <a:p>
            <a:endParaRPr lang="en-US">
              <a:solidFill>
                <a:prstClr val="black"/>
              </a:solidFill>
            </a:endParaRPr>
          </a:p>
        </p:txBody>
      </p:sp>
      <p:pic>
        <p:nvPicPr>
          <p:cNvPr id="10257" name="Picture 12" descr="IO Blocks"/>
          <p:cNvPicPr>
            <a:picLocks noChangeAspect="1" noChangeArrowheads="1"/>
          </p:cNvPicPr>
          <p:nvPr/>
        </p:nvPicPr>
        <p:blipFill>
          <a:blip r:embed="rId4" cstate="screen"/>
          <a:srcRect/>
          <a:stretch>
            <a:fillRect/>
          </a:stretch>
        </p:blipFill>
        <p:spPr bwMode="auto">
          <a:xfrm>
            <a:off x="6810375" y="3705225"/>
            <a:ext cx="2105025" cy="1704975"/>
          </a:xfrm>
          <a:prstGeom prst="rect">
            <a:avLst/>
          </a:prstGeom>
          <a:noFill/>
          <a:ln w="9525">
            <a:noFill/>
            <a:miter lim="800000"/>
            <a:headEnd/>
            <a:tailEnd/>
          </a:ln>
        </p:spPr>
      </p:pic>
      <p:sp>
        <p:nvSpPr>
          <p:cNvPr id="10252" name="Text Box 14"/>
          <p:cNvSpPr txBox="1">
            <a:spLocks noChangeArrowheads="1"/>
          </p:cNvSpPr>
          <p:nvPr/>
        </p:nvSpPr>
        <p:spPr bwMode="auto">
          <a:xfrm>
            <a:off x="6992938" y="2184400"/>
            <a:ext cx="1657826" cy="707886"/>
          </a:xfrm>
          <a:prstGeom prst="rect">
            <a:avLst/>
          </a:prstGeom>
          <a:noFill/>
          <a:ln w="9525" algn="ctr">
            <a:noFill/>
            <a:miter lim="800000"/>
            <a:headEnd/>
            <a:tailEnd/>
          </a:ln>
        </p:spPr>
        <p:txBody>
          <a:bodyPr wrap="none">
            <a:spAutoFit/>
          </a:bodyPr>
          <a:lstStyle/>
          <a:p>
            <a:pPr algn="ctr">
              <a:defRPr/>
            </a:pPr>
            <a:r>
              <a:rPr lang="en-US" sz="2000" b="1" dirty="0">
                <a:solidFill>
                  <a:prstClr val="black"/>
                </a:solidFill>
                <a:latin typeface="Arial Narrow" pitchFamily="34" charset="0"/>
              </a:rPr>
              <a:t>Programmable</a:t>
            </a:r>
          </a:p>
          <a:p>
            <a:pPr algn="ctr">
              <a:defRPr/>
            </a:pPr>
            <a:r>
              <a:rPr lang="en-US" sz="2000" b="1" dirty="0">
                <a:solidFill>
                  <a:prstClr val="black"/>
                </a:solidFill>
                <a:latin typeface="Arial Narrow" pitchFamily="34" charset="0"/>
              </a:rPr>
              <a:t>Interconnects</a:t>
            </a:r>
          </a:p>
        </p:txBody>
      </p:sp>
      <p:sp>
        <p:nvSpPr>
          <p:cNvPr id="10253" name="AutoShape 15"/>
          <p:cNvSpPr>
            <a:spLocks noChangeArrowheads="1"/>
          </p:cNvSpPr>
          <p:nvPr/>
        </p:nvSpPr>
        <p:spPr bwMode="auto">
          <a:xfrm rot="-6665579">
            <a:off x="5561807" y="762793"/>
            <a:ext cx="1524000" cy="2233613"/>
          </a:xfrm>
          <a:prstGeom prst="triangle">
            <a:avLst>
              <a:gd name="adj" fmla="val 38264"/>
            </a:avLst>
          </a:prstGeom>
          <a:solidFill>
            <a:schemeClr val="bg1"/>
          </a:solidFill>
          <a:ln w="9525" algn="ctr">
            <a:solidFill>
              <a:schemeClr val="tx1"/>
            </a:solidFill>
            <a:miter lim="800000"/>
            <a:headEnd/>
            <a:tailEnd/>
          </a:ln>
        </p:spPr>
        <p:txBody>
          <a:bodyPr wrap="none" anchor="ctr"/>
          <a:lstStyle/>
          <a:p>
            <a:endParaRPr lang="en-US">
              <a:solidFill>
                <a:prstClr val="black"/>
              </a:solidFill>
            </a:endParaRPr>
          </a:p>
        </p:txBody>
      </p:sp>
      <p:pic>
        <p:nvPicPr>
          <p:cNvPr id="10254" name="Picture 16" descr="Programmable Interconnect"/>
          <p:cNvPicPr>
            <a:picLocks noChangeAspect="1" noChangeArrowheads="1"/>
          </p:cNvPicPr>
          <p:nvPr/>
        </p:nvPicPr>
        <p:blipFill>
          <a:blip r:embed="rId5" cstate="screen"/>
          <a:srcRect/>
          <a:stretch>
            <a:fillRect/>
          </a:stretch>
        </p:blipFill>
        <p:spPr bwMode="auto">
          <a:xfrm>
            <a:off x="7035800" y="746125"/>
            <a:ext cx="1590675" cy="1438275"/>
          </a:xfrm>
          <a:prstGeom prst="rect">
            <a:avLst/>
          </a:prstGeom>
          <a:noFill/>
          <a:ln w="9525">
            <a:noFill/>
            <a:miter lim="800000"/>
            <a:headEnd/>
            <a:tailEnd/>
          </a:ln>
        </p:spPr>
      </p:pic>
      <p:sp>
        <p:nvSpPr>
          <p:cNvPr id="10249" name="Text Box 18"/>
          <p:cNvSpPr txBox="1">
            <a:spLocks noChangeArrowheads="1"/>
          </p:cNvSpPr>
          <p:nvPr/>
        </p:nvSpPr>
        <p:spPr bwMode="auto">
          <a:xfrm>
            <a:off x="1096963" y="3832225"/>
            <a:ext cx="873957" cy="707886"/>
          </a:xfrm>
          <a:prstGeom prst="rect">
            <a:avLst/>
          </a:prstGeom>
          <a:noFill/>
          <a:ln w="9525" algn="ctr">
            <a:noFill/>
            <a:miter lim="800000"/>
            <a:headEnd/>
            <a:tailEnd/>
          </a:ln>
        </p:spPr>
        <p:txBody>
          <a:bodyPr wrap="none">
            <a:spAutoFit/>
          </a:bodyPr>
          <a:lstStyle/>
          <a:p>
            <a:pPr algn="ctr">
              <a:defRPr/>
            </a:pPr>
            <a:r>
              <a:rPr lang="en-US" sz="2000" b="1" dirty="0">
                <a:solidFill>
                  <a:prstClr val="black"/>
                </a:solidFill>
                <a:latin typeface="Arial Narrow" pitchFamily="34" charset="0"/>
              </a:rPr>
              <a:t>Logic</a:t>
            </a:r>
          </a:p>
          <a:p>
            <a:pPr algn="ctr">
              <a:defRPr/>
            </a:pPr>
            <a:r>
              <a:rPr lang="en-US" sz="2000" b="1" dirty="0">
                <a:solidFill>
                  <a:prstClr val="black"/>
                </a:solidFill>
                <a:latin typeface="Arial Narrow" pitchFamily="34" charset="0"/>
              </a:rPr>
              <a:t>Blocks</a:t>
            </a:r>
          </a:p>
        </p:txBody>
      </p:sp>
      <p:sp>
        <p:nvSpPr>
          <p:cNvPr id="10250" name="AutoShape 19"/>
          <p:cNvSpPr>
            <a:spLocks noChangeArrowheads="1"/>
          </p:cNvSpPr>
          <p:nvPr/>
        </p:nvSpPr>
        <p:spPr bwMode="auto">
          <a:xfrm rot="5400000">
            <a:off x="2349500" y="2476500"/>
            <a:ext cx="1447800" cy="1143000"/>
          </a:xfrm>
          <a:prstGeom prst="triangle">
            <a:avLst>
              <a:gd name="adj" fmla="val 50000"/>
            </a:avLst>
          </a:prstGeom>
          <a:solidFill>
            <a:schemeClr val="bg1"/>
          </a:solidFill>
          <a:ln w="9525" algn="ctr">
            <a:solidFill>
              <a:schemeClr val="tx1"/>
            </a:solidFill>
            <a:miter lim="800000"/>
            <a:headEnd/>
            <a:tailEnd/>
          </a:ln>
        </p:spPr>
        <p:txBody>
          <a:bodyPr wrap="none" anchor="ctr"/>
          <a:lstStyle/>
          <a:p>
            <a:endParaRPr lang="en-US">
              <a:solidFill>
                <a:prstClr val="black"/>
              </a:solidFill>
            </a:endParaRPr>
          </a:p>
        </p:txBody>
      </p:sp>
      <p:pic>
        <p:nvPicPr>
          <p:cNvPr id="10251" name="Picture 20" descr="Logic block"/>
          <p:cNvPicPr>
            <a:picLocks noChangeAspect="1" noChangeArrowheads="1"/>
          </p:cNvPicPr>
          <p:nvPr/>
        </p:nvPicPr>
        <p:blipFill>
          <a:blip r:embed="rId6" cstate="screen"/>
          <a:srcRect/>
          <a:stretch>
            <a:fillRect/>
          </a:stretch>
        </p:blipFill>
        <p:spPr bwMode="auto">
          <a:xfrm>
            <a:off x="596900" y="2324100"/>
            <a:ext cx="1924050" cy="1495425"/>
          </a:xfrm>
          <a:prstGeom prst="rect">
            <a:avLst/>
          </a:prstGeom>
          <a:noFill/>
          <a:ln w="9525">
            <a:noFill/>
            <a:miter lim="800000"/>
            <a:headEnd/>
            <a:tailEnd/>
          </a:ln>
        </p:spPr>
      </p:pic>
      <p:sp>
        <p:nvSpPr>
          <p:cNvPr id="50178" name="AutoShape 2" descr="data:image/jpg;base64,/9j/4AAQSkZJRgABAQAAAQABAAD/2wBDAAkGBwgHBgkIBwgKCgkLDRYPDQwMDRsUFRAWIB0iIiAdHx8kKDQsJCYxJx8fLT0tMTU3Ojo6Iys/RD84QzQ5Ojf/2wBDAQoKCg0MDRoPDxo3JR8lNzc3Nzc3Nzc3Nzc3Nzc3Nzc3Nzc3Nzc3Nzc3Nzc3Nzc3Nzc3Nzc3Nzc3Nzc3Nzc3Nzf/wAARCACMAIwDASIAAhEBAxEB/8QAGwAAAgIDAQAAAAAAAAAAAAAABQYAAQIDBAf/xABIEAABAwMABQUKCwYGAwAAAAABAAIDBAURBhIhMXETQVGRkhQVFiIyUmFygdEjMzQ1U1SUscHS4TZCQ0RWYgckc4KEkyVGof/EABYBAQEBAAAAAAAAAAAAAAAAAAABAv/EABgRAQEBAQEAAAAAAAAAAAAAAAABERIh/9oADAMBAAIRAxEAPwD250jGDLnAcVjy0Z/iN60OvrntiZyZAcQcE9KVtHnXeO3at+mppKwSOyYBhurnYOKaYeu6IvpG9anLxfSN60nVN1pKZ2rPUxRu81zgFp7+2765F2lNakO/LxfSN61OXi+kb1pI7+W7mrI+0qN6t/1yLrTTk8d0RfSN61DURfSM60jG90A/nIe0q7924j5ZF1ppyeRUQ/Ss7QV8vF9IzrSGLvbgc91xbf7lmL3bhurI+0hh55eL6RvWr5aPz29aSRfLdszWR9avv7bB/Ox9amph15aPz29anKx+e3rSWL9a+etj7SyF+tf1yLtIYcuWj89vWpyzPPb1pPZfba92oK6HP+oF3xyiRoc0gg7iCrphibKwnAcCVllBKUnuhgHOUbRAu9+TF7Us3iZ8FI50HiyO2AgbvSma9eTF7Us3wfARj0/gpWoFWjRylnYaquD5XyEkNLiM+kkbSiY0eteB/lG9ty67ZsoIfV/FbaqqgpIxJUPbGwuDdZ24E7snmVHCNHrV9Ub2z71O8FrH8mD/ALj71tivFBKyVzKgERR8pJlpGG9P/wBVNvVudFHKKlnJvc4B2Dva4NOejBI39KhrAaP2w/yje0fer8H7X9UZ7HFdlPPHUQsmiOsx4y12MZHTwW3WRNDfB61fVG9Z96ng/avqres+9E1EXQzwdtX1Udo+9TwdtI/lG9pyJ55lY2ogX4O2r6mO05TwctO/uQdtyKqIoHU6KWuWMtZEY3HcQ84z6QVo0ebPQ1L6KRxdGM6oO3HBMZQceLdz634ID9L8oj4hHUBpPj2esEeJViUMvO6LiUsXz4qPjhM943R+0pWvvxTOOVKsddu2UUI/tXHpQaI2Sbvo97aIY5ZrG6zpRnAYOJwNi7KDZRxeqhmmElA2ySNu0UzqN8kTZJIXaphy4YkzzBpwcqxKCQPArZIa59yoZa+F4Jq6Rnw+qMkNc15AfgZwVyNrLW+gjqn0t9htstOWTTuohyUkb3gl5IcSMgauQN2DvXRVT1FtrbfSsvbLzT1jns5Kdkb5YW6jjyrZG7cDpI51jo9ZLndNDbfTVF75O3VNIxskMVIwP1CNreUz7CcK4g/HdKK03O32iorZpp6yMCn8Vuq0DcSRuyNgPPhZ1ekMcFzqLfDbrnVzQNY6XuSmD2tDxluSXDmSfVUt1vMF1u1poqSSn5VgoZn1BbIxlMfF1WhpBDnB3OM5XZb5rher7drhYK+Gm5eio5QyWASBzjGSGkk+LggjrUwGp9NaGKklqu4Lo+GDWbUObS/J3A7Wvy4EHd7CF3N0ghFrq7lVUldRwUzdZ4qIQ1zhjI1RrHO8daUJTHL/AIa6QVEs0klwmEjq8SgNdHONUFuBuAAGPQjOlz6itqLTZqGKGaaR7auoilk1GmKIggOcASAX6vNtwmKJVWlNspbDT3uWSTuCctDXNZlw1jjxhnZjn6EQqblT0j6ISOLhWzCGFzNrS4tJBJ6MBIDpJ6PWslyghieL1S1kMMUhezkppDkAkDIDtYbufC7Khk1ovdjsTw59I25Nmt8pycR6rw6InpacY/tI6EDzR1bauN7mMkbqvLTrNxuQ6bSe0w1xo5JpNZswgfMIXmFkh3MdIBqg7Rsyt9c27uqIjbpbe2n2a4qYnueTnbghwA2ejevP6eSe32Otc69P75U9we1tpfyZZKXTZDXRkazi4HWDubA27EHqR4hB3fPBz5yLaxO0+lCJPnfi5RYO03xzeIR870ApvjWcQmBWJQy7/wAPgUrX34tnFNV33s4FKukHkxqVY7KH5HF6v4ra5rXtLHgFrhggjIK1UXySL1VueQGkncBk7Moy5qW2UFE97qKgpadz9jnQwNYT6DgLojjZHGImMDGNGqGNbjA6MDmXnsVtusdJXCSireTndFJDE2QueyjEpL6cea/BzjeQdXOxbLvR1DqCEWK2XGnom1Eru53tky5xjHJlrA8OY0uyAScA7cbVqB9iiZExscUbWMbuaxoDRwA9KxgpYIMiCGOEkDOo0NJ/FJfclW3S6CqbRVEz3zxl5lgeGwsDAHGOZr9UsHmObt2rKBlfUaGUtsgo6+G6wvYyOaSNzBDJrEiTW25aBv6c450Dk6mp3cs11PERMfhcxj4TPndO7es2xRiXlRGwSFuoXhu3VzuzjclS30de1tjfTw1sDo6eojmileSxsoZsc7py/aHdB3BVoVb6qSgqIbxTzDDopNeblGufKG+OfGcc4d+8MB3QosNclLBLIHywRPeNznMBI252e3asnxMe5jnsa5zHazS5oJad2Rnn9Kz51aKoLU6jpn1Lal1NCahow2YxtLwPQ7GVuUUE9HN+KETbLwPWRhB5vngesPuQg5AfhG8Uwpdp/jGphG4KxKHXbezgUqaQHZGeKa7t+5wKU9Id0Y9JUqx30XyWL1VsldqRPfgnVaTgbytdF8ki9VbkZCX3KoZBFLmkdrtEh1XE6jdXO0Zyd+8cxzhYtu75QW/AhzmufHG4HOA4jgTs3bN+ET7mg1dXkY8a2tjUHldPFWaeF2vrRRkv2uJYDrcdm39FQIfenxU753RRPHIcoGtfuJALdY+nb6Rj0rKW9BplbDE1xDWCN23DyS3WGTjYNYc/MUWZExj3PZGxrnjDiGgE8SrfGx7S17GlvQWghNAmC7SyskeWQt5EEvY5xDnnLh4u0+b6dpxlQ3iVk0cRYxx1hykjd2CW7fZrY59owioghBaRFGCzIYQ0Zbw6FYghbq6sMYDTloDRsPoUULp7u+pLTGyMNMxj1C7xnAEY2cxAOT0bAjA3BYOhje5rnMaXN3OLQSPatiCKsK1EVaEzj/y7T/cPuRZCqnZdW8QhBmAbWpgbuHBAIhgjCPt8kcFYlDbt5TeBSppB/CTXdPLbwP3pU0h/g+1SrHfSfJYvVW5aqT5NF6oW1GUUUIyogiiiiCwsliFkiq51FSsILUUUQWhNT87N4tRZCar51Z7EWDsY2jijjPJHBA49hBKNx+Q3gFYlD7p5TeB+9KukOx0Q4psueNZo9B+9KekXlQ8SpVjupD/l4vVC3LTSfJo/VW5EqKYUURHPUV1NTPDKiZrHEZGc7lr760H1pnUfcuwOcNgJHtV5d0uPtQcQutANndLOo+5WbrQfWmY4H3KpKSpc9zo62ojaXZDQScdZW+lilhDhJUyyZ3ax8lBp77UB3VLeyV1xSMljEkZ1mOGQVnrHzj1qutFWqwoplFTKF1ey5sPQWhFELrfnJnFv3oQdZuPBHI/i28Agke/CNRH4Jnqj7lYlcFy2vbwS9eoHTRNe0Elu/HMmK4D4QcFwFuzGFCE9ukLbdiKpic9jdxadqz8NLd9HN2R70ZrLDQ1hPKxOGd+ocIedD7OD5E3/AGfoi2Obw0tvNHN1BTwzt30c3UPeugaG2fbhkxzv8f8ARZDQ60ZwWTj/AH/or4mOcaY24jyJuyFY0xtxGxsvZHvW06H2jBOJu3+iw8EbS0ADl8f6n6IYx8MLd5kvZV+GNt52y9lZeCVp5uW7f6KHQ61OI2zdoe5FxgdMraP3ZeyFPDO2czJeoLM6GWsnfP2x7lR0KtO/Wn7Y9yeGMRplbT+7L1KHTO2Dml6lkNCbV50+/wA79FfgRaT+9P2h7k2DU7TSgPiwxSucdwOMLtthfcKpszm4BOcdCqm0PtVO9rmmU4POR7kdpqeKnZqQs1WqDdFvRaPJiYQNmqELjbqkcUVg+Ij9VWJQnSCS5xOidbbcK3IIeOWbHq9G/egrqzSbOzRZx/5sfvTvhUqaRXVelH9Kn7bH71O69KcfssftsfvT0ohpE7s0n3eCsn2uL8ygrdJgf2Ul+1xe9PaimGkQ1ukuMeCk32uP3rW+p0mIIGi02fTVRfmT8VMDoCYaQIqnSYDx9FZifRVRfmW4VukY36KVGfRUxfmTzhRMNI4r9Iv6UqvtMX5ll3w0hO/RSq+0xfmTsomGknu+/wDPopVfaYvzK++F+H/qtX9oi/MnVTCYaSu+F+/pWqH/ACIvzKxcb9n9l6z/AL4/zJ0UTDSc243079GKocZ4/emqlEnc0XKtDX6o1m5zg42jK3qwq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0180" name="AutoShape 4" descr="data:image/jpg;base64,/9j/4AAQSkZJRgABAQAAAQABAAD/2wBDAAkGBwgHBgkIBwgKCgkLDRYPDQwMDRsUFRAWIB0iIiAdHx8kKDQsJCYxJx8fLT0tMTU3Ojo6Iys/RD84QzQ5Ojf/2wBDAQoKCg0MDRoPDxo3JR8lNzc3Nzc3Nzc3Nzc3Nzc3Nzc3Nzc3Nzc3Nzc3Nzc3Nzc3Nzc3Nzc3Nzc3Nzc3Nzc3Nzf/wAARCACMAIwDASIAAhEBAxEB/8QAGwAAAgIDAQAAAAAAAAAAAAAABQYAAQIDBAf/xABIEAABAwMABQUKCwYGAwAAAAABAAIDBAURBhIhMXETQVGRkhQVFiIyUmFygdEjMzQ1U1SUscHS4TZCQ0RWYgckc4KEkyVGof/EABYBAQEBAAAAAAAAAAAAAAAAAAABAv/EABgRAQEBAQEAAAAAAAAAAAAAAAABERIh/9oADAMBAAIRAxEAPwD250jGDLnAcVjy0Z/iN60OvrntiZyZAcQcE9KVtHnXeO3at+mppKwSOyYBhurnYOKaYeu6IvpG9anLxfSN60nVN1pKZ2rPUxRu81zgFp7+2765F2lNakO/LxfSN61OXi+kb1pI7+W7mrI+0qN6t/1yLrTTk8d0RfSN61DURfSM60jG90A/nIe0q7924j5ZF1ppyeRUQ/Ss7QV8vF9IzrSGLvbgc91xbf7lmL3bhurI+0hh55eL6RvWr5aPz29aSRfLdszWR9avv7bB/Ox9amph15aPz29anKx+e3rSWL9a+etj7SyF+tf1yLtIYcuWj89vWpyzPPb1pPZfba92oK6HP+oF3xyiRoc0gg7iCrphibKwnAcCVllBKUnuhgHOUbRAu9+TF7Us3iZ8FI50HiyO2AgbvSma9eTF7Us3wfARj0/gpWoFWjRylnYaquD5XyEkNLiM+kkbSiY0eteB/lG9ty67ZsoIfV/FbaqqgpIxJUPbGwuDdZ24E7snmVHCNHrV9Ub2z71O8FrH8mD/ALj71tivFBKyVzKgERR8pJlpGG9P/wBVNvVudFHKKlnJvc4B2Dva4NOejBI39KhrAaP2w/yje0fer8H7X9UZ7HFdlPPHUQsmiOsx4y12MZHTwW3WRNDfB61fVG9Z96ng/avqres+9E1EXQzwdtX1Udo+9TwdtI/lG9pyJ55lY2ogX4O2r6mO05TwctO/uQdtyKqIoHU6KWuWMtZEY3HcQ84z6QVo0ebPQ1L6KRxdGM6oO3HBMZQceLdz634ID9L8oj4hHUBpPj2esEeJViUMvO6LiUsXz4qPjhM943R+0pWvvxTOOVKsddu2UUI/tXHpQaI2Sbvo97aIY5ZrG6zpRnAYOJwNi7KDZRxeqhmmElA2ySNu0UzqN8kTZJIXaphy4YkzzBpwcqxKCQPArZIa59yoZa+F4Jq6Rnw+qMkNc15AfgZwVyNrLW+gjqn0t9htstOWTTuohyUkb3gl5IcSMgauQN2DvXRVT1FtrbfSsvbLzT1jns5Kdkb5YW6jjyrZG7cDpI51jo9ZLndNDbfTVF75O3VNIxskMVIwP1CNreUz7CcK4g/HdKK03O32iorZpp6yMCn8Vuq0DcSRuyNgPPhZ1ekMcFzqLfDbrnVzQNY6XuSmD2tDxluSXDmSfVUt1vMF1u1poqSSn5VgoZn1BbIxlMfF1WhpBDnB3OM5XZb5rher7drhYK+Gm5eio5QyWASBzjGSGkk+LggjrUwGp9NaGKklqu4Lo+GDWbUObS/J3A7Wvy4EHd7CF3N0ghFrq7lVUldRwUzdZ4qIQ1zhjI1RrHO8daUJTHL/AIa6QVEs0klwmEjq8SgNdHONUFuBuAAGPQjOlz6itqLTZqGKGaaR7auoilk1GmKIggOcASAX6vNtwmKJVWlNspbDT3uWSTuCctDXNZlw1jjxhnZjn6EQqblT0j6ISOLhWzCGFzNrS4tJBJ6MBIDpJ6PWslyghieL1S1kMMUhezkppDkAkDIDtYbufC7Khk1ovdjsTw59I25Nmt8pycR6rw6InpacY/tI6EDzR1bauN7mMkbqvLTrNxuQ6bSe0w1xo5JpNZswgfMIXmFkh3MdIBqg7Rsyt9c27uqIjbpbe2n2a4qYnueTnbghwA2ejevP6eSe32Otc69P75U9we1tpfyZZKXTZDXRkazi4HWDubA27EHqR4hB3fPBz5yLaxO0+lCJPnfi5RYO03xzeIR870ApvjWcQmBWJQy7/wAPgUrX34tnFNV33s4FKukHkxqVY7KH5HF6v4ra5rXtLHgFrhggjIK1UXySL1VueQGkncBk7Moy5qW2UFE97qKgpadz9jnQwNYT6DgLojjZHGImMDGNGqGNbjA6MDmXnsVtusdJXCSireTndFJDE2QueyjEpL6cea/BzjeQdXOxbLvR1DqCEWK2XGnom1Eru53tky5xjHJlrA8OY0uyAScA7cbVqB9iiZExscUbWMbuaxoDRwA9KxgpYIMiCGOEkDOo0NJ/FJfclW3S6CqbRVEz3zxl5lgeGwsDAHGOZr9UsHmObt2rKBlfUaGUtsgo6+G6wvYyOaSNzBDJrEiTW25aBv6c450Dk6mp3cs11PERMfhcxj4TPndO7es2xRiXlRGwSFuoXhu3VzuzjclS30de1tjfTw1sDo6eojmileSxsoZsc7py/aHdB3BVoVb6qSgqIbxTzDDopNeblGufKG+OfGcc4d+8MB3QosNclLBLIHywRPeNznMBI252e3asnxMe5jnsa5zHazS5oJad2Rnn9Kz51aKoLU6jpn1Lal1NCahow2YxtLwPQ7GVuUUE9HN+KETbLwPWRhB5vngesPuQg5AfhG8Uwpdp/jGphG4KxKHXbezgUqaQHZGeKa7t+5wKU9Id0Y9JUqx30XyWL1VsldqRPfgnVaTgbytdF8ki9VbkZCX3KoZBFLmkdrtEh1XE6jdXO0Zyd+8cxzhYtu75QW/AhzmufHG4HOA4jgTs3bN+ET7mg1dXkY8a2tjUHldPFWaeF2vrRRkv2uJYDrcdm39FQIfenxU753RRPHIcoGtfuJALdY+nb6Rj0rKW9BplbDE1xDWCN23DyS3WGTjYNYc/MUWZExj3PZGxrnjDiGgE8SrfGx7S17GlvQWghNAmC7SyskeWQt5EEvY5xDnnLh4u0+b6dpxlQ3iVk0cRYxx1hykjd2CW7fZrY59owioghBaRFGCzIYQ0Zbw6FYghbq6sMYDTloDRsPoUULp7u+pLTGyMNMxj1C7xnAEY2cxAOT0bAjA3BYOhje5rnMaXN3OLQSPatiCKsK1EVaEzj/y7T/cPuRZCqnZdW8QhBmAbWpgbuHBAIhgjCPt8kcFYlDbt5TeBSppB/CTXdPLbwP3pU0h/g+1SrHfSfJYvVW5aqT5NF6oW1GUUUIyogiiiiCwsliFkiq51FSsILUUUQWhNT87N4tRZCar51Z7EWDsY2jijjPJHBA49hBKNx+Q3gFYlD7p5TeB+9KukOx0Q4psueNZo9B+9KekXlQ8SpVjupD/l4vVC3LTSfJo/VW5EqKYUURHPUV1NTPDKiZrHEZGc7lr760H1pnUfcuwOcNgJHtV5d0uPtQcQutANndLOo+5WbrQfWmY4H3KpKSpc9zo62ojaXZDQScdZW+lilhDhJUyyZ3ax8lBp77UB3VLeyV1xSMljEkZ1mOGQVnrHzj1qutFWqwoplFTKF1ey5sPQWhFELrfnJnFv3oQdZuPBHI/i28Agke/CNRH4Jnqj7lYlcFy2vbwS9eoHTRNe0Elu/HMmK4D4QcFwFuzGFCE9ukLbdiKpic9jdxadqz8NLd9HN2R70ZrLDQ1hPKxOGd+ocIedD7OD5E3/AGfoi2Obw0tvNHN1BTwzt30c3UPeugaG2fbhkxzv8f8ARZDQ60ZwWTj/AH/or4mOcaY24jyJuyFY0xtxGxsvZHvW06H2jBOJu3+iw8EbS0ADl8f6n6IYx8MLd5kvZV+GNt52y9lZeCVp5uW7f6KHQ61OI2zdoe5FxgdMraP3ZeyFPDO2czJeoLM6GWsnfP2x7lR0KtO/Wn7Y9yeGMRplbT+7L1KHTO2Dml6lkNCbV50+/wA79FfgRaT+9P2h7k2DU7TSgPiwxSucdwOMLtthfcKpszm4BOcdCqm0PtVO9rmmU4POR7kdpqeKnZqQs1WqDdFvRaPJiYQNmqELjbqkcUVg+Ij9VWJQnSCS5xOidbbcK3IIeOWbHq9G/egrqzSbOzRZx/5sfvTvhUqaRXVelH9Kn7bH71O69KcfssftsfvT0ohpE7s0n3eCsn2uL8ygrdJgf2Ul+1xe9PaimGkQ1ukuMeCk32uP3rW+p0mIIGi02fTVRfmT8VMDoCYaQIqnSYDx9FZifRVRfmW4VukY36KVGfRUxfmTzhRMNI4r9Iv6UqvtMX5ll3w0hO/RSq+0xfmTsomGknu+/wDPopVfaYvzK++F+H/qtX9oi/MnVTCYaSu+F+/pWqH/ACIvzKxcb9n9l6z/AL4/zJ0UTDSc243079GKocZ4/emqlEnc0XKtDX6o1m5zg42jK3qwq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pic>
        <p:nvPicPr>
          <p:cNvPr id="50182" name="Picture 6" descr="http://eecatalog.com/dsp/files/2010/09/pg_31.jpg"/>
          <p:cNvPicPr>
            <a:picLocks noChangeAspect="1" noChangeArrowheads="1"/>
          </p:cNvPicPr>
          <p:nvPr/>
        </p:nvPicPr>
        <p:blipFill>
          <a:blip r:embed="rId7" cstate="screen"/>
          <a:srcRect/>
          <a:stretch>
            <a:fillRect/>
          </a:stretch>
        </p:blipFill>
        <p:spPr bwMode="auto">
          <a:xfrm>
            <a:off x="228600" y="4800600"/>
            <a:ext cx="1292500" cy="124510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2.22222E-6 L 0.41666 -0.30833 " pathEditMode="relative" rAng="0" ptsTypes="AA">
                                      <p:cBhvr>
                                        <p:cTn id="6" dur="1000" fill="hold"/>
                                        <p:tgtEl>
                                          <p:spTgt spid="7189"/>
                                        </p:tgtEl>
                                        <p:attrNameLst>
                                          <p:attrName>ppt_x</p:attrName>
                                          <p:attrName>ppt_y</p:attrName>
                                        </p:attrNameLst>
                                      </p:cBhvr>
                                      <p:rCtr x="20800" y="-15400"/>
                                    </p:animMotion>
                                  </p:childTnLst>
                                </p:cTn>
                              </p:par>
                              <p:par>
                                <p:cTn id="7" presetID="6" presetClass="emph" presetSubtype="0" fill="hold" nodeType="withEffect">
                                  <p:stCondLst>
                                    <p:cond delay="0"/>
                                  </p:stCondLst>
                                  <p:childTnLst>
                                    <p:animScale>
                                      <p:cBhvr>
                                        <p:cTn id="8" dur="1000" fill="hold"/>
                                        <p:tgtEl>
                                          <p:spTgt spid="7189"/>
                                        </p:tgtEl>
                                      </p:cBhvr>
                                      <p:by x="375000" y="375000"/>
                                    </p:animScale>
                                  </p:childTnLst>
                                </p:cTn>
                              </p:par>
                            </p:childTnLst>
                          </p:cTn>
                        </p:par>
                        <p:par>
                          <p:cTn id="9" fill="hold">
                            <p:stCondLst>
                              <p:cond delay="1000"/>
                            </p:stCondLst>
                            <p:childTnLst>
                              <p:par>
                                <p:cTn id="10" presetID="10" presetClass="exit" presetSubtype="0" fill="hold" nodeType="afterEffect">
                                  <p:stCondLst>
                                    <p:cond delay="0"/>
                                  </p:stCondLst>
                                  <p:childTnLst>
                                    <p:animEffect transition="out" filter="fade">
                                      <p:cBhvr>
                                        <p:cTn id="11" dur="500"/>
                                        <p:tgtEl>
                                          <p:spTgt spid="7189"/>
                                        </p:tgtEl>
                                      </p:cBhvr>
                                    </p:animEffect>
                                    <p:set>
                                      <p:cBhvr>
                                        <p:cTn id="12" dur="1" fill="hold">
                                          <p:stCondLst>
                                            <p:cond delay="499"/>
                                          </p:stCondLst>
                                        </p:cTn>
                                        <p:tgtEl>
                                          <p:spTgt spid="7189"/>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7176"/>
                                        </p:tgtEl>
                                        <p:attrNameLst>
                                          <p:attrName>style.visibility</p:attrName>
                                        </p:attrNameLst>
                                      </p:cBhvr>
                                      <p:to>
                                        <p:strVal val="visible"/>
                                      </p:to>
                                    </p:set>
                                    <p:animEffect transition="in" filter="fade">
                                      <p:cBhvr>
                                        <p:cTn id="15" dur="500"/>
                                        <p:tgtEl>
                                          <p:spTgt spid="717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0249"/>
                                        </p:tgtEl>
                                        <p:attrNameLst>
                                          <p:attrName>style.visibility</p:attrName>
                                        </p:attrNameLst>
                                      </p:cBhvr>
                                      <p:to>
                                        <p:strVal val="visible"/>
                                      </p:to>
                                    </p:set>
                                    <p:animEffect transition="in" filter="wipe(left)">
                                      <p:cBhvr>
                                        <p:cTn id="20" dur="500"/>
                                        <p:tgtEl>
                                          <p:spTgt spid="1024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0250"/>
                                        </p:tgtEl>
                                        <p:attrNameLst>
                                          <p:attrName>style.visibility</p:attrName>
                                        </p:attrNameLst>
                                      </p:cBhvr>
                                      <p:to>
                                        <p:strVal val="visible"/>
                                      </p:to>
                                    </p:set>
                                    <p:animEffect transition="in" filter="wipe(left)">
                                      <p:cBhvr>
                                        <p:cTn id="23" dur="500"/>
                                        <p:tgtEl>
                                          <p:spTgt spid="10250"/>
                                        </p:tgtEl>
                                      </p:cBhvr>
                                    </p:animEffect>
                                  </p:childTnLst>
                                </p:cTn>
                              </p:par>
                              <p:par>
                                <p:cTn id="24" presetID="22" presetClass="entr" presetSubtype="8" fill="hold" nodeType="withEffect">
                                  <p:stCondLst>
                                    <p:cond delay="0"/>
                                  </p:stCondLst>
                                  <p:childTnLst>
                                    <p:set>
                                      <p:cBhvr>
                                        <p:cTn id="25" dur="1" fill="hold">
                                          <p:stCondLst>
                                            <p:cond delay="0"/>
                                          </p:stCondLst>
                                        </p:cTn>
                                        <p:tgtEl>
                                          <p:spTgt spid="10251"/>
                                        </p:tgtEl>
                                        <p:attrNameLst>
                                          <p:attrName>style.visibility</p:attrName>
                                        </p:attrNameLst>
                                      </p:cBhvr>
                                      <p:to>
                                        <p:strVal val="visible"/>
                                      </p:to>
                                    </p:set>
                                    <p:animEffect transition="in" filter="wipe(left)">
                                      <p:cBhvr>
                                        <p:cTn id="26" dur="500"/>
                                        <p:tgtEl>
                                          <p:spTgt spid="1025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10253"/>
                                        </p:tgtEl>
                                        <p:attrNameLst>
                                          <p:attrName>style.visibility</p:attrName>
                                        </p:attrNameLst>
                                      </p:cBhvr>
                                      <p:to>
                                        <p:strVal val="visible"/>
                                      </p:to>
                                    </p:set>
                                    <p:animEffect transition="in" filter="wipe(right)">
                                      <p:cBhvr>
                                        <p:cTn id="31" dur="500"/>
                                        <p:tgtEl>
                                          <p:spTgt spid="10253"/>
                                        </p:tgtEl>
                                      </p:cBhvr>
                                    </p:animEffect>
                                  </p:childTnLst>
                                </p:cTn>
                              </p:par>
                              <p:par>
                                <p:cTn id="32" presetID="22" presetClass="entr" presetSubtype="2" fill="hold" nodeType="withEffect">
                                  <p:stCondLst>
                                    <p:cond delay="0"/>
                                  </p:stCondLst>
                                  <p:childTnLst>
                                    <p:set>
                                      <p:cBhvr>
                                        <p:cTn id="33" dur="1" fill="hold">
                                          <p:stCondLst>
                                            <p:cond delay="0"/>
                                          </p:stCondLst>
                                        </p:cTn>
                                        <p:tgtEl>
                                          <p:spTgt spid="10254"/>
                                        </p:tgtEl>
                                        <p:attrNameLst>
                                          <p:attrName>style.visibility</p:attrName>
                                        </p:attrNameLst>
                                      </p:cBhvr>
                                      <p:to>
                                        <p:strVal val="visible"/>
                                      </p:to>
                                    </p:set>
                                    <p:animEffect transition="in" filter="wipe(right)">
                                      <p:cBhvr>
                                        <p:cTn id="34" dur="500"/>
                                        <p:tgtEl>
                                          <p:spTgt spid="1025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0252"/>
                                        </p:tgtEl>
                                        <p:attrNameLst>
                                          <p:attrName>style.visibility</p:attrName>
                                        </p:attrNameLst>
                                      </p:cBhvr>
                                      <p:to>
                                        <p:strVal val="visible"/>
                                      </p:to>
                                    </p:set>
                                    <p:animEffect transition="in" filter="wipe(right)">
                                      <p:cBhvr>
                                        <p:cTn id="37" dur="500"/>
                                        <p:tgtEl>
                                          <p:spTgt spid="1025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0255"/>
                                        </p:tgtEl>
                                        <p:attrNameLst>
                                          <p:attrName>style.visibility</p:attrName>
                                        </p:attrNameLst>
                                      </p:cBhvr>
                                      <p:to>
                                        <p:strVal val="visible"/>
                                      </p:to>
                                    </p:set>
                                    <p:animEffect transition="in" filter="wipe(right)">
                                      <p:cBhvr>
                                        <p:cTn id="42" dur="500"/>
                                        <p:tgtEl>
                                          <p:spTgt spid="10255"/>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10256"/>
                                        </p:tgtEl>
                                        <p:attrNameLst>
                                          <p:attrName>style.visibility</p:attrName>
                                        </p:attrNameLst>
                                      </p:cBhvr>
                                      <p:to>
                                        <p:strVal val="visible"/>
                                      </p:to>
                                    </p:set>
                                    <p:animEffect transition="in" filter="wipe(right)">
                                      <p:cBhvr>
                                        <p:cTn id="45" dur="500"/>
                                        <p:tgtEl>
                                          <p:spTgt spid="10256"/>
                                        </p:tgtEl>
                                      </p:cBhvr>
                                    </p:animEffect>
                                  </p:childTnLst>
                                </p:cTn>
                              </p:par>
                              <p:par>
                                <p:cTn id="46" presetID="22" presetClass="entr" presetSubtype="2" fill="hold" nodeType="withEffect">
                                  <p:stCondLst>
                                    <p:cond delay="0"/>
                                  </p:stCondLst>
                                  <p:childTnLst>
                                    <p:set>
                                      <p:cBhvr>
                                        <p:cTn id="47" dur="1" fill="hold">
                                          <p:stCondLst>
                                            <p:cond delay="0"/>
                                          </p:stCondLst>
                                        </p:cTn>
                                        <p:tgtEl>
                                          <p:spTgt spid="10257"/>
                                        </p:tgtEl>
                                        <p:attrNameLst>
                                          <p:attrName>style.visibility</p:attrName>
                                        </p:attrNameLst>
                                      </p:cBhvr>
                                      <p:to>
                                        <p:strVal val="visible"/>
                                      </p:to>
                                    </p:set>
                                    <p:animEffect transition="in" filter="wipe(right)">
                                      <p:cBhvr>
                                        <p:cTn id="48" dur="500"/>
                                        <p:tgtEl>
                                          <p:spTgt spid="10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6" grpId="0" animBg="1"/>
      <p:bldP spid="10252" grpId="0"/>
      <p:bldP spid="10253" grpId="0" animBg="1"/>
      <p:bldP spid="10249" grpId="0"/>
      <p:bldP spid="1025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228600" y="228600"/>
            <a:ext cx="7772400" cy="1143000"/>
          </a:xfrm>
          <a:noFill/>
        </p:spPr>
        <p:txBody>
          <a:bodyPr/>
          <a:lstStyle/>
          <a:p>
            <a:pPr eaLnBrk="1" hangingPunct="1"/>
            <a:r>
              <a:rPr lang="en-US" dirty="0"/>
              <a:t>FPGAs are Dataflow Systems</a:t>
            </a:r>
          </a:p>
        </p:txBody>
      </p:sp>
      <p:pic>
        <p:nvPicPr>
          <p:cNvPr id="692228" name="Picture 4" descr="Image101"/>
          <p:cNvPicPr>
            <a:picLocks noGrp="1" noChangeAspect="1" noChangeArrowheads="1"/>
          </p:cNvPicPr>
          <p:nvPr>
            <p:ph idx="1"/>
          </p:nvPr>
        </p:nvPicPr>
        <p:blipFill>
          <a:blip r:embed="rId3" cstate="screen"/>
          <a:srcRect/>
          <a:stretch>
            <a:fillRect/>
          </a:stretch>
        </p:blipFill>
        <p:spPr>
          <a:xfrm>
            <a:off x="4020207" y="1516665"/>
            <a:ext cx="5353050" cy="4687888"/>
          </a:xfrm>
          <a:noFill/>
        </p:spPr>
      </p:pic>
      <p:grpSp>
        <p:nvGrpSpPr>
          <p:cNvPr id="2" name="Group 5"/>
          <p:cNvGrpSpPr>
            <a:grpSpLocks/>
          </p:cNvGrpSpPr>
          <p:nvPr/>
        </p:nvGrpSpPr>
        <p:grpSpPr bwMode="auto">
          <a:xfrm>
            <a:off x="5172732" y="4174140"/>
            <a:ext cx="450850" cy="349250"/>
            <a:chOff x="2016" y="2204"/>
            <a:chExt cx="284" cy="220"/>
          </a:xfrm>
        </p:grpSpPr>
        <p:sp>
          <p:nvSpPr>
            <p:cNvPr id="1076" name="Line 6"/>
            <p:cNvSpPr>
              <a:spLocks noChangeShapeType="1"/>
            </p:cNvSpPr>
            <p:nvPr/>
          </p:nvSpPr>
          <p:spPr bwMode="auto">
            <a:xfrm>
              <a:off x="2016" y="2211"/>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7" name="Line 7"/>
            <p:cNvSpPr>
              <a:spLocks noChangeShapeType="1"/>
            </p:cNvSpPr>
            <p:nvPr/>
          </p:nvSpPr>
          <p:spPr bwMode="auto">
            <a:xfrm>
              <a:off x="2016" y="2412"/>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8" name="Line 8"/>
            <p:cNvSpPr>
              <a:spLocks noChangeShapeType="1"/>
            </p:cNvSpPr>
            <p:nvPr/>
          </p:nvSpPr>
          <p:spPr bwMode="auto">
            <a:xfrm>
              <a:off x="2135" y="2308"/>
              <a:ext cx="0" cy="11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9" name="Line 9"/>
            <p:cNvSpPr>
              <a:spLocks noChangeShapeType="1"/>
            </p:cNvSpPr>
            <p:nvPr/>
          </p:nvSpPr>
          <p:spPr bwMode="auto">
            <a:xfrm>
              <a:off x="2128" y="2312"/>
              <a:ext cx="17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80" name="Line 10"/>
            <p:cNvSpPr>
              <a:spLocks noChangeShapeType="1"/>
            </p:cNvSpPr>
            <p:nvPr/>
          </p:nvSpPr>
          <p:spPr bwMode="auto">
            <a:xfrm>
              <a:off x="2132" y="2268"/>
              <a:ext cx="164"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81" name="Line 11"/>
            <p:cNvSpPr>
              <a:spLocks noChangeShapeType="1"/>
            </p:cNvSpPr>
            <p:nvPr/>
          </p:nvSpPr>
          <p:spPr bwMode="auto">
            <a:xfrm>
              <a:off x="2139" y="2204"/>
              <a:ext cx="0" cy="7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pSp>
        <p:nvGrpSpPr>
          <p:cNvPr id="3" name="Group 12"/>
          <p:cNvGrpSpPr>
            <a:grpSpLocks/>
          </p:cNvGrpSpPr>
          <p:nvPr/>
        </p:nvGrpSpPr>
        <p:grpSpPr bwMode="auto">
          <a:xfrm>
            <a:off x="5890282" y="3570890"/>
            <a:ext cx="444500" cy="742950"/>
            <a:chOff x="2456" y="1824"/>
            <a:chExt cx="280" cy="468"/>
          </a:xfrm>
        </p:grpSpPr>
        <p:sp>
          <p:nvSpPr>
            <p:cNvPr id="1072" name="Line 13"/>
            <p:cNvSpPr>
              <a:spLocks noChangeShapeType="1"/>
            </p:cNvSpPr>
            <p:nvPr/>
          </p:nvSpPr>
          <p:spPr bwMode="auto">
            <a:xfrm>
              <a:off x="2456" y="228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3" name="Line 14"/>
            <p:cNvSpPr>
              <a:spLocks noChangeShapeType="1"/>
            </p:cNvSpPr>
            <p:nvPr/>
          </p:nvSpPr>
          <p:spPr bwMode="auto">
            <a:xfrm>
              <a:off x="2592" y="1852"/>
              <a:ext cx="0" cy="44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4" name="Line 15"/>
            <p:cNvSpPr>
              <a:spLocks noChangeShapeType="1"/>
            </p:cNvSpPr>
            <p:nvPr/>
          </p:nvSpPr>
          <p:spPr bwMode="auto">
            <a:xfrm>
              <a:off x="2600" y="186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5" name="Line 16"/>
            <p:cNvSpPr>
              <a:spLocks noChangeShapeType="1"/>
            </p:cNvSpPr>
            <p:nvPr/>
          </p:nvSpPr>
          <p:spPr bwMode="auto">
            <a:xfrm>
              <a:off x="2456" y="1824"/>
              <a:ext cx="28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pSp>
        <p:nvGrpSpPr>
          <p:cNvPr id="4" name="Group 17"/>
          <p:cNvGrpSpPr>
            <a:grpSpLocks/>
          </p:cNvGrpSpPr>
          <p:nvPr/>
        </p:nvGrpSpPr>
        <p:grpSpPr bwMode="auto">
          <a:xfrm>
            <a:off x="7274582" y="2078640"/>
            <a:ext cx="450850" cy="831850"/>
            <a:chOff x="3328" y="884"/>
            <a:chExt cx="284" cy="524"/>
          </a:xfrm>
        </p:grpSpPr>
        <p:sp>
          <p:nvSpPr>
            <p:cNvPr id="1068" name="Line 18"/>
            <p:cNvSpPr>
              <a:spLocks noChangeShapeType="1"/>
            </p:cNvSpPr>
            <p:nvPr/>
          </p:nvSpPr>
          <p:spPr bwMode="auto">
            <a:xfrm rot="10800000">
              <a:off x="3328" y="1404"/>
              <a:ext cx="168"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69" name="Line 19"/>
            <p:cNvSpPr>
              <a:spLocks noChangeShapeType="1"/>
            </p:cNvSpPr>
            <p:nvPr/>
          </p:nvSpPr>
          <p:spPr bwMode="auto">
            <a:xfrm rot="10800000" flipH="1" flipV="1">
              <a:off x="3484" y="1208"/>
              <a:ext cx="0" cy="20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70" name="Line 20"/>
            <p:cNvSpPr>
              <a:spLocks noChangeShapeType="1"/>
            </p:cNvSpPr>
            <p:nvPr/>
          </p:nvSpPr>
          <p:spPr bwMode="auto">
            <a:xfrm rot="10800000">
              <a:off x="3472" y="1200"/>
              <a:ext cx="136"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71" name="Line 21"/>
            <p:cNvSpPr>
              <a:spLocks noChangeShapeType="1"/>
            </p:cNvSpPr>
            <p:nvPr/>
          </p:nvSpPr>
          <p:spPr bwMode="auto">
            <a:xfrm rot="10800000" flipV="1">
              <a:off x="3612" y="884"/>
              <a:ext cx="0" cy="328"/>
            </a:xfrm>
            <a:prstGeom prst="line">
              <a:avLst/>
            </a:prstGeom>
            <a:noFill/>
            <a:ln w="38100">
              <a:solidFill>
                <a:srgbClr val="0000FF"/>
              </a:solidFill>
              <a:round/>
              <a:headEnd type="arrow" w="sm" len="med"/>
              <a:tailEnd type="none" w="sm" len="sm"/>
            </a:ln>
          </p:spPr>
          <p:txBody>
            <a:bodyPr wrap="none" anchor="ctr"/>
            <a:lstStyle/>
            <a:p>
              <a:pPr>
                <a:defRPr/>
              </a:pPr>
              <a:endParaRPr lang="en-US" dirty="0">
                <a:latin typeface="+mj-lt"/>
              </a:endParaRPr>
            </a:p>
          </p:txBody>
        </p:sp>
      </p:grpSp>
      <p:grpSp>
        <p:nvGrpSpPr>
          <p:cNvPr id="5" name="Group 22"/>
          <p:cNvGrpSpPr>
            <a:grpSpLocks/>
          </p:cNvGrpSpPr>
          <p:nvPr/>
        </p:nvGrpSpPr>
        <p:grpSpPr bwMode="auto">
          <a:xfrm>
            <a:off x="4772682" y="3481990"/>
            <a:ext cx="368300" cy="317500"/>
            <a:chOff x="1752" y="1768"/>
            <a:chExt cx="232" cy="200"/>
          </a:xfrm>
        </p:grpSpPr>
        <p:sp>
          <p:nvSpPr>
            <p:cNvPr id="1066" name="Line 23"/>
            <p:cNvSpPr>
              <a:spLocks noChangeShapeType="1"/>
            </p:cNvSpPr>
            <p:nvPr/>
          </p:nvSpPr>
          <p:spPr bwMode="auto">
            <a:xfrm rot="10800000" flipV="1">
              <a:off x="1752" y="19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067" name="Line 24"/>
            <p:cNvSpPr>
              <a:spLocks noChangeShapeType="1"/>
            </p:cNvSpPr>
            <p:nvPr/>
          </p:nvSpPr>
          <p:spPr bwMode="auto">
            <a:xfrm rot="10800000" flipV="1">
              <a:off x="1756" y="17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grpSp>
      <p:sp>
        <p:nvSpPr>
          <p:cNvPr id="692249" name="Line 25"/>
          <p:cNvSpPr>
            <a:spLocks noChangeShapeType="1"/>
          </p:cNvSpPr>
          <p:nvPr/>
        </p:nvSpPr>
        <p:spPr bwMode="auto">
          <a:xfrm rot="10800000" flipH="1">
            <a:off x="6639582" y="2062402"/>
            <a:ext cx="0" cy="37465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692250" name="AutoShape 26"/>
          <p:cNvSpPr>
            <a:spLocks noChangeArrowheads="1"/>
          </p:cNvSpPr>
          <p:nvPr/>
        </p:nvSpPr>
        <p:spPr bwMode="auto">
          <a:xfrm>
            <a:off x="5639457" y="4180490"/>
            <a:ext cx="242888" cy="238125"/>
          </a:xfrm>
          <a:prstGeom prst="flowChartDelay">
            <a:avLst/>
          </a:prstGeom>
          <a:solidFill>
            <a:schemeClr val="hlink"/>
          </a:solidFill>
          <a:ln w="9525" algn="ctr">
            <a:solidFill>
              <a:schemeClr val="hlink"/>
            </a:solidFill>
            <a:miter lim="800000"/>
            <a:headEnd/>
            <a:tailEnd/>
          </a:ln>
        </p:spPr>
        <p:txBody>
          <a:bodyPr wrap="none" anchor="ctr"/>
          <a:lstStyle/>
          <a:p>
            <a:pPr>
              <a:defRPr/>
            </a:pPr>
            <a:endParaRPr lang="en-US" dirty="0">
              <a:latin typeface="+mj-lt"/>
            </a:endParaRPr>
          </a:p>
        </p:txBody>
      </p:sp>
      <p:graphicFrame>
        <p:nvGraphicFramePr>
          <p:cNvPr id="692251" name="Object 2"/>
          <p:cNvGraphicFramePr>
            <a:graphicFrameLocks noChangeAspect="1"/>
          </p:cNvGraphicFramePr>
          <p:nvPr/>
        </p:nvGraphicFramePr>
        <p:xfrm>
          <a:off x="5501345" y="3405790"/>
          <a:ext cx="530225" cy="368300"/>
        </p:xfrm>
        <a:graphic>
          <a:graphicData uri="http://schemas.openxmlformats.org/presentationml/2006/ole">
            <mc:AlternateContent xmlns:mc="http://schemas.openxmlformats.org/markup-compatibility/2006">
              <mc:Choice xmlns:v="urn:schemas-microsoft-com:vml" Requires="v">
                <p:oleObj name="Bitmap Image" r:id="rId4" imgW="219222" imgH="152260" progId="PBrush">
                  <p:embed/>
                </p:oleObj>
              </mc:Choice>
              <mc:Fallback>
                <p:oleObj name="Bitmap Image" r:id="rId4" imgW="219222" imgH="152260" progId="PBrush">
                  <p:embed/>
                  <p:pic>
                    <p:nvPicPr>
                      <p:cNvPr id="0"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1345" y="3405790"/>
                        <a:ext cx="530225" cy="3683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92252" name="Object 3"/>
          <p:cNvGraphicFramePr>
            <a:graphicFrameLocks noChangeAspect="1"/>
          </p:cNvGraphicFramePr>
          <p:nvPr/>
        </p:nvGraphicFramePr>
        <p:xfrm>
          <a:off x="5534682" y="4155090"/>
          <a:ext cx="457200" cy="304800"/>
        </p:xfrm>
        <a:graphic>
          <a:graphicData uri="http://schemas.openxmlformats.org/presentationml/2006/ole">
            <mc:AlternateContent xmlns:mc="http://schemas.openxmlformats.org/markup-compatibility/2006">
              <mc:Choice xmlns:v="urn:schemas-microsoft-com:vml" Requires="v">
                <p:oleObj name="Bitmap Image" r:id="rId6" imgW="228571" imgH="152260" progId="PBrush">
                  <p:embed/>
                </p:oleObj>
              </mc:Choice>
              <mc:Fallback>
                <p:oleObj name="Bitmap Image" r:id="rId6" imgW="228571" imgH="152260" progId="PBrush">
                  <p:embed/>
                  <p:pic>
                    <p:nvPicPr>
                      <p:cNvPr id="0"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34682" y="4155090"/>
                        <a:ext cx="457200" cy="3048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 name="Group 29"/>
          <p:cNvGrpSpPr>
            <a:grpSpLocks/>
          </p:cNvGrpSpPr>
          <p:nvPr/>
        </p:nvGrpSpPr>
        <p:grpSpPr bwMode="auto">
          <a:xfrm>
            <a:off x="5172732" y="3469290"/>
            <a:ext cx="450850" cy="349250"/>
            <a:chOff x="2004" y="1760"/>
            <a:chExt cx="284" cy="220"/>
          </a:xfrm>
        </p:grpSpPr>
        <p:sp>
          <p:nvSpPr>
            <p:cNvPr id="1060" name="Line 30"/>
            <p:cNvSpPr>
              <a:spLocks noChangeShapeType="1"/>
            </p:cNvSpPr>
            <p:nvPr/>
          </p:nvSpPr>
          <p:spPr bwMode="auto">
            <a:xfrm>
              <a:off x="2004" y="1772"/>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1" name="Line 31"/>
            <p:cNvSpPr>
              <a:spLocks noChangeShapeType="1"/>
            </p:cNvSpPr>
            <p:nvPr/>
          </p:nvSpPr>
          <p:spPr bwMode="auto">
            <a:xfrm>
              <a:off x="2004" y="1968"/>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2" name="Line 32"/>
            <p:cNvSpPr>
              <a:spLocks noChangeShapeType="1"/>
            </p:cNvSpPr>
            <p:nvPr/>
          </p:nvSpPr>
          <p:spPr bwMode="auto">
            <a:xfrm>
              <a:off x="2128" y="1760"/>
              <a:ext cx="0" cy="7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3" name="Line 33"/>
            <p:cNvSpPr>
              <a:spLocks noChangeShapeType="1"/>
            </p:cNvSpPr>
            <p:nvPr/>
          </p:nvSpPr>
          <p:spPr bwMode="auto">
            <a:xfrm>
              <a:off x="2123" y="1864"/>
              <a:ext cx="0" cy="11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4" name="Line 34"/>
            <p:cNvSpPr>
              <a:spLocks noChangeShapeType="1"/>
            </p:cNvSpPr>
            <p:nvPr/>
          </p:nvSpPr>
          <p:spPr bwMode="auto">
            <a:xfrm>
              <a:off x="2116" y="1868"/>
              <a:ext cx="17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5" name="Line 35"/>
            <p:cNvSpPr>
              <a:spLocks noChangeShapeType="1"/>
            </p:cNvSpPr>
            <p:nvPr/>
          </p:nvSpPr>
          <p:spPr bwMode="auto">
            <a:xfrm>
              <a:off x="2120" y="1824"/>
              <a:ext cx="164"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aphicFrame>
        <p:nvGraphicFramePr>
          <p:cNvPr id="692260" name="Object 4"/>
          <p:cNvGraphicFramePr>
            <a:graphicFrameLocks noChangeAspect="1"/>
          </p:cNvGraphicFramePr>
          <p:nvPr/>
        </p:nvGraphicFramePr>
        <p:xfrm>
          <a:off x="6930095" y="2719990"/>
          <a:ext cx="495300" cy="368300"/>
        </p:xfrm>
        <a:graphic>
          <a:graphicData uri="http://schemas.openxmlformats.org/presentationml/2006/ole">
            <mc:AlternateContent xmlns:mc="http://schemas.openxmlformats.org/markup-compatibility/2006">
              <mc:Choice xmlns:v="urn:schemas-microsoft-com:vml" Requires="v">
                <p:oleObj name="Bitmap Image" r:id="rId8" imgW="228571" imgH="152260" progId="PBrush">
                  <p:embed/>
                </p:oleObj>
              </mc:Choice>
              <mc:Fallback>
                <p:oleObj name="Bitmap Image" r:id="rId8" imgW="228571" imgH="152260" progId="PBrush">
                  <p:embed/>
                  <p:pic>
                    <p:nvPicPr>
                      <p:cNvPr id="0"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30095" y="2719990"/>
                        <a:ext cx="495300" cy="3683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7" name="Group 37"/>
          <p:cNvGrpSpPr>
            <a:grpSpLocks/>
          </p:cNvGrpSpPr>
          <p:nvPr/>
        </p:nvGrpSpPr>
        <p:grpSpPr bwMode="auto">
          <a:xfrm>
            <a:off x="6569732" y="2338990"/>
            <a:ext cx="463550" cy="1282700"/>
            <a:chOff x="2884" y="1048"/>
            <a:chExt cx="292" cy="808"/>
          </a:xfrm>
        </p:grpSpPr>
        <p:sp>
          <p:nvSpPr>
            <p:cNvPr id="1053" name="Line 38"/>
            <p:cNvSpPr>
              <a:spLocks noChangeShapeType="1"/>
            </p:cNvSpPr>
            <p:nvPr/>
          </p:nvSpPr>
          <p:spPr bwMode="auto">
            <a:xfrm rot="10800000">
              <a:off x="3020" y="1420"/>
              <a:ext cx="15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4" name="Line 39"/>
            <p:cNvSpPr>
              <a:spLocks noChangeShapeType="1"/>
            </p:cNvSpPr>
            <p:nvPr/>
          </p:nvSpPr>
          <p:spPr bwMode="auto">
            <a:xfrm rot="10800000" flipH="1" flipV="1">
              <a:off x="3028" y="1412"/>
              <a:ext cx="0" cy="444"/>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5" name="Line 40"/>
            <p:cNvSpPr>
              <a:spLocks noChangeShapeType="1"/>
            </p:cNvSpPr>
            <p:nvPr/>
          </p:nvSpPr>
          <p:spPr bwMode="auto">
            <a:xfrm rot="10800000">
              <a:off x="2884" y="184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6" name="Line 41"/>
            <p:cNvSpPr>
              <a:spLocks noChangeShapeType="1"/>
            </p:cNvSpPr>
            <p:nvPr/>
          </p:nvSpPr>
          <p:spPr bwMode="auto">
            <a:xfrm rot="10800000" flipH="1" flipV="1">
              <a:off x="2928" y="1048"/>
              <a:ext cx="0" cy="13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7" name="Line 42"/>
            <p:cNvSpPr>
              <a:spLocks noChangeShapeType="1"/>
            </p:cNvSpPr>
            <p:nvPr/>
          </p:nvSpPr>
          <p:spPr bwMode="auto">
            <a:xfrm rot="10800000">
              <a:off x="2916" y="1193"/>
              <a:ext cx="11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8" name="Line 43"/>
            <p:cNvSpPr>
              <a:spLocks noChangeShapeType="1"/>
            </p:cNvSpPr>
            <p:nvPr/>
          </p:nvSpPr>
          <p:spPr bwMode="auto">
            <a:xfrm rot="10800000" flipH="1" flipV="1">
              <a:off x="3020" y="1179"/>
              <a:ext cx="0" cy="2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9" name="Line 44"/>
            <p:cNvSpPr>
              <a:spLocks noChangeShapeType="1"/>
            </p:cNvSpPr>
            <p:nvPr/>
          </p:nvSpPr>
          <p:spPr bwMode="auto">
            <a:xfrm rot="10800000">
              <a:off x="3008" y="1380"/>
              <a:ext cx="168"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pic>
        <p:nvPicPr>
          <p:cNvPr id="692269" name="Picture 45"/>
          <p:cNvPicPr>
            <a:picLocks noChangeAspect="1" noChangeArrowheads="1"/>
          </p:cNvPicPr>
          <p:nvPr/>
        </p:nvPicPr>
        <p:blipFill>
          <a:blip r:embed="rId10" cstate="screen"/>
          <a:srcRect/>
          <a:stretch>
            <a:fillRect/>
          </a:stretch>
        </p:blipFill>
        <p:spPr bwMode="auto">
          <a:xfrm>
            <a:off x="6245882" y="3443890"/>
            <a:ext cx="457200" cy="304800"/>
          </a:xfrm>
          <a:prstGeom prst="rect">
            <a:avLst/>
          </a:prstGeom>
          <a:noFill/>
          <a:ln w="9525">
            <a:noFill/>
            <a:miter lim="800000"/>
            <a:headEnd/>
            <a:tailEnd/>
          </a:ln>
        </p:spPr>
      </p:pic>
      <p:sp>
        <p:nvSpPr>
          <p:cNvPr id="692270" name="Rectangle 46"/>
          <p:cNvSpPr>
            <a:spLocks noChangeArrowheads="1"/>
          </p:cNvSpPr>
          <p:nvPr/>
        </p:nvSpPr>
        <p:spPr bwMode="auto">
          <a:xfrm>
            <a:off x="6744357" y="2461228"/>
            <a:ext cx="142875" cy="88900"/>
          </a:xfrm>
          <a:prstGeom prst="rect">
            <a:avLst/>
          </a:prstGeom>
          <a:solidFill>
            <a:srgbClr val="969696"/>
          </a:solidFill>
          <a:ln w="9525" algn="ctr">
            <a:noFill/>
            <a:miter lim="800000"/>
            <a:headEnd/>
            <a:tailEnd/>
          </a:ln>
        </p:spPr>
        <p:txBody>
          <a:bodyPr wrap="none" anchor="ctr"/>
          <a:lstStyle/>
          <a:p>
            <a:pPr>
              <a:defRPr/>
            </a:pPr>
            <a:endParaRPr lang="en-US" dirty="0">
              <a:latin typeface="+mj-lt"/>
            </a:endParaRPr>
          </a:p>
        </p:txBody>
      </p:sp>
      <p:grpSp>
        <p:nvGrpSpPr>
          <p:cNvPr id="8" name="Group 47"/>
          <p:cNvGrpSpPr>
            <a:grpSpLocks/>
          </p:cNvGrpSpPr>
          <p:nvPr/>
        </p:nvGrpSpPr>
        <p:grpSpPr bwMode="auto">
          <a:xfrm>
            <a:off x="4772682" y="4193190"/>
            <a:ext cx="368300" cy="317500"/>
            <a:chOff x="1752" y="1768"/>
            <a:chExt cx="232" cy="200"/>
          </a:xfrm>
        </p:grpSpPr>
        <p:sp>
          <p:nvSpPr>
            <p:cNvPr id="1051" name="Line 48"/>
            <p:cNvSpPr>
              <a:spLocks noChangeShapeType="1"/>
            </p:cNvSpPr>
            <p:nvPr/>
          </p:nvSpPr>
          <p:spPr bwMode="auto">
            <a:xfrm rot="10800000" flipV="1">
              <a:off x="1752" y="19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052" name="Line 49"/>
            <p:cNvSpPr>
              <a:spLocks noChangeShapeType="1"/>
            </p:cNvSpPr>
            <p:nvPr/>
          </p:nvSpPr>
          <p:spPr bwMode="auto">
            <a:xfrm rot="10800000" flipV="1">
              <a:off x="1756" y="17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grpSp>
      <p:sp>
        <p:nvSpPr>
          <p:cNvPr id="692274" name="Rectangle 50"/>
          <p:cNvSpPr>
            <a:spLocks noChangeArrowheads="1"/>
          </p:cNvSpPr>
          <p:nvPr/>
        </p:nvSpPr>
        <p:spPr bwMode="auto">
          <a:xfrm>
            <a:off x="5976642" y="1678590"/>
            <a:ext cx="1866900" cy="203200"/>
          </a:xfrm>
          <a:prstGeom prst="rect">
            <a:avLst/>
          </a:prstGeom>
          <a:solidFill>
            <a:schemeClr val="bg1"/>
          </a:solidFill>
          <a:ln w="9525" algn="ctr">
            <a:noFill/>
            <a:miter lim="800000"/>
            <a:headEnd/>
            <a:tailEnd/>
          </a:ln>
        </p:spPr>
        <p:txBody>
          <a:bodyPr wrap="none" anchor="ctr"/>
          <a:lstStyle/>
          <a:p>
            <a:pPr>
              <a:defRPr/>
            </a:pPr>
            <a:endParaRPr lang="en-US" dirty="0">
              <a:latin typeface="+mj-lt"/>
            </a:endParaRPr>
          </a:p>
        </p:txBody>
      </p:sp>
      <p:sp>
        <p:nvSpPr>
          <p:cNvPr id="692275" name="Rectangle 51"/>
          <p:cNvSpPr>
            <a:spLocks noChangeArrowheads="1"/>
          </p:cNvSpPr>
          <p:nvPr/>
        </p:nvSpPr>
        <p:spPr bwMode="auto">
          <a:xfrm>
            <a:off x="6766582" y="1845278"/>
            <a:ext cx="88900" cy="60960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692276" name="Rectangle 52"/>
          <p:cNvSpPr>
            <a:spLocks noChangeArrowheads="1"/>
          </p:cNvSpPr>
          <p:nvPr/>
        </p:nvSpPr>
        <p:spPr bwMode="auto">
          <a:xfrm>
            <a:off x="6717370" y="2334228"/>
            <a:ext cx="177800" cy="12065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692277" name="Text Box 53"/>
          <p:cNvSpPr txBox="1">
            <a:spLocks noChangeArrowheads="1"/>
          </p:cNvSpPr>
          <p:nvPr/>
        </p:nvSpPr>
        <p:spPr bwMode="auto">
          <a:xfrm>
            <a:off x="4455182" y="3329590"/>
            <a:ext cx="381000" cy="1328738"/>
          </a:xfrm>
          <a:prstGeom prst="rect">
            <a:avLst/>
          </a:prstGeom>
          <a:noFill/>
          <a:ln w="9525" algn="ctr">
            <a:noFill/>
            <a:miter lim="800000"/>
            <a:headEnd/>
            <a:tailEnd/>
          </a:ln>
        </p:spPr>
        <p:txBody>
          <a:bodyPr>
            <a:spAutoFit/>
          </a:bodyPr>
          <a:lstStyle/>
          <a:p>
            <a:pPr algn="ctr">
              <a:spcBef>
                <a:spcPct val="50000"/>
              </a:spcBef>
              <a:defRPr/>
            </a:pPr>
            <a:r>
              <a:rPr lang="en-US" sz="1800" dirty="0">
                <a:latin typeface="+mj-lt"/>
              </a:rPr>
              <a:t>AB</a:t>
            </a:r>
          </a:p>
          <a:p>
            <a:pPr algn="ctr">
              <a:spcBef>
                <a:spcPct val="50000"/>
              </a:spcBef>
              <a:defRPr/>
            </a:pPr>
            <a:r>
              <a:rPr lang="en-US" sz="1800" dirty="0">
                <a:latin typeface="+mj-lt"/>
              </a:rPr>
              <a:t>CD</a:t>
            </a:r>
          </a:p>
        </p:txBody>
      </p:sp>
      <p:sp>
        <p:nvSpPr>
          <p:cNvPr id="692278" name="Text Box 54"/>
          <p:cNvSpPr txBox="1">
            <a:spLocks noChangeArrowheads="1"/>
          </p:cNvSpPr>
          <p:nvPr/>
        </p:nvSpPr>
        <p:spPr bwMode="auto">
          <a:xfrm>
            <a:off x="7594622" y="1703990"/>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F</a:t>
            </a:r>
          </a:p>
        </p:txBody>
      </p:sp>
      <p:sp>
        <p:nvSpPr>
          <p:cNvPr id="692279" name="Text Box 55"/>
          <p:cNvSpPr txBox="1">
            <a:spLocks noChangeArrowheads="1"/>
          </p:cNvSpPr>
          <p:nvPr/>
        </p:nvSpPr>
        <p:spPr bwMode="auto">
          <a:xfrm>
            <a:off x="6473063" y="1703517"/>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E</a:t>
            </a:r>
          </a:p>
        </p:txBody>
      </p:sp>
      <p:sp>
        <p:nvSpPr>
          <p:cNvPr id="58" name="Text Box 56"/>
          <p:cNvSpPr txBox="1">
            <a:spLocks noChangeArrowheads="1"/>
          </p:cNvSpPr>
          <p:nvPr/>
        </p:nvSpPr>
        <p:spPr bwMode="auto">
          <a:xfrm>
            <a:off x="228600" y="2574050"/>
            <a:ext cx="3636895" cy="1815882"/>
          </a:xfrm>
          <a:prstGeom prst="rect">
            <a:avLst/>
          </a:prstGeom>
          <a:noFill/>
          <a:ln w="9525" algn="ctr">
            <a:noFill/>
            <a:miter lim="800000"/>
            <a:headEnd/>
            <a:tailEnd/>
          </a:ln>
        </p:spPr>
        <p:txBody>
          <a:bodyPr wrap="square">
            <a:spAutoFit/>
          </a:bodyPr>
          <a:lstStyle/>
          <a:p>
            <a:pPr algn="ctr">
              <a:spcBef>
                <a:spcPct val="50000"/>
              </a:spcBef>
              <a:defRPr/>
            </a:pPr>
            <a:r>
              <a:rPr lang="en-US" sz="3200" dirty="0"/>
              <a:t>Implementing Logic on FPGA: </a:t>
            </a:r>
          </a:p>
          <a:p>
            <a:pPr algn="ctr">
              <a:spcBef>
                <a:spcPct val="50000"/>
              </a:spcBef>
              <a:defRPr/>
            </a:pPr>
            <a:r>
              <a:rPr lang="en-US" sz="3200" dirty="0"/>
              <a:t>F = {(A+B)CD} </a:t>
            </a:r>
            <a:r>
              <a:rPr lang="en-US" sz="3200" dirty="0">
                <a:sym typeface="Symbol" pitchFamily="18" charset="2"/>
              </a:rPr>
              <a:t></a:t>
            </a:r>
            <a:r>
              <a:rPr lang="en-US" sz="3200" dirty="0"/>
              <a:t> E</a:t>
            </a:r>
          </a:p>
        </p:txBody>
      </p:sp>
    </p:spTree>
    <p:extLst>
      <p:ext uri="{BB962C8B-B14F-4D97-AF65-F5344CB8AC3E}">
        <p14:creationId xmlns:p14="http://schemas.microsoft.com/office/powerpoint/2010/main" val="318860894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228600" y="228600"/>
            <a:ext cx="7772400" cy="1143000"/>
          </a:xfrm>
          <a:noFill/>
        </p:spPr>
        <p:txBody>
          <a:bodyPr/>
          <a:lstStyle/>
          <a:p>
            <a:pPr eaLnBrk="1" hangingPunct="1"/>
            <a:r>
              <a:rPr lang="en-US" dirty="0"/>
              <a:t>FPGAs are Dataflow Systems</a:t>
            </a:r>
          </a:p>
        </p:txBody>
      </p:sp>
      <p:pic>
        <p:nvPicPr>
          <p:cNvPr id="692228" name="Picture 4" descr="Image101"/>
          <p:cNvPicPr>
            <a:picLocks noGrp="1" noChangeAspect="1" noChangeArrowheads="1"/>
          </p:cNvPicPr>
          <p:nvPr>
            <p:ph idx="1"/>
          </p:nvPr>
        </p:nvPicPr>
        <p:blipFill>
          <a:blip r:embed="rId3" cstate="screen"/>
          <a:srcRect/>
          <a:stretch>
            <a:fillRect/>
          </a:stretch>
        </p:blipFill>
        <p:spPr>
          <a:xfrm>
            <a:off x="4020207" y="1516665"/>
            <a:ext cx="5353050" cy="4687888"/>
          </a:xfrm>
          <a:noFill/>
        </p:spPr>
      </p:pic>
      <p:grpSp>
        <p:nvGrpSpPr>
          <p:cNvPr id="2" name="Group 5"/>
          <p:cNvGrpSpPr>
            <a:grpSpLocks/>
          </p:cNvGrpSpPr>
          <p:nvPr/>
        </p:nvGrpSpPr>
        <p:grpSpPr bwMode="auto">
          <a:xfrm>
            <a:off x="5172732" y="4174140"/>
            <a:ext cx="450850" cy="349250"/>
            <a:chOff x="2016" y="2204"/>
            <a:chExt cx="284" cy="220"/>
          </a:xfrm>
        </p:grpSpPr>
        <p:sp>
          <p:nvSpPr>
            <p:cNvPr id="1076" name="Line 6"/>
            <p:cNvSpPr>
              <a:spLocks noChangeShapeType="1"/>
            </p:cNvSpPr>
            <p:nvPr/>
          </p:nvSpPr>
          <p:spPr bwMode="auto">
            <a:xfrm>
              <a:off x="2016" y="2211"/>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7" name="Line 7"/>
            <p:cNvSpPr>
              <a:spLocks noChangeShapeType="1"/>
            </p:cNvSpPr>
            <p:nvPr/>
          </p:nvSpPr>
          <p:spPr bwMode="auto">
            <a:xfrm>
              <a:off x="2016" y="2412"/>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8" name="Line 8"/>
            <p:cNvSpPr>
              <a:spLocks noChangeShapeType="1"/>
            </p:cNvSpPr>
            <p:nvPr/>
          </p:nvSpPr>
          <p:spPr bwMode="auto">
            <a:xfrm>
              <a:off x="2135" y="2308"/>
              <a:ext cx="0" cy="11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9" name="Line 9"/>
            <p:cNvSpPr>
              <a:spLocks noChangeShapeType="1"/>
            </p:cNvSpPr>
            <p:nvPr/>
          </p:nvSpPr>
          <p:spPr bwMode="auto">
            <a:xfrm>
              <a:off x="2128" y="2312"/>
              <a:ext cx="17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80" name="Line 10"/>
            <p:cNvSpPr>
              <a:spLocks noChangeShapeType="1"/>
            </p:cNvSpPr>
            <p:nvPr/>
          </p:nvSpPr>
          <p:spPr bwMode="auto">
            <a:xfrm>
              <a:off x="2132" y="2268"/>
              <a:ext cx="164"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81" name="Line 11"/>
            <p:cNvSpPr>
              <a:spLocks noChangeShapeType="1"/>
            </p:cNvSpPr>
            <p:nvPr/>
          </p:nvSpPr>
          <p:spPr bwMode="auto">
            <a:xfrm>
              <a:off x="2139" y="2204"/>
              <a:ext cx="0" cy="7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pSp>
        <p:nvGrpSpPr>
          <p:cNvPr id="3" name="Group 12"/>
          <p:cNvGrpSpPr>
            <a:grpSpLocks/>
          </p:cNvGrpSpPr>
          <p:nvPr/>
        </p:nvGrpSpPr>
        <p:grpSpPr bwMode="auto">
          <a:xfrm>
            <a:off x="5890282" y="3570890"/>
            <a:ext cx="444500" cy="742950"/>
            <a:chOff x="2456" y="1824"/>
            <a:chExt cx="280" cy="468"/>
          </a:xfrm>
        </p:grpSpPr>
        <p:sp>
          <p:nvSpPr>
            <p:cNvPr id="1072" name="Line 13"/>
            <p:cNvSpPr>
              <a:spLocks noChangeShapeType="1"/>
            </p:cNvSpPr>
            <p:nvPr/>
          </p:nvSpPr>
          <p:spPr bwMode="auto">
            <a:xfrm>
              <a:off x="2456" y="228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3" name="Line 14"/>
            <p:cNvSpPr>
              <a:spLocks noChangeShapeType="1"/>
            </p:cNvSpPr>
            <p:nvPr/>
          </p:nvSpPr>
          <p:spPr bwMode="auto">
            <a:xfrm>
              <a:off x="2592" y="1852"/>
              <a:ext cx="0" cy="44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4" name="Line 15"/>
            <p:cNvSpPr>
              <a:spLocks noChangeShapeType="1"/>
            </p:cNvSpPr>
            <p:nvPr/>
          </p:nvSpPr>
          <p:spPr bwMode="auto">
            <a:xfrm>
              <a:off x="2600" y="186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75" name="Line 16"/>
            <p:cNvSpPr>
              <a:spLocks noChangeShapeType="1"/>
            </p:cNvSpPr>
            <p:nvPr/>
          </p:nvSpPr>
          <p:spPr bwMode="auto">
            <a:xfrm>
              <a:off x="2456" y="1824"/>
              <a:ext cx="28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pSp>
        <p:nvGrpSpPr>
          <p:cNvPr id="4" name="Group 17"/>
          <p:cNvGrpSpPr>
            <a:grpSpLocks/>
          </p:cNvGrpSpPr>
          <p:nvPr/>
        </p:nvGrpSpPr>
        <p:grpSpPr bwMode="auto">
          <a:xfrm>
            <a:off x="7274582" y="2078640"/>
            <a:ext cx="450850" cy="831850"/>
            <a:chOff x="3328" y="884"/>
            <a:chExt cx="284" cy="524"/>
          </a:xfrm>
        </p:grpSpPr>
        <p:sp>
          <p:nvSpPr>
            <p:cNvPr id="1068" name="Line 18"/>
            <p:cNvSpPr>
              <a:spLocks noChangeShapeType="1"/>
            </p:cNvSpPr>
            <p:nvPr/>
          </p:nvSpPr>
          <p:spPr bwMode="auto">
            <a:xfrm rot="10800000">
              <a:off x="3328" y="1404"/>
              <a:ext cx="168"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69" name="Line 19"/>
            <p:cNvSpPr>
              <a:spLocks noChangeShapeType="1"/>
            </p:cNvSpPr>
            <p:nvPr/>
          </p:nvSpPr>
          <p:spPr bwMode="auto">
            <a:xfrm rot="10800000" flipH="1" flipV="1">
              <a:off x="3484" y="1208"/>
              <a:ext cx="0" cy="20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70" name="Line 20"/>
            <p:cNvSpPr>
              <a:spLocks noChangeShapeType="1"/>
            </p:cNvSpPr>
            <p:nvPr/>
          </p:nvSpPr>
          <p:spPr bwMode="auto">
            <a:xfrm rot="10800000">
              <a:off x="3472" y="1200"/>
              <a:ext cx="136"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071" name="Line 21"/>
            <p:cNvSpPr>
              <a:spLocks noChangeShapeType="1"/>
            </p:cNvSpPr>
            <p:nvPr/>
          </p:nvSpPr>
          <p:spPr bwMode="auto">
            <a:xfrm rot="10800000" flipV="1">
              <a:off x="3612" y="884"/>
              <a:ext cx="0" cy="328"/>
            </a:xfrm>
            <a:prstGeom prst="line">
              <a:avLst/>
            </a:prstGeom>
            <a:noFill/>
            <a:ln w="38100">
              <a:solidFill>
                <a:srgbClr val="0000FF"/>
              </a:solidFill>
              <a:round/>
              <a:headEnd type="arrow" w="sm" len="med"/>
              <a:tailEnd type="none" w="sm" len="sm"/>
            </a:ln>
          </p:spPr>
          <p:txBody>
            <a:bodyPr wrap="none" anchor="ctr"/>
            <a:lstStyle/>
            <a:p>
              <a:pPr>
                <a:defRPr/>
              </a:pPr>
              <a:endParaRPr lang="en-US" dirty="0">
                <a:latin typeface="+mj-lt"/>
              </a:endParaRPr>
            </a:p>
          </p:txBody>
        </p:sp>
      </p:grpSp>
      <p:grpSp>
        <p:nvGrpSpPr>
          <p:cNvPr id="5" name="Group 22"/>
          <p:cNvGrpSpPr>
            <a:grpSpLocks/>
          </p:cNvGrpSpPr>
          <p:nvPr/>
        </p:nvGrpSpPr>
        <p:grpSpPr bwMode="auto">
          <a:xfrm>
            <a:off x="4772682" y="3481990"/>
            <a:ext cx="368300" cy="317500"/>
            <a:chOff x="1752" y="1768"/>
            <a:chExt cx="232" cy="200"/>
          </a:xfrm>
        </p:grpSpPr>
        <p:sp>
          <p:nvSpPr>
            <p:cNvPr id="1066" name="Line 23"/>
            <p:cNvSpPr>
              <a:spLocks noChangeShapeType="1"/>
            </p:cNvSpPr>
            <p:nvPr/>
          </p:nvSpPr>
          <p:spPr bwMode="auto">
            <a:xfrm rot="10800000" flipV="1">
              <a:off x="1752" y="19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067" name="Line 24"/>
            <p:cNvSpPr>
              <a:spLocks noChangeShapeType="1"/>
            </p:cNvSpPr>
            <p:nvPr/>
          </p:nvSpPr>
          <p:spPr bwMode="auto">
            <a:xfrm rot="10800000" flipV="1">
              <a:off x="1756" y="17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grpSp>
      <p:sp>
        <p:nvSpPr>
          <p:cNvPr id="692249" name="Line 25"/>
          <p:cNvSpPr>
            <a:spLocks noChangeShapeType="1"/>
          </p:cNvSpPr>
          <p:nvPr/>
        </p:nvSpPr>
        <p:spPr bwMode="auto">
          <a:xfrm rot="10800000" flipH="1">
            <a:off x="6639582" y="2094301"/>
            <a:ext cx="0" cy="37465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692250" name="AutoShape 26"/>
          <p:cNvSpPr>
            <a:spLocks noChangeArrowheads="1"/>
          </p:cNvSpPr>
          <p:nvPr/>
        </p:nvSpPr>
        <p:spPr bwMode="auto">
          <a:xfrm>
            <a:off x="5639457" y="4180490"/>
            <a:ext cx="242888" cy="238125"/>
          </a:xfrm>
          <a:prstGeom prst="flowChartDelay">
            <a:avLst/>
          </a:prstGeom>
          <a:solidFill>
            <a:schemeClr val="hlink"/>
          </a:solidFill>
          <a:ln w="9525" algn="ctr">
            <a:solidFill>
              <a:schemeClr val="hlink"/>
            </a:solidFill>
            <a:miter lim="800000"/>
            <a:headEnd/>
            <a:tailEnd/>
          </a:ln>
        </p:spPr>
        <p:txBody>
          <a:bodyPr wrap="none" anchor="ctr"/>
          <a:lstStyle/>
          <a:p>
            <a:pPr>
              <a:defRPr/>
            </a:pPr>
            <a:endParaRPr lang="en-US" dirty="0">
              <a:latin typeface="+mj-lt"/>
            </a:endParaRPr>
          </a:p>
        </p:txBody>
      </p:sp>
      <p:graphicFrame>
        <p:nvGraphicFramePr>
          <p:cNvPr id="692251" name="Object 2"/>
          <p:cNvGraphicFramePr>
            <a:graphicFrameLocks noChangeAspect="1"/>
          </p:cNvGraphicFramePr>
          <p:nvPr/>
        </p:nvGraphicFramePr>
        <p:xfrm>
          <a:off x="5501345" y="3405790"/>
          <a:ext cx="530225" cy="368300"/>
        </p:xfrm>
        <a:graphic>
          <a:graphicData uri="http://schemas.openxmlformats.org/presentationml/2006/ole">
            <mc:AlternateContent xmlns:mc="http://schemas.openxmlformats.org/markup-compatibility/2006">
              <mc:Choice xmlns:v="urn:schemas-microsoft-com:vml" Requires="v">
                <p:oleObj name="Bitmap Image" r:id="rId4" imgW="219222" imgH="152260" progId="PBrush">
                  <p:embed/>
                </p:oleObj>
              </mc:Choice>
              <mc:Fallback>
                <p:oleObj name="Bitmap Image" r:id="rId4" imgW="219222" imgH="152260" progId="PBrush">
                  <p:embed/>
                  <p:pic>
                    <p:nvPicPr>
                      <p:cNvPr id="0"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1345" y="3405790"/>
                        <a:ext cx="530225" cy="3683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92252" name="Object 3"/>
          <p:cNvGraphicFramePr>
            <a:graphicFrameLocks noChangeAspect="1"/>
          </p:cNvGraphicFramePr>
          <p:nvPr/>
        </p:nvGraphicFramePr>
        <p:xfrm>
          <a:off x="5534682" y="4155090"/>
          <a:ext cx="457200" cy="304800"/>
        </p:xfrm>
        <a:graphic>
          <a:graphicData uri="http://schemas.openxmlformats.org/presentationml/2006/ole">
            <mc:AlternateContent xmlns:mc="http://schemas.openxmlformats.org/markup-compatibility/2006">
              <mc:Choice xmlns:v="urn:schemas-microsoft-com:vml" Requires="v">
                <p:oleObj name="Bitmap Image" r:id="rId6" imgW="228571" imgH="152260" progId="PBrush">
                  <p:embed/>
                </p:oleObj>
              </mc:Choice>
              <mc:Fallback>
                <p:oleObj name="Bitmap Image" r:id="rId6" imgW="228571" imgH="152260" progId="PBrush">
                  <p:embed/>
                  <p:pic>
                    <p:nvPicPr>
                      <p:cNvPr id="0"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34682" y="4155090"/>
                        <a:ext cx="457200" cy="3048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 name="Group 29"/>
          <p:cNvGrpSpPr>
            <a:grpSpLocks/>
          </p:cNvGrpSpPr>
          <p:nvPr/>
        </p:nvGrpSpPr>
        <p:grpSpPr bwMode="auto">
          <a:xfrm>
            <a:off x="5172732" y="3469290"/>
            <a:ext cx="450850" cy="349250"/>
            <a:chOff x="2004" y="1760"/>
            <a:chExt cx="284" cy="220"/>
          </a:xfrm>
        </p:grpSpPr>
        <p:sp>
          <p:nvSpPr>
            <p:cNvPr id="1060" name="Line 30"/>
            <p:cNvSpPr>
              <a:spLocks noChangeShapeType="1"/>
            </p:cNvSpPr>
            <p:nvPr/>
          </p:nvSpPr>
          <p:spPr bwMode="auto">
            <a:xfrm>
              <a:off x="2004" y="1772"/>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1" name="Line 31"/>
            <p:cNvSpPr>
              <a:spLocks noChangeShapeType="1"/>
            </p:cNvSpPr>
            <p:nvPr/>
          </p:nvSpPr>
          <p:spPr bwMode="auto">
            <a:xfrm>
              <a:off x="2004" y="1968"/>
              <a:ext cx="12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2" name="Line 32"/>
            <p:cNvSpPr>
              <a:spLocks noChangeShapeType="1"/>
            </p:cNvSpPr>
            <p:nvPr/>
          </p:nvSpPr>
          <p:spPr bwMode="auto">
            <a:xfrm>
              <a:off x="2128" y="1760"/>
              <a:ext cx="0" cy="7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3" name="Line 33"/>
            <p:cNvSpPr>
              <a:spLocks noChangeShapeType="1"/>
            </p:cNvSpPr>
            <p:nvPr/>
          </p:nvSpPr>
          <p:spPr bwMode="auto">
            <a:xfrm>
              <a:off x="2123" y="1864"/>
              <a:ext cx="0" cy="11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4" name="Line 34"/>
            <p:cNvSpPr>
              <a:spLocks noChangeShapeType="1"/>
            </p:cNvSpPr>
            <p:nvPr/>
          </p:nvSpPr>
          <p:spPr bwMode="auto">
            <a:xfrm>
              <a:off x="2116" y="1868"/>
              <a:ext cx="17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65" name="Line 35"/>
            <p:cNvSpPr>
              <a:spLocks noChangeShapeType="1"/>
            </p:cNvSpPr>
            <p:nvPr/>
          </p:nvSpPr>
          <p:spPr bwMode="auto">
            <a:xfrm>
              <a:off x="2120" y="1824"/>
              <a:ext cx="164"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graphicFrame>
        <p:nvGraphicFramePr>
          <p:cNvPr id="692260" name="Object 4"/>
          <p:cNvGraphicFramePr>
            <a:graphicFrameLocks noChangeAspect="1"/>
          </p:cNvGraphicFramePr>
          <p:nvPr/>
        </p:nvGraphicFramePr>
        <p:xfrm>
          <a:off x="6930095" y="2719990"/>
          <a:ext cx="495300" cy="368300"/>
        </p:xfrm>
        <a:graphic>
          <a:graphicData uri="http://schemas.openxmlformats.org/presentationml/2006/ole">
            <mc:AlternateContent xmlns:mc="http://schemas.openxmlformats.org/markup-compatibility/2006">
              <mc:Choice xmlns:v="urn:schemas-microsoft-com:vml" Requires="v">
                <p:oleObj name="Bitmap Image" r:id="rId8" imgW="228571" imgH="152260" progId="PBrush">
                  <p:embed/>
                </p:oleObj>
              </mc:Choice>
              <mc:Fallback>
                <p:oleObj name="Bitmap Image" r:id="rId8" imgW="228571" imgH="152260" progId="PBrush">
                  <p:embed/>
                  <p:pic>
                    <p:nvPicPr>
                      <p:cNvPr id="0"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30095" y="2719990"/>
                        <a:ext cx="495300" cy="368300"/>
                      </a:xfrm>
                      <a:prstGeom prst="rect">
                        <a:avLst/>
                      </a:prstGeom>
                      <a:noFill/>
                      <a:ln>
                        <a:noFill/>
                      </a:ln>
                      <a:effectLst/>
                      <a:extLst>
                        <a:ext uri="{909E8E84-426E-40DD-AFC4-6F175D3DCCD1}">
                          <a14:hiddenFill xmlns:a14="http://schemas.microsoft.com/office/drawing/2010/main">
                            <a:solidFill>
                              <a:schemeClr val="tx2">
                                <a:alpha val="50195"/>
                              </a:schemeClr>
                            </a:solidFill>
                          </a14:hiddenFill>
                        </a:ext>
                        <a:ext uri="{91240B29-F687-4F45-9708-019B960494DF}">
                          <a14:hiddenLine xmlns:a14="http://schemas.microsoft.com/office/drawing/2010/main" w="9525">
                            <a:solidFill>
                              <a:srgbClr val="5E84B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7" name="Group 37"/>
          <p:cNvGrpSpPr>
            <a:grpSpLocks/>
          </p:cNvGrpSpPr>
          <p:nvPr/>
        </p:nvGrpSpPr>
        <p:grpSpPr bwMode="auto">
          <a:xfrm>
            <a:off x="6569732" y="2338990"/>
            <a:ext cx="463550" cy="1282700"/>
            <a:chOff x="2884" y="1048"/>
            <a:chExt cx="292" cy="808"/>
          </a:xfrm>
        </p:grpSpPr>
        <p:sp>
          <p:nvSpPr>
            <p:cNvPr id="1053" name="Line 38"/>
            <p:cNvSpPr>
              <a:spLocks noChangeShapeType="1"/>
            </p:cNvSpPr>
            <p:nvPr/>
          </p:nvSpPr>
          <p:spPr bwMode="auto">
            <a:xfrm rot="10800000">
              <a:off x="3020" y="1420"/>
              <a:ext cx="15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4" name="Line 39"/>
            <p:cNvSpPr>
              <a:spLocks noChangeShapeType="1"/>
            </p:cNvSpPr>
            <p:nvPr/>
          </p:nvSpPr>
          <p:spPr bwMode="auto">
            <a:xfrm rot="10800000" flipH="1" flipV="1">
              <a:off x="3028" y="1412"/>
              <a:ext cx="0" cy="444"/>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5" name="Line 40"/>
            <p:cNvSpPr>
              <a:spLocks noChangeShapeType="1"/>
            </p:cNvSpPr>
            <p:nvPr/>
          </p:nvSpPr>
          <p:spPr bwMode="auto">
            <a:xfrm rot="10800000">
              <a:off x="2884" y="1844"/>
              <a:ext cx="13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6" name="Line 41"/>
            <p:cNvSpPr>
              <a:spLocks noChangeShapeType="1"/>
            </p:cNvSpPr>
            <p:nvPr/>
          </p:nvSpPr>
          <p:spPr bwMode="auto">
            <a:xfrm rot="10800000" flipH="1" flipV="1">
              <a:off x="2928" y="1048"/>
              <a:ext cx="0" cy="136"/>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7" name="Line 42"/>
            <p:cNvSpPr>
              <a:spLocks noChangeShapeType="1"/>
            </p:cNvSpPr>
            <p:nvPr/>
          </p:nvSpPr>
          <p:spPr bwMode="auto">
            <a:xfrm rot="10800000">
              <a:off x="2916" y="1193"/>
              <a:ext cx="116"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8" name="Line 43"/>
            <p:cNvSpPr>
              <a:spLocks noChangeShapeType="1"/>
            </p:cNvSpPr>
            <p:nvPr/>
          </p:nvSpPr>
          <p:spPr bwMode="auto">
            <a:xfrm rot="10800000" flipH="1" flipV="1">
              <a:off x="3020" y="1179"/>
              <a:ext cx="0" cy="2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059" name="Line 44"/>
            <p:cNvSpPr>
              <a:spLocks noChangeShapeType="1"/>
            </p:cNvSpPr>
            <p:nvPr/>
          </p:nvSpPr>
          <p:spPr bwMode="auto">
            <a:xfrm rot="10800000">
              <a:off x="3008" y="1380"/>
              <a:ext cx="168"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grpSp>
      <p:pic>
        <p:nvPicPr>
          <p:cNvPr id="692269" name="Picture 45"/>
          <p:cNvPicPr>
            <a:picLocks noChangeAspect="1" noChangeArrowheads="1"/>
          </p:cNvPicPr>
          <p:nvPr/>
        </p:nvPicPr>
        <p:blipFill>
          <a:blip r:embed="rId10" cstate="screen"/>
          <a:srcRect/>
          <a:stretch>
            <a:fillRect/>
          </a:stretch>
        </p:blipFill>
        <p:spPr bwMode="auto">
          <a:xfrm>
            <a:off x="6245882" y="3443890"/>
            <a:ext cx="457200" cy="304800"/>
          </a:xfrm>
          <a:prstGeom prst="rect">
            <a:avLst/>
          </a:prstGeom>
          <a:noFill/>
          <a:ln w="9525">
            <a:noFill/>
            <a:miter lim="800000"/>
            <a:headEnd/>
            <a:tailEnd/>
          </a:ln>
        </p:spPr>
      </p:pic>
      <p:sp>
        <p:nvSpPr>
          <p:cNvPr id="692270" name="Rectangle 46"/>
          <p:cNvSpPr>
            <a:spLocks noChangeArrowheads="1"/>
          </p:cNvSpPr>
          <p:nvPr/>
        </p:nvSpPr>
        <p:spPr bwMode="auto">
          <a:xfrm>
            <a:off x="6744357" y="2461228"/>
            <a:ext cx="142875" cy="88900"/>
          </a:xfrm>
          <a:prstGeom prst="rect">
            <a:avLst/>
          </a:prstGeom>
          <a:solidFill>
            <a:srgbClr val="969696"/>
          </a:solidFill>
          <a:ln w="9525" algn="ctr">
            <a:noFill/>
            <a:miter lim="800000"/>
            <a:headEnd/>
            <a:tailEnd/>
          </a:ln>
        </p:spPr>
        <p:txBody>
          <a:bodyPr wrap="none" anchor="ctr"/>
          <a:lstStyle/>
          <a:p>
            <a:pPr>
              <a:defRPr/>
            </a:pPr>
            <a:endParaRPr lang="en-US" dirty="0">
              <a:latin typeface="+mj-lt"/>
            </a:endParaRPr>
          </a:p>
        </p:txBody>
      </p:sp>
      <p:grpSp>
        <p:nvGrpSpPr>
          <p:cNvPr id="8" name="Group 47"/>
          <p:cNvGrpSpPr>
            <a:grpSpLocks/>
          </p:cNvGrpSpPr>
          <p:nvPr/>
        </p:nvGrpSpPr>
        <p:grpSpPr bwMode="auto">
          <a:xfrm>
            <a:off x="4772682" y="4193190"/>
            <a:ext cx="368300" cy="317500"/>
            <a:chOff x="1752" y="1768"/>
            <a:chExt cx="232" cy="200"/>
          </a:xfrm>
        </p:grpSpPr>
        <p:sp>
          <p:nvSpPr>
            <p:cNvPr id="1051" name="Line 48"/>
            <p:cNvSpPr>
              <a:spLocks noChangeShapeType="1"/>
            </p:cNvSpPr>
            <p:nvPr/>
          </p:nvSpPr>
          <p:spPr bwMode="auto">
            <a:xfrm rot="10800000" flipV="1">
              <a:off x="1752" y="19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052" name="Line 49"/>
            <p:cNvSpPr>
              <a:spLocks noChangeShapeType="1"/>
            </p:cNvSpPr>
            <p:nvPr/>
          </p:nvSpPr>
          <p:spPr bwMode="auto">
            <a:xfrm rot="10800000" flipV="1">
              <a:off x="1756" y="1768"/>
              <a:ext cx="228"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grpSp>
      <p:sp>
        <p:nvSpPr>
          <p:cNvPr id="692274" name="Rectangle 50"/>
          <p:cNvSpPr>
            <a:spLocks noChangeArrowheads="1"/>
          </p:cNvSpPr>
          <p:nvPr/>
        </p:nvSpPr>
        <p:spPr bwMode="auto">
          <a:xfrm>
            <a:off x="5976642" y="1678590"/>
            <a:ext cx="1866900" cy="203200"/>
          </a:xfrm>
          <a:prstGeom prst="rect">
            <a:avLst/>
          </a:prstGeom>
          <a:solidFill>
            <a:schemeClr val="bg1"/>
          </a:solidFill>
          <a:ln w="9525" algn="ctr">
            <a:noFill/>
            <a:miter lim="800000"/>
            <a:headEnd/>
            <a:tailEnd/>
          </a:ln>
        </p:spPr>
        <p:txBody>
          <a:bodyPr wrap="none" anchor="ctr"/>
          <a:lstStyle/>
          <a:p>
            <a:pPr>
              <a:defRPr/>
            </a:pPr>
            <a:endParaRPr lang="en-US" dirty="0">
              <a:latin typeface="+mj-lt"/>
            </a:endParaRPr>
          </a:p>
        </p:txBody>
      </p:sp>
      <p:sp>
        <p:nvSpPr>
          <p:cNvPr id="692275" name="Rectangle 51"/>
          <p:cNvSpPr>
            <a:spLocks noChangeArrowheads="1"/>
          </p:cNvSpPr>
          <p:nvPr/>
        </p:nvSpPr>
        <p:spPr bwMode="auto">
          <a:xfrm>
            <a:off x="6766582" y="1845278"/>
            <a:ext cx="88900" cy="60960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692276" name="Rectangle 52"/>
          <p:cNvSpPr>
            <a:spLocks noChangeArrowheads="1"/>
          </p:cNvSpPr>
          <p:nvPr/>
        </p:nvSpPr>
        <p:spPr bwMode="auto">
          <a:xfrm>
            <a:off x="6717370" y="2334228"/>
            <a:ext cx="177800" cy="12065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692277" name="Text Box 53"/>
          <p:cNvSpPr txBox="1">
            <a:spLocks noChangeArrowheads="1"/>
          </p:cNvSpPr>
          <p:nvPr/>
        </p:nvSpPr>
        <p:spPr bwMode="auto">
          <a:xfrm>
            <a:off x="4455182" y="3329590"/>
            <a:ext cx="381000" cy="1328738"/>
          </a:xfrm>
          <a:prstGeom prst="rect">
            <a:avLst/>
          </a:prstGeom>
          <a:noFill/>
          <a:ln w="9525" algn="ctr">
            <a:noFill/>
            <a:miter lim="800000"/>
            <a:headEnd/>
            <a:tailEnd/>
          </a:ln>
        </p:spPr>
        <p:txBody>
          <a:bodyPr>
            <a:spAutoFit/>
          </a:bodyPr>
          <a:lstStyle/>
          <a:p>
            <a:pPr algn="ctr">
              <a:spcBef>
                <a:spcPct val="50000"/>
              </a:spcBef>
              <a:defRPr/>
            </a:pPr>
            <a:r>
              <a:rPr lang="en-US" sz="1800" dirty="0">
                <a:latin typeface="+mj-lt"/>
              </a:rPr>
              <a:t>AB</a:t>
            </a:r>
          </a:p>
          <a:p>
            <a:pPr algn="ctr">
              <a:spcBef>
                <a:spcPct val="50000"/>
              </a:spcBef>
              <a:defRPr/>
            </a:pPr>
            <a:r>
              <a:rPr lang="en-US" sz="1800" dirty="0">
                <a:latin typeface="+mj-lt"/>
              </a:rPr>
              <a:t>CD</a:t>
            </a:r>
          </a:p>
        </p:txBody>
      </p:sp>
      <p:sp>
        <p:nvSpPr>
          <p:cNvPr id="692278" name="Text Box 54"/>
          <p:cNvSpPr txBox="1">
            <a:spLocks noChangeArrowheads="1"/>
          </p:cNvSpPr>
          <p:nvPr/>
        </p:nvSpPr>
        <p:spPr bwMode="auto">
          <a:xfrm>
            <a:off x="7594622" y="1703990"/>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F</a:t>
            </a:r>
          </a:p>
        </p:txBody>
      </p:sp>
      <p:sp>
        <p:nvSpPr>
          <p:cNvPr id="692279" name="Text Box 55"/>
          <p:cNvSpPr txBox="1">
            <a:spLocks noChangeArrowheads="1"/>
          </p:cNvSpPr>
          <p:nvPr/>
        </p:nvSpPr>
        <p:spPr bwMode="auto">
          <a:xfrm>
            <a:off x="6462430" y="1714150"/>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E</a:t>
            </a:r>
          </a:p>
        </p:txBody>
      </p:sp>
      <p:sp>
        <p:nvSpPr>
          <p:cNvPr id="1048" name="Text Box 56"/>
          <p:cNvSpPr txBox="1">
            <a:spLocks noChangeArrowheads="1"/>
          </p:cNvSpPr>
          <p:nvPr/>
        </p:nvSpPr>
        <p:spPr bwMode="auto">
          <a:xfrm>
            <a:off x="-925014" y="1066800"/>
            <a:ext cx="7594600" cy="366713"/>
          </a:xfrm>
          <a:prstGeom prst="rect">
            <a:avLst/>
          </a:prstGeom>
          <a:noFill/>
          <a:ln w="9525" algn="ctr">
            <a:noFill/>
            <a:miter lim="800000"/>
            <a:headEnd/>
            <a:tailEnd/>
          </a:ln>
        </p:spPr>
        <p:txBody>
          <a:bodyPr>
            <a:spAutoFit/>
          </a:bodyPr>
          <a:lstStyle/>
          <a:p>
            <a:pPr algn="ctr">
              <a:spcBef>
                <a:spcPct val="50000"/>
              </a:spcBef>
              <a:defRPr/>
            </a:pPr>
            <a:r>
              <a:rPr lang="en-US" sz="1800" dirty="0"/>
              <a:t>Implementing Logic on FPGA: F = {(A+B)CD} </a:t>
            </a:r>
            <a:r>
              <a:rPr lang="en-US" sz="1800" dirty="0">
                <a:sym typeface="Symbol" pitchFamily="18" charset="2"/>
              </a:rPr>
              <a:t></a:t>
            </a:r>
            <a:r>
              <a:rPr lang="en-US" sz="1800" dirty="0"/>
              <a:t> E</a:t>
            </a:r>
          </a:p>
        </p:txBody>
      </p:sp>
      <p:sp>
        <p:nvSpPr>
          <p:cNvPr id="692284" name="Text Box 60"/>
          <p:cNvSpPr txBox="1">
            <a:spLocks noChangeArrowheads="1"/>
          </p:cNvSpPr>
          <p:nvPr/>
        </p:nvSpPr>
        <p:spPr bwMode="auto">
          <a:xfrm>
            <a:off x="315289" y="1784142"/>
            <a:ext cx="3660775" cy="366712"/>
          </a:xfrm>
          <a:prstGeom prst="rect">
            <a:avLst/>
          </a:prstGeom>
          <a:noFill/>
          <a:ln w="9525" algn="ctr">
            <a:noFill/>
            <a:miter lim="800000"/>
            <a:headEnd/>
            <a:tailEnd/>
          </a:ln>
        </p:spPr>
        <p:txBody>
          <a:bodyPr>
            <a:spAutoFit/>
          </a:bodyPr>
          <a:lstStyle/>
          <a:p>
            <a:pPr algn="ctr">
              <a:spcBef>
                <a:spcPct val="50000"/>
              </a:spcBef>
              <a:defRPr/>
            </a:pPr>
            <a:r>
              <a:rPr lang="en-US" sz="1800" dirty="0">
                <a:latin typeface="+mj-lt"/>
              </a:rPr>
              <a:t>LabVIEW FPGA Code</a:t>
            </a:r>
          </a:p>
        </p:txBody>
      </p:sp>
      <p:pic>
        <p:nvPicPr>
          <p:cNvPr id="10" name="Picture 9" descr="Diagram&#10;&#10;Description automatically generated">
            <a:extLst>
              <a:ext uri="{FF2B5EF4-FFF2-40B4-BE49-F238E27FC236}">
                <a16:creationId xmlns:a16="http://schemas.microsoft.com/office/drawing/2014/main" id="{8732031A-876A-EC98-C7DC-4493619E7D59}"/>
              </a:ext>
            </a:extLst>
          </p:cNvPr>
          <p:cNvPicPr>
            <a:picLocks noChangeAspect="1"/>
          </p:cNvPicPr>
          <p:nvPr/>
        </p:nvPicPr>
        <p:blipFill>
          <a:blip r:embed="rId11"/>
          <a:stretch>
            <a:fillRect/>
          </a:stretch>
        </p:blipFill>
        <p:spPr>
          <a:xfrm>
            <a:off x="342204" y="2334228"/>
            <a:ext cx="3760102" cy="3069240"/>
          </a:xfrm>
          <a:prstGeom prst="rect">
            <a:avLst/>
          </a:prstGeom>
        </p:spPr>
      </p:pic>
    </p:spTree>
    <p:extLst>
      <p:ext uri="{BB962C8B-B14F-4D97-AF65-F5344CB8AC3E}">
        <p14:creationId xmlns:p14="http://schemas.microsoft.com/office/powerpoint/2010/main" val="318860894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22" name="Picture 4" descr="Image101"/>
          <p:cNvPicPr>
            <a:picLocks noChangeAspect="1" noChangeArrowheads="1"/>
          </p:cNvPicPr>
          <p:nvPr/>
        </p:nvPicPr>
        <p:blipFill>
          <a:blip r:embed="rId3" cstate="screen"/>
          <a:srcRect/>
          <a:stretch>
            <a:fillRect/>
          </a:stretch>
        </p:blipFill>
        <p:spPr bwMode="auto">
          <a:xfrm>
            <a:off x="4019550" y="1155700"/>
            <a:ext cx="5353050" cy="4687888"/>
          </a:xfrm>
          <a:prstGeom prst="rect">
            <a:avLst/>
          </a:prstGeom>
          <a:noFill/>
          <a:ln w="9525">
            <a:noFill/>
            <a:miter lim="800000"/>
            <a:headEnd/>
            <a:tailEnd/>
          </a:ln>
        </p:spPr>
      </p:pic>
      <p:sp>
        <p:nvSpPr>
          <p:cNvPr id="12370" name="Line 13"/>
          <p:cNvSpPr>
            <a:spLocks noChangeShapeType="1"/>
          </p:cNvSpPr>
          <p:nvPr/>
        </p:nvSpPr>
        <p:spPr bwMode="auto">
          <a:xfrm>
            <a:off x="5889625" y="3940175"/>
            <a:ext cx="2159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71" name="Line 14"/>
          <p:cNvSpPr>
            <a:spLocks noChangeShapeType="1"/>
          </p:cNvSpPr>
          <p:nvPr/>
        </p:nvSpPr>
        <p:spPr bwMode="auto">
          <a:xfrm>
            <a:off x="6105525" y="3254375"/>
            <a:ext cx="0" cy="6985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72" name="Line 15"/>
          <p:cNvSpPr>
            <a:spLocks noChangeShapeType="1"/>
          </p:cNvSpPr>
          <p:nvPr/>
        </p:nvSpPr>
        <p:spPr bwMode="auto">
          <a:xfrm>
            <a:off x="6118225" y="3273425"/>
            <a:ext cx="2159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73" name="Line 16"/>
          <p:cNvSpPr>
            <a:spLocks noChangeShapeType="1"/>
          </p:cNvSpPr>
          <p:nvPr/>
        </p:nvSpPr>
        <p:spPr bwMode="auto">
          <a:xfrm>
            <a:off x="5889625" y="3209925"/>
            <a:ext cx="444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6" name="Line 18"/>
          <p:cNvSpPr>
            <a:spLocks noChangeShapeType="1"/>
          </p:cNvSpPr>
          <p:nvPr/>
        </p:nvSpPr>
        <p:spPr bwMode="auto">
          <a:xfrm rot="10800000">
            <a:off x="7273925" y="2543175"/>
            <a:ext cx="266700"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67" name="Line 19"/>
          <p:cNvSpPr>
            <a:spLocks noChangeShapeType="1"/>
          </p:cNvSpPr>
          <p:nvPr/>
        </p:nvSpPr>
        <p:spPr bwMode="auto">
          <a:xfrm rot="10800000" flipH="1" flipV="1">
            <a:off x="7521575" y="2232025"/>
            <a:ext cx="0" cy="31750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68" name="Line 20"/>
          <p:cNvSpPr>
            <a:spLocks noChangeShapeType="1"/>
          </p:cNvSpPr>
          <p:nvPr/>
        </p:nvSpPr>
        <p:spPr bwMode="auto">
          <a:xfrm rot="10800000">
            <a:off x="7502525" y="2219325"/>
            <a:ext cx="215900"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69" name="Line 21"/>
          <p:cNvSpPr>
            <a:spLocks noChangeShapeType="1"/>
          </p:cNvSpPr>
          <p:nvPr/>
        </p:nvSpPr>
        <p:spPr bwMode="auto">
          <a:xfrm rot="10800000" flipV="1">
            <a:off x="7724775" y="1717675"/>
            <a:ext cx="0" cy="520700"/>
          </a:xfrm>
          <a:prstGeom prst="line">
            <a:avLst/>
          </a:prstGeom>
          <a:noFill/>
          <a:ln w="38100">
            <a:solidFill>
              <a:srgbClr val="0000FF"/>
            </a:solidFill>
            <a:round/>
            <a:headEnd type="arrow" w="sm" len="med"/>
            <a:tailEnd type="none" w="sm" len="sm"/>
          </a:ln>
        </p:spPr>
        <p:txBody>
          <a:bodyPr wrap="none" anchor="ctr"/>
          <a:lstStyle/>
          <a:p>
            <a:pPr>
              <a:defRPr/>
            </a:pPr>
            <a:endParaRPr lang="en-US" dirty="0">
              <a:latin typeface="+mj-lt"/>
            </a:endParaRPr>
          </a:p>
        </p:txBody>
      </p:sp>
      <p:sp>
        <p:nvSpPr>
          <p:cNvPr id="12364" name="Line 23"/>
          <p:cNvSpPr>
            <a:spLocks noChangeShapeType="1"/>
          </p:cNvSpPr>
          <p:nvPr/>
        </p:nvSpPr>
        <p:spPr bwMode="auto">
          <a:xfrm rot="10800000" flipV="1">
            <a:off x="4772025" y="3438525"/>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65" name="Line 24"/>
          <p:cNvSpPr>
            <a:spLocks noChangeShapeType="1"/>
          </p:cNvSpPr>
          <p:nvPr/>
        </p:nvSpPr>
        <p:spPr bwMode="auto">
          <a:xfrm rot="10800000" flipV="1">
            <a:off x="4778375" y="3121025"/>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26" name="Line 25"/>
          <p:cNvSpPr>
            <a:spLocks noChangeShapeType="1"/>
          </p:cNvSpPr>
          <p:nvPr/>
        </p:nvSpPr>
        <p:spPr bwMode="auto">
          <a:xfrm rot="10800000" flipH="1">
            <a:off x="6638925" y="1712070"/>
            <a:ext cx="0" cy="37465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27" name="AutoShape 26"/>
          <p:cNvSpPr>
            <a:spLocks noChangeArrowheads="1"/>
          </p:cNvSpPr>
          <p:nvPr/>
        </p:nvSpPr>
        <p:spPr bwMode="auto">
          <a:xfrm>
            <a:off x="5638800" y="3819525"/>
            <a:ext cx="242888" cy="238125"/>
          </a:xfrm>
          <a:prstGeom prst="flowChartDelay">
            <a:avLst/>
          </a:prstGeom>
          <a:solidFill>
            <a:schemeClr val="hlink"/>
          </a:solidFill>
          <a:ln w="9525" algn="ctr">
            <a:solidFill>
              <a:schemeClr val="hlink"/>
            </a:solidFill>
            <a:miter lim="800000"/>
            <a:headEnd/>
            <a:tailEnd/>
          </a:ln>
        </p:spPr>
        <p:txBody>
          <a:bodyPr wrap="none" anchor="ctr"/>
          <a:lstStyle/>
          <a:p>
            <a:pPr>
              <a:defRPr/>
            </a:pPr>
            <a:endParaRPr lang="en-US" dirty="0">
              <a:latin typeface="+mj-lt"/>
            </a:endParaRPr>
          </a:p>
        </p:txBody>
      </p:sp>
      <p:sp>
        <p:nvSpPr>
          <p:cNvPr id="12358" name="Line 30"/>
          <p:cNvSpPr>
            <a:spLocks noChangeShapeType="1"/>
          </p:cNvSpPr>
          <p:nvPr/>
        </p:nvSpPr>
        <p:spPr bwMode="auto">
          <a:xfrm>
            <a:off x="5172075" y="3127375"/>
            <a:ext cx="190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9" name="Line 31"/>
          <p:cNvSpPr>
            <a:spLocks noChangeShapeType="1"/>
          </p:cNvSpPr>
          <p:nvPr/>
        </p:nvSpPr>
        <p:spPr bwMode="auto">
          <a:xfrm>
            <a:off x="5172075" y="3438525"/>
            <a:ext cx="190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0" name="Line 32"/>
          <p:cNvSpPr>
            <a:spLocks noChangeShapeType="1"/>
          </p:cNvSpPr>
          <p:nvPr/>
        </p:nvSpPr>
        <p:spPr bwMode="auto">
          <a:xfrm>
            <a:off x="5368925" y="3108325"/>
            <a:ext cx="0" cy="1143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1" name="Line 33"/>
          <p:cNvSpPr>
            <a:spLocks noChangeShapeType="1"/>
          </p:cNvSpPr>
          <p:nvPr/>
        </p:nvSpPr>
        <p:spPr bwMode="auto">
          <a:xfrm>
            <a:off x="5368925" y="3273425"/>
            <a:ext cx="0" cy="1841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2" name="Line 34"/>
          <p:cNvSpPr>
            <a:spLocks noChangeShapeType="1"/>
          </p:cNvSpPr>
          <p:nvPr/>
        </p:nvSpPr>
        <p:spPr bwMode="auto">
          <a:xfrm>
            <a:off x="5349875" y="3279775"/>
            <a:ext cx="2730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63" name="Line 35"/>
          <p:cNvSpPr>
            <a:spLocks noChangeShapeType="1"/>
          </p:cNvSpPr>
          <p:nvPr/>
        </p:nvSpPr>
        <p:spPr bwMode="auto">
          <a:xfrm>
            <a:off x="5356225" y="3209925"/>
            <a:ext cx="2603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1" name="Line 38"/>
          <p:cNvSpPr>
            <a:spLocks noChangeShapeType="1"/>
          </p:cNvSpPr>
          <p:nvPr/>
        </p:nvSpPr>
        <p:spPr bwMode="auto">
          <a:xfrm rot="10800000">
            <a:off x="6784975" y="2568575"/>
            <a:ext cx="2476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2" name="Line 39"/>
          <p:cNvSpPr>
            <a:spLocks noChangeShapeType="1"/>
          </p:cNvSpPr>
          <p:nvPr/>
        </p:nvSpPr>
        <p:spPr bwMode="auto">
          <a:xfrm rot="10800000" flipH="1" flipV="1">
            <a:off x="6797675" y="2555875"/>
            <a:ext cx="0" cy="7048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3" name="Line 40"/>
          <p:cNvSpPr>
            <a:spLocks noChangeShapeType="1"/>
          </p:cNvSpPr>
          <p:nvPr/>
        </p:nvSpPr>
        <p:spPr bwMode="auto">
          <a:xfrm rot="10800000">
            <a:off x="6569075" y="3241675"/>
            <a:ext cx="2159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4" name="Line 41"/>
          <p:cNvSpPr>
            <a:spLocks noChangeShapeType="1"/>
          </p:cNvSpPr>
          <p:nvPr/>
        </p:nvSpPr>
        <p:spPr bwMode="auto">
          <a:xfrm rot="10800000" flipH="1" flipV="1">
            <a:off x="6638925" y="1978025"/>
            <a:ext cx="0" cy="2159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5" name="Line 42"/>
          <p:cNvSpPr>
            <a:spLocks noChangeShapeType="1"/>
          </p:cNvSpPr>
          <p:nvPr/>
        </p:nvSpPr>
        <p:spPr bwMode="auto">
          <a:xfrm rot="10800000">
            <a:off x="6619875" y="2200275"/>
            <a:ext cx="1841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6" name="Line 43"/>
          <p:cNvSpPr>
            <a:spLocks noChangeShapeType="1"/>
          </p:cNvSpPr>
          <p:nvPr/>
        </p:nvSpPr>
        <p:spPr bwMode="auto">
          <a:xfrm rot="10800000" flipH="1" flipV="1">
            <a:off x="6784975" y="2193925"/>
            <a:ext cx="0" cy="3175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57" name="Line 44"/>
          <p:cNvSpPr>
            <a:spLocks noChangeShapeType="1"/>
          </p:cNvSpPr>
          <p:nvPr/>
        </p:nvSpPr>
        <p:spPr bwMode="auto">
          <a:xfrm rot="10800000">
            <a:off x="6765925" y="2505075"/>
            <a:ext cx="2667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pic>
        <p:nvPicPr>
          <p:cNvPr id="12330" name="Picture 45"/>
          <p:cNvPicPr>
            <a:picLocks noChangeAspect="1" noChangeArrowheads="1"/>
          </p:cNvPicPr>
          <p:nvPr/>
        </p:nvPicPr>
        <p:blipFill>
          <a:blip r:embed="rId4" cstate="screen"/>
          <a:srcRect/>
          <a:stretch>
            <a:fillRect/>
          </a:stretch>
        </p:blipFill>
        <p:spPr bwMode="auto">
          <a:xfrm>
            <a:off x="6245225" y="3082925"/>
            <a:ext cx="457200" cy="304800"/>
          </a:xfrm>
          <a:prstGeom prst="rect">
            <a:avLst/>
          </a:prstGeom>
          <a:noFill/>
          <a:ln w="9525">
            <a:noFill/>
            <a:miter lim="800000"/>
            <a:headEnd/>
            <a:tailEnd/>
          </a:ln>
        </p:spPr>
      </p:pic>
      <p:sp>
        <p:nvSpPr>
          <p:cNvPr id="12331" name="Rectangle 46"/>
          <p:cNvSpPr>
            <a:spLocks noChangeArrowheads="1"/>
          </p:cNvSpPr>
          <p:nvPr/>
        </p:nvSpPr>
        <p:spPr bwMode="auto">
          <a:xfrm>
            <a:off x="6743700" y="2100263"/>
            <a:ext cx="142875" cy="88900"/>
          </a:xfrm>
          <a:prstGeom prst="rect">
            <a:avLst/>
          </a:prstGeom>
          <a:solidFill>
            <a:srgbClr val="969696"/>
          </a:solidFill>
          <a:ln w="9525" algn="ctr">
            <a:noFill/>
            <a:miter lim="800000"/>
            <a:headEnd/>
            <a:tailEnd/>
          </a:ln>
        </p:spPr>
        <p:txBody>
          <a:bodyPr wrap="none" anchor="ctr"/>
          <a:lstStyle/>
          <a:p>
            <a:pPr>
              <a:defRPr/>
            </a:pPr>
            <a:endParaRPr lang="en-US" dirty="0">
              <a:latin typeface="+mj-lt"/>
            </a:endParaRPr>
          </a:p>
        </p:txBody>
      </p:sp>
      <p:sp>
        <p:nvSpPr>
          <p:cNvPr id="12349" name="Line 48"/>
          <p:cNvSpPr>
            <a:spLocks noChangeShapeType="1"/>
          </p:cNvSpPr>
          <p:nvPr/>
        </p:nvSpPr>
        <p:spPr bwMode="auto">
          <a:xfrm rot="10800000" flipV="1">
            <a:off x="4772025" y="4149725"/>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50" name="Line 49"/>
          <p:cNvSpPr>
            <a:spLocks noChangeShapeType="1"/>
          </p:cNvSpPr>
          <p:nvPr/>
        </p:nvSpPr>
        <p:spPr bwMode="auto">
          <a:xfrm rot="10800000" flipV="1">
            <a:off x="4778375" y="3832225"/>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33" name="Rectangle 50"/>
          <p:cNvSpPr>
            <a:spLocks noChangeArrowheads="1"/>
          </p:cNvSpPr>
          <p:nvPr/>
        </p:nvSpPr>
        <p:spPr bwMode="auto">
          <a:xfrm>
            <a:off x="6708775" y="1981200"/>
            <a:ext cx="177800" cy="120650"/>
          </a:xfrm>
          <a:prstGeom prst="rect">
            <a:avLst/>
          </a:prstGeom>
          <a:solidFill>
            <a:schemeClr val="bg1"/>
          </a:solidFill>
          <a:ln w="9525" algn="ctr">
            <a:solidFill>
              <a:schemeClr val="bg1"/>
            </a:solidFill>
            <a:miter lim="800000"/>
            <a:headEnd/>
            <a:tailEnd/>
          </a:ln>
        </p:spPr>
        <p:txBody>
          <a:bodyPr wrap="none" anchor="ctr"/>
          <a:lstStyle/>
          <a:p>
            <a:pPr>
              <a:defRPr/>
            </a:pPr>
            <a:endParaRPr lang="en-US" dirty="0">
              <a:latin typeface="+mj-lt"/>
            </a:endParaRPr>
          </a:p>
        </p:txBody>
      </p:sp>
      <p:sp>
        <p:nvSpPr>
          <p:cNvPr id="12334" name="Text Box 51"/>
          <p:cNvSpPr txBox="1">
            <a:spLocks noChangeArrowheads="1"/>
          </p:cNvSpPr>
          <p:nvPr/>
        </p:nvSpPr>
        <p:spPr bwMode="auto">
          <a:xfrm>
            <a:off x="4454525" y="2968625"/>
            <a:ext cx="381000" cy="1328738"/>
          </a:xfrm>
          <a:prstGeom prst="rect">
            <a:avLst/>
          </a:prstGeom>
          <a:noFill/>
          <a:ln w="9525" algn="ctr">
            <a:noFill/>
            <a:miter lim="800000"/>
            <a:headEnd/>
            <a:tailEnd/>
          </a:ln>
        </p:spPr>
        <p:txBody>
          <a:bodyPr>
            <a:spAutoFit/>
          </a:bodyPr>
          <a:lstStyle/>
          <a:p>
            <a:pPr algn="ctr">
              <a:spcBef>
                <a:spcPct val="50000"/>
              </a:spcBef>
              <a:defRPr/>
            </a:pPr>
            <a:r>
              <a:rPr lang="en-US" sz="1800" dirty="0">
                <a:latin typeface="+mj-lt"/>
              </a:rPr>
              <a:t>AB</a:t>
            </a:r>
          </a:p>
          <a:p>
            <a:pPr algn="ctr">
              <a:spcBef>
                <a:spcPct val="50000"/>
              </a:spcBef>
              <a:defRPr/>
            </a:pPr>
            <a:r>
              <a:rPr lang="en-US" sz="1800" dirty="0">
                <a:latin typeface="+mj-lt"/>
              </a:rPr>
              <a:t>CD</a:t>
            </a:r>
          </a:p>
        </p:txBody>
      </p:sp>
      <p:sp>
        <p:nvSpPr>
          <p:cNvPr id="12335" name="Rectangle 109"/>
          <p:cNvSpPr>
            <a:spLocks noChangeArrowheads="1"/>
          </p:cNvSpPr>
          <p:nvPr/>
        </p:nvSpPr>
        <p:spPr bwMode="auto">
          <a:xfrm>
            <a:off x="5915025" y="1317625"/>
            <a:ext cx="1866900" cy="203200"/>
          </a:xfrm>
          <a:prstGeom prst="rect">
            <a:avLst/>
          </a:prstGeom>
          <a:solidFill>
            <a:schemeClr val="bg1"/>
          </a:solidFill>
          <a:ln w="9525" algn="ctr">
            <a:noFill/>
            <a:miter lim="800000"/>
            <a:headEnd/>
            <a:tailEnd/>
          </a:ln>
        </p:spPr>
        <p:txBody>
          <a:bodyPr wrap="none" anchor="ctr"/>
          <a:lstStyle/>
          <a:p>
            <a:pPr>
              <a:defRPr/>
            </a:pPr>
            <a:endParaRPr lang="en-US" dirty="0">
              <a:latin typeface="+mj-lt"/>
            </a:endParaRPr>
          </a:p>
        </p:txBody>
      </p:sp>
      <p:sp>
        <p:nvSpPr>
          <p:cNvPr id="12343" name="Line 172"/>
          <p:cNvSpPr>
            <a:spLocks noChangeShapeType="1"/>
          </p:cNvSpPr>
          <p:nvPr/>
        </p:nvSpPr>
        <p:spPr bwMode="auto">
          <a:xfrm>
            <a:off x="5151438" y="3821113"/>
            <a:ext cx="190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4" name="Line 173"/>
          <p:cNvSpPr>
            <a:spLocks noChangeShapeType="1"/>
          </p:cNvSpPr>
          <p:nvPr/>
        </p:nvSpPr>
        <p:spPr bwMode="auto">
          <a:xfrm>
            <a:off x="5151438" y="4132263"/>
            <a:ext cx="1905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5" name="Line 174"/>
          <p:cNvSpPr>
            <a:spLocks noChangeShapeType="1"/>
          </p:cNvSpPr>
          <p:nvPr/>
        </p:nvSpPr>
        <p:spPr bwMode="auto">
          <a:xfrm>
            <a:off x="5348288" y="3802063"/>
            <a:ext cx="0" cy="1143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6" name="Line 175"/>
          <p:cNvSpPr>
            <a:spLocks noChangeShapeType="1"/>
          </p:cNvSpPr>
          <p:nvPr/>
        </p:nvSpPr>
        <p:spPr bwMode="auto">
          <a:xfrm>
            <a:off x="5348288" y="3967163"/>
            <a:ext cx="0" cy="1841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7" name="Line 176"/>
          <p:cNvSpPr>
            <a:spLocks noChangeShapeType="1"/>
          </p:cNvSpPr>
          <p:nvPr/>
        </p:nvSpPr>
        <p:spPr bwMode="auto">
          <a:xfrm>
            <a:off x="5329238" y="3973513"/>
            <a:ext cx="2730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48" name="Line 177"/>
          <p:cNvSpPr>
            <a:spLocks noChangeShapeType="1"/>
          </p:cNvSpPr>
          <p:nvPr/>
        </p:nvSpPr>
        <p:spPr bwMode="auto">
          <a:xfrm>
            <a:off x="5335588" y="3903663"/>
            <a:ext cx="26035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37" name="Text Box 110"/>
          <p:cNvSpPr txBox="1">
            <a:spLocks noChangeArrowheads="1"/>
          </p:cNvSpPr>
          <p:nvPr/>
        </p:nvSpPr>
        <p:spPr bwMode="auto">
          <a:xfrm>
            <a:off x="7578725" y="1343025"/>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F</a:t>
            </a:r>
          </a:p>
        </p:txBody>
      </p:sp>
      <p:sp>
        <p:nvSpPr>
          <p:cNvPr id="12338" name="Text Box 111"/>
          <p:cNvSpPr txBox="1">
            <a:spLocks noChangeArrowheads="1"/>
          </p:cNvSpPr>
          <p:nvPr/>
        </p:nvSpPr>
        <p:spPr bwMode="auto">
          <a:xfrm>
            <a:off x="6441926" y="1332988"/>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E</a:t>
            </a:r>
          </a:p>
        </p:txBody>
      </p:sp>
      <p:pic>
        <p:nvPicPr>
          <p:cNvPr id="12340" name="Picture 52"/>
          <p:cNvPicPr>
            <a:picLocks noChangeAspect="1" noChangeArrowheads="1"/>
          </p:cNvPicPr>
          <p:nvPr/>
        </p:nvPicPr>
        <p:blipFill>
          <a:blip r:embed="rId5" cstate="screen"/>
          <a:srcRect/>
          <a:stretch>
            <a:fillRect/>
          </a:stretch>
        </p:blipFill>
        <p:spPr bwMode="auto">
          <a:xfrm>
            <a:off x="5500688" y="3044825"/>
            <a:ext cx="530225" cy="368300"/>
          </a:xfrm>
          <a:prstGeom prst="rect">
            <a:avLst/>
          </a:prstGeom>
          <a:noFill/>
          <a:ln w="9525">
            <a:noFill/>
            <a:miter lim="800000"/>
            <a:headEnd/>
            <a:tailEnd/>
          </a:ln>
        </p:spPr>
      </p:pic>
      <p:pic>
        <p:nvPicPr>
          <p:cNvPr id="12341" name="Picture 53"/>
          <p:cNvPicPr>
            <a:picLocks noChangeAspect="1" noChangeArrowheads="1"/>
          </p:cNvPicPr>
          <p:nvPr/>
        </p:nvPicPr>
        <p:blipFill>
          <a:blip r:embed="rId4" cstate="screen"/>
          <a:srcRect/>
          <a:stretch>
            <a:fillRect/>
          </a:stretch>
        </p:blipFill>
        <p:spPr bwMode="auto">
          <a:xfrm>
            <a:off x="5534025" y="3794125"/>
            <a:ext cx="457200" cy="304800"/>
          </a:xfrm>
          <a:prstGeom prst="rect">
            <a:avLst/>
          </a:prstGeom>
          <a:noFill/>
          <a:ln w="9525">
            <a:noFill/>
            <a:miter lim="800000"/>
            <a:headEnd/>
            <a:tailEnd/>
          </a:ln>
        </p:spPr>
      </p:pic>
      <p:pic>
        <p:nvPicPr>
          <p:cNvPr id="12342" name="Picture 54"/>
          <p:cNvPicPr>
            <a:picLocks noChangeAspect="1" noChangeArrowheads="1"/>
          </p:cNvPicPr>
          <p:nvPr/>
        </p:nvPicPr>
        <p:blipFill>
          <a:blip r:embed="rId6" cstate="screen"/>
          <a:srcRect/>
          <a:stretch>
            <a:fillRect/>
          </a:stretch>
        </p:blipFill>
        <p:spPr bwMode="auto">
          <a:xfrm>
            <a:off x="6905625" y="2359025"/>
            <a:ext cx="552450" cy="368300"/>
          </a:xfrm>
          <a:prstGeom prst="rect">
            <a:avLst/>
          </a:prstGeom>
          <a:noFill/>
          <a:ln w="9525">
            <a:noFill/>
            <a:miter lim="800000"/>
            <a:headEnd/>
            <a:tailEnd/>
          </a:ln>
        </p:spPr>
      </p:pic>
      <p:sp>
        <p:nvSpPr>
          <p:cNvPr id="2" name="Rectangle 2"/>
          <p:cNvSpPr>
            <a:spLocks noGrp="1" noChangeArrowheads="1"/>
          </p:cNvSpPr>
          <p:nvPr>
            <p:ph type="title"/>
          </p:nvPr>
        </p:nvSpPr>
        <p:spPr>
          <a:xfrm>
            <a:off x="228600" y="228600"/>
            <a:ext cx="7772400" cy="1143000"/>
          </a:xfrm>
        </p:spPr>
        <p:txBody>
          <a:bodyPr>
            <a:normAutofit/>
          </a:bodyPr>
          <a:lstStyle/>
          <a:p>
            <a:pPr eaLnBrk="1" hangingPunct="1"/>
            <a:r>
              <a:rPr lang="en-US" dirty="0"/>
              <a:t>FPGAs are Parallel Dataflow Systems</a:t>
            </a:r>
          </a:p>
        </p:txBody>
      </p:sp>
      <p:pic>
        <p:nvPicPr>
          <p:cNvPr id="12295" name="Picture 55"/>
          <p:cNvPicPr>
            <a:picLocks noChangeAspect="1" noChangeArrowheads="1"/>
          </p:cNvPicPr>
          <p:nvPr/>
        </p:nvPicPr>
        <p:blipFill>
          <a:blip r:embed="rId4" cstate="screen"/>
          <a:srcRect/>
          <a:stretch>
            <a:fillRect/>
          </a:stretch>
        </p:blipFill>
        <p:spPr bwMode="auto">
          <a:xfrm>
            <a:off x="7618413" y="4494213"/>
            <a:ext cx="457200" cy="304800"/>
          </a:xfrm>
          <a:prstGeom prst="rect">
            <a:avLst/>
          </a:prstGeom>
          <a:noFill/>
          <a:ln w="9525">
            <a:noFill/>
            <a:miter lim="800000"/>
            <a:headEnd/>
            <a:tailEnd/>
          </a:ln>
        </p:spPr>
      </p:pic>
      <p:pic>
        <p:nvPicPr>
          <p:cNvPr id="12296" name="Picture 57"/>
          <p:cNvPicPr>
            <a:picLocks noChangeAspect="1" noChangeArrowheads="1"/>
          </p:cNvPicPr>
          <p:nvPr/>
        </p:nvPicPr>
        <p:blipFill>
          <a:blip r:embed="rId6" cstate="screen"/>
          <a:srcRect/>
          <a:stretch>
            <a:fillRect/>
          </a:stretch>
        </p:blipFill>
        <p:spPr bwMode="auto">
          <a:xfrm>
            <a:off x="6883400" y="4462463"/>
            <a:ext cx="552450" cy="368300"/>
          </a:xfrm>
          <a:prstGeom prst="rect">
            <a:avLst/>
          </a:prstGeom>
          <a:noFill/>
          <a:ln w="9525">
            <a:noFill/>
            <a:miter lim="800000"/>
            <a:headEnd/>
            <a:tailEnd/>
          </a:ln>
        </p:spPr>
      </p:pic>
      <p:sp>
        <p:nvSpPr>
          <p:cNvPr id="12297" name="Line 71"/>
          <p:cNvSpPr>
            <a:spLocks noChangeShapeType="1"/>
          </p:cNvSpPr>
          <p:nvPr/>
        </p:nvSpPr>
        <p:spPr bwMode="auto">
          <a:xfrm>
            <a:off x="6276975" y="4981575"/>
            <a:ext cx="490538"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298" name="Line 73"/>
          <p:cNvSpPr>
            <a:spLocks noChangeShapeType="1"/>
          </p:cNvSpPr>
          <p:nvPr/>
        </p:nvSpPr>
        <p:spPr bwMode="auto">
          <a:xfrm>
            <a:off x="6296025" y="4978400"/>
            <a:ext cx="0" cy="274638"/>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20" name="Line 77"/>
          <p:cNvSpPr>
            <a:spLocks noChangeShapeType="1"/>
          </p:cNvSpPr>
          <p:nvPr/>
        </p:nvSpPr>
        <p:spPr bwMode="auto">
          <a:xfrm rot="5400000" flipV="1">
            <a:off x="6434138" y="5535613"/>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21" name="Line 78"/>
          <p:cNvSpPr>
            <a:spLocks noChangeShapeType="1"/>
          </p:cNvSpPr>
          <p:nvPr/>
        </p:nvSpPr>
        <p:spPr bwMode="auto">
          <a:xfrm rot="5400000" flipV="1">
            <a:off x="6116638" y="5529263"/>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00" name="Line 79"/>
          <p:cNvSpPr>
            <a:spLocks noChangeShapeType="1"/>
          </p:cNvSpPr>
          <p:nvPr/>
        </p:nvSpPr>
        <p:spPr bwMode="auto">
          <a:xfrm>
            <a:off x="6604000" y="5059363"/>
            <a:ext cx="0" cy="1841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1" name="Line 80"/>
          <p:cNvSpPr>
            <a:spLocks noChangeShapeType="1"/>
          </p:cNvSpPr>
          <p:nvPr/>
        </p:nvSpPr>
        <p:spPr bwMode="auto">
          <a:xfrm>
            <a:off x="6586538" y="5048250"/>
            <a:ext cx="261937"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2" name="Line 83"/>
          <p:cNvSpPr>
            <a:spLocks noChangeShapeType="1"/>
          </p:cNvSpPr>
          <p:nvPr/>
        </p:nvSpPr>
        <p:spPr bwMode="auto">
          <a:xfrm>
            <a:off x="6842125" y="4706938"/>
            <a:ext cx="0" cy="360362"/>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3" name="Line 84"/>
          <p:cNvSpPr>
            <a:spLocks noChangeShapeType="1"/>
          </p:cNvSpPr>
          <p:nvPr/>
        </p:nvSpPr>
        <p:spPr bwMode="auto">
          <a:xfrm>
            <a:off x="6770688" y="4568825"/>
            <a:ext cx="0" cy="43180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4" name="Line 85"/>
          <p:cNvSpPr>
            <a:spLocks noChangeShapeType="1"/>
          </p:cNvSpPr>
          <p:nvPr/>
        </p:nvSpPr>
        <p:spPr bwMode="auto">
          <a:xfrm>
            <a:off x="6753225" y="4572000"/>
            <a:ext cx="152400"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5" name="Line 88"/>
          <p:cNvSpPr>
            <a:spLocks noChangeShapeType="1"/>
          </p:cNvSpPr>
          <p:nvPr/>
        </p:nvSpPr>
        <p:spPr bwMode="auto">
          <a:xfrm>
            <a:off x="6824663" y="4691063"/>
            <a:ext cx="8096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6" name="Line 91"/>
          <p:cNvSpPr>
            <a:spLocks noChangeShapeType="1"/>
          </p:cNvSpPr>
          <p:nvPr/>
        </p:nvSpPr>
        <p:spPr bwMode="auto">
          <a:xfrm rot="5400000" flipV="1">
            <a:off x="7131050" y="5541963"/>
            <a:ext cx="361950" cy="0"/>
          </a:xfrm>
          <a:prstGeom prst="line">
            <a:avLst/>
          </a:prstGeom>
          <a:noFill/>
          <a:ln w="38100">
            <a:solidFill>
              <a:srgbClr val="FF0000"/>
            </a:solidFill>
            <a:round/>
            <a:headEnd type="arrow" w="sm" len="med"/>
            <a:tailEnd type="none" w="sm" len="sm"/>
          </a:ln>
        </p:spPr>
        <p:txBody>
          <a:bodyPr wrap="none" anchor="ctr"/>
          <a:lstStyle/>
          <a:p>
            <a:pPr>
              <a:defRPr/>
            </a:pPr>
            <a:endParaRPr lang="en-US" dirty="0">
              <a:latin typeface="+mj-lt"/>
            </a:endParaRPr>
          </a:p>
        </p:txBody>
      </p:sp>
      <p:sp>
        <p:nvSpPr>
          <p:cNvPr id="12307" name="Line 94"/>
          <p:cNvSpPr>
            <a:spLocks noChangeShapeType="1"/>
          </p:cNvSpPr>
          <p:nvPr/>
        </p:nvSpPr>
        <p:spPr bwMode="auto">
          <a:xfrm>
            <a:off x="7318375" y="5021263"/>
            <a:ext cx="0" cy="2222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8" name="Line 97"/>
          <p:cNvSpPr>
            <a:spLocks noChangeShapeType="1"/>
          </p:cNvSpPr>
          <p:nvPr/>
        </p:nvSpPr>
        <p:spPr bwMode="auto">
          <a:xfrm>
            <a:off x="7300913" y="5010150"/>
            <a:ext cx="19526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09" name="Line 98"/>
          <p:cNvSpPr>
            <a:spLocks noChangeShapeType="1"/>
          </p:cNvSpPr>
          <p:nvPr/>
        </p:nvSpPr>
        <p:spPr bwMode="auto">
          <a:xfrm>
            <a:off x="7504113" y="4730750"/>
            <a:ext cx="0" cy="29845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0" name="Line 99"/>
          <p:cNvSpPr>
            <a:spLocks noChangeShapeType="1"/>
          </p:cNvSpPr>
          <p:nvPr/>
        </p:nvSpPr>
        <p:spPr bwMode="auto">
          <a:xfrm>
            <a:off x="7486650" y="4719638"/>
            <a:ext cx="138113"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1" name="Line 100"/>
          <p:cNvSpPr>
            <a:spLocks noChangeShapeType="1"/>
          </p:cNvSpPr>
          <p:nvPr/>
        </p:nvSpPr>
        <p:spPr bwMode="auto">
          <a:xfrm>
            <a:off x="7424738" y="4643438"/>
            <a:ext cx="80962"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2" name="Line 101"/>
          <p:cNvSpPr>
            <a:spLocks noChangeShapeType="1"/>
          </p:cNvSpPr>
          <p:nvPr/>
        </p:nvSpPr>
        <p:spPr bwMode="auto">
          <a:xfrm>
            <a:off x="7504113" y="4568825"/>
            <a:ext cx="0" cy="93663"/>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3" name="Line 102"/>
          <p:cNvSpPr>
            <a:spLocks noChangeShapeType="1"/>
          </p:cNvSpPr>
          <p:nvPr/>
        </p:nvSpPr>
        <p:spPr bwMode="auto">
          <a:xfrm>
            <a:off x="7486650" y="4581525"/>
            <a:ext cx="138113" cy="0"/>
          </a:xfrm>
          <a:prstGeom prst="line">
            <a:avLst/>
          </a:prstGeom>
          <a:noFill/>
          <a:ln w="38100">
            <a:solidFill>
              <a:srgbClr val="FF0000"/>
            </a:solidFill>
            <a:round/>
            <a:headEnd type="none" w="sm" len="sm"/>
            <a:tailEnd type="none" w="sm" len="sm"/>
          </a:ln>
        </p:spPr>
        <p:txBody>
          <a:bodyPr wrap="none" anchor="ctr"/>
          <a:lstStyle/>
          <a:p>
            <a:pPr>
              <a:defRPr/>
            </a:pPr>
            <a:endParaRPr lang="en-US" dirty="0">
              <a:latin typeface="+mj-lt"/>
            </a:endParaRPr>
          </a:p>
        </p:txBody>
      </p:sp>
      <p:sp>
        <p:nvSpPr>
          <p:cNvPr id="12314" name="Line 104"/>
          <p:cNvSpPr>
            <a:spLocks noChangeShapeType="1"/>
          </p:cNvSpPr>
          <p:nvPr/>
        </p:nvSpPr>
        <p:spPr bwMode="auto">
          <a:xfrm rot="10800000">
            <a:off x="8074025" y="4648200"/>
            <a:ext cx="152400" cy="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15" name="Line 105"/>
          <p:cNvSpPr>
            <a:spLocks noChangeShapeType="1"/>
          </p:cNvSpPr>
          <p:nvPr/>
        </p:nvSpPr>
        <p:spPr bwMode="auto">
          <a:xfrm rot="10800000" flipH="1" flipV="1">
            <a:off x="8212138" y="4541838"/>
            <a:ext cx="0" cy="127000"/>
          </a:xfrm>
          <a:prstGeom prst="line">
            <a:avLst/>
          </a:prstGeom>
          <a:noFill/>
          <a:ln w="38100">
            <a:solidFill>
              <a:srgbClr val="0000FF"/>
            </a:solidFill>
            <a:round/>
            <a:headEnd type="none" w="sm" len="sm"/>
            <a:tailEnd type="none" w="sm" len="sm"/>
          </a:ln>
        </p:spPr>
        <p:txBody>
          <a:bodyPr wrap="none" anchor="ctr"/>
          <a:lstStyle/>
          <a:p>
            <a:pPr>
              <a:defRPr/>
            </a:pPr>
            <a:endParaRPr lang="en-US" dirty="0">
              <a:latin typeface="+mj-lt"/>
            </a:endParaRPr>
          </a:p>
        </p:txBody>
      </p:sp>
      <p:sp>
        <p:nvSpPr>
          <p:cNvPr id="12316" name="Line 107"/>
          <p:cNvSpPr>
            <a:spLocks noChangeShapeType="1"/>
          </p:cNvSpPr>
          <p:nvPr/>
        </p:nvSpPr>
        <p:spPr bwMode="auto">
          <a:xfrm rot="10800000" flipV="1">
            <a:off x="8191500" y="4551363"/>
            <a:ext cx="361950" cy="1587"/>
          </a:xfrm>
          <a:prstGeom prst="line">
            <a:avLst/>
          </a:prstGeom>
          <a:noFill/>
          <a:ln w="38100">
            <a:solidFill>
              <a:srgbClr val="0000FF"/>
            </a:solidFill>
            <a:round/>
            <a:headEnd type="arrow" w="sm" len="med"/>
            <a:tailEnd type="none" w="sm" len="sm"/>
          </a:ln>
        </p:spPr>
        <p:txBody>
          <a:bodyPr wrap="none" anchor="ctr"/>
          <a:lstStyle/>
          <a:p>
            <a:pPr>
              <a:defRPr/>
            </a:pPr>
            <a:endParaRPr lang="en-US" dirty="0">
              <a:latin typeface="+mj-lt"/>
            </a:endParaRPr>
          </a:p>
        </p:txBody>
      </p:sp>
      <p:sp>
        <p:nvSpPr>
          <p:cNvPr id="12317" name="Text Box 112"/>
          <p:cNvSpPr txBox="1">
            <a:spLocks noChangeArrowheads="1"/>
          </p:cNvSpPr>
          <p:nvPr/>
        </p:nvSpPr>
        <p:spPr bwMode="auto">
          <a:xfrm>
            <a:off x="7150100" y="5676900"/>
            <a:ext cx="457200"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Y</a:t>
            </a:r>
          </a:p>
        </p:txBody>
      </p:sp>
      <p:sp>
        <p:nvSpPr>
          <p:cNvPr id="12318" name="Text Box 113"/>
          <p:cNvSpPr txBox="1">
            <a:spLocks noChangeArrowheads="1"/>
          </p:cNvSpPr>
          <p:nvPr/>
        </p:nvSpPr>
        <p:spPr bwMode="auto">
          <a:xfrm>
            <a:off x="6102350" y="5676900"/>
            <a:ext cx="866775" cy="366713"/>
          </a:xfrm>
          <a:prstGeom prst="rect">
            <a:avLst/>
          </a:prstGeom>
          <a:noFill/>
          <a:ln w="9525" algn="ctr">
            <a:noFill/>
            <a:miter lim="800000"/>
            <a:headEnd/>
            <a:tailEnd/>
          </a:ln>
        </p:spPr>
        <p:txBody>
          <a:bodyPr>
            <a:spAutoFit/>
          </a:bodyPr>
          <a:lstStyle/>
          <a:p>
            <a:pPr>
              <a:spcBef>
                <a:spcPct val="50000"/>
              </a:spcBef>
              <a:defRPr/>
            </a:pPr>
            <a:r>
              <a:rPr lang="en-US" sz="1800" dirty="0">
                <a:latin typeface="+mj-lt"/>
              </a:rPr>
              <a:t>W  X</a:t>
            </a:r>
          </a:p>
        </p:txBody>
      </p:sp>
      <p:sp>
        <p:nvSpPr>
          <p:cNvPr id="12319" name="Text Box 167"/>
          <p:cNvSpPr txBox="1">
            <a:spLocks noChangeArrowheads="1"/>
          </p:cNvSpPr>
          <p:nvPr/>
        </p:nvSpPr>
        <p:spPr bwMode="auto">
          <a:xfrm>
            <a:off x="8677275" y="4381500"/>
            <a:ext cx="323850" cy="369888"/>
          </a:xfrm>
          <a:prstGeom prst="rect">
            <a:avLst/>
          </a:prstGeom>
          <a:noFill/>
          <a:ln w="9525" algn="ctr">
            <a:noFill/>
            <a:miter lim="800000"/>
            <a:headEnd/>
            <a:tailEnd/>
          </a:ln>
        </p:spPr>
        <p:txBody>
          <a:bodyPr>
            <a:spAutoFit/>
          </a:bodyPr>
          <a:lstStyle/>
          <a:p>
            <a:pPr>
              <a:spcBef>
                <a:spcPct val="50000"/>
              </a:spcBef>
              <a:defRPr/>
            </a:pPr>
            <a:r>
              <a:rPr lang="en-US" sz="1800" dirty="0">
                <a:latin typeface="+mj-lt"/>
              </a:rPr>
              <a:t>Z</a:t>
            </a:r>
          </a:p>
        </p:txBody>
      </p:sp>
      <p:pic>
        <p:nvPicPr>
          <p:cNvPr id="76" name="Content Placeholder 3" descr="C:\Documents and Settings\Casey\Desktop\9705_ill.jpg"/>
          <p:cNvPicPr>
            <a:picLocks noChangeAspect="1" noChangeArrowheads="1"/>
          </p:cNvPicPr>
          <p:nvPr/>
        </p:nvPicPr>
        <p:blipFill>
          <a:blip r:embed="rId7" cstate="screen">
            <a:clrChange>
              <a:clrFrom>
                <a:srgbClr val="6697C2"/>
              </a:clrFrom>
              <a:clrTo>
                <a:srgbClr val="6697C2">
                  <a:alpha val="0"/>
                </a:srgbClr>
              </a:clrTo>
            </a:clrChange>
          </a:blip>
          <a:srcRect l="42856" t="13683" r="42921" b="71063"/>
          <a:stretch>
            <a:fillRect/>
          </a:stretch>
        </p:blipFill>
        <p:spPr bwMode="auto">
          <a:xfrm>
            <a:off x="8442972" y="304800"/>
            <a:ext cx="674524" cy="609600"/>
          </a:xfrm>
          <a:prstGeom prst="roundRect">
            <a:avLst/>
          </a:prstGeom>
          <a:noFill/>
        </p:spPr>
      </p:pic>
      <p:pic>
        <p:nvPicPr>
          <p:cNvPr id="5" name="Picture 4" descr="Diagram&#10;&#10;Description automatically generated">
            <a:extLst>
              <a:ext uri="{FF2B5EF4-FFF2-40B4-BE49-F238E27FC236}">
                <a16:creationId xmlns:a16="http://schemas.microsoft.com/office/drawing/2014/main" id="{F0D6DC87-DB69-D2C6-EAF0-577FB345E1D6}"/>
              </a:ext>
            </a:extLst>
          </p:cNvPr>
          <p:cNvPicPr>
            <a:picLocks noChangeAspect="1"/>
          </p:cNvPicPr>
          <p:nvPr/>
        </p:nvPicPr>
        <p:blipFill>
          <a:blip r:embed="rId8"/>
          <a:stretch>
            <a:fillRect/>
          </a:stretch>
        </p:blipFill>
        <p:spPr>
          <a:xfrm>
            <a:off x="555028" y="1535113"/>
            <a:ext cx="3384011" cy="2762250"/>
          </a:xfrm>
          <a:prstGeom prst="rect">
            <a:avLst/>
          </a:prstGeom>
        </p:spPr>
      </p:pic>
      <p:pic>
        <p:nvPicPr>
          <p:cNvPr id="7" name="Picture 6" descr="Diagram&#10;&#10;Description automatically generated">
            <a:extLst>
              <a:ext uri="{FF2B5EF4-FFF2-40B4-BE49-F238E27FC236}">
                <a16:creationId xmlns:a16="http://schemas.microsoft.com/office/drawing/2014/main" id="{C5461226-AEF5-719B-38A8-E8A476C4632E}"/>
              </a:ext>
            </a:extLst>
          </p:cNvPr>
          <p:cNvPicPr>
            <a:picLocks noChangeAspect="1"/>
          </p:cNvPicPr>
          <p:nvPr/>
        </p:nvPicPr>
        <p:blipFill>
          <a:blip r:embed="rId9"/>
          <a:stretch>
            <a:fillRect/>
          </a:stretch>
        </p:blipFill>
        <p:spPr>
          <a:xfrm>
            <a:off x="569171" y="4526756"/>
            <a:ext cx="3372592" cy="1681200"/>
          </a:xfrm>
          <a:prstGeom prst="rect">
            <a:avLst/>
          </a:prstGeom>
        </p:spPr>
      </p:pic>
    </p:spTree>
    <p:extLst>
      <p:ext uri="{BB962C8B-B14F-4D97-AF65-F5344CB8AC3E}">
        <p14:creationId xmlns:p14="http://schemas.microsoft.com/office/powerpoint/2010/main" val="298368119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4762" name="Picture 26" descr="PPT14E"/>
          <p:cNvPicPr>
            <a:picLocks noChangeAspect="1" noChangeArrowheads="1"/>
          </p:cNvPicPr>
          <p:nvPr/>
        </p:nvPicPr>
        <p:blipFill>
          <a:blip r:embed="rId3" cstate="screen">
            <a:clrChange>
              <a:clrFrom>
                <a:srgbClr val="9B9AB3"/>
              </a:clrFrom>
              <a:clrTo>
                <a:srgbClr val="9B9AB3">
                  <a:alpha val="0"/>
                </a:srgbClr>
              </a:clrTo>
            </a:clrChange>
            <a:extLst>
              <a:ext uri="{28A0092B-C50C-407E-A947-70E740481C1C}">
                <a14:useLocalDpi xmlns:a14="http://schemas.microsoft.com/office/drawing/2010/main"/>
              </a:ext>
            </a:extLst>
          </a:blip>
          <a:srcRect/>
          <a:stretch>
            <a:fillRect/>
          </a:stretch>
        </p:blipFill>
        <p:spPr bwMode="auto">
          <a:xfrm>
            <a:off x="4773613" y="1301750"/>
            <a:ext cx="4051300" cy="4294188"/>
          </a:xfrm>
          <a:prstGeom prst="rect">
            <a:avLst/>
          </a:prstGeom>
          <a:noFill/>
          <a:ln w="9525" algn="ctr">
            <a:noFill/>
            <a:miter lim="800000"/>
            <a:headEnd/>
            <a:tailEnd/>
          </a:ln>
          <a:effectLst/>
        </p:spPr>
      </p:pic>
      <p:sp>
        <p:nvSpPr>
          <p:cNvPr id="884738" name="Rectangle 2"/>
          <p:cNvSpPr>
            <a:spLocks noGrp="1" noChangeArrowheads="1"/>
          </p:cNvSpPr>
          <p:nvPr>
            <p:ph type="title"/>
          </p:nvPr>
        </p:nvSpPr>
        <p:spPr>
          <a:xfrm>
            <a:off x="152400" y="76200"/>
            <a:ext cx="7086600" cy="1066800"/>
          </a:xfrm>
        </p:spPr>
        <p:txBody>
          <a:bodyPr/>
          <a:lstStyle/>
          <a:p>
            <a:pPr algn="ctr"/>
            <a:r>
              <a:rPr lang="en-US" sz="4000" dirty="0"/>
              <a:t>LabVIEW FPGA	   vs.		VHDL</a:t>
            </a:r>
          </a:p>
        </p:txBody>
      </p:sp>
      <p:sp>
        <p:nvSpPr>
          <p:cNvPr id="884749" name="Rectangle 13"/>
          <p:cNvSpPr>
            <a:spLocks noChangeArrowheads="1"/>
          </p:cNvSpPr>
          <p:nvPr/>
        </p:nvSpPr>
        <p:spPr bwMode="auto">
          <a:xfrm>
            <a:off x="609600" y="5680075"/>
            <a:ext cx="7959725" cy="1177925"/>
          </a:xfrm>
          <a:prstGeom prst="rect">
            <a:avLst/>
          </a:prstGeom>
          <a:noFill/>
          <a:ln w="9525">
            <a:noFill/>
            <a:miter lim="800000"/>
            <a:headEnd/>
            <a:tailEnd/>
          </a:ln>
          <a:effectLst/>
        </p:spPr>
        <p:txBody>
          <a:bodyPr/>
          <a:lstStyle/>
          <a:p>
            <a:pPr marL="174625" indent="-174625" algn="ctr"/>
            <a:r>
              <a:rPr lang="en-US" sz="2800" b="1" dirty="0">
                <a:solidFill>
                  <a:prstClr val="black"/>
                </a:solidFill>
                <a:latin typeface="Arial Narrow" pitchFamily="34" charset="0"/>
              </a:rPr>
              <a:t>I/O with DMA</a:t>
            </a:r>
          </a:p>
        </p:txBody>
      </p:sp>
      <p:pic>
        <p:nvPicPr>
          <p:cNvPr id="884761" name="Picture 25" descr="PPT14D"/>
          <p:cNvPicPr>
            <a:picLocks noChangeAspect="1" noChangeArrowheads="1"/>
          </p:cNvPicPr>
          <p:nvPr/>
        </p:nvPicPr>
        <p:blipFill>
          <a:blip r:embed="rId4" cstate="screen"/>
          <a:srcRect/>
          <a:stretch>
            <a:fillRect/>
          </a:stretch>
        </p:blipFill>
        <p:spPr bwMode="auto">
          <a:xfrm>
            <a:off x="533400" y="2743200"/>
            <a:ext cx="3851275" cy="1568450"/>
          </a:xfrm>
          <a:prstGeom prst="rect">
            <a:avLst/>
          </a:prstGeom>
          <a:noFill/>
          <a:ln w="9525" algn="ctr">
            <a:noFill/>
            <a:miter lim="800000"/>
            <a:headEnd/>
            <a:tailEnd/>
          </a:ln>
          <a:effectLst/>
        </p:spPr>
      </p:pic>
      <p:sp>
        <p:nvSpPr>
          <p:cNvPr id="884763" name="Rectangle 27"/>
          <p:cNvSpPr>
            <a:spLocks noChangeArrowheads="1"/>
          </p:cNvSpPr>
          <p:nvPr/>
        </p:nvSpPr>
        <p:spPr bwMode="auto">
          <a:xfrm>
            <a:off x="6324600" y="5105400"/>
            <a:ext cx="2476500" cy="393700"/>
          </a:xfrm>
          <a:prstGeom prst="rect">
            <a:avLst/>
          </a:prstGeom>
          <a:noFill/>
          <a:ln w="9525">
            <a:noFill/>
            <a:miter lim="800000"/>
            <a:headEnd/>
            <a:tailEnd/>
          </a:ln>
          <a:effectLst/>
        </p:spPr>
        <p:txBody>
          <a:bodyPr anchor="ctr"/>
          <a:lstStyle/>
          <a:p>
            <a:pPr algn="ctr">
              <a:spcBef>
                <a:spcPct val="0"/>
              </a:spcBef>
            </a:pPr>
            <a:r>
              <a:rPr lang="en-US" sz="2400" dirty="0">
                <a:solidFill>
                  <a:srgbClr val="4072AE"/>
                </a:solidFill>
              </a:rPr>
              <a:t> </a:t>
            </a:r>
            <a:r>
              <a:rPr lang="en-US" dirty="0">
                <a:solidFill>
                  <a:srgbClr val="4072AE"/>
                </a:solidFill>
              </a:rPr>
              <a:t>66 Pages ~4000 lines</a:t>
            </a:r>
            <a:endParaRPr lang="en-US" sz="2400" dirty="0">
              <a:solidFill>
                <a:srgbClr val="4072AE"/>
              </a:solidFill>
            </a:endParaRPr>
          </a:p>
        </p:txBody>
      </p:sp>
      <p:sp>
        <p:nvSpPr>
          <p:cNvPr id="884764" name="Line 28"/>
          <p:cNvSpPr>
            <a:spLocks noChangeShapeType="1"/>
          </p:cNvSpPr>
          <p:nvPr/>
        </p:nvSpPr>
        <p:spPr bwMode="auto">
          <a:xfrm>
            <a:off x="4584700" y="1257300"/>
            <a:ext cx="12700" cy="4394200"/>
          </a:xfrm>
          <a:prstGeom prst="line">
            <a:avLst/>
          </a:prstGeom>
          <a:noFill/>
          <a:ln w="9525">
            <a:solidFill>
              <a:schemeClr val="tx1"/>
            </a:solidFill>
            <a:round/>
            <a:headEnd/>
            <a:tailEnd/>
          </a:ln>
          <a:effectLst/>
        </p:spPr>
        <p:txBody>
          <a:bodyPr/>
          <a:lstStyle/>
          <a:p>
            <a:endParaRPr lang="en-US">
              <a:solidFill>
                <a:prstClr val="black"/>
              </a:solidFill>
            </a:endParaRPr>
          </a:p>
        </p:txBody>
      </p:sp>
      <p:pic>
        <p:nvPicPr>
          <p:cNvPr id="8" name="Content Placeholder 3" descr="C:\Documents and Settings\Casey\Desktop\9705_ill.jpg"/>
          <p:cNvPicPr>
            <a:picLocks noChangeAspect="1" noChangeArrowheads="1"/>
          </p:cNvPicPr>
          <p:nvPr/>
        </p:nvPicPr>
        <p:blipFill>
          <a:blip r:embed="rId5" cstate="screen">
            <a:clrChange>
              <a:clrFrom>
                <a:srgbClr val="6697C2"/>
              </a:clrFrom>
              <a:clrTo>
                <a:srgbClr val="6697C2">
                  <a:alpha val="0"/>
                </a:srgbClr>
              </a:clrTo>
            </a:clrChange>
          </a:blip>
          <a:srcRect l="42856" t="13683" r="42921" b="71063"/>
          <a:stretch>
            <a:fillRect/>
          </a:stretch>
        </p:blipFill>
        <p:spPr bwMode="auto">
          <a:xfrm>
            <a:off x="8442972" y="304800"/>
            <a:ext cx="674524" cy="609600"/>
          </a:xfrm>
          <a:prstGeom prst="round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84762"/>
                                        </p:tgtEl>
                                        <p:attrNameLst>
                                          <p:attrName>style.visibility</p:attrName>
                                        </p:attrNameLst>
                                      </p:cBhvr>
                                      <p:to>
                                        <p:strVal val="visible"/>
                                      </p:to>
                                    </p:set>
                                    <p:animEffect transition="in" filter="wipe(left)">
                                      <p:cBhvr>
                                        <p:cTn id="7" dur="500"/>
                                        <p:tgtEl>
                                          <p:spTgt spid="88476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84763"/>
                                        </p:tgtEl>
                                        <p:attrNameLst>
                                          <p:attrName>style.visibility</p:attrName>
                                        </p:attrNameLst>
                                      </p:cBhvr>
                                      <p:to>
                                        <p:strVal val="visible"/>
                                      </p:to>
                                    </p:set>
                                    <p:animEffect transition="in" filter="wipe(left)">
                                      <p:cBhvr>
                                        <p:cTn id="10" dur="500"/>
                                        <p:tgtEl>
                                          <p:spTgt spid="88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47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LabVIEW FPGA: How does it work?</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92597916"/>
              </p:ext>
            </p:extLst>
          </p:nvPr>
        </p:nvGraphicFramePr>
        <p:xfrm>
          <a:off x="499174" y="1434074"/>
          <a:ext cx="8166100" cy="42634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7" descr="noloc_missing_art_imagefile"/>
          <p:cNvPicPr>
            <a:picLocks noChangeAspect="1" noChangeArrowheads="1"/>
          </p:cNvPicPr>
          <p:nvPr/>
        </p:nvPicPr>
        <p:blipFill>
          <a:blip r:embed="rId8" cstate="screen">
            <a:clrChange>
              <a:clrFrom>
                <a:srgbClr val="FFFFFF"/>
              </a:clrFrom>
              <a:clrTo>
                <a:srgbClr val="FFFFFF">
                  <a:alpha val="0"/>
                </a:srgbClr>
              </a:clrTo>
            </a:clrChange>
          </a:blip>
          <a:srcRect/>
          <a:stretch>
            <a:fillRect/>
          </a:stretch>
        </p:blipFill>
        <p:spPr bwMode="auto">
          <a:xfrm>
            <a:off x="288851" y="2710037"/>
            <a:ext cx="494441" cy="457200"/>
          </a:xfrm>
          <a:prstGeom prst="rect">
            <a:avLst/>
          </a:prstGeom>
          <a:noFill/>
          <a:ln w="9525">
            <a:noFill/>
            <a:miter lim="800000"/>
            <a:headEnd/>
            <a:tailEnd/>
          </a:ln>
        </p:spPr>
      </p:pic>
      <p:pic>
        <p:nvPicPr>
          <p:cNvPr id="6" name="Picture 2" descr="noloc_missing_art_imagefile"/>
          <p:cNvPicPr>
            <a:picLocks noChangeAspect="1" noChangeArrowheads="1"/>
          </p:cNvPicPr>
          <p:nvPr/>
        </p:nvPicPr>
        <p:blipFill>
          <a:blip r:embed="rId9" cstate="screen"/>
          <a:srcRect/>
          <a:stretch>
            <a:fillRect/>
          </a:stretch>
        </p:blipFill>
        <p:spPr bwMode="auto">
          <a:xfrm>
            <a:off x="6685527" y="2586048"/>
            <a:ext cx="1958411" cy="1905000"/>
          </a:xfrm>
          <a:prstGeom prst="rect">
            <a:avLst/>
          </a:prstGeom>
          <a:noFill/>
          <a:ln w="9525">
            <a:noFill/>
            <a:miter lim="800000"/>
            <a:headEnd/>
            <a:tailEnd/>
          </a:ln>
        </p:spPr>
      </p:pic>
      <p:sp>
        <p:nvSpPr>
          <p:cNvPr id="7" name="TextBox 6"/>
          <p:cNvSpPr txBox="1"/>
          <p:nvPr/>
        </p:nvSpPr>
        <p:spPr>
          <a:xfrm>
            <a:off x="7117080" y="3123049"/>
            <a:ext cx="990600" cy="830997"/>
          </a:xfrm>
          <a:prstGeom prst="rect">
            <a:avLst/>
          </a:prstGeom>
          <a:noFill/>
        </p:spPr>
        <p:txBody>
          <a:bodyPr wrap="square" rtlCol="0">
            <a:spAutoFit/>
          </a:bodyPr>
          <a:lstStyle/>
          <a:p>
            <a:pPr algn="ctr"/>
            <a:r>
              <a:rPr lang="en-US" sz="1600" dirty="0">
                <a:solidFill>
                  <a:schemeClr val="tx1"/>
                </a:solidFill>
              </a:rPr>
              <a:t>Xilinx FPGA Chip</a:t>
            </a:r>
          </a:p>
        </p:txBody>
      </p:sp>
      <p:sp>
        <p:nvSpPr>
          <p:cNvPr id="14" name="TextBox 13"/>
          <p:cNvSpPr txBox="1"/>
          <p:nvPr/>
        </p:nvSpPr>
        <p:spPr>
          <a:xfrm>
            <a:off x="489098" y="3426034"/>
            <a:ext cx="1945758" cy="461665"/>
          </a:xfrm>
          <a:prstGeom prst="rect">
            <a:avLst/>
          </a:prstGeom>
          <a:noFill/>
        </p:spPr>
        <p:txBody>
          <a:bodyPr wrap="square" rtlCol="0">
            <a:spAutoFit/>
          </a:bodyPr>
          <a:lstStyle/>
          <a:p>
            <a:pPr algn="ctr"/>
            <a:r>
              <a:rPr lang="en-US" sz="2400" b="1" dirty="0">
                <a:solidFill>
                  <a:schemeClr val="bg1"/>
                </a:solidFill>
              </a:rPr>
              <a:t>LabVIEW  VI</a:t>
            </a:r>
          </a:p>
        </p:txBody>
      </p:sp>
      <p:sp>
        <p:nvSpPr>
          <p:cNvPr id="16" name="TextBox 15"/>
          <p:cNvSpPr txBox="1"/>
          <p:nvPr/>
        </p:nvSpPr>
        <p:spPr>
          <a:xfrm>
            <a:off x="2892056" y="3362225"/>
            <a:ext cx="1360967" cy="523220"/>
          </a:xfrm>
          <a:prstGeom prst="rect">
            <a:avLst/>
          </a:prstGeom>
          <a:noFill/>
        </p:spPr>
        <p:txBody>
          <a:bodyPr wrap="square" rtlCol="0">
            <a:spAutoFit/>
          </a:bodyPr>
          <a:lstStyle/>
          <a:p>
            <a:pPr algn="ctr"/>
            <a:r>
              <a:rPr lang="en-US" sz="2800" b="1" dirty="0">
                <a:solidFill>
                  <a:schemeClr val="bg1"/>
                </a:solidFill>
              </a:rPr>
              <a:t>VHDL</a:t>
            </a:r>
            <a:endParaRPr lang="en-US" b="1" dirty="0">
              <a:solidFill>
                <a:schemeClr val="bg1"/>
              </a:solidFill>
            </a:endParaRPr>
          </a:p>
        </p:txBody>
      </p:sp>
      <p:sp>
        <p:nvSpPr>
          <p:cNvPr id="17" name="TextBox 16"/>
          <p:cNvSpPr txBox="1"/>
          <p:nvPr/>
        </p:nvSpPr>
        <p:spPr>
          <a:xfrm>
            <a:off x="4720852" y="3340957"/>
            <a:ext cx="1286539" cy="523220"/>
          </a:xfrm>
          <a:prstGeom prst="rect">
            <a:avLst/>
          </a:prstGeom>
          <a:noFill/>
        </p:spPr>
        <p:txBody>
          <a:bodyPr wrap="square" rtlCol="0">
            <a:spAutoFit/>
          </a:bodyPr>
          <a:lstStyle/>
          <a:p>
            <a:pPr algn="ctr"/>
            <a:r>
              <a:rPr lang="en-US" sz="2800" b="1" dirty="0" err="1">
                <a:solidFill>
                  <a:schemeClr val="bg1"/>
                </a:solidFill>
              </a:rPr>
              <a:t>Bitfile</a:t>
            </a:r>
            <a:endParaRPr lang="en-US" sz="2800" b="1" dirty="0">
              <a:solidFill>
                <a:schemeClr val="bg1"/>
              </a:solidFill>
            </a:endParaRPr>
          </a:p>
        </p:txBody>
      </p:sp>
    </p:spTree>
    <p:extLst>
      <p:ext uri="{BB962C8B-B14F-4D97-AF65-F5344CB8AC3E}">
        <p14:creationId xmlns:p14="http://schemas.microsoft.com/office/powerpoint/2010/main" val="355259167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11872" y="238345"/>
            <a:ext cx="5728279" cy="1233616"/>
          </a:xfrm>
          <a:prstGeom prst="rect">
            <a:avLst/>
          </a:prstGeom>
        </p:spPr>
        <p:txBody>
          <a:bodyPr vert="horz" lIns="91435" tIns="45717" rIns="91435" bIns="45717" rtlCol="0" anchor="ctr">
            <a:normAutofit fontScale="97500"/>
          </a:bodyPr>
          <a:lstStyle/>
          <a:p>
            <a:pPr defTabSz="457174">
              <a:spcBef>
                <a:spcPct val="0"/>
              </a:spcBef>
            </a:pPr>
            <a:r>
              <a:rPr lang="en-GB" sz="3600" b="1" spc="-100" dirty="0">
                <a:solidFill>
                  <a:srgbClr val="0A60A3"/>
                </a:solidFill>
                <a:ea typeface="+mj-ea"/>
                <a:cs typeface="Arial"/>
              </a:rPr>
              <a:t>Robotic Table Football </a:t>
            </a:r>
            <a:r>
              <a:rPr lang="en-GB" sz="2700" b="1" spc="-100" dirty="0">
                <a:solidFill>
                  <a:schemeClr val="tx1">
                    <a:lumMod val="50000"/>
                    <a:lumOff val="50000"/>
                  </a:schemeClr>
                </a:solidFill>
                <a:ea typeface="+mj-ea"/>
                <a:cs typeface="Arial"/>
              </a:rPr>
              <a:t>Revolutionising </a:t>
            </a:r>
            <a:r>
              <a:rPr lang="en-GB" sz="2700" b="1" spc="-100" dirty="0" err="1">
                <a:solidFill>
                  <a:schemeClr val="tx1">
                    <a:lumMod val="50000"/>
                    <a:lumOff val="50000"/>
                  </a:schemeClr>
                </a:solidFill>
                <a:ea typeface="+mj-ea"/>
                <a:cs typeface="Arial"/>
              </a:rPr>
              <a:t>Mechatronics</a:t>
            </a:r>
            <a:r>
              <a:rPr lang="en-GB" sz="2700" b="1" spc="-100" dirty="0">
                <a:solidFill>
                  <a:schemeClr val="tx1">
                    <a:lumMod val="50000"/>
                    <a:lumOff val="50000"/>
                  </a:schemeClr>
                </a:solidFill>
                <a:ea typeface="+mj-ea"/>
                <a:cs typeface="Arial"/>
              </a:rPr>
              <a:t> Education</a:t>
            </a:r>
            <a:endParaRPr lang="en-GB" sz="3200" b="1" spc="-100" dirty="0">
              <a:solidFill>
                <a:schemeClr val="tx1">
                  <a:lumMod val="50000"/>
                  <a:lumOff val="50000"/>
                </a:schemeClr>
              </a:solidFill>
              <a:ea typeface="+mj-ea"/>
              <a:cs typeface="Arial"/>
            </a:endParaRPr>
          </a:p>
        </p:txBody>
      </p:sp>
      <p:cxnSp>
        <p:nvCxnSpPr>
          <p:cNvPr id="15" name="Straight Connector 14"/>
          <p:cNvCxnSpPr/>
          <p:nvPr/>
        </p:nvCxnSpPr>
        <p:spPr>
          <a:xfrm>
            <a:off x="6012160" y="404664"/>
            <a:ext cx="11151" cy="802888"/>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2" name="Group 22"/>
          <p:cNvGrpSpPr/>
          <p:nvPr/>
        </p:nvGrpSpPr>
        <p:grpSpPr>
          <a:xfrm>
            <a:off x="345686" y="1817650"/>
            <a:ext cx="4114802" cy="3915606"/>
            <a:chOff x="245327" y="1572323"/>
            <a:chExt cx="3791414" cy="4133968"/>
          </a:xfrm>
        </p:grpSpPr>
        <p:sp>
          <p:nvSpPr>
            <p:cNvPr id="24" name="Rounded Rectangle 23"/>
            <p:cNvSpPr/>
            <p:nvPr/>
          </p:nvSpPr>
          <p:spPr>
            <a:xfrm>
              <a:off x="267629" y="1605777"/>
              <a:ext cx="3746810" cy="4100514"/>
            </a:xfrm>
            <a:prstGeom prst="roundRect">
              <a:avLst>
                <a:gd name="adj" fmla="val 4283"/>
              </a:avLst>
            </a:prstGeom>
            <a:noFill/>
            <a:ln w="5715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ound Same Side Corner Rectangle 24"/>
            <p:cNvSpPr/>
            <p:nvPr/>
          </p:nvSpPr>
          <p:spPr>
            <a:xfrm>
              <a:off x="245327" y="1572323"/>
              <a:ext cx="3791414" cy="390292"/>
            </a:xfrm>
            <a:prstGeom prst="round2SameRect">
              <a:avLst/>
            </a:prstGeom>
            <a:solidFill>
              <a:srgbClr val="0070C0"/>
            </a:solid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Challenge</a:t>
              </a:r>
            </a:p>
          </p:txBody>
        </p:sp>
      </p:grpSp>
      <p:grpSp>
        <p:nvGrpSpPr>
          <p:cNvPr id="4" name="Group 25"/>
          <p:cNvGrpSpPr/>
          <p:nvPr/>
        </p:nvGrpSpPr>
        <p:grpSpPr>
          <a:xfrm>
            <a:off x="4594301" y="1817650"/>
            <a:ext cx="4114802" cy="3915605"/>
            <a:chOff x="245327" y="1572323"/>
            <a:chExt cx="3791414" cy="3664457"/>
          </a:xfrm>
        </p:grpSpPr>
        <p:sp>
          <p:nvSpPr>
            <p:cNvPr id="27" name="Rounded Rectangle 26"/>
            <p:cNvSpPr/>
            <p:nvPr/>
          </p:nvSpPr>
          <p:spPr>
            <a:xfrm>
              <a:off x="267629" y="1605777"/>
              <a:ext cx="3746810" cy="3631003"/>
            </a:xfrm>
            <a:prstGeom prst="roundRect">
              <a:avLst>
                <a:gd name="adj" fmla="val 3445"/>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ound Same Side Corner Rectangle 27"/>
            <p:cNvSpPr/>
            <p:nvPr/>
          </p:nvSpPr>
          <p:spPr>
            <a:xfrm>
              <a:off x="245327" y="1572323"/>
              <a:ext cx="3791414" cy="390292"/>
            </a:xfrm>
            <a:prstGeom prst="round2Same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Solution</a:t>
              </a:r>
            </a:p>
          </p:txBody>
        </p:sp>
      </p:grpSp>
      <p:sp>
        <p:nvSpPr>
          <p:cNvPr id="30" name="Rectangle 29"/>
          <p:cNvSpPr/>
          <p:nvPr/>
        </p:nvSpPr>
        <p:spPr>
          <a:xfrm>
            <a:off x="4644008" y="4581128"/>
            <a:ext cx="3953582" cy="1015663"/>
          </a:xfrm>
          <a:prstGeom prst="rect">
            <a:avLst/>
          </a:prstGeom>
        </p:spPr>
        <p:txBody>
          <a:bodyPr wrap="square">
            <a:spAutoFit/>
          </a:bodyPr>
          <a:lstStyle/>
          <a:p>
            <a:pPr algn="just"/>
            <a:r>
              <a:rPr lang="en-GB" sz="1200" dirty="0">
                <a:latin typeface="Calibri Light" pitchFamily="34" charset="0"/>
              </a:rPr>
              <a:t>Using </a:t>
            </a:r>
            <a:r>
              <a:rPr lang="en-GB" sz="1200" b="1" dirty="0">
                <a:latin typeface="Calibri Light" pitchFamily="34" charset="0"/>
              </a:rPr>
              <a:t>LabVIEW</a:t>
            </a:r>
            <a:r>
              <a:rPr lang="en-GB" sz="1200" dirty="0">
                <a:latin typeface="Calibri Light" pitchFamily="34" charset="0"/>
              </a:rPr>
              <a:t> and </a:t>
            </a:r>
            <a:r>
              <a:rPr lang="en-GB" sz="1200" b="1" dirty="0">
                <a:latin typeface="Calibri Light" pitchFamily="34" charset="0"/>
              </a:rPr>
              <a:t>myRIO</a:t>
            </a:r>
            <a:r>
              <a:rPr lang="en-GB" sz="1200" dirty="0">
                <a:latin typeface="Calibri Light" pitchFamily="34" charset="0"/>
              </a:rPr>
              <a:t> to develop the Robotic Table Football challenge. This practical approach to teaching </a:t>
            </a:r>
            <a:r>
              <a:rPr lang="en-GB" sz="1200" i="1" dirty="0" err="1">
                <a:latin typeface="Calibri Light" pitchFamily="34" charset="0"/>
              </a:rPr>
              <a:t>mechatronic</a:t>
            </a:r>
            <a:r>
              <a:rPr lang="en-GB" sz="1200" i="1" dirty="0">
                <a:latin typeface="Calibri Light" pitchFamily="34" charset="0"/>
              </a:rPr>
              <a:t> systems integration </a:t>
            </a:r>
            <a:r>
              <a:rPr lang="en-GB" sz="1200" dirty="0">
                <a:latin typeface="Calibri Light" pitchFamily="34" charset="0"/>
              </a:rPr>
              <a:t>resulted in a marked increase in student engagement, improved grades and the best system implementations to date.</a:t>
            </a:r>
          </a:p>
        </p:txBody>
      </p:sp>
      <p:sp>
        <p:nvSpPr>
          <p:cNvPr id="2052" name="AutoShape 4"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4" name="AutoShape 6"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2" name="Rectangle 21"/>
          <p:cNvSpPr/>
          <p:nvPr/>
        </p:nvSpPr>
        <p:spPr>
          <a:xfrm>
            <a:off x="395536" y="4581128"/>
            <a:ext cx="4032448" cy="1015663"/>
          </a:xfrm>
          <a:prstGeom prst="rect">
            <a:avLst/>
          </a:prstGeom>
        </p:spPr>
        <p:txBody>
          <a:bodyPr wrap="square">
            <a:spAutoFit/>
          </a:bodyPr>
          <a:lstStyle/>
          <a:p>
            <a:pPr algn="just"/>
            <a:r>
              <a:rPr lang="en-GB" sz="1200" dirty="0">
                <a:latin typeface="Calibri Light" pitchFamily="34" charset="0"/>
              </a:rPr>
              <a:t>Students struggled to realise their  innovations using textual programming, due to unintuitive syntax and complex hardware integration. Following many research successes, Loughborough wanted to incorporate LabVIEW into their refined </a:t>
            </a:r>
            <a:r>
              <a:rPr lang="en-GB" sz="1200" dirty="0" err="1">
                <a:latin typeface="Calibri Light" pitchFamily="34" charset="0"/>
              </a:rPr>
              <a:t>Mechatronic</a:t>
            </a:r>
            <a:r>
              <a:rPr lang="en-GB" sz="1200" dirty="0">
                <a:latin typeface="Calibri Light" pitchFamily="34" charset="0"/>
              </a:rPr>
              <a:t> module</a:t>
            </a:r>
            <a:endParaRPr lang="en-GB" sz="1200" dirty="0">
              <a:solidFill>
                <a:srgbClr val="FF0000"/>
              </a:solidFill>
              <a:latin typeface="Calibri Light" pitchFamily="34" charset="0"/>
            </a:endParaRPr>
          </a:p>
        </p:txBody>
      </p:sp>
      <p:sp>
        <p:nvSpPr>
          <p:cNvPr id="5" name="AutoShape 2" descr="Image result for loughborough university 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051" name="Picture 3"/>
          <p:cNvPicPr>
            <a:picLocks noChangeAspect="1" noChangeArrowheads="1"/>
          </p:cNvPicPr>
          <p:nvPr/>
        </p:nvPicPr>
        <p:blipFill>
          <a:blip r:embed="rId4" cstate="print"/>
          <a:srcRect/>
          <a:stretch>
            <a:fillRect/>
          </a:stretch>
        </p:blipFill>
        <p:spPr bwMode="auto">
          <a:xfrm>
            <a:off x="6300192" y="444191"/>
            <a:ext cx="2632312" cy="608545"/>
          </a:xfrm>
          <a:prstGeom prst="rect">
            <a:avLst/>
          </a:prstGeom>
          <a:noFill/>
          <a:ln w="9525">
            <a:noFill/>
            <a:miter lim="800000"/>
            <a:headEnd/>
            <a:tailEnd/>
          </a:ln>
        </p:spPr>
      </p:pic>
      <p:pic>
        <p:nvPicPr>
          <p:cNvPr id="6" name="Picture 4" descr="\\zaphod\Shares\Marketing\2015\PR\Case Studies\Drafts and Abstracts\UK &amp; Ireland\Mechatronics Lab (Loughborough Uni)\Figure 1.jpg"/>
          <p:cNvPicPr>
            <a:picLocks noChangeAspect="1" noChangeArrowheads="1"/>
          </p:cNvPicPr>
          <p:nvPr/>
        </p:nvPicPr>
        <p:blipFill>
          <a:blip r:embed="rId5" cstate="print"/>
          <a:srcRect b="3333"/>
          <a:stretch>
            <a:fillRect/>
          </a:stretch>
        </p:blipFill>
        <p:spPr bwMode="auto">
          <a:xfrm>
            <a:off x="539552" y="2348880"/>
            <a:ext cx="3712440" cy="2088232"/>
          </a:xfrm>
          <a:prstGeom prst="roundRect">
            <a:avLst>
              <a:gd name="adj" fmla="val 8594"/>
            </a:avLst>
          </a:prstGeom>
          <a:solidFill>
            <a:srgbClr val="FFFFFF">
              <a:shade val="85000"/>
            </a:srgbClr>
          </a:solidFill>
          <a:ln>
            <a:noFill/>
          </a:ln>
          <a:effectLst>
            <a:outerShdw blurRad="63500" sx="102000" sy="102000" algn="ctr" rotWithShape="0">
              <a:prstClr val="black">
                <a:alpha val="40000"/>
              </a:prstClr>
            </a:outerShdw>
          </a:effectLst>
        </p:spPr>
      </p:pic>
      <p:pic>
        <p:nvPicPr>
          <p:cNvPr id="2055" name="Picture 7" descr="\\zaphod\Shares\Marketing\2015\PR\Case Studies\Drafts and Abstracts\UK &amp; Ireland\Mechatronics Lab (Loughborough Uni)\Figure 4.jpg"/>
          <p:cNvPicPr>
            <a:picLocks noChangeAspect="1" noChangeArrowheads="1"/>
          </p:cNvPicPr>
          <p:nvPr/>
        </p:nvPicPr>
        <p:blipFill>
          <a:blip r:embed="rId6" cstate="print"/>
          <a:srcRect l="10345"/>
          <a:stretch>
            <a:fillRect/>
          </a:stretch>
        </p:blipFill>
        <p:spPr bwMode="auto">
          <a:xfrm>
            <a:off x="4788024" y="2420888"/>
            <a:ext cx="2304256" cy="1713856"/>
          </a:xfrm>
          <a:prstGeom prst="roundRect">
            <a:avLst>
              <a:gd name="adj" fmla="val 8594"/>
            </a:avLst>
          </a:prstGeom>
          <a:solidFill>
            <a:srgbClr val="FFFFFF">
              <a:shade val="85000"/>
            </a:srgbClr>
          </a:solidFill>
          <a:ln>
            <a:noFill/>
          </a:ln>
          <a:effectLst>
            <a:outerShdw blurRad="63500" sx="102000" sy="102000" algn="ctr" rotWithShape="0">
              <a:prstClr val="black">
                <a:alpha val="40000"/>
              </a:prstClr>
            </a:outerShdw>
          </a:effectLst>
        </p:spPr>
      </p:pic>
      <p:pic>
        <p:nvPicPr>
          <p:cNvPr id="2057" name="Picture 9" descr="\\zaphod\Shares\Marketing\2015\PR\Case Studies\Drafts and Abstracts\UK &amp; Ireland\Mechatronics Lab (Loughborough Uni)\Figure 5.png"/>
          <p:cNvPicPr>
            <a:picLocks noChangeAspect="1" noChangeArrowheads="1"/>
          </p:cNvPicPr>
          <p:nvPr/>
        </p:nvPicPr>
        <p:blipFill>
          <a:blip r:embed="rId7" cstate="print"/>
          <a:srcRect r="26182" b="25000"/>
          <a:stretch>
            <a:fillRect/>
          </a:stretch>
        </p:blipFill>
        <p:spPr bwMode="auto">
          <a:xfrm>
            <a:off x="6444208" y="2996952"/>
            <a:ext cx="2016224" cy="1440160"/>
          </a:xfrm>
          <a:prstGeom prst="roundRect">
            <a:avLst>
              <a:gd name="adj" fmla="val 8594"/>
            </a:avLst>
          </a:prstGeom>
          <a:solidFill>
            <a:srgbClr val="FFFFFF">
              <a:shade val="85000"/>
            </a:srgbClr>
          </a:solidFill>
          <a:ln>
            <a:solidFill>
              <a:schemeClr val="bg1"/>
            </a:solidFill>
          </a:ln>
          <a:effectLst>
            <a:outerShdw blurRad="63500" sx="102000" sy="102000" algn="ctr" rotWithShape="0">
              <a:prstClr val="black">
                <a:alpha val="40000"/>
              </a:prstClr>
            </a:outerShdw>
          </a:effectLst>
        </p:spPr>
      </p:pic>
      <p:sp>
        <p:nvSpPr>
          <p:cNvPr id="2059" name="AutoShape 11" descr="Image result for myri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 name="AutoShape 14" descr="Image result for myri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068" name="Picture 20" descr="http://aliatron.pt/e-biz/images/myrio.gif"/>
          <p:cNvPicPr>
            <a:picLocks noChangeAspect="1" noChangeArrowheads="1"/>
          </p:cNvPicPr>
          <p:nvPr/>
        </p:nvPicPr>
        <p:blipFill>
          <a:blip r:embed="rId8" cstate="print"/>
          <a:srcRect l="3024" t="1890" r="45569"/>
          <a:stretch>
            <a:fillRect/>
          </a:stretch>
        </p:blipFill>
        <p:spPr bwMode="auto">
          <a:xfrm rot="5400000">
            <a:off x="7504603" y="2296678"/>
            <a:ext cx="471578" cy="720000"/>
          </a:xfrm>
          <a:prstGeom prst="rect">
            <a:avLst/>
          </a:prstGeom>
          <a:noFill/>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364159447"/>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7504" y="44624"/>
            <a:ext cx="6840760" cy="1419483"/>
          </a:xfrm>
          <a:prstGeom prst="rect">
            <a:avLst/>
          </a:prstGeom>
        </p:spPr>
        <p:txBody>
          <a:bodyPr vert="horz" lIns="91435" tIns="45717" rIns="91435" bIns="45717" rtlCol="0" anchor="ctr">
            <a:noAutofit/>
          </a:bodyPr>
          <a:lstStyle/>
          <a:p>
            <a:pPr defTabSz="457174">
              <a:spcBef>
                <a:spcPct val="0"/>
              </a:spcBef>
            </a:pPr>
            <a:r>
              <a:rPr lang="en-GB" sz="3500" b="1" spc="-100" dirty="0" err="1">
                <a:solidFill>
                  <a:srgbClr val="0A60A3"/>
                </a:solidFill>
                <a:ea typeface="+mj-ea"/>
                <a:cs typeface="Arial"/>
              </a:rPr>
              <a:t>Orseus</a:t>
            </a:r>
            <a:endParaRPr lang="en-GB" sz="3500" b="1" spc="-100" dirty="0">
              <a:solidFill>
                <a:srgbClr val="0A60A3"/>
              </a:solidFill>
              <a:ea typeface="+mj-ea"/>
              <a:cs typeface="Arial"/>
            </a:endParaRPr>
          </a:p>
          <a:p>
            <a:pPr>
              <a:spcBef>
                <a:spcPct val="0"/>
              </a:spcBef>
            </a:pPr>
            <a:r>
              <a:rPr lang="en-GB" sz="2600" b="1" spc="-100" dirty="0" err="1">
                <a:solidFill>
                  <a:schemeClr val="tx1">
                    <a:lumMod val="50000"/>
                    <a:lumOff val="50000"/>
                  </a:schemeClr>
                </a:solidFill>
                <a:ea typeface="+mj-ea"/>
                <a:cs typeface="Arial"/>
              </a:rPr>
              <a:t>myRIO</a:t>
            </a:r>
            <a:r>
              <a:rPr lang="en-GB" sz="2600" b="1" spc="-100" dirty="0">
                <a:solidFill>
                  <a:schemeClr val="tx1">
                    <a:lumMod val="50000"/>
                    <a:lumOff val="50000"/>
                  </a:schemeClr>
                </a:solidFill>
                <a:ea typeface="+mj-ea"/>
                <a:cs typeface="Arial"/>
              </a:rPr>
              <a:t> in Space</a:t>
            </a:r>
          </a:p>
        </p:txBody>
      </p:sp>
      <p:cxnSp>
        <p:nvCxnSpPr>
          <p:cNvPr id="15" name="Straight Connector 14"/>
          <p:cNvCxnSpPr/>
          <p:nvPr/>
        </p:nvCxnSpPr>
        <p:spPr>
          <a:xfrm>
            <a:off x="6876256" y="404664"/>
            <a:ext cx="11151" cy="802888"/>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2" name="Group 22"/>
          <p:cNvGrpSpPr/>
          <p:nvPr/>
        </p:nvGrpSpPr>
        <p:grpSpPr>
          <a:xfrm>
            <a:off x="345686" y="1817650"/>
            <a:ext cx="4114802" cy="3987613"/>
            <a:chOff x="245327" y="1572323"/>
            <a:chExt cx="3791414" cy="4209990"/>
          </a:xfrm>
        </p:grpSpPr>
        <p:sp>
          <p:nvSpPr>
            <p:cNvPr id="24" name="Rounded Rectangle 23"/>
            <p:cNvSpPr/>
            <p:nvPr/>
          </p:nvSpPr>
          <p:spPr>
            <a:xfrm>
              <a:off x="267629" y="1605776"/>
              <a:ext cx="3746810" cy="4176537"/>
            </a:xfrm>
            <a:prstGeom prst="roundRect">
              <a:avLst>
                <a:gd name="adj" fmla="val 4283"/>
              </a:avLst>
            </a:prstGeom>
            <a:noFill/>
            <a:ln w="5715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ound Same Side Corner Rectangle 24"/>
            <p:cNvSpPr/>
            <p:nvPr/>
          </p:nvSpPr>
          <p:spPr>
            <a:xfrm>
              <a:off x="245327" y="1572323"/>
              <a:ext cx="3791414" cy="390292"/>
            </a:xfrm>
            <a:prstGeom prst="round2SameRect">
              <a:avLst/>
            </a:prstGeom>
            <a:solidFill>
              <a:srgbClr val="0070C0"/>
            </a:solid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Challenge</a:t>
              </a:r>
            </a:p>
          </p:txBody>
        </p:sp>
      </p:grpSp>
      <p:grpSp>
        <p:nvGrpSpPr>
          <p:cNvPr id="4" name="Group 25"/>
          <p:cNvGrpSpPr/>
          <p:nvPr/>
        </p:nvGrpSpPr>
        <p:grpSpPr>
          <a:xfrm>
            <a:off x="4579787" y="1817650"/>
            <a:ext cx="4114802" cy="3987614"/>
            <a:chOff x="231954" y="1572323"/>
            <a:chExt cx="3791414" cy="3731847"/>
          </a:xfrm>
        </p:grpSpPr>
        <p:sp>
          <p:nvSpPr>
            <p:cNvPr id="27" name="Rounded Rectangle 26"/>
            <p:cNvSpPr/>
            <p:nvPr/>
          </p:nvSpPr>
          <p:spPr>
            <a:xfrm>
              <a:off x="267629" y="1605777"/>
              <a:ext cx="3746810" cy="3698393"/>
            </a:xfrm>
            <a:prstGeom prst="roundRect">
              <a:avLst>
                <a:gd name="adj" fmla="val 3445"/>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ound Same Side Corner Rectangle 27"/>
            <p:cNvSpPr/>
            <p:nvPr/>
          </p:nvSpPr>
          <p:spPr>
            <a:xfrm>
              <a:off x="231954" y="1572323"/>
              <a:ext cx="3791414" cy="390292"/>
            </a:xfrm>
            <a:prstGeom prst="round2Same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Solution</a:t>
              </a:r>
            </a:p>
          </p:txBody>
        </p:sp>
      </p:grpSp>
      <p:sp>
        <p:nvSpPr>
          <p:cNvPr id="30" name="Rectangle 29"/>
          <p:cNvSpPr/>
          <p:nvPr/>
        </p:nvSpPr>
        <p:spPr>
          <a:xfrm>
            <a:off x="4761570" y="4581128"/>
            <a:ext cx="3836020" cy="954107"/>
          </a:xfrm>
          <a:prstGeom prst="rect">
            <a:avLst/>
          </a:prstGeom>
        </p:spPr>
        <p:txBody>
          <a:bodyPr wrap="square">
            <a:spAutoFit/>
          </a:bodyPr>
          <a:lstStyle/>
          <a:p>
            <a:pPr algn="just"/>
            <a:r>
              <a:rPr lang="en-GB" sz="1400" dirty="0">
                <a:solidFill>
                  <a:schemeClr val="bg1">
                    <a:lumMod val="10000"/>
                  </a:schemeClr>
                </a:solidFill>
              </a:rPr>
              <a:t>Using </a:t>
            </a:r>
            <a:r>
              <a:rPr lang="en-GB" sz="1400" b="1" dirty="0">
                <a:solidFill>
                  <a:schemeClr val="bg1">
                    <a:lumMod val="10000"/>
                  </a:schemeClr>
                </a:solidFill>
              </a:rPr>
              <a:t>myRIO</a:t>
            </a:r>
            <a:r>
              <a:rPr lang="en-GB" sz="1400" dirty="0">
                <a:solidFill>
                  <a:schemeClr val="bg1">
                    <a:lumMod val="10000"/>
                  </a:schemeClr>
                </a:solidFill>
              </a:rPr>
              <a:t> to control all on-board sensors and experimental equipment in a high altitude balloon, from the launch to the landing with real time monitoring and post processing.</a:t>
            </a:r>
          </a:p>
        </p:txBody>
      </p:sp>
      <p:sp>
        <p:nvSpPr>
          <p:cNvPr id="2052" name="AutoShape 4"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4" name="AutoShape 6"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2" name="Rectangle 21"/>
          <p:cNvSpPr/>
          <p:nvPr/>
        </p:nvSpPr>
        <p:spPr>
          <a:xfrm>
            <a:off x="496444" y="4563125"/>
            <a:ext cx="3836020" cy="1169551"/>
          </a:xfrm>
          <a:prstGeom prst="rect">
            <a:avLst/>
          </a:prstGeom>
        </p:spPr>
        <p:txBody>
          <a:bodyPr wrap="square">
            <a:spAutoFit/>
          </a:bodyPr>
          <a:lstStyle/>
          <a:p>
            <a:pPr algn="just"/>
            <a:r>
              <a:rPr lang="en-US" sz="1400" dirty="0"/>
              <a:t>Developing an embedded system which operates under low pressure and temperature conditions - </a:t>
            </a:r>
            <a:r>
              <a:rPr lang="en-US" sz="1400" b="1" dirty="0"/>
              <a:t>space</a:t>
            </a:r>
            <a:r>
              <a:rPr lang="en-US" sz="1400" dirty="0"/>
              <a:t>. The system must carry out various experiments, including the study of solar radiation and atmospheric pollution</a:t>
            </a:r>
            <a:endParaRPr lang="en-GB" sz="1400" dirty="0">
              <a:solidFill>
                <a:schemeClr val="bg1">
                  <a:lumMod val="10000"/>
                </a:schemeClr>
              </a:solidFill>
            </a:endParaRPr>
          </a:p>
        </p:txBody>
      </p:sp>
      <p:sp>
        <p:nvSpPr>
          <p:cNvPr id="125956" name="AutoShape 4" descr="data:image/jpeg;base64,/9j/4AAQSkZJRgABAQAAAQABAAD/2wCEAAkGBxAPEBAQEBAQDw8QERINDg8QEhAQEA8QFBEWFhQRFBQYHCggGBolHBYUITEhJSkrLi46Fx8/OD84NygtLiwBCgoKDg0OGhAQGyscHBwsLCwsLCwsLCwsLCwsLCwsLCwsLCwsKyw3NzcsLDc3Nyw3LCwsNywsKywsLCwsKywsN//AABEIALgAsAMBEQACEQEDEQH/xAAbAAABBQEBAAAAAAAAAAAAAAAAAwQFBgcBAv/EAD8QAAEDAQQFCAkDAwQDAAAAAAEAAgMEBQYRIRITMUFRFiIyU2FxscEHFDRicoKRkqIjUnMkgaEVQkNjRIPh/8QAGgEAAgMBAQAAAAAAAAAAAAAAAAUBAgQDBv/EACgRAAICAQQBBAMAAwEAAAAAAAABAgMRBBIhMQUTIjJRFDNBI2FxQv/aAAwDAQACEQMRAD8A2mWcNw2bEAMZrTaP2oAavttg/agBP/X2e6gA5QM91ABygZ7qADlAz3UAHKBnuoAOUDPdQAcoGe6gA5QM91ABygZ7qADlAz3UAHKBnuoAOUDPdQAcoGe6gA5QM91ABygZ7qADlAz3UAe226w/tQA4itZp/agB/DUh2OzZigBq1utcBjkBmgBd9nQ4c5o7SUAlkZOpKE74/uCrvj9nT0Z/R59QoP8Ar+4I3x+w9Gf0KQ2VRP6LWO7jipUk+iJQlHtCv+gU3VhSUOGwqUbYwgBqaSzscMYsRtGkFf05fRXcg9Ts/jF9wR6cvoNyD1Oz+MX3BHpy+g3IPU7P4xfcEbJfQbkHqdn8YvuCPTl9BuQep2fxi+4I9OX0G5B6nZ/GL7gjZL6Dcg9Ts/jF9wRsl9BuQep2fxi+4I9OX0G5B6nZ/GL7gjZL6Dcg9Ts/jF9wRsl9BuQep2fxi+4I2S+g3I9CloBvi+4I2S+g3IUa2iGx0X3BGyX0G5Cs8AjBc083BULCNgSaRk7MPNAEVfm3dSzUs6b9vYFk1Nu1YQ18dpd73vpGdtb2nE5nNLx/hHT3n6oyGB1ZdqSUrtOM48QTtV4WOD4OV2njasM0i715oqsYHmyDa0pjVepnntVop0vPaJ17QQQdhyXcwlBvP6PGyky07i2Q5lpxwK3U6vHEjNZRnlGcWhRzUr9CZrmncc8CmEZRmsoytOPZ4Y4HefqVLQJijWDifqVBJ71XafqUE4DU9p+pQGA1XafqVAYDVdp+pRwGA1PafqUcE4O6ntP1KOAwGq7T9SgMBqe0/UoIwGq7T9SgnB5kjzbmekN54oINurX6NHj/ANbfAJJP5MYLoZ3Vdi6b5fNVJKTe9+lWye7klWofvPUaBYpRDOP/AMXE2Fvu7c7WtEs5wBzDexa6tNnmQp1Xkdr2wJSvuNC4fpuLSustLF9Gavyk0/cU20rEqaN+kActj2rJOqdbyhtVqar44ZcLoXrbOBFKcJBkCd610ajdwxVrtA6/dHouC1ikYWrZENU0tlYHcDhmFeFkodFZQUuzMLw+jyaAmSmOsZt0N4TKrWKXEjHOhrlFQL3MdoPBY8bQVrwmso45x2LskUYLJi7ZFUtkVa4KC2RUNCgk6IkZA7qVGQwGqU5ANUjIYOOZggBlNtb8Q8Vb+FGbNa5woT/G3wSSfyZvj0NrpdKb5fNVJKRer2yfvSm/5s9Vof0REruUgmqWNOwEEqKY7pltXZsqbRrzGgAAbBkE2R5RvLyelJAnNC14LXAEHcVDSfZaMnF5RULcuWHObLTHVvBxWSzTLOYjTT+RaW2zlFqoGPbG0POLgMCVqisLkW2tOTa6Oy1sbTg57Qe9DkkCqm+ke4qhj+i4HuKlST6KyhKPaIS8F0qasB0mhsm5wG9aKtRKBwnUpGV25dSqoj0TJHuI4JnXqITMcqpRIeObHv4Ls0UTHDJFXBdMXZIowWTF2SquC2RdkijBIsxwKqSeiEANJlZFRhNtb8Q8Vf8AhRmyW17Af42+CST+TN8ehC6XSm+XzVSSkXq9sn70pv8Amz1Wh/REkPR7EHVDnHcF00q9xn8pLFeDS0yPOggAQAIAp18bymE6mHpnpHgseov28IbaDRKz3z6KFJLI4kue4k9qwuTY8UIxWEhWkrpoTpMkOPAlTGco9FZ01zWGi3WFffFwZUDDHIPWurVfyQp1PjMLNZdgWSt3PaR3hboy/qE0oNPDKTeT0exTYyQHVybcNxW2rVuPEjLOhPlGbWnZ89G/QmYRwdhkUxhOM1lGWUXHsSjlx2KWgTF2SKMFkxdkirgumLMkUYJHDJFXBOROZSiBhNtb8Q8Vf+FGbHbXsB/jb4JJP5M3x6ELpdKb5fNVJKRevKtm7SlV/wA2ep0P6ESno6cBM/uXTSdmbyq9iNHTE8+CABADa0KjVRvfwBIVZvCydKob5JGO1dQZZHyO2kpRKWXk9bXBQgooRJ/uTsVS5YrKudPO3TedAHYFor00pLLF93kYVvC5ELUujUQgkfqNH1UT08ol6fIVz4fBy7t5ZKR2g/F0ewg7Qiq9weGGq0UblmPZp1BWsnYHsOIP+EyjJSWUectqlXLEjzaFnRVDdGVgcO3ausZuPRxlFPszO8no5kjLpKV2I26CY1axPiRknp2uYlKe50btCVpY8ZZ5LYsPlHDlPkWZIowWTFmSKuCyYuyRRgsmKl2IUEjOba34h4q38KM2O2vYD/G3wSSfyZvj0IXS6U3y+aqSU6+rNGscf3ZpXqF7z03j3mkLkzaFUBxyRpniZPkY5qNVTQ8wCABAENeyTRpX/Rcb3iBr0SzajJ2pUepLFcmzNdNpuGLWZrRpq90ssX+Qv2QwjTgMMhsTM82BGKAK9bl1IakEtAY/iFns08Zm/T6+dT55RXrEpauz5xGQXxPOGPBcK4zqlj+G7UWU6mvd00aEFvER1AEHb116esaQ9gD9zwMwu1V8oM5zrUjLLfubVURxaDNFxAzATOrUxn3wY50yiQUc39iNo4LvgomOGSKuCyYsyRRgtk8zbW/EPFH8IZsdtewH+Nvgkk/kzfHoQul0pvl81Uki/SLQc1sw2jIrFq4cZHPi7edhT7KqdVPG/diMVkrliWRtfDfW0bJBJpNa4bwCm6eUeSlHDaFFJUEAQF9B/SuXDUfA3aD9qMsGxKz05oXo7jwiceJTDSr2iDyj9+C4LWKQQAIAb19UyFhkfsaMVWUlFZZ0qhKctqM6r76TyOOrAazYOKXz1Mm+B/V42uK93YlDe+qZnke9QtTNF5eOqZY7IvxFJg2UaDjv3LRXqk+GLr/GTjzHlFrY9sjcRg5p/uFrT/qFcotPDKheW4UNTi+HCKXblsK2U6qUeGZ7KFLozO17HqKJ2jKw4bnDYUxhbGa4MkoOHY0ilxV2iExbTx0fiHiqvosbRbXsB/jb4JHL5MYLob3S6U3y+aqSSdv0Ingew8CR3rnbHdHBo01rrsTMecwtLmnawpQ1hnrE9yz9mp3OtMT04H+5nNKaUT3RPM6+h12f9J9dzCCAIi9LNKmkHYuVy9hq0bxajJNxSg9WaP6Pj+ge9MtL8Tzvk/2FrWoWAgAQBSvSRUlsbGA4BxzWPVy4wOPFQTk2UM5BYB4Wa790n1DdZIdFp2DitNWnclli3VeQVb2xJGtuC0tOg/PcustIscGevyrzyiJpayssp2EgdJET9AuUZTpfPRpnXTq1mPDL9Y1sxVbNKNwx3t3hbq7FNcCTUaadLxIdVlHHM0tkaHA5ZjYu0ZOPKMzin2ZzeT0ckYyUru3QTCrWfyRknR/UUCpZJA8MmYWuDh4rampLKM/KfJuFsn+g/wDW3wCRT+TGcehC6XSm+XzVSSxkIAzK/VlmGYStHMf0u9LNTXtllHo/HX74bX2hK5dq+rz6B6EmSjT2bZYL+Qo9SGV2jUgcU0PMggBpa8OnDI33SqTWYnaiW2aZjb24FwO4pO+Geti8pMv/AKO3/pOHAphpXwIvKL3ouK1ikEACAKN6So+bG7tWLWLgdeJfLRS4G6UjBxIWKPLHE3iLNmomBsbAMgGjwTiPCPIWvMmLqxQQqqVkrdF7Q4dqrKKl2XhZKDzEqFddaSmk19E7DPF0e4rLKhxeYDSvXRtjstRb6J7nRtLxg7DnDtWqL45FdiSk8dCysUIy1rAp6rDWsBIzBwzXSFsodFJVqXYneNgbRyNGwNAHcFRvJdDO6XSm+XzUAWRAEfbVnNqYnRnhl3rnZBSWDvp7nVNNGRVVM+GQxuxDmHmnilMouLwerhNWRyv6aTc+3RURhjjhIwAHtTGi3csHnddpXVLcumWRaReccMcuKAXBkl5qURVL2jYTiEpujiZ6rR2b6kS3o9rNGV0e4rtpZc4MvlK8x3GjJgefBAAgCAvnQCamdxbmFw1Ed0TdoLdlv/TLqR+D2Hg7NK49npbFmLNpon4xsPuhOY9Hj7FiTF1YoCABAAgAQAIAib0eyy9yAGN0ulN8vmgCfjqGOLmtcC5uThvClxa5IyKKCSt3tu6KpumzKRufes19O9ZQx0WsdTw+jOqeeWmlxGLZGHMcUvTcGP5xjdD/AEzSrv3niqQGuIZJvB3pjVepnntVoZ1PK5RPhdzAUf0i0GTJwMxzSserh/R14u7lwZVLErdROx+4nNZKpbZZGmpq9Sto2CCUPaHDYRim6eVk8nKO14FFJUEAJzxB7S07CMFDWVgtGW15Mft6gNNO9m7HSaUothsker01qtryaFcq0ddTgE85mRTDTz3REPkKdlmfsl4rQie4sDxpDaMc12U03gyumaWcDoKxyOoAEACABAETej2WXuQAxul0pvl80AZ3eW1KiltKofC8gaQJbuKb01xnUkzBZJxnwXG7XpBgqMGTfpSbMTsJWS3SSjyjvXenwy6seHDEEEHYQsbWDQV68l2GVQ0mYMk4jes9tCn0MNJrpVPD5RnddZ09M7nNLSNjwl8oSgx/XdXcuCbsK+ckODJue3928LtVqXHiRi1PjYz5hwXR88NfA5rCHYjZvBWzMbI8ChQnp7E2ZTVU7o3vjdk5hy7krktrwenrmpxTX9NHuPa+vh0D0mZJjprN0cHn/I6f057vss60i0EAcQBXL5WJ6zFpMH6jMx2jgs+oq3rgYaDU+lPD6ZRrsWqaSfnZNJ0XhYabHCXI61lCuryi32zdgVB9YppDG8jHLYVssp3e6Ipo1np+yxZRCQW9W2e7RqGl7NgcuCtnX8jZLS0ahZhwy4WJeOGqHNOi79pWuu6MxXqNHZS+eiZXYxggAQBE3o9ll7kAMbpdKb5fNAGb30ZjX1HxJxp/1ow2r3Mr00AO3bx3rQmcWidu/fGpoiGuOth2HHaAuFumjPrs6QtlE1awrzU9Y0FjwHb2k5pZZRKHZshYpEpU0rJRovaHDtXBxT7O8LJQeUyt2lcqCQHQ5h/ws09NF9DCrydke+Rrdu601JOX6fM3jiq00OEsnTV66F0MY5EPSDYxOFRGMx0wOCrqqv8A0jp4zU4/xyKvd+1DTTNkHQdk4LNVZslkZaqhWwx/TXqaobIwPacQRiE2i8rKPKTg4SwxVSVOIAEAUO+l1ycZ4R2uaFh1FH/qI80Gux7JiNy7zav+nnOG5pO5V09+PbItr9Fu/wAkC81dJFUMweA5p2FbXFSXImhZOp8cFAvFdaSldr6YnRGeA2hYbaHB7ojzS66Ny2WErdO9wlwin5r9gJ3rrRqM8SMut8ft98Oi5grYKDqAIm9HssvcgBjdLpTfL5oAzu9/t9R8Sb0frRis+TId7F3yUaEHxqSuBFgdG4PicWOGeWWKl4fDK8rovd2vSOWYR1YyGQesV2jzzE0Q1H8ZpNBXRzsD43BzTwS6UHF4ZrUk+hyqkic0Qe0tcMQRgVDWeC0ZOLyjKr02A6kkLgMYXn7UrvpcHn+HptFq1dHD7Q8uheU05EUpxiPRPBX09+3hnLXaL1Fuj2aTDK14DmkEHYQmKafR56UXF4YopKggDhGOR2IApl57miYmWDmv24LHdpt3MRvo/IuHtn0QtlXmnoHamoaS0ZYnHJcYXyr4ka7tHXqFvrfJfLNtaCrZzHA47WlboWRmuBLbp7KXyUS+t3zTv18XRccTh/tKw6ina9yHfj9WrI7JE1cm8mtGolPPA5pO9dtPfu4Zj8hotj3x6LmtgoIm9HssvcgBhdHpTfL5oAzy9/t9R8Sb0frRis+RHhuIXUgTdGpyQ0IPjU5KtCEsOO0YqyZVocWTa9RRPDonnRG1hOSpOuM1yEZyj0ajdm/kFVg2T9KTZnsJS27Syh0bK71LsuDSCMRmNyyNHcQraNkzCx4xBVZRUlhnSuyVcsozG8F1pKUlzBpxHP4Utt07hyuj0el10bViXY2sS8U1M7Jxcze0qtd0oM6ajRwtX+zQ7GvLDUgDHRf+0rfXfGQhv0U6v9onF3MQIA4gBjaNkw1AIkYDjvwzXOdcZdnerUTrftZTqu5c0BMlJIQduisktNKPMGNYeRhYttqJmytfVQvhqmYOwwDuPau0N044kZLnCqanWzPaqB9HUYA4OY7EdoS+Sdch9CSvr/6ard61W1ULXjaMnDtTSqzfHJ5nVUOqeDzej2WXuXUzDG6XSm+XzQBnV7/b6j4k3o/WjFZ8hnCujBCj41GSRB0atkrgQcxSVaEXxKclWhs+HPEZEbCFbJXBaLt34npCGS4yRf5CzW6WM+UdYXOPZqNi2/T1jQ6J4x3tJzCW2Uyh2bI2KXRJyMDgQRiDtBXFrJ0TaeUVm17mwzYlnMf/AIWazTRl0MaPIzhw+UVOrulVwHSZziM8RksstNOPKGkPIU2LEi3XMqql7C2oaRo5NJ3rZQ5te4Va+FSlmssy0C4EACAOIAEAUH0iWaAWzDuKwauv+j3xd2fYyOuRapglLD0HYLnprNrwd/I0b45/pebzHGkkPFqZnm3wMrpdKb5fNAGd3v8Ab6j4k3o/WjFZ8hjCujBD1gyVCx4fGpyRgQfErZIEHxqckYEHxqclWhCSJWTKNHinfJC8PicWOGeSlpSWGQsrov8Adv0j5iOrbgdgePNYLdH/AGJpr1H8Zo1LVMlaHRuDgc8QsEouPZqTT6FVUkAEBk6gBKSdjSA5wBOzFQ2kWUG+hRSVOoAEAVi/zcabuKzan4jLxr/ymawPLdEjbiPFLYvB6Gaymatbh/oXfAPBOY9Hj7PkxtdLpTfL5qxQzu9/t9R8Sb0frRis+QxiXRghcSqME5O61RgMgZAVOAPDgCggSdHipyAg+NWyVaEXxqclcDeSLEZjFWTKtDyxrcqaF4dG8ujG1hOSpZVGxckxnKBqV27809WA1x1cmzApZbpZQ6NcLlItgOOxZTuCAIe8diets5rzHI3NrhxXK2veuDXpdR6UuVlFYpLyVFA4Q1bS5uxsnELLG6VbxMYz0deoW+p8lzs61IqhulG4HsWyNil0KbaJ1vEkPVc4lK9IVpM0BCDi47exYtVNYwOPGUy3b2UNg6PePFYUPJdM1a3PYXfxt8E5j0eOs+TErrswdL8vmrFDNr3+31HxJvR+tGKz5EZrF1K5DWqcBk7rFGAyGtRgnJ3WowGQ1qMBkNajAZPJwKCBNzVJDQi+NWyVwN3w4HSHNcNhCnOeCrRa7t38npSGVH6kewHeFmt0kZcxOsLnHhmpWTbUFU0OieDljhjmEsnVKD5NkZqXRILmXGdqWXFUs0ZGg8DvCpOCmsM7U3zqeYmeWjd6qoHF9O4uYc8BuWCdM63mI+q1dWoWLOxpyqq+iXYHYcVz/ImdvwKe0RcsrnuL3nScd5XJvLyzTGKisI7BE6RwawaRxBy71MU2+CJyUIts1a2WH1Jw36A8E5j0eQm8yZ6sWPRL+0DzUlDPr03brZayaSOEuY44tdxTOm6EYJNmSyEnIi+Sdf1Dl1/Ir+ynpyDknX9Q5H5Ff2HpyDknX9Q5H5Ff2HpyO8k6/qHI/Ir+w9OQC6df1DkfkV/YenI7yUr+ocj8iv7D05ByTr+ocj8iv7D05ByUr+ocj8iv7J9OR3kpX9Q5H5Ff2HpyDkpX9Q5R+RX9kenI4bpV3UOU/kV/YelITfc6uP8A45U/k1/ZDqkFFdi1Kd4fDE9pG7HIqJX1SWGCrnHo026tXWSMwq4tW4b+KXXKCftZqrcv6WBcDqcc0HI5hAJ4IO0rrU850i3Rd2LhOiMjbVrrK+CFdcNmOTjguP4iNi8rLBPWLd2GlzaMXHaSu9dMYGHUaydvY8tduMLxxGS7GQRkYWEOaRjhsQAnLa5b/sB/ugBq+8bh/wAWP90AJm87up/JAHOVDup/JAByod1P5IAOVDup/JAByod1P5IAOVDup/JAByod1P5IAOVDup/JAByod1P5IAOVDup/JAByod1P5IAOVDup/JAByod1P5IAOVDup/JAByod1P5IA7ynd1P5IA9tvI4/8X5IAcRW2Xf8YH90ALaTpccSMADk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6" name="AutoShape 8" descr="data:image/jpeg;base64,/9j/4AAQSkZJRgABAQAAAQABAAD/2wCEAAkGBxQSEhQUEhQUFBUVFBcXGBcXFxUcFhUXFxgYGBYYFxwYHSggGRomGxgXIjEhJSkrLi4uFx8zODMsNygtLysBCgoKDg0OGhAQGywfHCUsLCwsLCwsLCwsLCwsLCwsLCwsLCwsLCwsLCwsLCwsLCw3LCwsLCwsLCwsLCssLDcrK//AABEIAKYBLwMBIgACEQEDEQH/xAAcAAABBQEBAQAAAAAAAAAAAAAAAwQFBgcCAQj/xABGEAACAQIDBQUFBQUGBQQDAAABAhEAAwQSIQUGMUFREyJhcYEHMpGhsRQjQnLBQ1KC0fAVM2KywuEWU4Oi8SRjktIIF0T/xAAYAQEBAQEBAAAAAAAAAAAAAAAAAQIDBP/EACIRAQEAAgEEAgMBAAAAAAAAAAABAhESAyExUUFhEyJxMv/aAAwDAQACEQMRAD8A3GiiigKKKKAooooCiiigKKKKAooooCiuLlwKJJAA5nQUxu7cwy+9iLI/6iT9aJtI0VCXd7cGv7dD5SfoKSxW+eCtxmvocyhhlltDwnKNPI1dU5RYKKqFz2j4EGFdnPRQP1IpG77ScMoLG1iMgBJbs5A6e6T5etONTlF1oqgf8c4thK7PuqORuSunL3wsU0ub740utrs8NauPoqPds52PgvbEn4VeJyjSq8rOMRvLtLtUwnZ4dL10M6XSxyC2gl1MKe/JHLgTXl65tPQPilBM/wB1bLcBzMLFOJyaRNeTWb4XZ+Mu+/i8SB1CMs+XfNNsFuzcv9q2IxmJdrd5rZE21AVQpQnMp/CR04mpqHK+mm3MUi+86r5sB9aRTalkzF22colodTlA4k66Csh2rs/C4ZQblwOxJ7qX87mNZhCoiOpHLjSO2Ts04Jblu9aW4eyY2zfbtiCwz22QuSsrIg1dRJlfTV33pwg17e2fIz9KZXt/MCv7afJH/UCmrbl4dgDbtWUBIYHs1YkETBzg9ac4TdVEbNm/hCIF+AFP1N5GeK9pGDEC12l9iCSltSWQAx3hTdvaEx9zBXz4sLi/W3Hzr2zhBZ2syTpiMHx0Gtl5+MP8qoG9u/GR79q1YQOrZWuuxkMrZWyyACRrr40lhZkvg33xUF/sDG2sliHWco4xMSfCm43r2k6C4uEt20ZQwLsnunUE9+eEcqy3Ze/uLsK1rNZuhmaTdEt3lEKMjABdDWuezrHLidnYa4wRioa2570fdlgIHll48qbno432jW2/tJiIuYdJjhrx1H7NhwPWrTupfxP3i4q4lxu6VyiDBmR7qzqOnOqntjfIDEvZtBLduypLNC9o7KQpRc2gGYx17vjVcxWzXLWcThLly5ibt4aKzM2uZmLwPulWABJgg1nLP1GscfdbnRXNuYE8Y1866ooooooCiiigKKKKAooooCiiigKKKKArktUVvFt1MLbltXb3E5sevgBWWb5704gYS2VJJvX3t3COIBXMFXpyHkKsS0/21tw7RxqWGzphEvZMqnK15wcuckfhnh8eNO9o7sWMMiu6hEmCbly+xOkiAHPINVL2Wxt9mfxIVbTqCDWwbxw+GYi3bumAVW4QFJOoGpGsEwJ5Vd2eGLNzal7Js4K5dVMuHZmkCbDZZHi6np61KbF3YsLiMXbNmwGFy26t2SmEuW+CyNBmQmBAqr7D3sLYyzYtWsKt1n0AskSI78OxMah9QeVXHbO8eGwmPJvX7aB8OofUkh0ebYIWSCQzRpyqcqmE7dzy9sGzb/vMR2YJkAsqAeAnlrXO09mW2wt62js4NlihzBg0qT8OEGsT3o3i+0Yu47ot22xJTtn91S4yhJ4HU90ciTpFaz7N9vC/hvsxWOws2ranvd9TbglpGkEEdNBUt23qIr2gbeZNn4a5bgNeW2WYwQqhJMAzLFlj1rHsZirj3M7veLi4e8YDDMBEEaiOoq+72M7bOsQdbWIvWCABprnTieMcPKsouYkyRlAiJBknu6cZ40Vd9wNrMm0MI917jd7Ie0uFveJU6Hj7w+Ar6VuEIhaPdBOg6CvnPYu7JbZVzaAgPZzOABrK3O8P8IgTA6jhW3bK2qb+DS7MhlhoUjiQDqfA0Uw3f3jdr9z7Tes20cqLNslVeTy7xliZGg4U33kxPZf2ko54e3fGoENBQsPIqh9Kw7e7BEYrEmTm7VzJ1I1zqQTGWA0QsnStgxGI7dsHcPDG7PeydOLsguCPGRxqRGI4tszAtBJJkvJZg+skDQSZgchTW0Rl5e7yQnVDrx5xpTjEyrMO9IMkLEyDrmJ5/QCkj72s+8eLxow5D+uNUfTG6O3bb7PtXrjhQlle0LaZSog5unCo3He0/CW7gVFu3lzKpu2wnZqWMSczBiBzIBAqgbg7QzbNxlg6zYdYBkA6jifzD4Gsxd5TWYyg+P8AUTQbxv3vNhrOMwV8XkYWmbtQpLFbTqy6hec8FPHKaxza91Ll12Q5luM+UsJJUklYU8ORJpgr/hAyK2q2zqpkdyT0hjr41xibjLbUmAZiFjzGvIaUCqMZkB9QraW1Go0P6mtT9j+02FvF4Ylo7zpmI0kASI4CI+FZOkED3fxLq7GM2o0q3+zHGhMcglYupl0DakiNSfHlRTXbGCxRxTuoLObjuIiYJJOjaMOorR/Zps/EqxxGIIQKR3QAuYuQGa5HvELwBOmtMt5toLhkzBVN3MRBGghczN48QB58dKbYNVxyrav4hj2fenMEUTGYqACGKiSF4maxasbgDXtZ/wCybaLdi1i9c+8VyUtsfvOzjjlOoEgmOVaBWogoooqgooooCvJr2qxvrtlrKC3b0a4D3v3VEAx4maCSv7dtKGbMuVGKliwC5hxE+tRd7fjCrxvWfRi30FUx07TZ2KT9wq4/X/LUBujjbareF9LZtqofNlXtQ2aBkbiTPAVvHHc25ZZ6umjXfaJhRwuFj0W1cNNrntBX8FnEt/0gIP8AFVFXbduGPaXZZ3IUopgEZFkmeKxInWTXq7aTkuJnMTAMAyxMSNR4x08q1wTn9rRj/aS6R/6e4J4Z3VZ0B/CvRgfWmWE9pF25dtqbaqrOFPfcnUx4Cq5jtq2yNbDnjHaOWGYc4MgnqKhsbjQzBlRUKye7wPeJHADgIHpWphNeGLnd+Wib0jM4fmwE+mn9edVjbyZsFcjjavWbg8BJRv8AtNWfaz57asOvyYAj9ag3sdpaxFr/AJmHuD1AzD6Vxd0Il0wI5qKue++KF3YtqTr9z4wUOVtPIGs/wN7NZQjmo+Yq23HN7Yrr+5dZfHvLmX1kmh8s8x7It60bnadkG7y2ywcg/uQdG1PxplYtF5suVWJ7rDKQw1bNzHeBHgaX20xa2rgiYVgdOPM68KRwt3PeJOW+XJLOxicxhieHFm1OnCaikbwY3VEhBlgtAOWdDx/81sPsP2aws4i9dL584tiD92yKMwKwIbvM3yrKlvWrQbtbLSpyojCSDPAk/hiDPPStb9mm+DXWOFuWrFi1bsqbTI0C4SwUasdWaSYiZoGmOs9zaNoj3LtvEgfmlG/SscZALhPAsSNZLd4eGgJ41uO3MKxx960NBisFdT+NQWWPHu1heNv5DwYTB00HUyeZnjQSmE3gxVvDHDJfuLZKtNtUGUye9xE6+dbZ7L37TZwHQx7pJH4esA6DhwrGNytk/b8QbMMDlZh3zGpAPHjxnTXjWrezBPs17GYAwexchdHMjKrAxy0oql+0XCdnijpo9tW1J8UMk90cF146irFsPHTsvAXxxwuMCNy7ubrPDKy0l7XLMPbaNRnXQajTOCddPdbXkKZbkE3dn7Sw+krF1eJ4jiD0lOJGulZgqm+uDFrG300yi64Enuw8keJMEeUVBBgRIj3QdLZ/CfHwq4e0oZrtnED9vhrNwGNZy5WCjrK8fOqkRwmfeI1cfiGmg/8ANaFq3DxMPetywDowHdABlZgddQKqV9ctx1mIdh8SY+RFS+6eLyYm0QV1AHvEkwdfSBTbemx2eKuD184kf6RQMsNcErlMkiCXmATKmJ5QR5Gk71sdncAQqFaRJJza8RXmbiGKkAyE6g6yY110EUuU77KcwZ09ziq6cAefKgQwbnJIzGI4KvIxxPOpfYuJNrEWX73cuxq4A4yPOoLZ5B0OXWR3p5jlHiPnTxHESMumRhCMeHdMTxoNH9qeCdrge3qpWfASIIPgRGtQ+6Wzsbde3bXuoCAHy22KA80OsmOBI0niKv8Ahry3bFi45AVrK6nqoMyPIfpVX2dt9ndwLhsoZQLbABhh7xI1kZuUDQ1ihvtzDtgNp5rcoBcXK3Kcog+Ouh6hta3zZWNF+zburwdQfLqPQyK+f969kjC5kRibbWWdu9mVLmvZZXgBnJyHKJIkzWo+x/aXbYCJ/u7jD0YBx/mNbxu8Us1l/V6oooooooooK3vfvbbwIQFDcd5IUECAOJYngJ8PpWQ7V3te7fvXrmYhsoS2SYtxMqOXQzzqW9pt8vj3H7iog+Gb6saq/ZBkdTxiR5j/AGrtjhOLhlneX0tG4+2lxLXrJGU3bTKB1YCY84k+hqmXMO6yCrAjiCCOHnSu72K7DEBlMSJH5l1+kirZvDvXirlorhR2VwsvfIWAvP3p+lJlqbkS4crq1UcPiCoILMBMwADJ9adI7Pw+0P5cOPhMVaP+K7wABCgwASSuump0qGx+1bz4m3eOJyLbWOzDMFYnNqwBAPHpypepfR+LXyaf2TfuRksX/wCINHxYAClcPupfckE20jiC4LDzCz404vbyueN4ekn9aj9iWvvbgsuxuX2LmdMxEnTTlJqfky9LOnj7XwYfLYyE5iqpJ65dCfnUdgTF1OhOU+Td0/WpjAjNYQniyup/Mv8AQqtu8NI5Ga5usVfZ4C9rbbTs7txY/KxA+VWvdYi5hcbaAzdxbgnqpiPhFV3bFuMdiAOFzLdHk6j9QamfZ9eH2o2yYF21cSOpIkfMUFGxifdFCPdZ18dCY9Yj41E2ye4WWNNFT3jl0GYc9YJ6ip7bFrJcvLB0ZW18oPzU1A4fDsA7orAWrihrmndLyUBHH8DH01qK7xdtgri4SSIcSCO6fdOo1BB0Ipxu1iGVlVVLO1xDbVFJzurqUAnnmEada6uubgC9orqEKrprE6GTqQdePCrh7OtgMblpcTctWrWHuC+rZ1DhwQQqkjRSePkaDQd6j2eKwV9p0vKrTHBzlMxygmsd39wQTEvaiOzdxJ0HEgcNSdAa2v2l2C2EZ14oVYfGsj9p4IxZvcRdtWbwIB/Gi5onxU60Fc2Xta7hbgvYe52T5IDKkmDKtowIq9+y/a9y5tNnvOzvc95mBGbSAO770A8+lZkmKLRoxA0Jzawf5VpeG2A2zb2DxPK7cNsy0kAJIkrpBjhRVs9qWzpsFo9xkaAunHIdHPQ89NKqPsqugYy7aPC/hnXXMZKEHzMANw041pu/VgXcLdUa57TRxjVZB73HXlWL7oY3stoYS5OnbBTHS4MpBK6fiOgAj0rHyfCV3usZsBhifes3cRh2g96A4ZAZ4CCfSqJmGUxlmFbRCeBiZ51q+8+C+42lZ1PZ37OIAAMBbk2297WOFZUkkgax3hM5RqJ0HxithxhnyuphtH4ZVEgwdfDjUtv5a+9tXIAzqOnMAn1nNVfBET3eCtq06qYMxVn3kQXMFYuAE5YBJmND4+D0FXtTrCrBUEsf8JiB0P6UuGjs4cqoMHOPebnB/dmYpoAJWVLHMQFHMsNPWacH3DBVmmQjfgAiWk9ST8KBtZGS6wE6HgIkifHwNPAp4d78S6uomRI0ppjli6CYhhz4cIPD0pdLgme7qFbRG5aHjQajuw5xGyMqkZ7bEDWfGJ8s1UjC4XFWrhFvVm0jSdOEgkGfEfGrV7L7xKYm1xIOZdMo0MaeEHj+lPNu7SNm+iWyEY/jKo0KQSIzCc3db4is0NN59h3hs23dva3BdnIoHct5SDlC8p1J68TVq/8Ax/uzh8QOhtH4qw/0ioHaWz1v2bmJF13voAFhmLkgqqqEy6KRmOaQAasHsWvL22NVSDIsnuxGZc4uRGkZyeFXC9rEynitWoryvaqiiiigxrfTZZu4rE3UY6XAsQPeVFEST4VS8YzquZgBry5irzvegRr8sxBxLQAdJgk8OhMVnt4hluQZGvpziu3St28/Vk+ET9q7y+Bp2LzEzJM+Z+lRL6P61L7PvBLiFpAUgmOOpOo8QKnjG/1ZN5T+Fr2BuASyss8JBA/2PnSOY8PTgKuu1cHZRA1p0KMrTlYkER3Zza5+oFVLEZQwzAmVUxMakc9OlOllb2p1cdd5TPNHOKlN1cUFxVlwZGePj3f1qA2paDOujZYOgJ46dKX2OQiyAwYXJE8MgAI9Qc3xFbuV3rTMxmuW21YXui4v7l6R5PVb2jbyuw6E1YLLZnuEcLlpHHmsfyNRW1rc3CeoB+Irg7qvvJbjEYV/+Zhih87bkR8Go3evm1jbD9Li68gCYP1pbe5T9msOONvElD+W4hj/ALqaKFCqW4wPjQee0LC9njbgn3sw+BkfImqRdfvMCzQQCFEwY45hw61p3tPTM+HvwAtxLbE/mWD8yPhWcNnW4ChCEq6MxjgRBGvIgketRUjZZ2w8MLbZWW4InOocZSVI05DMDr051DYq41y4RdLOS2jyAVjQAeHgIp0mBLKoAKEtMgznaTy5QDHpXL4CcWLdwi3wOciQNNDx4Tz5a0G67I20MfgryFQpt/dLGY51FtCjmRoTJqkb3W1fZ+FuEEkWrlgkCT93cgCOsNVt9kmyyuEuO5ftGulG/wCWy2xClNBmXvHX/DHKq3vHh2+w4m2P/wCfGg8dcl5SvIad4CoMrWyqhvd4A+8Z00bgNNas2P3wxWJFm1euq9uzcXKq21BGUAKcwWZjiZ51WjiQpjWYIhYAEnTU8Yqy7q7tXMfauPbL9ySZMD7tM3Hx6VVbi47bB2ToxNtPxMZjTXlzH+9YHtRGs3Xj3rVwxwJHZuY10yiI01mPhue4l/7Xsu3JbMLYHE6HKOHlVYxeylOLVHs/aGLqrTkhRxLNIJYcoHWsUh9tq2tzEvAGXG7PfiWAzKoupx4nyrErghjwmQeGZjrHDl4eAr6L3jRRewV5e72eIVDqD93cHZDwHvDSsS343bu2LxWyrsC7g5QZ7uWJjzj+GtCDt2mJIAY6sNEHMSDVowyG7s24pJDKT3TEyVPGPHKaV3B3eIxdo38yIQRcLHKOBI97XUwNKtLWLVvH4yysC3dVbigDTvCIHlkqoyDiNGyyAR/Q8KeJZGR9QUMHgS0CY73Ljr5CpTB7Mv4e++W0HALgZoKsjGBOoPCrzsTBIcFcssjZns5DoIU8TlMDT+VFZdtzBNaNsxChAQ0HqNNeh50jhMTnZVIcgnKSHJME8dBxFXzB4BMZgrQuBpAgkEDURmGoPNRXWB2LhbICs1sAGSGxAHA/4QDRNp7dvd1sDikLZh9ptHRjJHAAHodRpVb3g2JinvEhjcKQFJZQcqaKATpmUQINW3eDe21cbDuL1mbdwAwTAQjUkzyIWkL+81hWJS+uupi276zxGkcJpq/CcpCW4+7uKxDk4mEsgHMoFvNdaO6DEkLOp1EwONNfYjdNjHPYb/3bXqhzD/K3xqUwu/du2ZW5fYfuratqDp4waqOyNrC1tU31zBWuLdAMZo0zgxz1f5VrHGzyzc5fD6Vr2uVM6jnXVZdBXhNe1GbyY3scNeucCLZj8x0X5kUGFbyXO2vX2PB7tw+hYx8qjLGECWig6H5inrivFFemR5LdqXidGHiw/SpG/bIieYkeWo/Q032pbyXFY+6s+pGgH0p4Hz2rLeDg/wALT/qrN1Ldtzdk0UweIyL+8T+8eHoBSTuSSTqTUlsjZ/aKXIdhroijQDTMSQfHTwptj8JkOhkcfMHnHKs4Z470ueGWtmwNKuwIXSGg5onLMnLlkzwifGmztAmlVB0J4THqP9iK62zblMbZ2aju9iMyYRv3ka2fMaD9a62osZT4EeoNQ26mI/8ASjravg+hP+9WLbad1vB59GB/lXny8vTjdxWN4LWbBYkfuKt4f9NgT9ar1i4WRSI1Gk1bbVvOHQ6i5auIR1lTp8hVI2NPZKGIBUkeLEaafP4VFXfeHB/aNk2XALPbR1E6622zAeURpWUPYFyInM2XWGOsiToKv2G3oCYc4fs2ufeZgQ+VRI1AgHnFRd/bP/sWl/M7Hh5x0q8KnPFY8RsK1bwLXQqLdS8hmdezzQ0AmRoTPlTp9iYW4UuXDbkqokkyOEjTxmqY227jW3VewCspU5FkweAnMdaWt7exUBcyBgAIVAzf6jV/HU/JGxnbOGSwlqwxCooUBEeAFjQd2q7dVbl3F2yCRiMOH4cTacE/I1QWx2Ob9pfjwUL+gNR47W64m7ec6yGdzoRBBzHQeHCkw+y9T6OdobqAXmfQCRBLKNIHInjVv3H2nZwCXVa9Ym7GbNdDEZQQAAvDQmeNVVN3xxYqPQn+VIYrBLbIVId9TlKwIA65qmsfZyy9LNuZvcmEW9Z7VVAvPlhC8pnYiABoIIp0++dgXTdz33eZlLaKf+6KpuE2czOzOAkmTAEk8go1Cr/XjUna2ch0AZyPF/8ASQPlV/WH7VKbY35F20yqmJY6MDcdYBUhgYDEcVpHbG+K3mLjDaMc3fuRBI14LHOoPEYAljINrhKGT5HUx6U7wqKkBV16n3j68aW4ekkzvy8G8rrqlrDJGskMxHjOYU0v7wYhr63M1vMEKEqmgBIIEEmW46+NTGNw79nJuZJ/D3iT/hHTz5UztYEWgH7MrPAtJEnoT9aTOejjl7cnEYx9e0YeltfqopnjGvprcu3tel2fkr6fCp3CoW1JgfM+VN7+EDXJRWUcy0kN00jQDX40mf0vD7V3AbNLg92RJILajU8Bxn6VIf2YiCWIAHE5QI/7qkUwrcxA66fTjT4jKoVFU66lgDHjBqXO/B+OK9Z2U118oEJM5yIkcRpJ+tWVNgWI0DN1JYAeOg4V5hbRUQoA8+Ec+FOcbjBbST8BzPhS55EwxiM2lseytpnLi0qqSO9Lu0HKAvQmPOqDgLxW4rnUzr9D9akts417zSx0B0XkP5mmCW61jb8plI+otyNodvg7LEyVXI3mmk+og+tT1Zb7E9q5kuWSdYDjzXut8slalWLNVvG7gqi+1XHRat2QffbO35U4fMj4VeTWPe0PGdpjHHK2Ag9BLfNj8KuE7pndRVmFeBaUIryK77edXt6cNmQMPwv8m/3AprgwThmXmr/JwR9RVmxNnMrL4T8DNQ6WtLi9Un1QzWM/Lp0/86Pt3N5Vw822RXBMqDIZHAIDLHHjwOlJ7UuzJIy5lAC+ZzMT/XMVE23gg/z/AEr1mkyf6+NMenq7MupuaeMsgjwphYzdoDDQeZPIjT+VTT2wY4D4D9aZ21IBEiDpw8Z0146cennWs5bZYzhlJva4bk3JXE2+qBh5rJ/lV2xPftT+9aVvUR/I1QNxyRiV0OVlZSYMDTmavmEvKLSKTqudT5axXLPy6dP/AChMO2V1bowPpOvyqq7U3V7K67A/dvcY5ip7mcyBodRM8KuKQDJpvjrQuEFmaBwAiPPzrMum7NqsmzUBhjnUcFEgHxaNW8uFSuAwanS1aRQOZgD5AU+e1biMun9cTx+denEADKNB0qW7JNeEFicAWchibjjQG3MKP3QIMkdfGlcPZKdxViPwxz6mfqafrdVfdUDypNsXHh8qdzUd3sGpTv5mJ5Jp9BTcYdss8+ERDH5RXv2qeFdpZuv7tu435Uc/QUVzh7Eavw6Tx869xtvOQO4FBBgDUkagnTlTu1sHGPww171Uj/NFO7W5uOb9kF/M6D9aCFfDrOjED4n9Ipe3dCiF08edT1r2e4s+81lfN2P0Wnlr2a3Px4hB5Ix+pFFU+26rPMnmwUn0kaVxbKrqBrV/tezW1+PE3D+VFH1Jp3a9nuEX3mvN5uB/lFBmr4gHiAfMA142KrV7W5uAX9jm/M9w/wCqnlnYeDT3cNZ9UBPzmgxk4rxru2Lj+6jt5KT9BW4W1tJ7tu2vkqj6CucZti3ZQvcYKo5+fAADnQY/Z2Hi393D3v8A4MPrFG0tlX8MqviLbW1YwJKmTE8FJPCpbeL20LZxBt2cP2ttIzMzMrMYlggjSPHjFQ3tE32GMSyLSFLakvLkZmJEAQOAA8aIaf2sijQFjwA4Canr/s+x11BcPZszLOTPDKDwGoyz61Qt3nN3GYVOIOItSPDtFB+U19RgUI+YNr7Gu4dyl621tujDj5HgR4io7sq+o9s7HtYq2bd9A6n4qeqniD4isF333TubPugGXtPPZ3I4xEq0aBhPrxHhvGsZwr7ONo/Z8XbYmAXCnyfun6g+lfQgr5cwV2GHwr6S3cx/b4Wzd5vbUn80Q3zBrXUnisdLLzEiawXaV7tLtxz+J2b4kmt1xjRbc9FY/AGsCJgSelTBrqOGrmprZW7t/FWO3tJKEnKCQGcDTMoPIkGJiYqKv2WRirAqwMEEQR510lcrNEwdQfGuMJszvZiYUSPMEEED0NdgVd9w9jYbFWXN1WZ7bxGdgII00B8/hUznZen5UpNg4VeJvN5so+gpdMBhF/ZT+Z2/nWtW92MGv7BT+YsfqaXTZ2GT3bFkfwJ+orjyrvxjJrSWB7mHs/8AwDH51IWRcP8Ad4c/w2T+grTxfRfdVR5AD6Um+0PGm6cVATZ+NbhYugeIyj5xSqbsYxvwBfzOv6E1c22l40i20/GoulYTcvEnjcsL/ExPyWnCbit+LEKPyoT9SKmm2n40m20/GimCbh2fxX7p8gg+oNOLe5WDHE3W83A/ygV620/Gk22l40DxN2cCv7EH8zOfqac29m4RPdw9gf8ATQ/UVCvtPxpFtp+NBaUv2191UXyVR9BXR2mOtVA7T8aTbaXjQW87THWkm2p41UW2lSbbRoLf/atcttWqcdoVwdoGguDbV8aSbavjVSO0PGknxp60FsbanjXB2p41UzizXBxBoLa21PGoTe1/tGGe1AaRI70EMNVPxqKOIak2usaDMr2xMap1tOfEGaf4XY+JvCLxuADgCs6fKryc1AmhpI+zzdqxh7gvNna6vu5goRD+8AJ73iTWrYbEg1lOAxLKatGztrdaC9q81Eb27FXGYW7ZYalZQ81ddUI9dPIkc6Sw20Zp+mMESTAiTPIdT4UK+YkMcRBHLpW5+yLHdpgSp/ZXWX0YK4/zH4ViW1bim/eK+6btwqeUFyRHoa1P2H3e5iV5Tbb4hh+ld8++Dy4ds2nXoIIPMEfGsP3u2HdwqXAw7sHK44MP0McjWzYi5Vf27gjftsjEwRHh8K445aejLHbGNtb745cNhcPhibNu1aUFrZ79wqI7xOoGkwOJPhUjs7el8VZtW8aEN7NkW8TluMCRlzhRDDUj0muNoez3GBiLQVknQlgI9JpTYW4V+xdF26UJHACDB68ONXcneJJdarq/Za2xVhBUwandwdp9jfuoeD2wfVT/ACY0z27ZaQzceBPXpUEb5t3rTDnI/T9a7T9sXG/rk169todaY3tuDrVIOIc9aAXPWvO9K13NtTzpu21qgkw1w8jTi3sy4eRoJFtp0k20qTt7EuGntndtuZoGbbQNJtjzU3b3Z6mlxu0KCtHGmkziWq1f8OgVydgCgqpvNQXNWZtiVwdjeFBXBNeZTVi/sg9K6XYxPKgrgU172RqzLsTwrobGPSgq3ZGvRYNWtdiHpSybCPSgqK4Y10MEauS7DpdNijpQUkYA12uzj0q8pscdKWTZA6UFDGzD0pRdknpV9XZY6Uouzh0oKEuxj0pZNhnpV7XADpXYwYoKTb2CelO7exSKt64YV32IoMy3xxl7CLbySFbNmYDhEQPDnWZYnFX3Ys1wsxOrFmJidBB5eFfRG3N3LOLtm3dDZTE5WIOhkH41Uv8A9QYOf73Ex0zp/wDStzKfMc7jl8VkP2ZnbQZp5AEn0AFbN7KthXMLZd7gKtdKwp4hVmCRyJJOnhUtsbcPC4YAW+1Mc2uGT8Iqy2cOqiAP69aufU5TTOHS43dM7qU3NupRrdItZrm7GIw9BwQNO8ldqaCm767JAwzsBqpU/FgP1rKtpCDabpdX4SP5V9DYhEdSrwVYQQeBFZF7Qd3lsqWstmWQcv4l/mNa6dPLXZx6uNveLP8A8PKOIgCnOF2Oh1EEdRBHyrG9pYu5cUAXXiZZSXIYdDrEU63b2xiMO8WrjDOQAgHdZpgaNoTy0FT8danUjbbOylHKnabPUcqc7MDNatlxDlFLDoxAzCOWs08FusOiNXBjpSn2an+Sjs6CP+z0diakezr3JQR3Y0Cx4VI9mK9yCgj/ALJ4UfYhUjloigYfYR0roYIdKfV5FA0GDHSuxhhTmigQGHFdCyKVooE+yFe9mK7ooOMgr3JXVFBzlr2vaKDyKIr2igKKKKAiiKKKAooooCvIoooPCtcm3RRQJXMMDTHF7DS4Mrag+FFFBUcZ7IsHccu1y+vgjQPhT3ZPsu2fYdbgS7cZCGU3LjEAjUGBAPrXtFNppdEQAQBFdRRRRRFe0UUBRRRQFFFFAUUUUBRRRQFFFFAUUUUBRRRQFFFFAUUUUBRRRQFFFFAUUUUBRRR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8" name="AutoShape 10" descr="data:image/jpeg;base64,/9j/4AAQSkZJRgABAQAAAQABAAD/2wCEAAkGBxQSEhQUEhQUFBUVFBcXGBcXFxUcFhUXFxgYGBYYFxwYHSggGRomGxgXIjEhJSkrLi4uFx8zODMsNygtLysBCgoKDg0OGhAQGywfHCUsLCwsLCwsLCwsLCwsLCwsLCwsLCwsLCwsLCwsLCwsLCw3LCwsLCwsLCwsLCssLDcrK//AABEIAKYBLwMBIgACEQEDEQH/xAAcAAABBQEBAQAAAAAAAAAAAAAAAwQFBgcCAQj/xABGEAACAQIDBQUFBQUGBQQDAAABAhEAAwQSIQUGMUFREyJhcYEHMpGhsRQjQnLBQ1KC0fAVM2KywuEWU4Oi8SRjktIIF0T/xAAYAQEBAQEBAAAAAAAAAAAAAAAAAQIDBP/EACIRAQEAAgEEAgMBAAAAAAAAAAABAhESAyExUUFhEyJxMv/aAAwDAQACEQMRAD8A3GiiigKKKKAooooCiiigKKKKAooooCiuLlwKJJAA5nQUxu7cwy+9iLI/6iT9aJtI0VCXd7cGv7dD5SfoKSxW+eCtxmvocyhhlltDwnKNPI1dU5RYKKqFz2j4EGFdnPRQP1IpG77ScMoLG1iMgBJbs5A6e6T5etONTlF1oqgf8c4thK7PuqORuSunL3wsU0ub740utrs8NauPoqPds52PgvbEn4VeJyjSq8rOMRvLtLtUwnZ4dL10M6XSxyC2gl1MKe/JHLgTXl65tPQPilBM/wB1bLcBzMLFOJyaRNeTWb4XZ+Mu+/i8SB1CMs+XfNNsFuzcv9q2IxmJdrd5rZE21AVQpQnMp/CR04mpqHK+mm3MUi+86r5sB9aRTalkzF22colodTlA4k66Csh2rs/C4ZQblwOxJ7qX87mNZhCoiOpHLjSO2Ts04Jblu9aW4eyY2zfbtiCwz22QuSsrIg1dRJlfTV33pwg17e2fIz9KZXt/MCv7afJH/UCmrbl4dgDbtWUBIYHs1YkETBzg9ac4TdVEbNm/hCIF+AFP1N5GeK9pGDEC12l9iCSltSWQAx3hTdvaEx9zBXz4sLi/W3Hzr2zhBZ2syTpiMHx0Gtl5+MP8qoG9u/GR79q1YQOrZWuuxkMrZWyyACRrr40lhZkvg33xUF/sDG2sliHWco4xMSfCm43r2k6C4uEt20ZQwLsnunUE9+eEcqy3Ze/uLsK1rNZuhmaTdEt3lEKMjABdDWuezrHLidnYa4wRioa2570fdlgIHll48qbno432jW2/tJiIuYdJjhrx1H7NhwPWrTupfxP3i4q4lxu6VyiDBmR7qzqOnOqntjfIDEvZtBLduypLNC9o7KQpRc2gGYx17vjVcxWzXLWcThLly5ibt4aKzM2uZmLwPulWABJgg1nLP1GscfdbnRXNuYE8Y1866ooooooCiiigKKKKAooooCiiigKKKKArktUVvFt1MLbltXb3E5sevgBWWb5704gYS2VJJvX3t3COIBXMFXpyHkKsS0/21tw7RxqWGzphEvZMqnK15wcuckfhnh8eNO9o7sWMMiu6hEmCbly+xOkiAHPINVL2Wxt9mfxIVbTqCDWwbxw+GYi3bumAVW4QFJOoGpGsEwJ5Vd2eGLNzal7Js4K5dVMuHZmkCbDZZHi6np61KbF3YsLiMXbNmwGFy26t2SmEuW+CyNBmQmBAqr7D3sLYyzYtWsKt1n0AskSI78OxMah9QeVXHbO8eGwmPJvX7aB8OofUkh0ebYIWSCQzRpyqcqmE7dzy9sGzb/vMR2YJkAsqAeAnlrXO09mW2wt62js4NlihzBg0qT8OEGsT3o3i+0Yu47ot22xJTtn91S4yhJ4HU90ciTpFaz7N9vC/hvsxWOws2ranvd9TbglpGkEEdNBUt23qIr2gbeZNn4a5bgNeW2WYwQqhJMAzLFlj1rHsZirj3M7veLi4e8YDDMBEEaiOoq+72M7bOsQdbWIvWCABprnTieMcPKsouYkyRlAiJBknu6cZ40Vd9wNrMm0MI917jd7Ie0uFveJU6Hj7w+Ar6VuEIhaPdBOg6CvnPYu7JbZVzaAgPZzOABrK3O8P8IgTA6jhW3bK2qb+DS7MhlhoUjiQDqfA0Uw3f3jdr9z7Tes20cqLNslVeTy7xliZGg4U33kxPZf2ko54e3fGoENBQsPIqh9Kw7e7BEYrEmTm7VzJ1I1zqQTGWA0QsnStgxGI7dsHcPDG7PeydOLsguCPGRxqRGI4tszAtBJJkvJZg+skDQSZgchTW0Rl5e7yQnVDrx5xpTjEyrMO9IMkLEyDrmJ5/QCkj72s+8eLxow5D+uNUfTG6O3bb7PtXrjhQlle0LaZSog5unCo3He0/CW7gVFu3lzKpu2wnZqWMSczBiBzIBAqgbg7QzbNxlg6zYdYBkA6jifzD4Gsxd5TWYyg+P8AUTQbxv3vNhrOMwV8XkYWmbtQpLFbTqy6hec8FPHKaxza91Ll12Q5luM+UsJJUklYU8ORJpgr/hAyK2q2zqpkdyT0hjr41xibjLbUmAZiFjzGvIaUCqMZkB9QraW1Go0P6mtT9j+02FvF4Ylo7zpmI0kASI4CI+FZOkED3fxLq7GM2o0q3+zHGhMcglYupl0DakiNSfHlRTXbGCxRxTuoLObjuIiYJJOjaMOorR/Zps/EqxxGIIQKR3QAuYuQGa5HvELwBOmtMt5toLhkzBVN3MRBGghczN48QB58dKbYNVxyrav4hj2fenMEUTGYqACGKiSF4maxasbgDXtZ/wCybaLdi1i9c+8VyUtsfvOzjjlOoEgmOVaBWogoooqgooooCvJr2qxvrtlrKC3b0a4D3v3VEAx4maCSv7dtKGbMuVGKliwC5hxE+tRd7fjCrxvWfRi30FUx07TZ2KT9wq4/X/LUBujjbareF9LZtqofNlXtQ2aBkbiTPAVvHHc25ZZ6umjXfaJhRwuFj0W1cNNrntBX8FnEt/0gIP8AFVFXbduGPaXZZ3IUopgEZFkmeKxInWTXq7aTkuJnMTAMAyxMSNR4x08q1wTn9rRj/aS6R/6e4J4Z3VZ0B/CvRgfWmWE9pF25dtqbaqrOFPfcnUx4Cq5jtq2yNbDnjHaOWGYc4MgnqKhsbjQzBlRUKye7wPeJHADgIHpWphNeGLnd+Wib0jM4fmwE+mn9edVjbyZsFcjjavWbg8BJRv8AtNWfaz57asOvyYAj9ag3sdpaxFr/AJmHuD1AzD6Vxd0Il0wI5qKue++KF3YtqTr9z4wUOVtPIGs/wN7NZQjmo+Yq23HN7Yrr+5dZfHvLmX1kmh8s8x7It60bnadkG7y2ywcg/uQdG1PxplYtF5suVWJ7rDKQw1bNzHeBHgaX20xa2rgiYVgdOPM68KRwt3PeJOW+XJLOxicxhieHFm1OnCaikbwY3VEhBlgtAOWdDx/81sPsP2aws4i9dL584tiD92yKMwKwIbvM3yrKlvWrQbtbLSpyojCSDPAk/hiDPPStb9mm+DXWOFuWrFi1bsqbTI0C4SwUasdWaSYiZoGmOs9zaNoj3LtvEgfmlG/SscZALhPAsSNZLd4eGgJ41uO3MKxx960NBisFdT+NQWWPHu1heNv5DwYTB00HUyeZnjQSmE3gxVvDHDJfuLZKtNtUGUye9xE6+dbZ7L37TZwHQx7pJH4esA6DhwrGNytk/b8QbMMDlZh3zGpAPHjxnTXjWrezBPs17GYAwexchdHMjKrAxy0oql+0XCdnijpo9tW1J8UMk90cF146irFsPHTsvAXxxwuMCNy7ubrPDKy0l7XLMPbaNRnXQajTOCddPdbXkKZbkE3dn7Sw+krF1eJ4jiD0lOJGulZgqm+uDFrG300yi64Enuw8keJMEeUVBBgRIj3QdLZ/CfHwq4e0oZrtnED9vhrNwGNZy5WCjrK8fOqkRwmfeI1cfiGmg/8ANaFq3DxMPetywDowHdABlZgddQKqV9ctx1mIdh8SY+RFS+6eLyYm0QV1AHvEkwdfSBTbemx2eKuD184kf6RQMsNcErlMkiCXmATKmJ5QR5Gk71sdncAQqFaRJJza8RXmbiGKkAyE6g6yY110EUuU77KcwZ09ziq6cAefKgQwbnJIzGI4KvIxxPOpfYuJNrEWX73cuxq4A4yPOoLZ5B0OXWR3p5jlHiPnTxHESMumRhCMeHdMTxoNH9qeCdrge3qpWfASIIPgRGtQ+6Wzsbde3bXuoCAHy22KA80OsmOBI0niKv8Ahry3bFi45AVrK6nqoMyPIfpVX2dt9ndwLhsoZQLbABhh7xI1kZuUDQ1ihvtzDtgNp5rcoBcXK3Kcog+Ouh6hta3zZWNF+zburwdQfLqPQyK+f969kjC5kRibbWWdu9mVLmvZZXgBnJyHKJIkzWo+x/aXbYCJ/u7jD0YBx/mNbxu8Us1l/V6oooooooooK3vfvbbwIQFDcd5IUECAOJYngJ8PpWQ7V3te7fvXrmYhsoS2SYtxMqOXQzzqW9pt8vj3H7iog+Gb6saq/ZBkdTxiR5j/AGrtjhOLhlneX0tG4+2lxLXrJGU3bTKB1YCY84k+hqmXMO6yCrAjiCCOHnSu72K7DEBlMSJH5l1+kirZvDvXirlorhR2VwsvfIWAvP3p+lJlqbkS4crq1UcPiCoILMBMwADJ9adI7Pw+0P5cOPhMVaP+K7wABCgwASSuump0qGx+1bz4m3eOJyLbWOzDMFYnNqwBAPHpypepfR+LXyaf2TfuRksX/wCINHxYAClcPupfckE20jiC4LDzCz404vbyueN4ekn9aj9iWvvbgsuxuX2LmdMxEnTTlJqfky9LOnj7XwYfLYyE5iqpJ65dCfnUdgTF1OhOU+Td0/WpjAjNYQniyup/Mv8AQqtu8NI5Ga5usVfZ4C9rbbTs7txY/KxA+VWvdYi5hcbaAzdxbgnqpiPhFV3bFuMdiAOFzLdHk6j9QamfZ9eH2o2yYF21cSOpIkfMUFGxifdFCPdZ18dCY9Yj41E2ye4WWNNFT3jl0GYc9YJ6ip7bFrJcvLB0ZW18oPzU1A4fDsA7orAWrihrmndLyUBHH8DH01qK7xdtgri4SSIcSCO6fdOo1BB0Ipxu1iGVlVVLO1xDbVFJzurqUAnnmEada6uubgC9orqEKrprE6GTqQdePCrh7OtgMblpcTctWrWHuC+rZ1DhwQQqkjRSePkaDQd6j2eKwV9p0vKrTHBzlMxygmsd39wQTEvaiOzdxJ0HEgcNSdAa2v2l2C2EZ14oVYfGsj9p4IxZvcRdtWbwIB/Gi5onxU60Fc2Xta7hbgvYe52T5IDKkmDKtowIq9+y/a9y5tNnvOzvc95mBGbSAO770A8+lZkmKLRoxA0Jzawf5VpeG2A2zb2DxPK7cNsy0kAJIkrpBjhRVs9qWzpsFo9xkaAunHIdHPQ89NKqPsqugYy7aPC/hnXXMZKEHzMANw041pu/VgXcLdUa57TRxjVZB73HXlWL7oY3stoYS5OnbBTHS4MpBK6fiOgAj0rHyfCV3usZsBhifes3cRh2g96A4ZAZ4CCfSqJmGUxlmFbRCeBiZ51q+8+C+42lZ1PZ37OIAAMBbk2297WOFZUkkgax3hM5RqJ0HxithxhnyuphtH4ZVEgwdfDjUtv5a+9tXIAzqOnMAn1nNVfBET3eCtq06qYMxVn3kQXMFYuAE5YBJmND4+D0FXtTrCrBUEsf8JiB0P6UuGjs4cqoMHOPebnB/dmYpoAJWVLHMQFHMsNPWacH3DBVmmQjfgAiWk9ST8KBtZGS6wE6HgIkifHwNPAp4d78S6uomRI0ppjli6CYhhz4cIPD0pdLgme7qFbRG5aHjQajuw5xGyMqkZ7bEDWfGJ8s1UjC4XFWrhFvVm0jSdOEgkGfEfGrV7L7xKYm1xIOZdMo0MaeEHj+lPNu7SNm+iWyEY/jKo0KQSIzCc3db4is0NN59h3hs23dva3BdnIoHct5SDlC8p1J68TVq/8Ax/uzh8QOhtH4qw/0ioHaWz1v2bmJF13voAFhmLkgqqqEy6KRmOaQAasHsWvL22NVSDIsnuxGZc4uRGkZyeFXC9rEynitWoryvaqiiiigxrfTZZu4rE3UY6XAsQPeVFEST4VS8YzquZgBry5irzvegRr8sxBxLQAdJgk8OhMVnt4hluQZGvpziu3St28/Vk+ET9q7y+Bp2LzEzJM+Z+lRL6P61L7PvBLiFpAUgmOOpOo8QKnjG/1ZN5T+Fr2BuASyss8JBA/2PnSOY8PTgKuu1cHZRA1p0KMrTlYkER3Zza5+oFVLEZQwzAmVUxMakc9OlOllb2p1cdd5TPNHOKlN1cUFxVlwZGePj3f1qA2paDOujZYOgJ46dKX2OQiyAwYXJE8MgAI9Qc3xFbuV3rTMxmuW21YXui4v7l6R5PVb2jbyuw6E1YLLZnuEcLlpHHmsfyNRW1rc3CeoB+Irg7qvvJbjEYV/+Zhih87bkR8Go3evm1jbD9Li68gCYP1pbe5T9msOONvElD+W4hj/ALqaKFCqW4wPjQee0LC9njbgn3sw+BkfImqRdfvMCzQQCFEwY45hw61p3tPTM+HvwAtxLbE/mWD8yPhWcNnW4ChCEq6MxjgRBGvIgketRUjZZ2w8MLbZWW4InOocZSVI05DMDr051DYq41y4RdLOS2jyAVjQAeHgIp0mBLKoAKEtMgznaTy5QDHpXL4CcWLdwi3wOciQNNDx4Tz5a0G67I20MfgryFQpt/dLGY51FtCjmRoTJqkb3W1fZ+FuEEkWrlgkCT93cgCOsNVt9kmyyuEuO5ftGulG/wCWy2xClNBmXvHX/DHKq3vHh2+w4m2P/wCfGg8dcl5SvIad4CoMrWyqhvd4A+8Z00bgNNas2P3wxWJFm1euq9uzcXKq21BGUAKcwWZjiZ51WjiQpjWYIhYAEnTU8Yqy7q7tXMfauPbL9ySZMD7tM3Hx6VVbi47bB2ToxNtPxMZjTXlzH+9YHtRGs3Xj3rVwxwJHZuY10yiI01mPhue4l/7Xsu3JbMLYHE6HKOHlVYxeylOLVHs/aGLqrTkhRxLNIJYcoHWsUh9tq2tzEvAGXG7PfiWAzKoupx4nyrErghjwmQeGZjrHDl4eAr6L3jRRewV5e72eIVDqD93cHZDwHvDSsS343bu2LxWyrsC7g5QZ7uWJjzj+GtCDt2mJIAY6sNEHMSDVowyG7s24pJDKT3TEyVPGPHKaV3B3eIxdo38yIQRcLHKOBI97XUwNKtLWLVvH4yysC3dVbigDTvCIHlkqoyDiNGyyAR/Q8KeJZGR9QUMHgS0CY73Ljr5CpTB7Mv4e++W0HALgZoKsjGBOoPCrzsTBIcFcssjZns5DoIU8TlMDT+VFZdtzBNaNsxChAQ0HqNNeh50jhMTnZVIcgnKSHJME8dBxFXzB4BMZgrQuBpAgkEDURmGoPNRXWB2LhbICs1sAGSGxAHA/4QDRNp7dvd1sDikLZh9ptHRjJHAAHodRpVb3g2JinvEhjcKQFJZQcqaKATpmUQINW3eDe21cbDuL1mbdwAwTAQjUkzyIWkL+81hWJS+uupi276zxGkcJpq/CcpCW4+7uKxDk4mEsgHMoFvNdaO6DEkLOp1EwONNfYjdNjHPYb/3bXqhzD/K3xqUwu/du2ZW5fYfuratqDp4waqOyNrC1tU31zBWuLdAMZo0zgxz1f5VrHGzyzc5fD6Vr2uVM6jnXVZdBXhNe1GbyY3scNeucCLZj8x0X5kUGFbyXO2vX2PB7tw+hYx8qjLGECWig6H5inrivFFemR5LdqXidGHiw/SpG/bIieYkeWo/Q032pbyXFY+6s+pGgH0p4Hz2rLeDg/wALT/qrN1Ldtzdk0UweIyL+8T+8eHoBSTuSSTqTUlsjZ/aKXIdhroijQDTMSQfHTwptj8JkOhkcfMHnHKs4Z470ueGWtmwNKuwIXSGg5onLMnLlkzwifGmztAmlVB0J4THqP9iK62zblMbZ2aju9iMyYRv3ka2fMaD9a62osZT4EeoNQ26mI/8ASjravg+hP+9WLbad1vB59GB/lXny8vTjdxWN4LWbBYkfuKt4f9NgT9ar1i4WRSI1Gk1bbVvOHQ6i5auIR1lTp8hVI2NPZKGIBUkeLEaafP4VFXfeHB/aNk2XALPbR1E6622zAeURpWUPYFyInM2XWGOsiToKv2G3oCYc4fs2ufeZgQ+VRI1AgHnFRd/bP/sWl/M7Hh5x0q8KnPFY8RsK1bwLXQqLdS8hmdezzQ0AmRoTPlTp9iYW4UuXDbkqokkyOEjTxmqY227jW3VewCspU5FkweAnMdaWt7exUBcyBgAIVAzf6jV/HU/JGxnbOGSwlqwxCooUBEeAFjQd2q7dVbl3F2yCRiMOH4cTacE/I1QWx2Ob9pfjwUL+gNR47W64m7ec6yGdzoRBBzHQeHCkw+y9T6OdobqAXmfQCRBLKNIHInjVv3H2nZwCXVa9Ym7GbNdDEZQQAAvDQmeNVVN3xxYqPQn+VIYrBLbIVId9TlKwIA65qmsfZyy9LNuZvcmEW9Z7VVAvPlhC8pnYiABoIIp0++dgXTdz33eZlLaKf+6KpuE2czOzOAkmTAEk8go1Cr/XjUna2ch0AZyPF/8ASQPlV/WH7VKbY35F20yqmJY6MDcdYBUhgYDEcVpHbG+K3mLjDaMc3fuRBI14LHOoPEYAljINrhKGT5HUx6U7wqKkBV16n3j68aW4ekkzvy8G8rrqlrDJGskMxHjOYU0v7wYhr63M1vMEKEqmgBIIEEmW46+NTGNw79nJuZJ/D3iT/hHTz5UztYEWgH7MrPAtJEnoT9aTOejjl7cnEYx9e0YeltfqopnjGvprcu3tel2fkr6fCp3CoW1JgfM+VN7+EDXJRWUcy0kN00jQDX40mf0vD7V3AbNLg92RJILajU8Bxn6VIf2YiCWIAHE5QI/7qkUwrcxA66fTjT4jKoVFU66lgDHjBqXO/B+OK9Z2U118oEJM5yIkcRpJ+tWVNgWI0DN1JYAeOg4V5hbRUQoA8+Ec+FOcbjBbST8BzPhS55EwxiM2lseytpnLi0qqSO9Lu0HKAvQmPOqDgLxW4rnUzr9D9akts417zSx0B0XkP5mmCW61jb8plI+otyNodvg7LEyVXI3mmk+og+tT1Zb7E9q5kuWSdYDjzXut8slalWLNVvG7gqi+1XHRat2QffbO35U4fMj4VeTWPe0PGdpjHHK2Ag9BLfNj8KuE7pndRVmFeBaUIryK77edXt6cNmQMPwv8m/3AprgwThmXmr/JwR9RVmxNnMrL4T8DNQ6WtLi9Un1QzWM/Lp0/86Pt3N5Vw822RXBMqDIZHAIDLHHjwOlJ7UuzJIy5lAC+ZzMT/XMVE23gg/z/AEr1mkyf6+NMenq7MupuaeMsgjwphYzdoDDQeZPIjT+VTT2wY4D4D9aZ21IBEiDpw8Z0146cennWs5bZYzhlJva4bk3JXE2+qBh5rJ/lV2xPftT+9aVvUR/I1QNxyRiV0OVlZSYMDTmavmEvKLSKTqudT5axXLPy6dP/AChMO2V1bowPpOvyqq7U3V7K67A/dvcY5ip7mcyBodRM8KuKQDJpvjrQuEFmaBwAiPPzrMum7NqsmzUBhjnUcFEgHxaNW8uFSuAwanS1aRQOZgD5AU+e1biMun9cTx+denEADKNB0qW7JNeEFicAWchibjjQG3MKP3QIMkdfGlcPZKdxViPwxz6mfqafrdVfdUDypNsXHh8qdzUd3sGpTv5mJ5Jp9BTcYdss8+ERDH5RXv2qeFdpZuv7tu435Uc/QUVzh7Eavw6Tx869xtvOQO4FBBgDUkagnTlTu1sHGPww171Uj/NFO7W5uOb9kF/M6D9aCFfDrOjED4n9Ipe3dCiF08edT1r2e4s+81lfN2P0Wnlr2a3Px4hB5Ix+pFFU+26rPMnmwUn0kaVxbKrqBrV/tezW1+PE3D+VFH1Jp3a9nuEX3mvN5uB/lFBmr4gHiAfMA142KrV7W5uAX9jm/M9w/wCqnlnYeDT3cNZ9UBPzmgxk4rxru2Lj+6jt5KT9BW4W1tJ7tu2vkqj6CucZti3ZQvcYKo5+fAADnQY/Z2Hi393D3v8A4MPrFG0tlX8MqviLbW1YwJKmTE8FJPCpbeL20LZxBt2cP2ttIzMzMrMYlggjSPHjFQ3tE32GMSyLSFLakvLkZmJEAQOAA8aIaf2sijQFjwA4Canr/s+x11BcPZszLOTPDKDwGoyz61Qt3nN3GYVOIOItSPDtFB+U19RgUI+YNr7Gu4dyl621tujDj5HgR4io7sq+o9s7HtYq2bd9A6n4qeqniD4isF333TubPugGXtPPZ3I4xEq0aBhPrxHhvGsZwr7ONo/Z8XbYmAXCnyfun6g+lfQgr5cwV2GHwr6S3cx/b4Wzd5vbUn80Q3zBrXUnisdLLzEiawXaV7tLtxz+J2b4kmt1xjRbc9FY/AGsCJgSelTBrqOGrmprZW7t/FWO3tJKEnKCQGcDTMoPIkGJiYqKv2WRirAqwMEEQR510lcrNEwdQfGuMJszvZiYUSPMEEED0NdgVd9w9jYbFWXN1WZ7bxGdgII00B8/hUznZen5UpNg4VeJvN5so+gpdMBhF/ZT+Z2/nWtW92MGv7BT+YsfqaXTZ2GT3bFkfwJ+orjyrvxjJrSWB7mHs/8AwDH51IWRcP8Ad4c/w2T+grTxfRfdVR5AD6Um+0PGm6cVATZ+NbhYugeIyj5xSqbsYxvwBfzOv6E1c22l40i20/GoulYTcvEnjcsL/ExPyWnCbit+LEKPyoT9SKmm2n40m20/GimCbh2fxX7p8gg+oNOLe5WDHE3W83A/ygV620/Gk22l40DxN2cCv7EH8zOfqac29m4RPdw9gf8ATQ/UVCvtPxpFtp+NBaUv2191UXyVR9BXR2mOtVA7T8aTbaXjQW87THWkm2p41UW2lSbbRoLf/atcttWqcdoVwdoGguDbV8aSbavjVSO0PGknxp60FsbanjXB2p41UzizXBxBoLa21PGoTe1/tGGe1AaRI70EMNVPxqKOIak2usaDMr2xMap1tOfEGaf4XY+JvCLxuADgCs6fKryc1AmhpI+zzdqxh7gvNna6vu5goRD+8AJ73iTWrYbEg1lOAxLKatGztrdaC9q81Eb27FXGYW7ZYalZQ81ddUI9dPIkc6Sw20Zp+mMESTAiTPIdT4UK+YkMcRBHLpW5+yLHdpgSp/ZXWX0YK4/zH4ViW1bim/eK+6btwqeUFyRHoa1P2H3e5iV5Tbb4hh+ld8++Dy4ds2nXoIIPMEfGsP3u2HdwqXAw7sHK44MP0McjWzYi5Vf27gjftsjEwRHh8K445aejLHbGNtb745cNhcPhibNu1aUFrZ79wqI7xOoGkwOJPhUjs7el8VZtW8aEN7NkW8TluMCRlzhRDDUj0muNoez3GBiLQVknQlgI9JpTYW4V+xdF26UJHACDB68ONXcneJJdarq/Za2xVhBUwandwdp9jfuoeD2wfVT/ACY0z27ZaQzceBPXpUEb5t3rTDnI/T9a7T9sXG/rk169todaY3tuDrVIOIc9aAXPWvO9K13NtTzpu21qgkw1w8jTi3sy4eRoJFtp0k20qTt7EuGntndtuZoGbbQNJtjzU3b3Z6mlxu0KCtHGmkziWq1f8OgVydgCgqpvNQXNWZtiVwdjeFBXBNeZTVi/sg9K6XYxPKgrgU172RqzLsTwrobGPSgq3ZGvRYNWtdiHpSybCPSgqK4Y10MEauS7DpdNijpQUkYA12uzj0q8pscdKWTZA6UFDGzD0pRdknpV9XZY6Uouzh0oKEuxj0pZNhnpV7XADpXYwYoKTb2CelO7exSKt64YV32IoMy3xxl7CLbySFbNmYDhEQPDnWZYnFX3Ys1wsxOrFmJidBB5eFfRG3N3LOLtm3dDZTE5WIOhkH41Uv8A9QYOf73Ex0zp/wDStzKfMc7jl8VkP2ZnbQZp5AEn0AFbN7KthXMLZd7gKtdKwp4hVmCRyJJOnhUtsbcPC4YAW+1Mc2uGT8Iqy2cOqiAP69aufU5TTOHS43dM7qU3NupRrdItZrm7GIw9BwQNO8ldqaCm767JAwzsBqpU/FgP1rKtpCDabpdX4SP5V9DYhEdSrwVYQQeBFZF7Qd3lsqWstmWQcv4l/mNa6dPLXZx6uNveLP8A8PKOIgCnOF2Oh1EEdRBHyrG9pYu5cUAXXiZZSXIYdDrEU63b2xiMO8WrjDOQAgHdZpgaNoTy0FT8danUjbbOylHKnabPUcqc7MDNatlxDlFLDoxAzCOWs08FusOiNXBjpSn2an+Sjs6CP+z0diakezr3JQR3Y0Cx4VI9mK9yCgj/ALJ4UfYhUjloigYfYR0roYIdKfV5FA0GDHSuxhhTmigQGHFdCyKVooE+yFe9mK7ooOMgr3JXVFBzlr2vaKDyKIr2igKKKKAiiKKKAooooCvIoooPCtcm3RRQJXMMDTHF7DS4Mrag+FFFBUcZ7IsHccu1y+vgjQPhT3ZPsu2fYdbgS7cZCGU3LjEAjUGBAPrXtFNppdEQAQBFdRRRRRFe0UUBRRRQFFFFAUUUUBRRRQFFFFAUUUUBRRRQFFFFAUUUUBRRRQFFFFAUUUUBRRR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61" name="AutoShape 13" descr="data:image/jpeg;base64,/9j/4AAQSkZJRgABAQAAAQABAAD/2wCEAAkGBxQSEhUUEhQWFhUWFBwXFRgYFxgVFBgYGBkcFxkXFxYcHCkgGhwmHBYWITEhJSkrLi4uFyAzODMsNygtLisBCgoKDg0OGBAQGiwkHBwsLCwrLDcsLCw3LCwsLCwrLDcsLCwsLCwsLCwsLCwsLCwsLCwrLCw3NysrNyssKysrK//AABEIAIwBZwMBIgACEQEDEQH/xAAcAAEAAgMBAQEAAAAAAAAAAAAABgcBBAUDAgj/xABKEAABAwEFBAUGCwUHBAMAAAABAAIDEQQFEiExBiJBUQcTMmFxI4GRobGyFCQzNEJSU3JzwfAlNYKz0UNiY3SSouEWF0SDZITE/8QAFwEBAQEBAAAAAAAAAAAAAAAAAAECA//EAB8RAQEAAQUBAQEBAAAAAAAAAAABEQISITFBUTJhIv/aAAwDAQACEQMRAD8AvFERAREQEREBERAREQEREBERAREQEREBERAREQEREBERAREQEREBERAREQEREBERAREQEREBERAREQEREBERARFglBlF5idv1m+kL7QZRYqsoCLFUQZRFiqDKLFUqgyiVRAREQEREBERAREQEREBERAREQEREBEWKoMoixVBlFglKoMoiICIiAiIgIiIC1rytRiikkDcRYwuwg0LqCtKnSq2Vo3583m/Dd7Cgqm3dI94l1RZerb9XBIXD+PD5tAuZNtxO+vWRvqBXec8t9GEc11r3mLHCnV5ji4B2R73NXs6Ymw2hxABbFUAGo7YB0J581vdp+Oc3Z7Q63bVS0pgDC7MEDCctajM+xaMG007Xte2aTE1wcN9wbkaiorvDu0XNvWYnDXvXxcOF9phY4Va6RrSDoQTRb04xlnVnOFj7M7eTMmkktVpD6swtjNRG01BDwWtw5CoPHPuXRtO2YkNfhHg2N9PMAF5T7Gw13Y2AU4vmrXjo7kta3bI2dkE0mA1ZE52UklMu4uzWbtvLU3ThrW7buZpDYZ3AmtS52LDTxqPMpps3tJPbHRPq2OLFgw0xPlc0Uc4k9ltc6AVyVJWojGKCmVPMpncj3OsQZG8xvdK5oe3tNxPaDTjmKjLmlkwS3Kz732rjaHNgIe8EtLhmxpGuf0iOQUd/wCqbQAT1o51LW0A4qJP2QnjJDZpOe7E8DPX+11XzPsxaBG55tB3Q40e2T6PGhdT0psn03X4msHSGBDJjAdM1+FgGTSCAQ5xGnE08FNbqtBlhikdSr42vIGlXNBNPOvz0IsEkgqTnmTr2QrgvO0zMuiPqPlHwxRtqaUxhrSR30J5LNk8alr1vba4xyuZE1j2tABcXZF3ECnAZCvOvJasW2smIYomYeJxuBGfeNO9ViLNa4twvADcw0mI0DjUd9M+a+zZrY9mLdcxtXZGMDd4mhqaK7E3/wAXJde0kdotL4YqOayMP6wHIkmmECnrXalkDQSdACT4DNVR0QZWmYE1owj/AHqy7/eRZpy3UQvp44Ss2ctSuINuoXAOYyRwOhoG+0r2se2ET3YSx7dczhIyBPA9yqGy2a2xtFWOAOeF3VEA0zDSZAfMvXqbbIC0R5cQ3qqnPn1mS1s/rO9etgtjZo2SMrhe0ObXI0IqKqNS7f2ds7oMEmJri0mgpVuvFdLYsO+A2frBR3VNqOR5Kotsbuldb5eoBcXvNQ00cKGpeCSOQy7lmSZ5at4WiNtYvs5P9uXec11LlvplpDiwFpY6hDtcxUOFOB/JUjgtrcnOqRkcTYAQe/f1XU2cZbo7TDNUlpe1hqYwwsc4B1Q12eteOfiVrZWd8W5tBeZs1nkmDMZY2uGtK1IGtDTVQ+ydIUkgJEDAQeLyQf8AaO9SnawVskw/uj3gqQst02nG4w1AZXeBZU4t4tcHOAI04cFmTPC24Wb/ANby71IWGnZ33Ak9+WXrUtsd5MkhEzeyWYjzGVS094VJMjtX1mV/9PHIcVLtgILRD8Iil7D4nSDNpOOpDiA3IVqrdGJ2TVnxvjpOhc3EyF5+85raePJejdunkVbCylfrnLx3cj3Kor2s5Ld12EkCp5+K2tn7ptMoMkb2tAOGuMxuNB9IBpqmJS3C6rr2tikHlSIj3u3P9XDzrhbU9IwslpMIhDmhjXdbi3DjqaUA7hnXioS2wTvAaZ273IvzB5kQjLzrnX3dT7O5oe8ODmZUxGgblSrh3jJLpwTVlOT0kSEYg2HDzBJ9pp5lsWbbaV5GGSI5VLMIxePayHpVLWuNpqKloOuHT0LcuC73zzNiY8cTV4NN3kQKg+ZSYq8xfti2ujcKSNLSNaAuB9Ar6lXFp2+t7HO6x1G4jQsa2oFcgWkVrSi0zsrMCQ6dx+41xB8CXt9i87y2bEEHW9Y8uBG6QBqaZ0J9q1tkZ3W8N1vSBNlitBc0n7pHdUDLwXVsO2m9UWlwroJDuHuaTu+atVWVpjY47wz7jT/g+ddfZK5G2mYsJc0CMvo2hBw01DgeazmVeYtuz7fxgeVwVHFsjKHzE5eld+5to7Pah5CVriNW1o8eLdad+iqFuz9lBNJMQBpXFxGTgcMeRBGilmxNz2ZloY+KpeGuBJc4gYhwB8NVbNMnaS6relkIgRZbEREBERAWnfArBL+G72Fbig3TPM5l0zua5zTiiBLSWmhlYCKjgQaIKk2l2llBa9rYcEjA9jQS54GXyha4UdUVpRSK77WH3fbKAD4u00/jYqlbIcJOWmRpn3179FLdhXn4LeRNfmrfDKVqymHHvCSo85HoXxs9JS12f8ZnvALxmfVle8n0rxuybBNG76sjXeOFwNPUul/MYn6Xjfe11ns73RvL8TO3SNzmjIHtDXIhbFptrJrHaHMNQ6yvcPAtxD1Kn33jPeLpI2spie+0FgANKjeo4mpoOCkmxl9PkbPBl1bbDKK0ocmGnsKxl0Rq0PzClmyVrAELCRiNoFBxO80+jIqFPfkPE+1dnZl9LRCf8VnvBat4Zk5Ty+77vCW1PislGxxuMbcTg1zyNcOLNzu/Thwz2Lt2odabNarNO1wns9mkEhOpyIo4cHAgjLI0BGq9b9sxs/XvJY5s0hfidJhIHZoG6upXIaA5rlXJd4iba3OB6yazSSOyoMIjpGG1zIw8TqeS5y8to9OfjLvvN9jVcd8ztbYInv7LTC53HLE3gqVtLvjJ8WexqtTbgVuF/wCAzmeLeAzK6amYp617W2jFLSZ+R3AMGedPqnTxUx2MvR1osdo612J7Y5cyADTBu0pllmqiLMhwz5HlyH6yVk9Gw+LWgZfJz8KZ9WDr+SzMqk3RKfjk33H++FZm0Hzaf8F/ulVd0TP+PSjmx/vNVo7QfNZ/wX+6VrV2kQe/WNEUdJGxmrDm0vcalo4NdStSNBqvHZQh0gBlbIDhywOZqBUirW668dQpF8Ga+JmJrXDC05gO4CmvevKx2dkcoDWNacTQcLQ3w0CnP1Mcu7s182i+7+ZUKgha69aOFQZJAR/CVNdmfm0fgfeKhVaXqCDTyz+X2buaNJBtDJZLIGOks+PGTXAwvcA0ZkjjSo8y2L1skTYWPjYG+VhIyoaGVnDzqqule/Z22sRNkIa1rXA8RUNGVN0Z1NaHVSvYy+JbVdTJZ3Yn/CWtJpTs2loHd6FMmE12nHxSb7n5hQrZq0Rww2qWVrXNjLDvCtasAp3Z6nPJTfab5rN9z81CLhu4Wiy2+F2WNje816vIqjgXd0gOfjeyxMfGzefhYaNZ30aac8zxzopxcF5xWosngbhZJY3nDlkRJQg076qvrgaIbMWwukxgbvV1NXUNKkEYSX0dUgilQp3shc5sojicKONlkkc3g10kge5o5CpOSkq4VTeAyHgrB6EwHWeaoBpNxFeCgF5ZBd3YK2mO6Lxc1+B7WPLSDhcDgyIPAqousADh6lVHS984i/BPvKIbMbUyMtFkdNNMcL3CYGSR271bmiuJ9H1JB8V2Nvr5ZaXxFmLcjLd7InOo4ngoIFbDmpD0Zv8A2jB34vdKjtt1XZ6PH0vKzfePraUFkT2kBxzA8clp7WGtjcR9ZvvBVvf9pDbxtHWDHEZGgtyqBgad3F2dc10IdqQ+ymFzmlziCSX71A7dOgBOENHmTI5VoOalfRs8i1OAFfi0lNOXFQ6aUONWkHNS7o3ePhpz/wDHl91By+kK/nxOEEQMbspC8GhzJyFPNWvcph0Gzue0ue5zj1js3Ek9kc1wekW12dsQbMwSO6yrWB4Y+grU4sJIHoqpH0JzMc2scfVN6x27jMn0RniIHAqC30RFoEREBEWCUGVBOm39z2j70X85im5lUG6aX1ue0feh/nMQfm9jtwitchT15lSrYX5peWvzQeHyrPWowLM8RdaW+TdVjX0yLm5lteYCk+wgrZbyyPzQeHyrFmCPPO4B3rXsp8o37w9q9pRRorzP5Lyu/OVn3x7V0v5jnP02bggkfMGxAlxByLsJcKGoDq5fnRSPo5PxiYc7JN/Kd/RRm57DJNM2KIbzq0BcGh1KkjEchkCpJ0cj464ZZ2eYd/yL9Fh0cJrt0Ls7Ou8vD+Kz3guEDujxK6uz7/Lxfis94LV6iTup9tVdBttrle+Ytjjf1baAOawNzcXDVz+OEDIUJOa8tlLdM/4dZ3nGyz2aQMeaggOa6jQDmAQGnCTlw1Xa2yt1nsrnN617Hy1kMTW4sRqRVx4A8sqj0LFwwtZZperDcM1nmkLq1kLsJr1nEHu4CmmixM5avSATu8v/AKPdare2szuGT/LNPHmOWfoVMTS+W8zPYFcd/wAwNxPH/wAZvEjiOIzHiFusx+dwKAaescKfr0KxOjL5K0D/AA5xofsmnXT81XQyA/qRwPDh+grF6LOzOP7s31vsR5vzWYru9Ezv2g/vjf7Wq2L++bT/AIL/AHCqd6J56Xj4xv8AY1W5fdoBs0/4L/cK1Ujh3teLYrDXGGuMYDXZHCaNJJqQBlz7ly9mbybOIndcyZxfvuZTIh9AHNBOB1KGnfkoz0psxWGz1oR1rOVPkxrkPXVc/ocZ5abxs/P6zvD9c1n3Crm2Z+bR/wAXvuULef2qPx38/sndyl2zU4Fmjrzf6pHD8lCBLW9gP8d38t3eFRDOltvx8fhMPrbxI/MeZSro1/c4/wA3/wDpb51GOlsfHm98DKc8sPIn8/OpN0bOpc/H5yTx4TtPgszuqsjaf5rN9wqB3RbzBZLfK0VLWMw+JjpU9wzPmUz2qtI+CT/cPtUS2LjZLBbWPza5rR5xGdFpFcbOTWt0otEPUx4mHDiwsiNMgMwRicRkTqeVVbWx18PtnVTSCkhssgfQUGJsgFad/JQu529Yw2SGMCRzSGh4e2jS3AXACjXgNOVa6V1ViWCyNgnhjBqG2Nwr9Y421PnNT51mdrVMXqcl0dj5qXReTcQzY4UOubOGa415zZnxPtXX2Lf+y7xbiA3Tkc/oeK0iub5G+7IHIZ8dAvSwGr4zWteXZ7R9B/Jed8tq8mgOQz46LNg7bPNp2dfaoOlbNV1dgsrysuo8rTnwK5VrXV2IP7Rshz+VGfpQaO2Hz21/fbrl/Zt1UeEpxa8KZZ1pmB3aepSLbIfH7Vqd9uv4bdQo7Xe11FPH+73f8Kejo3d2BlTMca+tTfo3p8PpT+wl91Qa7xRoyp3Vrx5qbdG4Pw8UNPIy+7wT0fPSDs42Ws4kbG/EGHrHBkVBUg1OhzPipV0KWXqm4esjk8o7ejdiZ2RlWgzUI6VY7Rkak2YEaUp1mdcQ15UUu6Az5L/2v9wILoREWgREQF4TL3XnI2qDnSvKhHS7KTdNoHfF/OYpxaWKA9LOd12gZ6xaa/LNQUd17TZsAMmMPq7PyeEggbv1sjnyqpFsA34teX+UH8xqjLbM7qOtocBdgB4Yg0uIPGtDkfFSzo8gd8GvF2E4fglMVN0nrG5DhVSCNXpwWndp8tH98e1b15t08617oskj5W4Bo4GpyAoeNV01XMy5yf6elzzsinDpY+tYCQWElodU4RvDTMg+YKRdG/7xaMs45BnrnE/TvUesM0cVqL5YutYHuxMcSA8YiKV4DQqRdHP7zj0FcYoc9WOFAef5VXN0RycUAW9s+7y8X4rfeC1bcynpK62yd1vlkbI0UZG4Oc46ZEHC3mVrV4zO6si87ihktFpmlb1hEwx4yAQ0AlrG50DMsNQCSXcAuZsbZnfCLe5rcMPUyMjFS4NOBxe1rj2g3IV8BwW1t9tLgnMMVn6x7AOskDXHAXdkboOdKZlbeyl4QSMwxuIkFmlEkZ54HVc3IVBOo1B1WJ23elXWiSkmX1W+wK05rSXXLmf/ABak1I41JxDMaahVTam+UAAzLW5DUmnD9cVas1mdFdZjfk9lmzzIoRn2hpTmt1mKUGlK0z5kc+Yy/XNWH0UkVlHdJlV32I4aenNV2w9/H6xHF3Mfr0KxOiTN7/4vpH7IfR/rmsxWOjWUi3j8N3uhWfetqPUy/hP90qrejqMm31AyEbie4FoA9oVlXmPJS/hu90rVSIv0lg/AYNflY/rfZjSp9lFzuhwDr5//AK/LXG7u/wCfauj0jitghpT5WPIU+zGuGp9K5nQ8T19opqG2fn9d3I/ris+r4sW6ZyIWjk6T+a9RKwSVvdteMzuXGN3MKUXe3yQ+/J/NeondX73bSvyx5/UPJUcbpdHx1n4Dfa3uA9VO5SDo9/crv8xIeHCZv60Uf6XW/HWc+obWvi3nU18SPFd/o9H7Ff8AjS/zW9x9vpWZ3VSTaeY/B5s/oH2rg7HSuFjtxZrRnmGGhPoqu3tQw/B5qD6B/X65LndGkobBbHO7IaCSdAAwkk9y0iv7o2ddI0T2l8wc5pqAQZG7pc0Nxa0a0nCDoKBWHsWZmx2UWg7wgla061YJWBpJqa11HconZtoYQ/qJLSGxObvujxUzrVhAbmRU1I5qyHiJ77ObOQYhZXYCNMIfGFnStUfb+0fvH2lSTYZ/7OvEYgNw5EVPZ4ZrgXjEcbxmHNkcHAihBBOo5UoRzBUk2FNLDeALgPJnIjPs8M1UVpe4q6tAdxufHRZsesemnDTtce/8l83mKkECvk258ezwX1ZCKx+BrhG72uI5/kg6Fo4+K6mxfz+ynP5Zui0bTZ65jMHMEZg+BXQ2NjpbrKc/lm568eSDW23+f2nXtN1yPYGqjdnAMjcT6NcQHODa7pIxbvh7FKdu2/H7Tr9HXI6EZjzBRRrjiGZzFCQNRyPdkoOoGRtc4QkmMO3CaYiK6mmVVMOjd3x8ZE+Rl0+6oTdsdW5U8xqFO+jRvx0H/AkP+1Wdjx6QtqHQHqYatlJEheaHC01AABBzyOalPQpb5Z245nukd1jxV2tMDTT1rg31JY7Y/wCDzECUy7jmAY6E5NxFu7U6hTvYHZ1lhcGR1wlzjvHEalvOmmSCwkRFQREQEREHlNDVRy/YHNjkIaTRjjQCpNAcgOalCwW1Qfl17LK/dk+EtbUnCWtyc45k4TUkaZqVWK/LK2zzxB9A+HAB1cgNajupXJXbNdcL+3FG6vNjSfTRaY2WseIO+DRYhocAy8yvCcqLu7Yqa37zYzFE36TxQvz4ADkOak1i2JbZRkKkDUq5AwLUtl2MkFCmVnD85WnZnqrTjjjfK3E1wxtaY3l+cjX4cwATkacOakGwWzohtLZ5gcdSWNAdhjBB4kbxoaf8qXzdDdlJJZPOwcAC0gdwyWP+02GmC3Tj0/k6iYicqtZs9JaJ+rjzLXEy8mtJ495oVOoLoMDA0CgHoCsm4NmILJEI4m97nHNzzzceK8NormfLE9sVA8tIaSKgE6VCW+EQ23HDLI4g4jIHQlrQQatIDnb1A4HCcRByBFM1rbG3O5tptlplqDNG5rA4gvOW9I6mQc4gmnfw0Wr/ANI3ue1HZTnWoIBy76hbNnuO948m2azZihII05nyuak0crdXCKbJXMZLQZXDdia2nIvLcvQM/OFN73a74NNX7J3GnDnwUw2e2XZZoGx1xO7T3fWee0fDIAdwXxtBdr+ol6thc7q3YWjUmmQHelR+W45BTIjUfS8edf15lY3RAwulfTMNOe8aZx0Apx46r5vWJ05Bku+1ChruswknTMgZjuXWuu+HQdmw2oGtSRGATlTg0K7abo2+jS7SOvmpm5wjHg1ocfW4ehSO93EMf90+yikOyN09VZImyNwvIxuadWufvFvmBA8yX9dlY3ForunIa6JVQ/bW5XWiwsDDmzBJvVLcmgUIGdKBcboxuOSJ0skpY3rTGxjRnXAS4mhGQ3hQZ0X3Nt6wxdWMbdzC4OhqeRHa8y17t2vs8OEAODWnEA2IMAdXETTHQCtcgOKbam6JxYq9SMvpyfzXqKWXO94TQbzgTlxDXA+qin2y0Ymscby1zceNwDhR1HSPIJHCoIPnUX2psfwKaK1lri2N2Za3FQOqNPFRXL6WdmnmWKZlCCwR5ilCOVKNGQ45Lr7OXE+yXU6KRzesq6RzQSaCWQOaORNO5R+/NuYrUA2RznMBJwmBpGYpxd4+lbEW3LZG9S0SyF1GNAjaDqMhR3dVXbU3JZfrSGu8/ryUY2GsvW2W3RjIkhorlXDUU9QVm2+wNlaRoSqtvqa0XdLMxkM7mzUcHxNDhyI0NCphXJuHZ9lngxSdWXtacfWCodUHFVjs3NqGtAGdDVTnZC7DBHZ2gnOzyuAP0WuewhvmCr+zXxaHO3rLai3UeTFQRyOFWDsRe09qnJlgmjbHEWh0lACXEboFBXspNF7MzpDeku6yx5tLW8CH94GdD+RX3sLCTZbcGmgdFXMV1Z4q172uWOdha4ChGYOirCazWi7HSRNgllY9tGujzBb9V1Aa8kFQWuMyYC0YqsYKgZ1p2fHuW5cVncbVZ2Frs5WNdhaaAGRoNctQK5qTiwTYqx3fMN4OABe0AjSgEYpRWR0bm2OmrPZ3RRMiIBe5xcXOcCKA+BqrtwmYg22+ycthc+WMYoycyBu517bfon+8KLW2RiDp7LIBSsjT3jPML9BT2ZrwQ4Ag6ggEehVzfmwUsEvX3fRwxYjA80Ff7rqinp9Kiq36RbMRec7RU4msIJ0qaihOQ4rhWHZ60S70TS8VLN1zMTnA4cNK5ipA1VoXhs9e1pNXWWztFKbzg7LkQZD7F63NsLebZYy+SGKNr2ucI2trQEEgCnGlE2plXUmyNvskeOazujaTno5tMzvUJprrl4qV7AQtFpDssJhkANebaUrxV4vgDmlrgCCKEEVBB4FQC39GpZMZbBaDZy7tNIxN5HD3evv4IqpdqLsmbO8MY6vWnCWgHdIqDWmWatLopgtDI4haXFxdmwOrijbgoWOqNa51z1WP+2lpcayXg/8AhBHsIUh2Z2HbZJeudaZ5nhpA6x5LBXU4a5nJXEnrOb8S1ERRoREQEREBERAREQEREBKIiAiIgwlFlEBYosogwsoiDFEIWUQeDrHGdWMPi0f0XwbuiP8AZR/6G/0W0iGGAKLD2A5EAjvX0iDXNhi+zZ/pb/RfTLKwGoY0HuaAvZECixRZRBhKLKICUREBYosogJREQYWURAoiIgIiICIiAiIgIiICIiAiIgIiICIiAiIgIiICIiAiIgIiICIiAiIgIiICIiAiIgIiICIiAiIgIiICIiAiIgIiICIi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3074" name="Picture 2" descr="http://www.iut-orsay.u-psud.fr/skins/neworsay/resources/img/Logo-IUTOrsay.jpg"/>
          <p:cNvPicPr>
            <a:picLocks noChangeAspect="1" noChangeArrowheads="1"/>
          </p:cNvPicPr>
          <p:nvPr/>
        </p:nvPicPr>
        <p:blipFill>
          <a:blip r:embed="rId4" cstate="print"/>
          <a:srcRect/>
          <a:stretch>
            <a:fillRect/>
          </a:stretch>
        </p:blipFill>
        <p:spPr bwMode="auto">
          <a:xfrm>
            <a:off x="7278876" y="260649"/>
            <a:ext cx="1394554" cy="1008112"/>
          </a:xfrm>
          <a:prstGeom prst="rect">
            <a:avLst/>
          </a:prstGeom>
          <a:noFill/>
        </p:spPr>
      </p:pic>
      <p:pic>
        <p:nvPicPr>
          <p:cNvPr id="3076" name="Picture 4" descr="https://decibel.ni.com/content/servlet/JiveServlet/download/42834-4-99016/onboard2.JPG"/>
          <p:cNvPicPr>
            <a:picLocks noChangeAspect="1" noChangeArrowheads="1"/>
          </p:cNvPicPr>
          <p:nvPr/>
        </p:nvPicPr>
        <p:blipFill>
          <a:blip r:embed="rId5" cstate="print"/>
          <a:srcRect t="15447" b="7630"/>
          <a:stretch>
            <a:fillRect/>
          </a:stretch>
        </p:blipFill>
        <p:spPr bwMode="auto">
          <a:xfrm>
            <a:off x="599528" y="2348880"/>
            <a:ext cx="3619602" cy="2088232"/>
          </a:xfrm>
          <a:prstGeom prst="roundRect">
            <a:avLst>
              <a:gd name="adj" fmla="val 3985"/>
            </a:avLst>
          </a:prstGeom>
          <a:solidFill>
            <a:srgbClr val="FFFFFF">
              <a:shade val="85000"/>
            </a:srgbClr>
          </a:solidFill>
          <a:ln>
            <a:noFill/>
          </a:ln>
          <a:effectLst/>
        </p:spPr>
      </p:pic>
      <p:pic>
        <p:nvPicPr>
          <p:cNvPr id="3077" name="Picture 5"/>
          <p:cNvPicPr>
            <a:picLocks noChangeAspect="1" noChangeArrowheads="1"/>
          </p:cNvPicPr>
          <p:nvPr/>
        </p:nvPicPr>
        <p:blipFill>
          <a:blip r:embed="rId6" cstate="print"/>
          <a:srcRect t="6004" r="7001"/>
          <a:stretch>
            <a:fillRect/>
          </a:stretch>
        </p:blipFill>
        <p:spPr bwMode="auto">
          <a:xfrm>
            <a:off x="5130940" y="2348880"/>
            <a:ext cx="2969452" cy="2254942"/>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271313363"/>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11872" y="209317"/>
            <a:ext cx="6030884" cy="1131451"/>
          </a:xfrm>
          <a:prstGeom prst="rect">
            <a:avLst/>
          </a:prstGeom>
        </p:spPr>
        <p:txBody>
          <a:bodyPr vert="horz" lIns="91435" tIns="45717" rIns="91435" bIns="45717" rtlCol="0" anchor="ctr">
            <a:normAutofit fontScale="97500"/>
          </a:bodyPr>
          <a:lstStyle/>
          <a:p>
            <a:pPr defTabSz="457174">
              <a:spcBef>
                <a:spcPct val="0"/>
              </a:spcBef>
            </a:pPr>
            <a:r>
              <a:rPr lang="en-GB" sz="3200" spc="-100" dirty="0">
                <a:solidFill>
                  <a:srgbClr val="0A60A3"/>
                </a:solidFill>
                <a:ea typeface="+mj-ea"/>
                <a:cs typeface="Arial"/>
              </a:rPr>
              <a:t>Student Design Contest Winner 2014 </a:t>
            </a:r>
          </a:p>
          <a:p>
            <a:pPr defTabSz="457174">
              <a:spcBef>
                <a:spcPct val="0"/>
              </a:spcBef>
            </a:pPr>
            <a:r>
              <a:rPr lang="en-GB" sz="2200" spc="-100" dirty="0" err="1">
                <a:solidFill>
                  <a:srgbClr val="0A60A3"/>
                </a:solidFill>
                <a:ea typeface="+mj-ea"/>
                <a:cs typeface="Arial"/>
              </a:rPr>
              <a:t>Sepios</a:t>
            </a:r>
            <a:r>
              <a:rPr lang="en-US" sz="2200" spc="-100" dirty="0">
                <a:solidFill>
                  <a:srgbClr val="0A60A3"/>
                </a:solidFill>
                <a:ea typeface="+mj-ea"/>
                <a:cs typeface="Arial"/>
              </a:rPr>
              <a:t>, the Omnidirectional Cuttlefish Robot</a:t>
            </a:r>
            <a:endParaRPr lang="en-GB" sz="2200" spc="-100" dirty="0">
              <a:solidFill>
                <a:srgbClr val="0A60A3"/>
              </a:solidFill>
              <a:ea typeface="+mj-ea"/>
              <a:cs typeface="Arial"/>
            </a:endParaRPr>
          </a:p>
        </p:txBody>
      </p:sp>
      <p:cxnSp>
        <p:nvCxnSpPr>
          <p:cNvPr id="15" name="Straight Connector 14"/>
          <p:cNvCxnSpPr/>
          <p:nvPr/>
        </p:nvCxnSpPr>
        <p:spPr>
          <a:xfrm>
            <a:off x="6572116" y="430518"/>
            <a:ext cx="11151" cy="802888"/>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2" name="Group 22"/>
          <p:cNvGrpSpPr/>
          <p:nvPr/>
        </p:nvGrpSpPr>
        <p:grpSpPr>
          <a:xfrm>
            <a:off x="345686" y="1817650"/>
            <a:ext cx="4114802" cy="3812953"/>
            <a:chOff x="245327" y="1572323"/>
            <a:chExt cx="3791414" cy="4025590"/>
          </a:xfrm>
        </p:grpSpPr>
        <p:sp>
          <p:nvSpPr>
            <p:cNvPr id="24" name="Rounded Rectangle 23"/>
            <p:cNvSpPr/>
            <p:nvPr/>
          </p:nvSpPr>
          <p:spPr>
            <a:xfrm>
              <a:off x="267629" y="1605777"/>
              <a:ext cx="3746810" cy="3992136"/>
            </a:xfrm>
            <a:prstGeom prst="roundRect">
              <a:avLst>
                <a:gd name="adj" fmla="val 4283"/>
              </a:avLst>
            </a:prstGeom>
            <a:noFill/>
            <a:ln w="5715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ound Same Side Corner Rectangle 24"/>
            <p:cNvSpPr/>
            <p:nvPr/>
          </p:nvSpPr>
          <p:spPr>
            <a:xfrm>
              <a:off x="245327" y="1572323"/>
              <a:ext cx="3791414" cy="390292"/>
            </a:xfrm>
            <a:prstGeom prst="round2SameRect">
              <a:avLst/>
            </a:prstGeom>
            <a:solidFill>
              <a:srgbClr val="0070C0"/>
            </a:solid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Challenge</a:t>
              </a:r>
            </a:p>
          </p:txBody>
        </p:sp>
      </p:grpSp>
      <p:grpSp>
        <p:nvGrpSpPr>
          <p:cNvPr id="4" name="Group 25"/>
          <p:cNvGrpSpPr/>
          <p:nvPr/>
        </p:nvGrpSpPr>
        <p:grpSpPr>
          <a:xfrm>
            <a:off x="4579787" y="1817650"/>
            <a:ext cx="4114802" cy="3824868"/>
            <a:chOff x="231954" y="1572323"/>
            <a:chExt cx="3791414" cy="3579540"/>
          </a:xfrm>
        </p:grpSpPr>
        <p:sp>
          <p:nvSpPr>
            <p:cNvPr id="27" name="Rounded Rectangle 26"/>
            <p:cNvSpPr/>
            <p:nvPr/>
          </p:nvSpPr>
          <p:spPr>
            <a:xfrm>
              <a:off x="267629" y="1605777"/>
              <a:ext cx="3746810" cy="3546086"/>
            </a:xfrm>
            <a:prstGeom prst="roundRect">
              <a:avLst>
                <a:gd name="adj" fmla="val 3445"/>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ound Same Side Corner Rectangle 27"/>
            <p:cNvSpPr/>
            <p:nvPr/>
          </p:nvSpPr>
          <p:spPr>
            <a:xfrm>
              <a:off x="231954" y="1572323"/>
              <a:ext cx="3791414" cy="390292"/>
            </a:xfrm>
            <a:prstGeom prst="round2Same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t>The Solution</a:t>
              </a:r>
            </a:p>
          </p:txBody>
        </p:sp>
      </p:grpSp>
      <p:sp>
        <p:nvSpPr>
          <p:cNvPr id="30" name="Rectangle 29"/>
          <p:cNvSpPr/>
          <p:nvPr/>
        </p:nvSpPr>
        <p:spPr>
          <a:xfrm>
            <a:off x="4761570" y="4365104"/>
            <a:ext cx="3836020" cy="1169551"/>
          </a:xfrm>
          <a:prstGeom prst="rect">
            <a:avLst/>
          </a:prstGeom>
        </p:spPr>
        <p:txBody>
          <a:bodyPr wrap="square">
            <a:spAutoFit/>
          </a:bodyPr>
          <a:lstStyle/>
          <a:p>
            <a:pPr algn="just"/>
            <a:r>
              <a:rPr lang="en-US" sz="1400" dirty="0"/>
              <a:t>A four-finned robot, each fin equipped with nine servo motors to generate waves of various shapes and perform any conceivable manoeuver. All this is coordinated by a single NI </a:t>
            </a:r>
            <a:r>
              <a:rPr lang="en-US" sz="1400" dirty="0" err="1"/>
              <a:t>myRIO</a:t>
            </a:r>
            <a:r>
              <a:rPr lang="en-US" sz="1400" dirty="0"/>
              <a:t> at the heart of the drone.</a:t>
            </a:r>
            <a:endParaRPr lang="en-GB" sz="1400" dirty="0">
              <a:solidFill>
                <a:schemeClr val="bg1">
                  <a:lumMod val="10000"/>
                </a:schemeClr>
              </a:solidFill>
              <a:latin typeface="Calibri Light" pitchFamily="34" charset="0"/>
            </a:endParaRPr>
          </a:p>
        </p:txBody>
      </p:sp>
      <p:sp>
        <p:nvSpPr>
          <p:cNvPr id="2052" name="AutoShape 4"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4" name="AutoShape 6" descr="data:image/jpeg;base64,/9j/4AAQSkZJRgABAQAAAQABAAD/2wCEAAkGBxAHEA8SEBIRDxAVFhYUEBMQDxUQFRUQFRoiFhUVFxUYKCggGiYlGx8ULTEtMSkuOi42HB8zODMsNygtLisBCgoKDg0OGRAQGy0mICQ1LjctLDU0NywsNDQvNDQsLCwsLS82Liw0NDcsNywsLCwvLCwsLCwsLCwsLC0sLCwsLP/AABEIAFgA1AMBEQACEQEDEQH/xAAbAAEAAwEBAQEAAAAAAAAAAAAABAUGBwMBAv/EADgQAAIBAgMDCAcIAwAAAAAAAAABAgMRBAUxBhJBEyEzUWFxcoEUIlKRsbLRFRYyU2KCosIjksH/xAAaAQEAAwEBAQAAAAAAAAAAAAAAAwQFAgYB/8QAKhEBAAICAQIFAwQDAAAAAAAAAAECAxEEEkEhMTJRcRMUIgUzQoFSofD/2gAMAwEAAhEDEQA/ANCazzgAAAAAAAAAAAAAAAAAAAAAAAAAAAAAAAAAAAAAAAAAAAAAAAAAAAAAAAAAAAAAAAAAAAAAAAAAAAAAAAAAAAAAAAAAAAAAAAAAAAAAAAAAAAAAAAAAAAAAAAAAAAAAAAAAAAAAAAAAAAAAAAAAAAAAAAAAAAAAAAAAAAAAAAAAAAAAAAAAAAAAAAAAAAAAAAAAGgE/G5VUwdOnUkmlL8X6XwT70R0yxaZiE2TBalYtPdAJELX/AHTpfmVP4/QpfdW9mr9hT3lWZ9kkMspxlGU5Ny3fWtpZvh3EuHNN51KtyeNXFWJiVGWFNr/unS/Mqfx+hS+6t7NX7CnvKtz7JIZZTjOMpybko+ta1rN8F2EuLNN51KvyeNXFWJiVEWFJocr2YlXSlWbguEV+Lz6itk5ER4VXsPCm3jfwXdPZ/DQXR375NkE57+65HExR2eWI2aw9VcylB9cZf8Z9jkXhzbhYp8vBnM2ySplvrfjp+0la3euBax5ov4d2fm41sXj5wr8PDlZwi9HKKdupuxJM6iZQVjdohrPunR9up74/Qp/dW9oan2FPeVPtBlMMr5PclKW9vX3rcLdXeTYcs33tU5PHri1qfNTk6qAAAAAAAAAAACblWGp4mT5RzSTjZQSd7u3PfTgcZLTEeCbDStp/LfZocfmNHH0XGXKqLSlzRjdWSmviVaY7Vt4aXsuamSmp3/3iy2KpqjOcU21GTjdqzdubQuVncRLNvEVtMQ6WZT0LP7Z9DT8a+VlnjeqVHn+iPlj2XWU6gZL0ag2y6CHjXwZY43qUuf8Atx8q7ZLLliJurJXjB2j2z1v5c3vJeRk1HTCvwsPVPXPZsCk1WezHaiOHk404cpbmcnLdV+zW5ZpxpmNzKjl50VnVY2lZPn0Mxe61yc+CvdPuZxkwzTx7JMHKrlnWtSscXVp0ot1HFQ0e9o+ztI6xMz4J72rEfl5MClTWIjyTbp8pHdurO28jR8ejx82J+P1Y6fLcOiGY3mY220ofv/qW+L3Z36h/H+2WLbNAAAAAAAAAAABOyvGwwLk5U+Vb3bevu23Xfqd+e3uI8lJt5TpNhy1x7mY2mfbNC1vRVa1umelt3q6rHH0rf5JfucetdH+1VjKqr1JzUd1Sbla+9ZvXn7yasaiIVr2i1pmO7pZlPQs/tn0NPxr5WWeN6pUef6I+WPZdZTqBkvRqDbLoIeNfBljjepS5/wC3Hyl7NU+Tw1PtvJ+bOM87vKTiV1ihJzWq6NCrJaqLt3nOON2iEma3TjtMOdGmwX7o1ZUJRlF2lF3T7T5MRMal9raazEw/WJxM8VLeqSc32vTu6hWsVjUPt72vO7S+4LpaXjh8yFvTL7j9cfMOlGU9AzG22lD9/wDUt8Xuzv1D+P8AbLFtmgAAAAAAAAAAAAAPjPo6gncyHo1Dtmv8MPGvgyzxvVKjz/24+WOtcusp1AyXo2f2zlajTXXP4JlnjeqVHnz+EfKXszV5XDU/03i/JnGeNXlLxLbxQnY6h6TSqQ9qLS7+BHSdWiU2SvVSaubyi4tpqzXM0+DWqNR5/WvCXvgMJLG1I046t62vZcWc3tFY3LvHjm9orCTmOS1sBduO9D2oc68+o4pmrZJl418fn5ImC6Wl44fMiS3plHj9cfMOlGU9Ay+22lD9/wDUt8Xuzv1D+P8AbLltmgAAAAAAAAAAAAAAG/yLHLHUYu/rRSjNdTXHzM7LTps3OPljJSEzFYeGKi4TW9F6ojraazuEt6ReNWV2E2ew+GmppSk1zreldJ9xLbPe0aV6cTHWdrYhWmL2rx6xdSMIu8ad02uMnr7rfEv8enTXc92RzcsXvqOz5svmawU3CbtCdud6Rl1+f0GfH1RuOxw80Ut0z5S2pQa6ux2S0MdLenG0uLi92/eS0zWrGoQZONjyTuYe2Ay2ll6fJxs3q3zt+ZzfJa/m6x4aY/TD2xOIjhYuc3uxWv0Oa1m06h3e8UjcsD6R6ViYzUVBOpFqKVrLeRpdPTTTE6+vLFtd4dDMxuvKvhoYi2/GM7abyTtfU+xaY8nNqVt6oeP2bQ/Kp/6I6+pb3cfRx/4wo9rcJTw9Km4QjBudm4xS5rMsce0zadyp83HWtI1Hdli2zQAA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2" name="Rectangle 21"/>
          <p:cNvSpPr/>
          <p:nvPr/>
        </p:nvSpPr>
        <p:spPr>
          <a:xfrm>
            <a:off x="496444" y="4563125"/>
            <a:ext cx="3836020" cy="738664"/>
          </a:xfrm>
          <a:prstGeom prst="rect">
            <a:avLst/>
          </a:prstGeom>
        </p:spPr>
        <p:txBody>
          <a:bodyPr wrap="square">
            <a:spAutoFit/>
          </a:bodyPr>
          <a:lstStyle/>
          <a:p>
            <a:pPr algn="just"/>
            <a:r>
              <a:rPr lang="en-US" sz="1400" dirty="0"/>
              <a:t>Creating a nautical robot driven by cuttlefish inspired fins to study this unique propulsion mechanism and its advantages</a:t>
            </a:r>
            <a:endParaRPr lang="en-GB" sz="1400" dirty="0">
              <a:solidFill>
                <a:schemeClr val="bg1">
                  <a:lumMod val="10000"/>
                </a:schemeClr>
              </a:solidFill>
              <a:latin typeface="Calibri Light" pitchFamily="34" charset="0"/>
            </a:endParaRPr>
          </a:p>
        </p:txBody>
      </p:sp>
      <p:sp>
        <p:nvSpPr>
          <p:cNvPr id="125956" name="AutoShape 4" descr="data:image/jpeg;base64,/9j/4AAQSkZJRgABAQAAAQABAAD/2wCEAAkGBxAPEBAQEBAQDw8QERINDg8QEhAQEA8QFBEWFhQRFBQYHCggGBolHBYUITEhJSkrLi46Fx8/OD84NygtLiwBCgoKDg0OGhAQGyscHBwsLCwsLCwsLCwsLCwsLCwsLCwsLCwsKyw3NzcsLDc3Nyw3LCwsNywsKywsLCwsKywsN//AABEIALgAsAMBEQACEQEDEQH/xAAbAAABBQEBAAAAAAAAAAAAAAAAAwQFBgcBAv/EAD8QAAEDAQQFCAkDAwQDAAAAAAEAAgMEBQYRIRITMUFRFiIyU2FxscEHFDRicoKRkqIjUnMkgaEVQkNjRIPh/8QAGgEAAgMBAQAAAAAAAAAAAAAAAAUBAgQDBv/EACgRAAICAQQBBAMAAwEAAAAAAAABAgMRBBIhMQUTIjJRFDNBI2FxQv/aAAwDAQACEQMRAD8A2mWcNw2bEAMZrTaP2oAavttg/agBP/X2e6gA5QM91ABygZ7qADlAz3UAHKBnuoAOUDPdQAcoGe6gA5QM91ABygZ7qADlAz3UAHKBnuoAOUDPdQAcoGe6gA5QM91ABygZ7qADlAz3UAe226w/tQA4itZp/agB/DUh2OzZigBq1utcBjkBmgBd9nQ4c5o7SUAlkZOpKE74/uCrvj9nT0Z/R59QoP8Ar+4I3x+w9Gf0KQ2VRP6LWO7jipUk+iJQlHtCv+gU3VhSUOGwqUbYwgBqaSzscMYsRtGkFf05fRXcg9Ts/jF9wR6cvoNyD1Oz+MX3BHpy+g3IPU7P4xfcEbJfQbkHqdn8YvuCPTl9BuQep2fxi+4I9OX0G5B6nZ/GL7gjZL6Dcg9Ts/jF9wRsl9BuQep2fxi+4I9OX0G5B6nZ/GL7gjZL6Dcg9Ts/jF9wRsl9BuQep2fxi+4I2S+g3I9CloBvi+4I2S+g3IUa2iGx0X3BGyX0G5Cs8AjBc083BULCNgSaRk7MPNAEVfm3dSzUs6b9vYFk1Nu1YQ18dpd73vpGdtb2nE5nNLx/hHT3n6oyGB1ZdqSUrtOM48QTtV4WOD4OV2njasM0i715oqsYHmyDa0pjVepnntVop0vPaJ17QQQdhyXcwlBvP6PGyky07i2Q5lpxwK3U6vHEjNZRnlGcWhRzUr9CZrmncc8CmEZRmsoytOPZ4Y4HefqVLQJijWDifqVBJ71XafqUE4DU9p+pQGA1XafqVAYDVdp+pRwGA1PafqUcE4O6ntP1KOAwGq7T9SgMBqe0/UoIwGq7T9SgnB5kjzbmekN54oINurX6NHj/ANbfAJJP5MYLoZ3Vdi6b5fNVJKTe9+lWye7klWofvPUaBYpRDOP/AMXE2Fvu7c7WtEs5wBzDexa6tNnmQp1Xkdr2wJSvuNC4fpuLSustLF9Gavyk0/cU20rEqaN+kActj2rJOqdbyhtVqar44ZcLoXrbOBFKcJBkCd610ajdwxVrtA6/dHouC1ikYWrZENU0tlYHcDhmFeFkodFZQUuzMLw+jyaAmSmOsZt0N4TKrWKXEjHOhrlFQL3MdoPBY8bQVrwmso45x2LskUYLJi7ZFUtkVa4KC2RUNCgk6IkZA7qVGQwGqU5ANUjIYOOZggBlNtb8Q8Vb+FGbNa5woT/G3wSSfyZvj0NrpdKb5fNVJKRer2yfvSm/5s9Vof0REruUgmqWNOwEEqKY7pltXZsqbRrzGgAAbBkE2R5RvLyelJAnNC14LXAEHcVDSfZaMnF5RULcuWHObLTHVvBxWSzTLOYjTT+RaW2zlFqoGPbG0POLgMCVqisLkW2tOTa6Oy1sbTg57Qe9DkkCqm+ke4qhj+i4HuKlST6KyhKPaIS8F0qasB0mhsm5wG9aKtRKBwnUpGV25dSqoj0TJHuI4JnXqITMcqpRIeObHv4Ls0UTHDJFXBdMXZIowWTF2SquC2RdkijBIsxwKqSeiEANJlZFRhNtb8Q8Vf8AhRmyW17Af42+CST+TN8ehC6XSm+XzVSSkXq9sn70pv8Amz1Wh/REkPR7EHVDnHcF00q9xn8pLFeDS0yPOggAQAIAp18bymE6mHpnpHgseov28IbaDRKz3z6KFJLI4kue4k9qwuTY8UIxWEhWkrpoTpMkOPAlTGco9FZ01zWGi3WFffFwZUDDHIPWurVfyQp1PjMLNZdgWSt3PaR3hboy/qE0oNPDKTeT0exTYyQHVybcNxW2rVuPEjLOhPlGbWnZ89G/QmYRwdhkUxhOM1lGWUXHsSjlx2KWgTF2SKMFkxdkirgumLMkUYJHDJFXBOROZSiBhNtb8Q8Vf+FGbHbXsB/jb4JJP5M3x6ELpdKb5fNVJKRevKtm7SlV/wA2ep0P6ESno6cBM/uXTSdmbyq9iNHTE8+CABADa0KjVRvfwBIVZvCydKob5JGO1dQZZHyO2kpRKWXk9bXBQgooRJ/uTsVS5YrKudPO3TedAHYFor00pLLF93kYVvC5ELUujUQgkfqNH1UT08ol6fIVz4fBy7t5ZKR2g/F0ewg7Qiq9weGGq0UblmPZp1BWsnYHsOIP+EyjJSWUectqlXLEjzaFnRVDdGVgcO3ausZuPRxlFPszO8no5kjLpKV2I26CY1axPiRknp2uYlKe50btCVpY8ZZ5LYsPlHDlPkWZIowWTFmSKuCyYuyRRgsmKl2IUEjOba34h4q38KM2O2vYD/G3wSSfyZvj0IXS6U3y+aqSU6+rNGscf3ZpXqF7z03j3mkLkzaFUBxyRpniZPkY5qNVTQ8wCABAENeyTRpX/Rcb3iBr0SzajJ2pUepLFcmzNdNpuGLWZrRpq90ssX+Qv2QwjTgMMhsTM82BGKAK9bl1IakEtAY/iFns08Zm/T6+dT55RXrEpauz5xGQXxPOGPBcK4zqlj+G7UWU6mvd00aEFvER1AEHb116esaQ9gD9zwMwu1V8oM5zrUjLLfubVURxaDNFxAzATOrUxn3wY50yiQUc39iNo4LvgomOGSKuCyYsyRRgtk8zbW/EPFH8IZsdtewH+Nvgkk/kzfHoQul0pvl81Uki/SLQc1sw2jIrFq4cZHPi7edhT7KqdVPG/diMVkrliWRtfDfW0bJBJpNa4bwCm6eUeSlHDaFFJUEAQF9B/SuXDUfA3aD9qMsGxKz05oXo7jwiceJTDSr2iDyj9+C4LWKQQAIAb19UyFhkfsaMVWUlFZZ0qhKctqM6r76TyOOrAazYOKXz1Mm+B/V42uK93YlDe+qZnke9QtTNF5eOqZY7IvxFJg2UaDjv3LRXqk+GLr/GTjzHlFrY9sjcRg5p/uFrT/qFcotPDKheW4UNTi+HCKXblsK2U6qUeGZ7KFLozO17HqKJ2jKw4bnDYUxhbGa4MkoOHY0ilxV2iExbTx0fiHiqvosbRbXsB/jb4JHL5MYLob3S6U3y+aqSSdv0Ingew8CR3rnbHdHBo01rrsTMecwtLmnawpQ1hnrE9yz9mp3OtMT04H+5nNKaUT3RPM6+h12f9J9dzCCAIi9LNKmkHYuVy9hq0bxajJNxSg9WaP6Pj+ge9MtL8Tzvk/2FrWoWAgAQBSvSRUlsbGA4BxzWPVy4wOPFQTk2UM5BYB4Wa790n1DdZIdFp2DitNWnclli3VeQVb2xJGtuC0tOg/PcustIscGevyrzyiJpayssp2EgdJET9AuUZTpfPRpnXTq1mPDL9Y1sxVbNKNwx3t3hbq7FNcCTUaadLxIdVlHHM0tkaHA5ZjYu0ZOPKMzin2ZzeT0ckYyUru3QTCrWfyRknR/UUCpZJA8MmYWuDh4rampLKM/KfJuFsn+g/wDW3wCRT+TGcehC6XSm+XzVSSxkIAzK/VlmGYStHMf0u9LNTXtllHo/HX74bX2hK5dq+rz6B6EmSjT2bZYL+Qo9SGV2jUgcU0PMggBpa8OnDI33SqTWYnaiW2aZjb24FwO4pO+Geti8pMv/AKO3/pOHAphpXwIvKL3ouK1ikEACAKN6So+bG7tWLWLgdeJfLRS4G6UjBxIWKPLHE3iLNmomBsbAMgGjwTiPCPIWvMmLqxQQqqVkrdF7Q4dqrKKl2XhZKDzEqFddaSmk19E7DPF0e4rLKhxeYDSvXRtjstRb6J7nRtLxg7DnDtWqL45FdiSk8dCysUIy1rAp6rDWsBIzBwzXSFsodFJVqXYneNgbRyNGwNAHcFRvJdDO6XSm+XzUAWRAEfbVnNqYnRnhl3rnZBSWDvp7nVNNGRVVM+GQxuxDmHmnilMouLwerhNWRyv6aTc+3RURhjjhIwAHtTGi3csHnddpXVLcumWRaReccMcuKAXBkl5qURVL2jYTiEpujiZ6rR2b6kS3o9rNGV0e4rtpZc4MvlK8x3GjJgefBAAgCAvnQCamdxbmFw1Ed0TdoLdlv/TLqR+D2Hg7NK49npbFmLNpon4xsPuhOY9Hj7FiTF1YoCABAAgAQAIAib0eyy9yAGN0ulN8vmgCfjqGOLmtcC5uThvClxa5IyKKCSt3tu6KpumzKRufes19O9ZQx0WsdTw+jOqeeWmlxGLZGHMcUvTcGP5xjdD/AEzSrv3niqQGuIZJvB3pjVepnntVoZ1PK5RPhdzAUf0i0GTJwMxzSserh/R14u7lwZVLErdROx+4nNZKpbZZGmpq9Sto2CCUPaHDYRim6eVk8nKO14FFJUEAJzxB7S07CMFDWVgtGW15Mft6gNNO9m7HSaUothsker01qtryaFcq0ddTgE85mRTDTz3REPkKdlmfsl4rQie4sDxpDaMc12U03gyumaWcDoKxyOoAEACABAETej2WXuQAxul0pvl80AZ3eW1KiltKofC8gaQJbuKb01xnUkzBZJxnwXG7XpBgqMGTfpSbMTsJWS3SSjyjvXenwy6seHDEEEHYQsbWDQV68l2GVQ0mYMk4jes9tCn0MNJrpVPD5RnddZ09M7nNLSNjwl8oSgx/XdXcuCbsK+ckODJue3928LtVqXHiRi1PjYz5hwXR88NfA5rCHYjZvBWzMbI8ChQnp7E2ZTVU7o3vjdk5hy7krktrwenrmpxTX9NHuPa+vh0D0mZJjprN0cHn/I6f057vss60i0EAcQBXL5WJ6zFpMH6jMx2jgs+oq3rgYaDU+lPD6ZRrsWqaSfnZNJ0XhYabHCXI61lCuryi32zdgVB9YppDG8jHLYVssp3e6Ipo1np+yxZRCQW9W2e7RqGl7NgcuCtnX8jZLS0ahZhwy4WJeOGqHNOi79pWuu6MxXqNHZS+eiZXYxggAQBE3o9ll7kAMbpdKb5fNAGb30ZjX1HxJxp/1ow2r3Mr00AO3bx3rQmcWidu/fGpoiGuOth2HHaAuFumjPrs6QtlE1awrzU9Y0FjwHb2k5pZZRKHZshYpEpU0rJRovaHDtXBxT7O8LJQeUyt2lcqCQHQ5h/ws09NF9DCrydke+Rrdu601JOX6fM3jiq00OEsnTV66F0MY5EPSDYxOFRGMx0wOCrqqv8A0jp4zU4/xyKvd+1DTTNkHQdk4LNVZslkZaqhWwx/TXqaobIwPacQRiE2i8rKPKTg4SwxVSVOIAEAUO+l1ycZ4R2uaFh1FH/qI80Gux7JiNy7zav+nnOG5pO5V09+PbItr9Fu/wAkC81dJFUMweA5p2FbXFSXImhZOp8cFAvFdaSldr6YnRGeA2hYbaHB7ojzS66Ny2WErdO9wlwin5r9gJ3rrRqM8SMut8ft98Oi5grYKDqAIm9HssvcgBjdLpTfL5oAzu9/t9R8Sb0frRis+TId7F3yUaEHxqSuBFgdG4PicWOGeWWKl4fDK8rovd2vSOWYR1YyGQesV2jzzE0Q1H8ZpNBXRzsD43BzTwS6UHF4ZrUk+hyqkic0Qe0tcMQRgVDWeC0ZOLyjKr02A6kkLgMYXn7UrvpcHn+HptFq1dHD7Q8uheU05EUpxiPRPBX09+3hnLXaL1Fuj2aTDK14DmkEHYQmKafR56UXF4YopKggDhGOR2IApl57miYmWDmv24LHdpt3MRvo/IuHtn0QtlXmnoHamoaS0ZYnHJcYXyr4ka7tHXqFvrfJfLNtaCrZzHA47WlboWRmuBLbp7KXyUS+t3zTv18XRccTh/tKw6ina9yHfj9WrI7JE1cm8mtGolPPA5pO9dtPfu4Zj8hotj3x6LmtgoIm9HssvcgBhdHpTfL5oAzy9/t9R8Sb0frRis+RHhuIXUgTdGpyQ0IPjU5KtCEsOO0YqyZVocWTa9RRPDonnRG1hOSpOuM1yEZyj0ajdm/kFVg2T9KTZnsJS27Syh0bK71LsuDSCMRmNyyNHcQraNkzCx4xBVZRUlhnSuyVcsozG8F1pKUlzBpxHP4Utt07hyuj0el10bViXY2sS8U1M7Jxcze0qtd0oM6ajRwtX+zQ7GvLDUgDHRf+0rfXfGQhv0U6v9onF3MQIA4gBjaNkw1AIkYDjvwzXOdcZdnerUTrftZTqu5c0BMlJIQduisktNKPMGNYeRhYttqJmytfVQvhqmYOwwDuPau0N044kZLnCqanWzPaqB9HUYA4OY7EdoS+Sdch9CSvr/6ard61W1ULXjaMnDtTSqzfHJ5nVUOqeDzej2WXuXUzDG6XSm+XzQBnV7/b6j4k3o/WjFZ8hnCujBCj41GSRB0atkrgQcxSVaEXxKclWhs+HPEZEbCFbJXBaLt34npCGS4yRf5CzW6WM+UdYXOPZqNi2/T1jQ6J4x3tJzCW2Uyh2bI2KXRJyMDgQRiDtBXFrJ0TaeUVm17mwzYlnMf/AIWazTRl0MaPIzhw+UVOrulVwHSZziM8RksstNOPKGkPIU2LEi3XMqql7C2oaRo5NJ3rZQ5te4Va+FSlmssy0C4EACAOIAEAUH0iWaAWzDuKwauv+j3xd2fYyOuRapglLD0HYLnprNrwd/I0b45/pebzHGkkPFqZnm3wMrpdKb5fNAGd3v8Ab6j4k3o/WjFZ8hjCujBD1gyVCx4fGpyRgQfErZIEHxqckYEHxqclWhCSJWTKNHinfJC8PicWOGeSlpSWGQsrov8Adv0j5iOrbgdgePNYLdH/AGJpr1H8Zo1LVMlaHRuDgc8QsEouPZqTT6FVUkAEBk6gBKSdjSA5wBOzFQ2kWUG+hRSVOoAEAVi/zcabuKzan4jLxr/ymawPLdEjbiPFLYvB6Gaymatbh/oXfAPBOY9Hj7PkxtdLpTfL5qxQzu9/t9R8Sb0frRis+QxiXRghcSqME5O61RgMgZAVOAPDgCggSdHipyAg+NWyVaEXxqclcDeSLEZjFWTKtDyxrcqaF4dG8ujG1hOSpZVGxckxnKBqV27809WA1x1cmzApZbpZQ6NcLlItgOOxZTuCAIe8diets5rzHI3NrhxXK2veuDXpdR6UuVlFYpLyVFA4Q1bS5uxsnELLG6VbxMYz0deoW+p8lzs61IqhulG4HsWyNil0KbaJ1vEkPVc4lK9IVpM0BCDi47exYtVNYwOPGUy3b2UNg6PePFYUPJdM1a3PYXfxt8E5j0eOs+TErrswdL8vmrFDNr3+31HxJvR+tGKz5EZrF1K5DWqcBk7rFGAyGtRgnJ3WowGQ1qMBkNajAZPJwKCBNzVJDQi+NWyVwN3w4HSHNcNhCnOeCrRa7t38npSGVH6kewHeFmt0kZcxOsLnHhmpWTbUFU0OieDljhjmEsnVKD5NkZqXRILmXGdqWXFUs0ZGg8DvCpOCmsM7U3zqeYmeWjd6qoHF9O4uYc8BuWCdM63mI+q1dWoWLOxpyqq+iXYHYcVz/ImdvwKe0RcsrnuL3nScd5XJvLyzTGKisI7BE6RwawaRxBy71MU2+CJyUIts1a2WH1Jw36A8E5j0eQm8yZ6sWPRL+0DzUlDPr03brZayaSOEuY44tdxTOm6EYJNmSyEnIi+Sdf1Dl1/Ir+ynpyDknX9Q5H5Ff2HpyDknX9Q5H5Ff2HpyO8k6/qHI/Ir+w9OQC6df1DkfkV/YenI7yUr+ocj8iv7D05ByTr+ocj8iv7D05ByUr+ocj8iv7J9OR3kpX9Q5H5Ff2HpyDkpX9Q5R+RX9kenI4bpV3UOU/kV/YelITfc6uP8A45U/k1/ZDqkFFdi1Kd4fDE9pG7HIqJX1SWGCrnHo026tXWSMwq4tW4b+KXXKCftZqrcv6WBcDqcc0HI5hAJ4IO0rrU850i3Rd2LhOiMjbVrrK+CFdcNmOTjguP4iNi8rLBPWLd2GlzaMXHaSu9dMYGHUaydvY8tduMLxxGS7GQRkYWEOaRjhsQAnLa5b/sB/ugBq+8bh/wAWP90AJm87up/JAHOVDup/JAByod1P5IAOVDup/JAByod1P5IAOVDup/JAByod1P5IAOVDup/JAByod1P5IAOVDup/JAByod1P5IAOVDup/JAByod1P5IAOVDup/JAByod1P5IA7ynd1P5IA9tvI4/8X5IAcRW2Xf8YH90ALaTpccSMADk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6" name="AutoShape 8" descr="data:image/jpeg;base64,/9j/4AAQSkZJRgABAQAAAQABAAD/2wCEAAkGBxQSEhQUEhQUFBUVFBcXGBcXFxUcFhUXFxgYGBYYFxwYHSggGRomGxgXIjEhJSkrLi4uFx8zODMsNygtLysBCgoKDg0OGhAQGywfHCUsLCwsLCwsLCwsLCwsLCwsLCwsLCwsLCwsLCwsLCwsLCw3LCwsLCwsLCwsLCssLDcrK//AABEIAKYBLwMBIgACEQEDEQH/xAAcAAABBQEBAQAAAAAAAAAAAAAAAwQFBgcCAQj/xABGEAACAQIDBQUFBQUGBQQDAAABAhEAAwQSIQUGMUFREyJhcYEHMpGhsRQjQnLBQ1KC0fAVM2KywuEWU4Oi8SRjktIIF0T/xAAYAQEBAQEBAAAAAAAAAAAAAAAAAQIDBP/EACIRAQEAAgEEAgMBAAAAAAAAAAABAhESAyExUUFhEyJxMv/aAAwDAQACEQMRAD8A3GiiigKKKKAooooCiiigKKKKAooooCiuLlwKJJAA5nQUxu7cwy+9iLI/6iT9aJtI0VCXd7cGv7dD5SfoKSxW+eCtxmvocyhhlltDwnKNPI1dU5RYKKqFz2j4EGFdnPRQP1IpG77ScMoLG1iMgBJbs5A6e6T5etONTlF1oqgf8c4thK7PuqORuSunL3wsU0ub740utrs8NauPoqPds52PgvbEn4VeJyjSq8rOMRvLtLtUwnZ4dL10M6XSxyC2gl1MKe/JHLgTXl65tPQPilBM/wB1bLcBzMLFOJyaRNeTWb4XZ+Mu+/i8SB1CMs+XfNNsFuzcv9q2IxmJdrd5rZE21AVQpQnMp/CR04mpqHK+mm3MUi+86r5sB9aRTalkzF22colodTlA4k66Csh2rs/C4ZQblwOxJ7qX87mNZhCoiOpHLjSO2Ts04Jblu9aW4eyY2zfbtiCwz22QuSsrIg1dRJlfTV33pwg17e2fIz9KZXt/MCv7afJH/UCmrbl4dgDbtWUBIYHs1YkETBzg9ac4TdVEbNm/hCIF+AFP1N5GeK9pGDEC12l9iCSltSWQAx3hTdvaEx9zBXz4sLi/W3Hzr2zhBZ2syTpiMHx0Gtl5+MP8qoG9u/GR79q1YQOrZWuuxkMrZWyyACRrr40lhZkvg33xUF/sDG2sliHWco4xMSfCm43r2k6C4uEt20ZQwLsnunUE9+eEcqy3Ze/uLsK1rNZuhmaTdEt3lEKMjABdDWuezrHLidnYa4wRioa2570fdlgIHll48qbno432jW2/tJiIuYdJjhrx1H7NhwPWrTupfxP3i4q4lxu6VyiDBmR7qzqOnOqntjfIDEvZtBLduypLNC9o7KQpRc2gGYx17vjVcxWzXLWcThLly5ibt4aKzM2uZmLwPulWABJgg1nLP1GscfdbnRXNuYE8Y1866ooooooCiiigKKKKAooooCiiigKKKKArktUVvFt1MLbltXb3E5sevgBWWb5704gYS2VJJvX3t3COIBXMFXpyHkKsS0/21tw7RxqWGzphEvZMqnK15wcuckfhnh8eNO9o7sWMMiu6hEmCbly+xOkiAHPINVL2Wxt9mfxIVbTqCDWwbxw+GYi3bumAVW4QFJOoGpGsEwJ5Vd2eGLNzal7Js4K5dVMuHZmkCbDZZHi6np61KbF3YsLiMXbNmwGFy26t2SmEuW+CyNBmQmBAqr7D3sLYyzYtWsKt1n0AskSI78OxMah9QeVXHbO8eGwmPJvX7aB8OofUkh0ebYIWSCQzRpyqcqmE7dzy9sGzb/vMR2YJkAsqAeAnlrXO09mW2wt62js4NlihzBg0qT8OEGsT3o3i+0Yu47ot22xJTtn91S4yhJ4HU90ciTpFaz7N9vC/hvsxWOws2ranvd9TbglpGkEEdNBUt23qIr2gbeZNn4a5bgNeW2WYwQqhJMAzLFlj1rHsZirj3M7veLi4e8YDDMBEEaiOoq+72M7bOsQdbWIvWCABprnTieMcPKsouYkyRlAiJBknu6cZ40Vd9wNrMm0MI917jd7Ie0uFveJU6Hj7w+Ar6VuEIhaPdBOg6CvnPYu7JbZVzaAgPZzOABrK3O8P8IgTA6jhW3bK2qb+DS7MhlhoUjiQDqfA0Uw3f3jdr9z7Tes20cqLNslVeTy7xliZGg4U33kxPZf2ko54e3fGoENBQsPIqh9Kw7e7BEYrEmTm7VzJ1I1zqQTGWA0QsnStgxGI7dsHcPDG7PeydOLsguCPGRxqRGI4tszAtBJJkvJZg+skDQSZgchTW0Rl5e7yQnVDrx5xpTjEyrMO9IMkLEyDrmJ5/QCkj72s+8eLxow5D+uNUfTG6O3bb7PtXrjhQlle0LaZSog5unCo3He0/CW7gVFu3lzKpu2wnZqWMSczBiBzIBAqgbg7QzbNxlg6zYdYBkA6jifzD4Gsxd5TWYyg+P8AUTQbxv3vNhrOMwV8XkYWmbtQpLFbTqy6hec8FPHKaxza91Ll12Q5luM+UsJJUklYU8ORJpgr/hAyK2q2zqpkdyT0hjr41xibjLbUmAZiFjzGvIaUCqMZkB9QraW1Go0P6mtT9j+02FvF4Ylo7zpmI0kASI4CI+FZOkED3fxLq7GM2o0q3+zHGhMcglYupl0DakiNSfHlRTXbGCxRxTuoLObjuIiYJJOjaMOorR/Zps/EqxxGIIQKR3QAuYuQGa5HvELwBOmtMt5toLhkzBVN3MRBGghczN48QB58dKbYNVxyrav4hj2fenMEUTGYqACGKiSF4maxasbgDXtZ/wCybaLdi1i9c+8VyUtsfvOzjjlOoEgmOVaBWogoooqgooooCvJr2qxvrtlrKC3b0a4D3v3VEAx4maCSv7dtKGbMuVGKliwC5hxE+tRd7fjCrxvWfRi30FUx07TZ2KT9wq4/X/LUBujjbareF9LZtqofNlXtQ2aBkbiTPAVvHHc25ZZ6umjXfaJhRwuFj0W1cNNrntBX8FnEt/0gIP8AFVFXbduGPaXZZ3IUopgEZFkmeKxInWTXq7aTkuJnMTAMAyxMSNR4x08q1wTn9rRj/aS6R/6e4J4Z3VZ0B/CvRgfWmWE9pF25dtqbaqrOFPfcnUx4Cq5jtq2yNbDnjHaOWGYc4MgnqKhsbjQzBlRUKye7wPeJHADgIHpWphNeGLnd+Wib0jM4fmwE+mn9edVjbyZsFcjjavWbg8BJRv8AtNWfaz57asOvyYAj9ag3sdpaxFr/AJmHuD1AzD6Vxd0Il0wI5qKue++KF3YtqTr9z4wUOVtPIGs/wN7NZQjmo+Yq23HN7Yrr+5dZfHvLmX1kmh8s8x7It60bnadkG7y2ywcg/uQdG1PxplYtF5suVWJ7rDKQw1bNzHeBHgaX20xa2rgiYVgdOPM68KRwt3PeJOW+XJLOxicxhieHFm1OnCaikbwY3VEhBlgtAOWdDx/81sPsP2aws4i9dL584tiD92yKMwKwIbvM3yrKlvWrQbtbLSpyojCSDPAk/hiDPPStb9mm+DXWOFuWrFi1bsqbTI0C4SwUasdWaSYiZoGmOs9zaNoj3LtvEgfmlG/SscZALhPAsSNZLd4eGgJ41uO3MKxx960NBisFdT+NQWWPHu1heNv5DwYTB00HUyeZnjQSmE3gxVvDHDJfuLZKtNtUGUye9xE6+dbZ7L37TZwHQx7pJH4esA6DhwrGNytk/b8QbMMDlZh3zGpAPHjxnTXjWrezBPs17GYAwexchdHMjKrAxy0oql+0XCdnijpo9tW1J8UMk90cF146irFsPHTsvAXxxwuMCNy7ubrPDKy0l7XLMPbaNRnXQajTOCddPdbXkKZbkE3dn7Sw+krF1eJ4jiD0lOJGulZgqm+uDFrG300yi64Enuw8keJMEeUVBBgRIj3QdLZ/CfHwq4e0oZrtnED9vhrNwGNZy5WCjrK8fOqkRwmfeI1cfiGmg/8ANaFq3DxMPetywDowHdABlZgddQKqV9ctx1mIdh8SY+RFS+6eLyYm0QV1AHvEkwdfSBTbemx2eKuD184kf6RQMsNcErlMkiCXmATKmJ5QR5Gk71sdncAQqFaRJJza8RXmbiGKkAyE6g6yY110EUuU77KcwZ09ziq6cAefKgQwbnJIzGI4KvIxxPOpfYuJNrEWX73cuxq4A4yPOoLZ5B0OXWR3p5jlHiPnTxHESMumRhCMeHdMTxoNH9qeCdrge3qpWfASIIPgRGtQ+6Wzsbde3bXuoCAHy22KA80OsmOBI0niKv8Ahry3bFi45AVrK6nqoMyPIfpVX2dt9ndwLhsoZQLbABhh7xI1kZuUDQ1ihvtzDtgNp5rcoBcXK3Kcog+Ouh6hta3zZWNF+zburwdQfLqPQyK+f969kjC5kRibbWWdu9mVLmvZZXgBnJyHKJIkzWo+x/aXbYCJ/u7jD0YBx/mNbxu8Us1l/V6oooooooooK3vfvbbwIQFDcd5IUECAOJYngJ8PpWQ7V3te7fvXrmYhsoS2SYtxMqOXQzzqW9pt8vj3H7iog+Gb6saq/ZBkdTxiR5j/AGrtjhOLhlneX0tG4+2lxLXrJGU3bTKB1YCY84k+hqmXMO6yCrAjiCCOHnSu72K7DEBlMSJH5l1+kirZvDvXirlorhR2VwsvfIWAvP3p+lJlqbkS4crq1UcPiCoILMBMwADJ9adI7Pw+0P5cOPhMVaP+K7wABCgwASSuump0qGx+1bz4m3eOJyLbWOzDMFYnNqwBAPHpypepfR+LXyaf2TfuRksX/wCINHxYAClcPupfckE20jiC4LDzCz404vbyueN4ekn9aj9iWvvbgsuxuX2LmdMxEnTTlJqfky9LOnj7XwYfLYyE5iqpJ65dCfnUdgTF1OhOU+Td0/WpjAjNYQniyup/Mv8AQqtu8NI5Ga5usVfZ4C9rbbTs7txY/KxA+VWvdYi5hcbaAzdxbgnqpiPhFV3bFuMdiAOFzLdHk6j9QamfZ9eH2o2yYF21cSOpIkfMUFGxifdFCPdZ18dCY9Yj41E2ye4WWNNFT3jl0GYc9YJ6ip7bFrJcvLB0ZW18oPzU1A4fDsA7orAWrihrmndLyUBHH8DH01qK7xdtgri4SSIcSCO6fdOo1BB0Ipxu1iGVlVVLO1xDbVFJzurqUAnnmEada6uubgC9orqEKrprE6GTqQdePCrh7OtgMblpcTctWrWHuC+rZ1DhwQQqkjRSePkaDQd6j2eKwV9p0vKrTHBzlMxygmsd39wQTEvaiOzdxJ0HEgcNSdAa2v2l2C2EZ14oVYfGsj9p4IxZvcRdtWbwIB/Gi5onxU60Fc2Xta7hbgvYe52T5IDKkmDKtowIq9+y/a9y5tNnvOzvc95mBGbSAO770A8+lZkmKLRoxA0Jzawf5VpeG2A2zb2DxPK7cNsy0kAJIkrpBjhRVs9qWzpsFo9xkaAunHIdHPQ89NKqPsqugYy7aPC/hnXXMZKEHzMANw041pu/VgXcLdUa57TRxjVZB73HXlWL7oY3stoYS5OnbBTHS4MpBK6fiOgAj0rHyfCV3usZsBhifes3cRh2g96A4ZAZ4CCfSqJmGUxlmFbRCeBiZ51q+8+C+42lZ1PZ37OIAAMBbk2297WOFZUkkgax3hM5RqJ0HxithxhnyuphtH4ZVEgwdfDjUtv5a+9tXIAzqOnMAn1nNVfBET3eCtq06qYMxVn3kQXMFYuAE5YBJmND4+D0FXtTrCrBUEsf8JiB0P6UuGjs4cqoMHOPebnB/dmYpoAJWVLHMQFHMsNPWacH3DBVmmQjfgAiWk9ST8KBtZGS6wE6HgIkifHwNPAp4d78S6uomRI0ppjli6CYhhz4cIPD0pdLgme7qFbRG5aHjQajuw5xGyMqkZ7bEDWfGJ8s1UjC4XFWrhFvVm0jSdOEgkGfEfGrV7L7xKYm1xIOZdMo0MaeEHj+lPNu7SNm+iWyEY/jKo0KQSIzCc3db4is0NN59h3hs23dva3BdnIoHct5SDlC8p1J68TVq/8Ax/uzh8QOhtH4qw/0ioHaWz1v2bmJF13voAFhmLkgqqqEy6KRmOaQAasHsWvL22NVSDIsnuxGZc4uRGkZyeFXC9rEynitWoryvaqiiiigxrfTZZu4rE3UY6XAsQPeVFEST4VS8YzquZgBry5irzvegRr8sxBxLQAdJgk8OhMVnt4hluQZGvpziu3St28/Vk+ET9q7y+Bp2LzEzJM+Z+lRL6P61L7PvBLiFpAUgmOOpOo8QKnjG/1ZN5T+Fr2BuASyss8JBA/2PnSOY8PTgKuu1cHZRA1p0KMrTlYkER3Zza5+oFVLEZQwzAmVUxMakc9OlOllb2p1cdd5TPNHOKlN1cUFxVlwZGePj3f1qA2paDOujZYOgJ46dKX2OQiyAwYXJE8MgAI9Qc3xFbuV3rTMxmuW21YXui4v7l6R5PVb2jbyuw6E1YLLZnuEcLlpHHmsfyNRW1rc3CeoB+Irg7qvvJbjEYV/+Zhih87bkR8Go3evm1jbD9Li68gCYP1pbe5T9msOONvElD+W4hj/ALqaKFCqW4wPjQee0LC9njbgn3sw+BkfImqRdfvMCzQQCFEwY45hw61p3tPTM+HvwAtxLbE/mWD8yPhWcNnW4ChCEq6MxjgRBGvIgketRUjZZ2w8MLbZWW4InOocZSVI05DMDr051DYq41y4RdLOS2jyAVjQAeHgIp0mBLKoAKEtMgznaTy5QDHpXL4CcWLdwi3wOciQNNDx4Tz5a0G67I20MfgryFQpt/dLGY51FtCjmRoTJqkb3W1fZ+FuEEkWrlgkCT93cgCOsNVt9kmyyuEuO5ftGulG/wCWy2xClNBmXvHX/DHKq3vHh2+w4m2P/wCfGg8dcl5SvIad4CoMrWyqhvd4A+8Z00bgNNas2P3wxWJFm1euq9uzcXKq21BGUAKcwWZjiZ51WjiQpjWYIhYAEnTU8Yqy7q7tXMfauPbL9ySZMD7tM3Hx6VVbi47bB2ToxNtPxMZjTXlzH+9YHtRGs3Xj3rVwxwJHZuY10yiI01mPhue4l/7Xsu3JbMLYHE6HKOHlVYxeylOLVHs/aGLqrTkhRxLNIJYcoHWsUh9tq2tzEvAGXG7PfiWAzKoupx4nyrErghjwmQeGZjrHDl4eAr6L3jRRewV5e72eIVDqD93cHZDwHvDSsS343bu2LxWyrsC7g5QZ7uWJjzj+GtCDt2mJIAY6sNEHMSDVowyG7s24pJDKT3TEyVPGPHKaV3B3eIxdo38yIQRcLHKOBI97XUwNKtLWLVvH4yysC3dVbigDTvCIHlkqoyDiNGyyAR/Q8KeJZGR9QUMHgS0CY73Ljr5CpTB7Mv4e++W0HALgZoKsjGBOoPCrzsTBIcFcssjZns5DoIU8TlMDT+VFZdtzBNaNsxChAQ0HqNNeh50jhMTnZVIcgnKSHJME8dBxFXzB4BMZgrQuBpAgkEDURmGoPNRXWB2LhbICs1sAGSGxAHA/4QDRNp7dvd1sDikLZh9ptHRjJHAAHodRpVb3g2JinvEhjcKQFJZQcqaKATpmUQINW3eDe21cbDuL1mbdwAwTAQjUkzyIWkL+81hWJS+uupi276zxGkcJpq/CcpCW4+7uKxDk4mEsgHMoFvNdaO6DEkLOp1EwONNfYjdNjHPYb/3bXqhzD/K3xqUwu/du2ZW5fYfuratqDp4waqOyNrC1tU31zBWuLdAMZo0zgxz1f5VrHGzyzc5fD6Vr2uVM6jnXVZdBXhNe1GbyY3scNeucCLZj8x0X5kUGFbyXO2vX2PB7tw+hYx8qjLGECWig6H5inrivFFemR5LdqXidGHiw/SpG/bIieYkeWo/Q032pbyXFY+6s+pGgH0p4Hz2rLeDg/wALT/qrN1Ldtzdk0UweIyL+8T+8eHoBSTuSSTqTUlsjZ/aKXIdhroijQDTMSQfHTwptj8JkOhkcfMHnHKs4Z470ueGWtmwNKuwIXSGg5onLMnLlkzwifGmztAmlVB0J4THqP9iK62zblMbZ2aju9iMyYRv3ka2fMaD9a62osZT4EeoNQ26mI/8ASjravg+hP+9WLbad1vB59GB/lXny8vTjdxWN4LWbBYkfuKt4f9NgT9ar1i4WRSI1Gk1bbVvOHQ6i5auIR1lTp8hVI2NPZKGIBUkeLEaafP4VFXfeHB/aNk2XALPbR1E6622zAeURpWUPYFyInM2XWGOsiToKv2G3oCYc4fs2ufeZgQ+VRI1AgHnFRd/bP/sWl/M7Hh5x0q8KnPFY8RsK1bwLXQqLdS8hmdezzQ0AmRoTPlTp9iYW4UuXDbkqokkyOEjTxmqY227jW3VewCspU5FkweAnMdaWt7exUBcyBgAIVAzf6jV/HU/JGxnbOGSwlqwxCooUBEeAFjQd2q7dVbl3F2yCRiMOH4cTacE/I1QWx2Ob9pfjwUL+gNR47W64m7ec6yGdzoRBBzHQeHCkw+y9T6OdobqAXmfQCRBLKNIHInjVv3H2nZwCXVa9Ym7GbNdDEZQQAAvDQmeNVVN3xxYqPQn+VIYrBLbIVId9TlKwIA65qmsfZyy9LNuZvcmEW9Z7VVAvPlhC8pnYiABoIIp0++dgXTdz33eZlLaKf+6KpuE2czOzOAkmTAEk8go1Cr/XjUna2ch0AZyPF/8ASQPlV/WH7VKbY35F20yqmJY6MDcdYBUhgYDEcVpHbG+K3mLjDaMc3fuRBI14LHOoPEYAljINrhKGT5HUx6U7wqKkBV16n3j68aW4ekkzvy8G8rrqlrDJGskMxHjOYU0v7wYhr63M1vMEKEqmgBIIEEmW46+NTGNw79nJuZJ/D3iT/hHTz5UztYEWgH7MrPAtJEnoT9aTOejjl7cnEYx9e0YeltfqopnjGvprcu3tel2fkr6fCp3CoW1JgfM+VN7+EDXJRWUcy0kN00jQDX40mf0vD7V3AbNLg92RJILajU8Bxn6VIf2YiCWIAHE5QI/7qkUwrcxA66fTjT4jKoVFU66lgDHjBqXO/B+OK9Z2U118oEJM5yIkcRpJ+tWVNgWI0DN1JYAeOg4V5hbRUQoA8+Ec+FOcbjBbST8BzPhS55EwxiM2lseytpnLi0qqSO9Lu0HKAvQmPOqDgLxW4rnUzr9D9akts417zSx0B0XkP5mmCW61jb8plI+otyNodvg7LEyVXI3mmk+og+tT1Zb7E9q5kuWSdYDjzXut8slalWLNVvG7gqi+1XHRat2QffbO35U4fMj4VeTWPe0PGdpjHHK2Ag9BLfNj8KuE7pndRVmFeBaUIryK77edXt6cNmQMPwv8m/3AprgwThmXmr/JwR9RVmxNnMrL4T8DNQ6WtLi9Un1QzWM/Lp0/86Pt3N5Vw822RXBMqDIZHAIDLHHjwOlJ7UuzJIy5lAC+ZzMT/XMVE23gg/z/AEr1mkyf6+NMenq7MupuaeMsgjwphYzdoDDQeZPIjT+VTT2wY4D4D9aZ21IBEiDpw8Z0146cennWs5bZYzhlJva4bk3JXE2+qBh5rJ/lV2xPftT+9aVvUR/I1QNxyRiV0OVlZSYMDTmavmEvKLSKTqudT5axXLPy6dP/AChMO2V1bowPpOvyqq7U3V7K67A/dvcY5ip7mcyBodRM8KuKQDJpvjrQuEFmaBwAiPPzrMum7NqsmzUBhjnUcFEgHxaNW8uFSuAwanS1aRQOZgD5AU+e1biMun9cTx+denEADKNB0qW7JNeEFicAWchibjjQG3MKP3QIMkdfGlcPZKdxViPwxz6mfqafrdVfdUDypNsXHh8qdzUd3sGpTv5mJ5Jp9BTcYdss8+ERDH5RXv2qeFdpZuv7tu435Uc/QUVzh7Eavw6Tx869xtvOQO4FBBgDUkagnTlTu1sHGPww171Uj/NFO7W5uOb9kF/M6D9aCFfDrOjED4n9Ipe3dCiF08edT1r2e4s+81lfN2P0Wnlr2a3Px4hB5Ix+pFFU+26rPMnmwUn0kaVxbKrqBrV/tezW1+PE3D+VFH1Jp3a9nuEX3mvN5uB/lFBmr4gHiAfMA142KrV7W5uAX9jm/M9w/wCqnlnYeDT3cNZ9UBPzmgxk4rxru2Lj+6jt5KT9BW4W1tJ7tu2vkqj6CucZti3ZQvcYKo5+fAADnQY/Z2Hi393D3v8A4MPrFG0tlX8MqviLbW1YwJKmTE8FJPCpbeL20LZxBt2cP2ttIzMzMrMYlggjSPHjFQ3tE32GMSyLSFLakvLkZmJEAQOAA8aIaf2sijQFjwA4Canr/s+x11BcPZszLOTPDKDwGoyz61Qt3nN3GYVOIOItSPDtFB+U19RgUI+YNr7Gu4dyl621tujDj5HgR4io7sq+o9s7HtYq2bd9A6n4qeqniD4isF333TubPugGXtPPZ3I4xEq0aBhPrxHhvGsZwr7ONo/Z8XbYmAXCnyfun6g+lfQgr5cwV2GHwr6S3cx/b4Wzd5vbUn80Q3zBrXUnisdLLzEiawXaV7tLtxz+J2b4kmt1xjRbc9FY/AGsCJgSelTBrqOGrmprZW7t/FWO3tJKEnKCQGcDTMoPIkGJiYqKv2WRirAqwMEEQR510lcrNEwdQfGuMJszvZiYUSPMEEED0NdgVd9w9jYbFWXN1WZ7bxGdgII00B8/hUznZen5UpNg4VeJvN5so+gpdMBhF/ZT+Z2/nWtW92MGv7BT+YsfqaXTZ2GT3bFkfwJ+orjyrvxjJrSWB7mHs/8AwDH51IWRcP8Ad4c/w2T+grTxfRfdVR5AD6Um+0PGm6cVATZ+NbhYugeIyj5xSqbsYxvwBfzOv6E1c22l40i20/GoulYTcvEnjcsL/ExPyWnCbit+LEKPyoT9SKmm2n40m20/GimCbh2fxX7p8gg+oNOLe5WDHE3W83A/ygV620/Gk22l40DxN2cCv7EH8zOfqac29m4RPdw9gf8ATQ/UVCvtPxpFtp+NBaUv2191UXyVR9BXR2mOtVA7T8aTbaXjQW87THWkm2p41UW2lSbbRoLf/atcttWqcdoVwdoGguDbV8aSbavjVSO0PGknxp60FsbanjXB2p41UzizXBxBoLa21PGoTe1/tGGe1AaRI70EMNVPxqKOIak2usaDMr2xMap1tOfEGaf4XY+JvCLxuADgCs6fKryc1AmhpI+zzdqxh7gvNna6vu5goRD+8AJ73iTWrYbEg1lOAxLKatGztrdaC9q81Eb27FXGYW7ZYalZQ81ddUI9dPIkc6Sw20Zp+mMESTAiTPIdT4UK+YkMcRBHLpW5+yLHdpgSp/ZXWX0YK4/zH4ViW1bim/eK+6btwqeUFyRHoa1P2H3e5iV5Tbb4hh+ld8++Dy4ds2nXoIIPMEfGsP3u2HdwqXAw7sHK44MP0McjWzYi5Vf27gjftsjEwRHh8K445aejLHbGNtb745cNhcPhibNu1aUFrZ79wqI7xOoGkwOJPhUjs7el8VZtW8aEN7NkW8TluMCRlzhRDDUj0muNoez3GBiLQVknQlgI9JpTYW4V+xdF26UJHACDB68ONXcneJJdarq/Za2xVhBUwandwdp9jfuoeD2wfVT/ACY0z27ZaQzceBPXpUEb5t3rTDnI/T9a7T9sXG/rk169todaY3tuDrVIOIc9aAXPWvO9K13NtTzpu21qgkw1w8jTi3sy4eRoJFtp0k20qTt7EuGntndtuZoGbbQNJtjzU3b3Z6mlxu0KCtHGmkziWq1f8OgVydgCgqpvNQXNWZtiVwdjeFBXBNeZTVi/sg9K6XYxPKgrgU172RqzLsTwrobGPSgq3ZGvRYNWtdiHpSybCPSgqK4Y10MEauS7DpdNijpQUkYA12uzj0q8pscdKWTZA6UFDGzD0pRdknpV9XZY6Uouzh0oKEuxj0pZNhnpV7XADpXYwYoKTb2CelO7exSKt64YV32IoMy3xxl7CLbySFbNmYDhEQPDnWZYnFX3Ys1wsxOrFmJidBB5eFfRG3N3LOLtm3dDZTE5WIOhkH41Uv8A9QYOf73Ex0zp/wDStzKfMc7jl8VkP2ZnbQZp5AEn0AFbN7KthXMLZd7gKtdKwp4hVmCRyJJOnhUtsbcPC4YAW+1Mc2uGT8Iqy2cOqiAP69aufU5TTOHS43dM7qU3NupRrdItZrm7GIw9BwQNO8ldqaCm767JAwzsBqpU/FgP1rKtpCDabpdX4SP5V9DYhEdSrwVYQQeBFZF7Qd3lsqWstmWQcv4l/mNa6dPLXZx6uNveLP8A8PKOIgCnOF2Oh1EEdRBHyrG9pYu5cUAXXiZZSXIYdDrEU63b2xiMO8WrjDOQAgHdZpgaNoTy0FT8danUjbbOylHKnabPUcqc7MDNatlxDlFLDoxAzCOWs08FusOiNXBjpSn2an+Sjs6CP+z0diakezr3JQR3Y0Cx4VI9mK9yCgj/ALJ4UfYhUjloigYfYR0roYIdKfV5FA0GDHSuxhhTmigQGHFdCyKVooE+yFe9mK7ooOMgr3JXVFBzlr2vaKDyKIr2igKKKKAiiKKKAooooCvIoooPCtcm3RRQJXMMDTHF7DS4Mrag+FFFBUcZ7IsHccu1y+vgjQPhT3ZPsu2fYdbgS7cZCGU3LjEAjUGBAPrXtFNppdEQAQBFdRRRRRFe0UUBRRRQFFFFAUUUUBRRRQFFFFAUUUUBRRRQFFFFAUUUUBRRRQFFFFAUUUUBRRR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8" name="AutoShape 10" descr="data:image/jpeg;base64,/9j/4AAQSkZJRgABAQAAAQABAAD/2wCEAAkGBxQSEhQUEhQUFBUVFBcXGBcXFxUcFhUXFxgYGBYYFxwYHSggGRomGxgXIjEhJSkrLi4uFx8zODMsNygtLysBCgoKDg0OGhAQGywfHCUsLCwsLCwsLCwsLCwsLCwsLCwsLCwsLCwsLCwsLCwsLCw3LCwsLCwsLCwsLCssLDcrK//AABEIAKYBLwMBIgACEQEDEQH/xAAcAAABBQEBAQAAAAAAAAAAAAAAAwQFBgcCAQj/xABGEAACAQIDBQUFBQUGBQQDAAABAhEAAwQSIQUGMUFREyJhcYEHMpGhsRQjQnLBQ1KC0fAVM2KywuEWU4Oi8SRjktIIF0T/xAAYAQEBAQEBAAAAAAAAAAAAAAAAAQIDBP/EACIRAQEAAgEEAgMBAAAAAAAAAAABAhESAyExUUFhEyJxMv/aAAwDAQACEQMRAD8A3GiiigKKKKAooooCiiigKKKKAooooCiuLlwKJJAA5nQUxu7cwy+9iLI/6iT9aJtI0VCXd7cGv7dD5SfoKSxW+eCtxmvocyhhlltDwnKNPI1dU5RYKKqFz2j4EGFdnPRQP1IpG77ScMoLG1iMgBJbs5A6e6T5etONTlF1oqgf8c4thK7PuqORuSunL3wsU0ub740utrs8NauPoqPds52PgvbEn4VeJyjSq8rOMRvLtLtUwnZ4dL10M6XSxyC2gl1MKe/JHLgTXl65tPQPilBM/wB1bLcBzMLFOJyaRNeTWb4XZ+Mu+/i8SB1CMs+XfNNsFuzcv9q2IxmJdrd5rZE21AVQpQnMp/CR04mpqHK+mm3MUi+86r5sB9aRTalkzF22colodTlA4k66Csh2rs/C4ZQblwOxJ7qX87mNZhCoiOpHLjSO2Ts04Jblu9aW4eyY2zfbtiCwz22QuSsrIg1dRJlfTV33pwg17e2fIz9KZXt/MCv7afJH/UCmrbl4dgDbtWUBIYHs1YkETBzg9ac4TdVEbNm/hCIF+AFP1N5GeK9pGDEC12l9iCSltSWQAx3hTdvaEx9zBXz4sLi/W3Hzr2zhBZ2syTpiMHx0Gtl5+MP8qoG9u/GR79q1YQOrZWuuxkMrZWyyACRrr40lhZkvg33xUF/sDG2sliHWco4xMSfCm43r2k6C4uEt20ZQwLsnunUE9+eEcqy3Ze/uLsK1rNZuhmaTdEt3lEKMjABdDWuezrHLidnYa4wRioa2570fdlgIHll48qbno432jW2/tJiIuYdJjhrx1H7NhwPWrTupfxP3i4q4lxu6VyiDBmR7qzqOnOqntjfIDEvZtBLduypLNC9o7KQpRc2gGYx17vjVcxWzXLWcThLly5ibt4aKzM2uZmLwPulWABJgg1nLP1GscfdbnRXNuYE8Y1866ooooooCiiigKKKKAooooCiiigKKKKArktUVvFt1MLbltXb3E5sevgBWWb5704gYS2VJJvX3t3COIBXMFXpyHkKsS0/21tw7RxqWGzphEvZMqnK15wcuckfhnh8eNO9o7sWMMiu6hEmCbly+xOkiAHPINVL2Wxt9mfxIVbTqCDWwbxw+GYi3bumAVW4QFJOoGpGsEwJ5Vd2eGLNzal7Js4K5dVMuHZmkCbDZZHi6np61KbF3YsLiMXbNmwGFy26t2SmEuW+CyNBmQmBAqr7D3sLYyzYtWsKt1n0AskSI78OxMah9QeVXHbO8eGwmPJvX7aB8OofUkh0ebYIWSCQzRpyqcqmE7dzy9sGzb/vMR2YJkAsqAeAnlrXO09mW2wt62js4NlihzBg0qT8OEGsT3o3i+0Yu47ot22xJTtn91S4yhJ4HU90ciTpFaz7N9vC/hvsxWOws2ranvd9TbglpGkEEdNBUt23qIr2gbeZNn4a5bgNeW2WYwQqhJMAzLFlj1rHsZirj3M7veLi4e8YDDMBEEaiOoq+72M7bOsQdbWIvWCABprnTieMcPKsouYkyRlAiJBknu6cZ40Vd9wNrMm0MI917jd7Ie0uFveJU6Hj7w+Ar6VuEIhaPdBOg6CvnPYu7JbZVzaAgPZzOABrK3O8P8IgTA6jhW3bK2qb+DS7MhlhoUjiQDqfA0Uw3f3jdr9z7Tes20cqLNslVeTy7xliZGg4U33kxPZf2ko54e3fGoENBQsPIqh9Kw7e7BEYrEmTm7VzJ1I1zqQTGWA0QsnStgxGI7dsHcPDG7PeydOLsguCPGRxqRGI4tszAtBJJkvJZg+skDQSZgchTW0Rl5e7yQnVDrx5xpTjEyrMO9IMkLEyDrmJ5/QCkj72s+8eLxow5D+uNUfTG6O3bb7PtXrjhQlle0LaZSog5unCo3He0/CW7gVFu3lzKpu2wnZqWMSczBiBzIBAqgbg7QzbNxlg6zYdYBkA6jifzD4Gsxd5TWYyg+P8AUTQbxv3vNhrOMwV8XkYWmbtQpLFbTqy6hec8FPHKaxza91Ll12Q5luM+UsJJUklYU8ORJpgr/hAyK2q2zqpkdyT0hjr41xibjLbUmAZiFjzGvIaUCqMZkB9QraW1Go0P6mtT9j+02FvF4Ylo7zpmI0kASI4CI+FZOkED3fxLq7GM2o0q3+zHGhMcglYupl0DakiNSfHlRTXbGCxRxTuoLObjuIiYJJOjaMOorR/Zps/EqxxGIIQKR3QAuYuQGa5HvELwBOmtMt5toLhkzBVN3MRBGghczN48QB58dKbYNVxyrav4hj2fenMEUTGYqACGKiSF4maxasbgDXtZ/wCybaLdi1i9c+8VyUtsfvOzjjlOoEgmOVaBWogoooqgooooCvJr2qxvrtlrKC3b0a4D3v3VEAx4maCSv7dtKGbMuVGKliwC5hxE+tRd7fjCrxvWfRi30FUx07TZ2KT9wq4/X/LUBujjbareF9LZtqofNlXtQ2aBkbiTPAVvHHc25ZZ6umjXfaJhRwuFj0W1cNNrntBX8FnEt/0gIP8AFVFXbduGPaXZZ3IUopgEZFkmeKxInWTXq7aTkuJnMTAMAyxMSNR4x08q1wTn9rRj/aS6R/6e4J4Z3VZ0B/CvRgfWmWE9pF25dtqbaqrOFPfcnUx4Cq5jtq2yNbDnjHaOWGYc4MgnqKhsbjQzBlRUKye7wPeJHADgIHpWphNeGLnd+Wib0jM4fmwE+mn9edVjbyZsFcjjavWbg8BJRv8AtNWfaz57asOvyYAj9ag3sdpaxFr/AJmHuD1AzD6Vxd0Il0wI5qKue++KF3YtqTr9z4wUOVtPIGs/wN7NZQjmo+Yq23HN7Yrr+5dZfHvLmX1kmh8s8x7It60bnadkG7y2ywcg/uQdG1PxplYtF5suVWJ7rDKQw1bNzHeBHgaX20xa2rgiYVgdOPM68KRwt3PeJOW+XJLOxicxhieHFm1OnCaikbwY3VEhBlgtAOWdDx/81sPsP2aws4i9dL584tiD92yKMwKwIbvM3yrKlvWrQbtbLSpyojCSDPAk/hiDPPStb9mm+DXWOFuWrFi1bsqbTI0C4SwUasdWaSYiZoGmOs9zaNoj3LtvEgfmlG/SscZALhPAsSNZLd4eGgJ41uO3MKxx960NBisFdT+NQWWPHu1heNv5DwYTB00HUyeZnjQSmE3gxVvDHDJfuLZKtNtUGUye9xE6+dbZ7L37TZwHQx7pJH4esA6DhwrGNytk/b8QbMMDlZh3zGpAPHjxnTXjWrezBPs17GYAwexchdHMjKrAxy0oql+0XCdnijpo9tW1J8UMk90cF146irFsPHTsvAXxxwuMCNy7ubrPDKy0l7XLMPbaNRnXQajTOCddPdbXkKZbkE3dn7Sw+krF1eJ4jiD0lOJGulZgqm+uDFrG300yi64Enuw8keJMEeUVBBgRIj3QdLZ/CfHwq4e0oZrtnED9vhrNwGNZy5WCjrK8fOqkRwmfeI1cfiGmg/8ANaFq3DxMPetywDowHdABlZgddQKqV9ctx1mIdh8SY+RFS+6eLyYm0QV1AHvEkwdfSBTbemx2eKuD184kf6RQMsNcErlMkiCXmATKmJ5QR5Gk71sdncAQqFaRJJza8RXmbiGKkAyE6g6yY110EUuU77KcwZ09ziq6cAefKgQwbnJIzGI4KvIxxPOpfYuJNrEWX73cuxq4A4yPOoLZ5B0OXWR3p5jlHiPnTxHESMumRhCMeHdMTxoNH9qeCdrge3qpWfASIIPgRGtQ+6Wzsbde3bXuoCAHy22KA80OsmOBI0niKv8Ahry3bFi45AVrK6nqoMyPIfpVX2dt9ndwLhsoZQLbABhh7xI1kZuUDQ1ihvtzDtgNp5rcoBcXK3Kcog+Ouh6hta3zZWNF+zburwdQfLqPQyK+f969kjC5kRibbWWdu9mVLmvZZXgBnJyHKJIkzWo+x/aXbYCJ/u7jD0YBx/mNbxu8Us1l/V6oooooooooK3vfvbbwIQFDcd5IUECAOJYngJ8PpWQ7V3te7fvXrmYhsoS2SYtxMqOXQzzqW9pt8vj3H7iog+Gb6saq/ZBkdTxiR5j/AGrtjhOLhlneX0tG4+2lxLXrJGU3bTKB1YCY84k+hqmXMO6yCrAjiCCOHnSu72K7DEBlMSJH5l1+kirZvDvXirlorhR2VwsvfIWAvP3p+lJlqbkS4crq1UcPiCoILMBMwADJ9adI7Pw+0P5cOPhMVaP+K7wABCgwASSuump0qGx+1bz4m3eOJyLbWOzDMFYnNqwBAPHpypepfR+LXyaf2TfuRksX/wCINHxYAClcPupfckE20jiC4LDzCz404vbyueN4ekn9aj9iWvvbgsuxuX2LmdMxEnTTlJqfky9LOnj7XwYfLYyE5iqpJ65dCfnUdgTF1OhOU+Td0/WpjAjNYQniyup/Mv8AQqtu8NI5Ga5usVfZ4C9rbbTs7txY/KxA+VWvdYi5hcbaAzdxbgnqpiPhFV3bFuMdiAOFzLdHk6j9QamfZ9eH2o2yYF21cSOpIkfMUFGxifdFCPdZ18dCY9Yj41E2ye4WWNNFT3jl0GYc9YJ6ip7bFrJcvLB0ZW18oPzU1A4fDsA7orAWrihrmndLyUBHH8DH01qK7xdtgri4SSIcSCO6fdOo1BB0Ipxu1iGVlVVLO1xDbVFJzurqUAnnmEada6uubgC9orqEKrprE6GTqQdePCrh7OtgMblpcTctWrWHuC+rZ1DhwQQqkjRSePkaDQd6j2eKwV9p0vKrTHBzlMxygmsd39wQTEvaiOzdxJ0HEgcNSdAa2v2l2C2EZ14oVYfGsj9p4IxZvcRdtWbwIB/Gi5onxU60Fc2Xta7hbgvYe52T5IDKkmDKtowIq9+y/a9y5tNnvOzvc95mBGbSAO770A8+lZkmKLRoxA0Jzawf5VpeG2A2zb2DxPK7cNsy0kAJIkrpBjhRVs9qWzpsFo9xkaAunHIdHPQ89NKqPsqugYy7aPC/hnXXMZKEHzMANw041pu/VgXcLdUa57TRxjVZB73HXlWL7oY3stoYS5OnbBTHS4MpBK6fiOgAj0rHyfCV3usZsBhifes3cRh2g96A4ZAZ4CCfSqJmGUxlmFbRCeBiZ51q+8+C+42lZ1PZ37OIAAMBbk2297WOFZUkkgax3hM5RqJ0HxithxhnyuphtH4ZVEgwdfDjUtv5a+9tXIAzqOnMAn1nNVfBET3eCtq06qYMxVn3kQXMFYuAE5YBJmND4+D0FXtTrCrBUEsf8JiB0P6UuGjs4cqoMHOPebnB/dmYpoAJWVLHMQFHMsNPWacH3DBVmmQjfgAiWk9ST8KBtZGS6wE6HgIkifHwNPAp4d78S6uomRI0ppjli6CYhhz4cIPD0pdLgme7qFbRG5aHjQajuw5xGyMqkZ7bEDWfGJ8s1UjC4XFWrhFvVm0jSdOEgkGfEfGrV7L7xKYm1xIOZdMo0MaeEHj+lPNu7SNm+iWyEY/jKo0KQSIzCc3db4is0NN59h3hs23dva3BdnIoHct5SDlC8p1J68TVq/8Ax/uzh8QOhtH4qw/0ioHaWz1v2bmJF13voAFhmLkgqqqEy6KRmOaQAasHsWvL22NVSDIsnuxGZc4uRGkZyeFXC9rEynitWoryvaqiiiigxrfTZZu4rE3UY6XAsQPeVFEST4VS8YzquZgBry5irzvegRr8sxBxLQAdJgk8OhMVnt4hluQZGvpziu3St28/Vk+ET9q7y+Bp2LzEzJM+Z+lRL6P61L7PvBLiFpAUgmOOpOo8QKnjG/1ZN5T+Fr2BuASyss8JBA/2PnSOY8PTgKuu1cHZRA1p0KMrTlYkER3Zza5+oFVLEZQwzAmVUxMakc9OlOllb2p1cdd5TPNHOKlN1cUFxVlwZGePj3f1qA2paDOujZYOgJ46dKX2OQiyAwYXJE8MgAI9Qc3xFbuV3rTMxmuW21YXui4v7l6R5PVb2jbyuw6E1YLLZnuEcLlpHHmsfyNRW1rc3CeoB+Irg7qvvJbjEYV/+Zhih87bkR8Go3evm1jbD9Li68gCYP1pbe5T9msOONvElD+W4hj/ALqaKFCqW4wPjQee0LC9njbgn3sw+BkfImqRdfvMCzQQCFEwY45hw61p3tPTM+HvwAtxLbE/mWD8yPhWcNnW4ChCEq6MxjgRBGvIgketRUjZZ2w8MLbZWW4InOocZSVI05DMDr051DYq41y4RdLOS2jyAVjQAeHgIp0mBLKoAKEtMgznaTy5QDHpXL4CcWLdwi3wOciQNNDx4Tz5a0G67I20MfgryFQpt/dLGY51FtCjmRoTJqkb3W1fZ+FuEEkWrlgkCT93cgCOsNVt9kmyyuEuO5ftGulG/wCWy2xClNBmXvHX/DHKq3vHh2+w4m2P/wCfGg8dcl5SvIad4CoMrWyqhvd4A+8Z00bgNNas2P3wxWJFm1euq9uzcXKq21BGUAKcwWZjiZ51WjiQpjWYIhYAEnTU8Yqy7q7tXMfauPbL9ySZMD7tM3Hx6VVbi47bB2ToxNtPxMZjTXlzH+9YHtRGs3Xj3rVwxwJHZuY10yiI01mPhue4l/7Xsu3JbMLYHE6HKOHlVYxeylOLVHs/aGLqrTkhRxLNIJYcoHWsUh9tq2tzEvAGXG7PfiWAzKoupx4nyrErghjwmQeGZjrHDl4eAr6L3jRRewV5e72eIVDqD93cHZDwHvDSsS343bu2LxWyrsC7g5QZ7uWJjzj+GtCDt2mJIAY6sNEHMSDVowyG7s24pJDKT3TEyVPGPHKaV3B3eIxdo38yIQRcLHKOBI97XUwNKtLWLVvH4yysC3dVbigDTvCIHlkqoyDiNGyyAR/Q8KeJZGR9QUMHgS0CY73Ljr5CpTB7Mv4e++W0HALgZoKsjGBOoPCrzsTBIcFcssjZns5DoIU8TlMDT+VFZdtzBNaNsxChAQ0HqNNeh50jhMTnZVIcgnKSHJME8dBxFXzB4BMZgrQuBpAgkEDURmGoPNRXWB2LhbICs1sAGSGxAHA/4QDRNp7dvd1sDikLZh9ptHRjJHAAHodRpVb3g2JinvEhjcKQFJZQcqaKATpmUQINW3eDe21cbDuL1mbdwAwTAQjUkzyIWkL+81hWJS+uupi276zxGkcJpq/CcpCW4+7uKxDk4mEsgHMoFvNdaO6DEkLOp1EwONNfYjdNjHPYb/3bXqhzD/K3xqUwu/du2ZW5fYfuratqDp4waqOyNrC1tU31zBWuLdAMZo0zgxz1f5VrHGzyzc5fD6Vr2uVM6jnXVZdBXhNe1GbyY3scNeucCLZj8x0X5kUGFbyXO2vX2PB7tw+hYx8qjLGECWig6H5inrivFFemR5LdqXidGHiw/SpG/bIieYkeWo/Q032pbyXFY+6s+pGgH0p4Hz2rLeDg/wALT/qrN1Ldtzdk0UweIyL+8T+8eHoBSTuSSTqTUlsjZ/aKXIdhroijQDTMSQfHTwptj8JkOhkcfMHnHKs4Z470ueGWtmwNKuwIXSGg5onLMnLlkzwifGmztAmlVB0J4THqP9iK62zblMbZ2aju9iMyYRv3ka2fMaD9a62osZT4EeoNQ26mI/8ASjravg+hP+9WLbad1vB59GB/lXny8vTjdxWN4LWbBYkfuKt4f9NgT9ar1i4WRSI1Gk1bbVvOHQ6i5auIR1lTp8hVI2NPZKGIBUkeLEaafP4VFXfeHB/aNk2XALPbR1E6622zAeURpWUPYFyInM2XWGOsiToKv2G3oCYc4fs2ufeZgQ+VRI1AgHnFRd/bP/sWl/M7Hh5x0q8KnPFY8RsK1bwLXQqLdS8hmdezzQ0AmRoTPlTp9iYW4UuXDbkqokkyOEjTxmqY227jW3VewCspU5FkweAnMdaWt7exUBcyBgAIVAzf6jV/HU/JGxnbOGSwlqwxCooUBEeAFjQd2q7dVbl3F2yCRiMOH4cTacE/I1QWx2Ob9pfjwUL+gNR47W64m7ec6yGdzoRBBzHQeHCkw+y9T6OdobqAXmfQCRBLKNIHInjVv3H2nZwCXVa9Ym7GbNdDEZQQAAvDQmeNVVN3xxYqPQn+VIYrBLbIVId9TlKwIA65qmsfZyy9LNuZvcmEW9Z7VVAvPlhC8pnYiABoIIp0++dgXTdz33eZlLaKf+6KpuE2czOzOAkmTAEk8go1Cr/XjUna2ch0AZyPF/8ASQPlV/WH7VKbY35F20yqmJY6MDcdYBUhgYDEcVpHbG+K3mLjDaMc3fuRBI14LHOoPEYAljINrhKGT5HUx6U7wqKkBV16n3j68aW4ekkzvy8G8rrqlrDJGskMxHjOYU0v7wYhr63M1vMEKEqmgBIIEEmW46+NTGNw79nJuZJ/D3iT/hHTz5UztYEWgH7MrPAtJEnoT9aTOejjl7cnEYx9e0YeltfqopnjGvprcu3tel2fkr6fCp3CoW1JgfM+VN7+EDXJRWUcy0kN00jQDX40mf0vD7V3AbNLg92RJILajU8Bxn6VIf2YiCWIAHE5QI/7qkUwrcxA66fTjT4jKoVFU66lgDHjBqXO/B+OK9Z2U118oEJM5yIkcRpJ+tWVNgWI0DN1JYAeOg4V5hbRUQoA8+Ec+FOcbjBbST8BzPhS55EwxiM2lseytpnLi0qqSO9Lu0HKAvQmPOqDgLxW4rnUzr9D9akts417zSx0B0XkP5mmCW61jb8plI+otyNodvg7LEyVXI3mmk+og+tT1Zb7E9q5kuWSdYDjzXut8slalWLNVvG7gqi+1XHRat2QffbO35U4fMj4VeTWPe0PGdpjHHK2Ag9BLfNj8KuE7pndRVmFeBaUIryK77edXt6cNmQMPwv8m/3AprgwThmXmr/JwR9RVmxNnMrL4T8DNQ6WtLi9Un1QzWM/Lp0/86Pt3N5Vw822RXBMqDIZHAIDLHHjwOlJ7UuzJIy5lAC+ZzMT/XMVE23gg/z/AEr1mkyf6+NMenq7MupuaeMsgjwphYzdoDDQeZPIjT+VTT2wY4D4D9aZ21IBEiDpw8Z0146cennWs5bZYzhlJva4bk3JXE2+qBh5rJ/lV2xPftT+9aVvUR/I1QNxyRiV0OVlZSYMDTmavmEvKLSKTqudT5axXLPy6dP/AChMO2V1bowPpOvyqq7U3V7K67A/dvcY5ip7mcyBodRM8KuKQDJpvjrQuEFmaBwAiPPzrMum7NqsmzUBhjnUcFEgHxaNW8uFSuAwanS1aRQOZgD5AU+e1biMun9cTx+denEADKNB0qW7JNeEFicAWchibjjQG3MKP3QIMkdfGlcPZKdxViPwxz6mfqafrdVfdUDypNsXHh8qdzUd3sGpTv5mJ5Jp9BTcYdss8+ERDH5RXv2qeFdpZuv7tu435Uc/QUVzh7Eavw6Tx869xtvOQO4FBBgDUkagnTlTu1sHGPww171Uj/NFO7W5uOb9kF/M6D9aCFfDrOjED4n9Ipe3dCiF08edT1r2e4s+81lfN2P0Wnlr2a3Px4hB5Ix+pFFU+26rPMnmwUn0kaVxbKrqBrV/tezW1+PE3D+VFH1Jp3a9nuEX3mvN5uB/lFBmr4gHiAfMA142KrV7W5uAX9jm/M9w/wCqnlnYeDT3cNZ9UBPzmgxk4rxru2Lj+6jt5KT9BW4W1tJ7tu2vkqj6CucZti3ZQvcYKo5+fAADnQY/Z2Hi393D3v8A4MPrFG0tlX8MqviLbW1YwJKmTE8FJPCpbeL20LZxBt2cP2ttIzMzMrMYlggjSPHjFQ3tE32GMSyLSFLakvLkZmJEAQOAA8aIaf2sijQFjwA4Canr/s+x11BcPZszLOTPDKDwGoyz61Qt3nN3GYVOIOItSPDtFB+U19RgUI+YNr7Gu4dyl621tujDj5HgR4io7sq+o9s7HtYq2bd9A6n4qeqniD4isF333TubPugGXtPPZ3I4xEq0aBhPrxHhvGsZwr7ONo/Z8XbYmAXCnyfun6g+lfQgr5cwV2GHwr6S3cx/b4Wzd5vbUn80Q3zBrXUnisdLLzEiawXaV7tLtxz+J2b4kmt1xjRbc9FY/AGsCJgSelTBrqOGrmprZW7t/FWO3tJKEnKCQGcDTMoPIkGJiYqKv2WRirAqwMEEQR510lcrNEwdQfGuMJszvZiYUSPMEEED0NdgVd9w9jYbFWXN1WZ7bxGdgII00B8/hUznZen5UpNg4VeJvN5so+gpdMBhF/ZT+Z2/nWtW92MGv7BT+YsfqaXTZ2GT3bFkfwJ+orjyrvxjJrSWB7mHs/8AwDH51IWRcP8Ad4c/w2T+grTxfRfdVR5AD6Um+0PGm6cVATZ+NbhYugeIyj5xSqbsYxvwBfzOv6E1c22l40i20/GoulYTcvEnjcsL/ExPyWnCbit+LEKPyoT9SKmm2n40m20/GimCbh2fxX7p8gg+oNOLe5WDHE3W83A/ygV620/Gk22l40DxN2cCv7EH8zOfqac29m4RPdw9gf8ATQ/UVCvtPxpFtp+NBaUv2191UXyVR9BXR2mOtVA7T8aTbaXjQW87THWkm2p41UW2lSbbRoLf/atcttWqcdoVwdoGguDbV8aSbavjVSO0PGknxp60FsbanjXB2p41UzizXBxBoLa21PGoTe1/tGGe1AaRI70EMNVPxqKOIak2usaDMr2xMap1tOfEGaf4XY+JvCLxuADgCs6fKryc1AmhpI+zzdqxh7gvNna6vu5goRD+8AJ73iTWrYbEg1lOAxLKatGztrdaC9q81Eb27FXGYW7ZYalZQ81ddUI9dPIkc6Sw20Zp+mMESTAiTPIdT4UK+YkMcRBHLpW5+yLHdpgSp/ZXWX0YK4/zH4ViW1bim/eK+6btwqeUFyRHoa1P2H3e5iV5Tbb4hh+ld8++Dy4ds2nXoIIPMEfGsP3u2HdwqXAw7sHK44MP0McjWzYi5Vf27gjftsjEwRHh8K445aejLHbGNtb745cNhcPhibNu1aUFrZ79wqI7xOoGkwOJPhUjs7el8VZtW8aEN7NkW8TluMCRlzhRDDUj0muNoez3GBiLQVknQlgI9JpTYW4V+xdF26UJHACDB68ONXcneJJdarq/Za2xVhBUwandwdp9jfuoeD2wfVT/ACY0z27ZaQzceBPXpUEb5t3rTDnI/T9a7T9sXG/rk169todaY3tuDrVIOIc9aAXPWvO9K13NtTzpu21qgkw1w8jTi3sy4eRoJFtp0k20qTt7EuGntndtuZoGbbQNJtjzU3b3Z6mlxu0KCtHGmkziWq1f8OgVydgCgqpvNQXNWZtiVwdjeFBXBNeZTVi/sg9K6XYxPKgrgU172RqzLsTwrobGPSgq3ZGvRYNWtdiHpSybCPSgqK4Y10MEauS7DpdNijpQUkYA12uzj0q8pscdKWTZA6UFDGzD0pRdknpV9XZY6Uouzh0oKEuxj0pZNhnpV7XADpXYwYoKTb2CelO7exSKt64YV32IoMy3xxl7CLbySFbNmYDhEQPDnWZYnFX3Ys1wsxOrFmJidBB5eFfRG3N3LOLtm3dDZTE5WIOhkH41Uv8A9QYOf73Ex0zp/wDStzKfMc7jl8VkP2ZnbQZp5AEn0AFbN7KthXMLZd7gKtdKwp4hVmCRyJJOnhUtsbcPC4YAW+1Mc2uGT8Iqy2cOqiAP69aufU5TTOHS43dM7qU3NupRrdItZrm7GIw9BwQNO8ldqaCm767JAwzsBqpU/FgP1rKtpCDabpdX4SP5V9DYhEdSrwVYQQeBFZF7Qd3lsqWstmWQcv4l/mNa6dPLXZx6uNveLP8A8PKOIgCnOF2Oh1EEdRBHyrG9pYu5cUAXXiZZSXIYdDrEU63b2xiMO8WrjDOQAgHdZpgaNoTy0FT8danUjbbOylHKnabPUcqc7MDNatlxDlFLDoxAzCOWs08FusOiNXBjpSn2an+Sjs6CP+z0diakezr3JQR3Y0Cx4VI9mK9yCgj/ALJ4UfYhUjloigYfYR0roYIdKfV5FA0GDHSuxhhTmigQGHFdCyKVooE+yFe9mK7ooOMgr3JXVFBzlr2vaKDyKIr2igKKKKAiiKKKAooooCvIoooPCtcm3RRQJXMMDTHF7DS4Mrag+FFFBUcZ7IsHccu1y+vgjQPhT3ZPsu2fYdbgS7cZCGU3LjEAjUGBAPrXtFNppdEQAQBFdRRRRRFe0UUBRRRQFFFFAUUUUBRRRQFFFFAUUUUBRRRQFFFFAUUUUBRRRQFFFFAUUUUBRRR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61" name="AutoShape 13" descr="data:image/jpeg;base64,/9j/4AAQSkZJRgABAQAAAQABAAD/2wCEAAkGBxQSEhUUEhQWFhUWFBwXFRgYFxgVFBgYGBkcFxkXFxYcHCkgGhwmHBYWITEhJSkrLi4uFyAzODMsNygtLisBCgoKDg0OGBAQGiwkHBwsLCwrLDcsLCw3LCwsLCwrLDcsLCwsLCwsLCwsLCwsLCwsLCwrLCw3NysrNyssKysrK//AABEIAIwBZwMBIgACEQEDEQH/xAAcAAEAAgMBAQEAAAAAAAAAAAAABgcBBAUDAgj/xABKEAABAwEFBAUGCwUHBAMAAAABAAIDEQQFEiExBiJBUQcTMmFxI4GRobGyFCQzNEJSU3JzwfAlNYKz0UNiY3SSouEWF0SDZITE/8QAFwEBAQEBAAAAAAAAAAAAAAAAAAECA//EAB8RAQEAAQUBAQEBAAAAAAAAAAABEQISITFBUTJhIv/aAAwDAQACEQMRAD8AvFERAREQEREBERAREQEREBERAREQEREBERAREQEREBERAREQEREBERAREQEREBERAREQEREBERAREQEREBERARFglBlF5idv1m+kL7QZRYqsoCLFUQZRFiqDKLFUqgyiVRAREQEREBERAREQEREBERAREQEREBEWKoMoixVBlFglKoMoiICIiAiIgIiIC1rytRiikkDcRYwuwg0LqCtKnSq2Vo3583m/Dd7Cgqm3dI94l1RZerb9XBIXD+PD5tAuZNtxO+vWRvqBXec8t9GEc11r3mLHCnV5ji4B2R73NXs6Ymw2hxABbFUAGo7YB0J581vdp+Oc3Z7Q63bVS0pgDC7MEDCctajM+xaMG007Xte2aTE1wcN9wbkaiorvDu0XNvWYnDXvXxcOF9phY4Va6RrSDoQTRb04xlnVnOFj7M7eTMmkktVpD6swtjNRG01BDwWtw5CoPHPuXRtO2YkNfhHg2N9PMAF5T7Gw13Y2AU4vmrXjo7kta3bI2dkE0mA1ZE52UklMu4uzWbtvLU3ThrW7buZpDYZ3AmtS52LDTxqPMpps3tJPbHRPq2OLFgw0xPlc0Uc4k9ltc6AVyVJWojGKCmVPMpncj3OsQZG8xvdK5oe3tNxPaDTjmKjLmlkwS3Kz732rjaHNgIe8EtLhmxpGuf0iOQUd/wCqbQAT1o51LW0A4qJP2QnjJDZpOe7E8DPX+11XzPsxaBG55tB3Q40e2T6PGhdT0psn03X4msHSGBDJjAdM1+FgGTSCAQ5xGnE08FNbqtBlhikdSr42vIGlXNBNPOvz0IsEkgqTnmTr2QrgvO0zMuiPqPlHwxRtqaUxhrSR30J5LNk8alr1vba4xyuZE1j2tABcXZF3ECnAZCvOvJasW2smIYomYeJxuBGfeNO9ViLNa4twvADcw0mI0DjUd9M+a+zZrY9mLdcxtXZGMDd4mhqaK7E3/wAXJde0kdotL4YqOayMP6wHIkmmECnrXalkDQSdACT4DNVR0QZWmYE1owj/AHqy7/eRZpy3UQvp44Ss2ctSuINuoXAOYyRwOhoG+0r2se2ET3YSx7dczhIyBPA9yqGy2a2xtFWOAOeF3VEA0zDSZAfMvXqbbIC0R5cQ3qqnPn1mS1s/rO9etgtjZo2SMrhe0ObXI0IqKqNS7f2ds7oMEmJri0mgpVuvFdLYsO+A2frBR3VNqOR5Kotsbuldb5eoBcXvNQ00cKGpeCSOQy7lmSZ5at4WiNtYvs5P9uXec11LlvplpDiwFpY6hDtcxUOFOB/JUjgtrcnOqRkcTYAQe/f1XU2cZbo7TDNUlpe1hqYwwsc4B1Q12eteOfiVrZWd8W5tBeZs1nkmDMZY2uGtK1IGtDTVQ+ydIUkgJEDAQeLyQf8AaO9SnawVskw/uj3gqQst02nG4w1AZXeBZU4t4tcHOAI04cFmTPC24Wb/ANby71IWGnZ33Ak9+WXrUtsd5MkhEzeyWYjzGVS094VJMjtX1mV/9PHIcVLtgILRD8Iil7D4nSDNpOOpDiA3IVqrdGJ2TVnxvjpOhc3EyF5+85raePJejdunkVbCylfrnLx3cj3Kor2s5Ld12EkCp5+K2tn7ptMoMkb2tAOGuMxuNB9IBpqmJS3C6rr2tikHlSIj3u3P9XDzrhbU9IwslpMIhDmhjXdbi3DjqaUA7hnXioS2wTvAaZ273IvzB5kQjLzrnX3dT7O5oe8ODmZUxGgblSrh3jJLpwTVlOT0kSEYg2HDzBJ9pp5lsWbbaV5GGSI5VLMIxePayHpVLWuNpqKloOuHT0LcuC73zzNiY8cTV4NN3kQKg+ZSYq8xfti2ujcKSNLSNaAuB9Ar6lXFp2+t7HO6x1G4jQsa2oFcgWkVrSi0zsrMCQ6dx+41xB8CXt9i87y2bEEHW9Y8uBG6QBqaZ0J9q1tkZ3W8N1vSBNlitBc0n7pHdUDLwXVsO2m9UWlwroJDuHuaTu+atVWVpjY47wz7jT/g+ddfZK5G2mYsJc0CMvo2hBw01DgeazmVeYtuz7fxgeVwVHFsjKHzE5eld+5to7Pah5CVriNW1o8eLdad+iqFuz9lBNJMQBpXFxGTgcMeRBGilmxNz2ZloY+KpeGuBJc4gYhwB8NVbNMnaS6relkIgRZbEREBERAWnfArBL+G72Fbig3TPM5l0zua5zTiiBLSWmhlYCKjgQaIKk2l2llBa9rYcEjA9jQS54GXyha4UdUVpRSK77WH3fbKAD4u00/jYqlbIcJOWmRpn3179FLdhXn4LeRNfmrfDKVqymHHvCSo85HoXxs9JS12f8ZnvALxmfVle8n0rxuybBNG76sjXeOFwNPUul/MYn6Xjfe11ns73RvL8TO3SNzmjIHtDXIhbFptrJrHaHMNQ6yvcPAtxD1Kn33jPeLpI2spie+0FgANKjeo4mpoOCkmxl9PkbPBl1bbDKK0ocmGnsKxl0Rq0PzClmyVrAELCRiNoFBxO80+jIqFPfkPE+1dnZl9LRCf8VnvBat4Zk5Ty+77vCW1PislGxxuMbcTg1zyNcOLNzu/Thwz2Lt2odabNarNO1wns9mkEhOpyIo4cHAgjLI0BGq9b9sxs/XvJY5s0hfidJhIHZoG6upXIaA5rlXJd4iba3OB6yazSSOyoMIjpGG1zIw8TqeS5y8to9OfjLvvN9jVcd8ztbYInv7LTC53HLE3gqVtLvjJ8WexqtTbgVuF/wCAzmeLeAzK6amYp617W2jFLSZ+R3AMGedPqnTxUx2MvR1osdo612J7Y5cyADTBu0pllmqiLMhwz5HlyH6yVk9Gw+LWgZfJz8KZ9WDr+SzMqk3RKfjk33H++FZm0Hzaf8F/ulVd0TP+PSjmx/vNVo7QfNZ/wX+6VrV2kQe/WNEUdJGxmrDm0vcalo4NdStSNBqvHZQh0gBlbIDhywOZqBUirW668dQpF8Ga+JmJrXDC05gO4CmvevKx2dkcoDWNacTQcLQ3w0CnP1Mcu7s182i+7+ZUKgha69aOFQZJAR/CVNdmfm0fgfeKhVaXqCDTyz+X2buaNJBtDJZLIGOks+PGTXAwvcA0ZkjjSo8y2L1skTYWPjYG+VhIyoaGVnDzqqule/Z22sRNkIa1rXA8RUNGVN0Z1NaHVSvYy+JbVdTJZ3Yn/CWtJpTs2loHd6FMmE12nHxSb7n5hQrZq0Rww2qWVrXNjLDvCtasAp3Z6nPJTfab5rN9z81CLhu4Wiy2+F2WNje816vIqjgXd0gOfjeyxMfGzefhYaNZ30aac8zxzopxcF5xWosngbhZJY3nDlkRJQg076qvrgaIbMWwukxgbvV1NXUNKkEYSX0dUgilQp3shc5sojicKONlkkc3g10kge5o5CpOSkq4VTeAyHgrB6EwHWeaoBpNxFeCgF5ZBd3YK2mO6Lxc1+B7WPLSDhcDgyIPAqousADh6lVHS984i/BPvKIbMbUyMtFkdNNMcL3CYGSR271bmiuJ9H1JB8V2Nvr5ZaXxFmLcjLd7InOo4ngoIFbDmpD0Zv8A2jB34vdKjtt1XZ6PH0vKzfePraUFkT2kBxzA8clp7WGtjcR9ZvvBVvf9pDbxtHWDHEZGgtyqBgad3F2dc10IdqQ+ymFzmlziCSX71A7dOgBOENHmTI5VoOalfRs8i1OAFfi0lNOXFQ6aUONWkHNS7o3ePhpz/wDHl91By+kK/nxOEEQMbspC8GhzJyFPNWvcph0Gzue0ue5zj1js3Ek9kc1wekW12dsQbMwSO6yrWB4Y+grU4sJIHoqpH0JzMc2scfVN6x27jMn0RniIHAqC30RFoEREBEWCUGVBOm39z2j70X85im5lUG6aX1ue0feh/nMQfm9jtwitchT15lSrYX5peWvzQeHyrPWowLM8RdaW+TdVjX0yLm5lteYCk+wgrZbyyPzQeHyrFmCPPO4B3rXsp8o37w9q9pRRorzP5Lyu/OVn3x7V0v5jnP02bggkfMGxAlxByLsJcKGoDq5fnRSPo5PxiYc7JN/Kd/RRm57DJNM2KIbzq0BcGh1KkjEchkCpJ0cj464ZZ2eYd/yL9Fh0cJrt0Ls7Ou8vD+Kz3guEDujxK6uz7/Lxfis94LV6iTup9tVdBttrle+Ytjjf1baAOawNzcXDVz+OEDIUJOa8tlLdM/4dZ3nGyz2aQMeaggOa6jQDmAQGnCTlw1Xa2yt1nsrnN617Hy1kMTW4sRqRVx4A8sqj0LFwwtZZperDcM1nmkLq1kLsJr1nEHu4CmmixM5avSATu8v/AKPdare2szuGT/LNPHmOWfoVMTS+W8zPYFcd/wAwNxPH/wAZvEjiOIzHiFusx+dwKAaescKfr0KxOjL5K0D/AA5xofsmnXT81XQyA/qRwPDh+grF6LOzOP7s31vsR5vzWYru9Ezv2g/vjf7Wq2L++bT/AIL/AHCqd6J56Xj4xv8AY1W5fdoBs0/4L/cK1Ujh3teLYrDXGGuMYDXZHCaNJJqQBlz7ly9mbybOIndcyZxfvuZTIh9AHNBOB1KGnfkoz0psxWGz1oR1rOVPkxrkPXVc/ocZ5abxs/P6zvD9c1n3Crm2Z+bR/wAXvuULef2qPx38/sndyl2zU4Fmjrzf6pHD8lCBLW9gP8d38t3eFRDOltvx8fhMPrbxI/MeZSro1/c4/wA3/wDpb51GOlsfHm98DKc8sPIn8/OpN0bOpc/H5yTx4TtPgszuqsjaf5rN9wqB3RbzBZLfK0VLWMw+JjpU9wzPmUz2qtI+CT/cPtUS2LjZLBbWPza5rR5xGdFpFcbOTWt0otEPUx4mHDiwsiNMgMwRicRkTqeVVbWx18PtnVTSCkhssgfQUGJsgFad/JQu529Yw2SGMCRzSGh4e2jS3AXACjXgNOVa6V1ViWCyNgnhjBqG2Nwr9Y421PnNT51mdrVMXqcl0dj5qXReTcQzY4UOubOGa415zZnxPtXX2Lf+y7xbiA3Tkc/oeK0iub5G+7IHIZ8dAvSwGr4zWteXZ7R9B/Jed8tq8mgOQz46LNg7bPNp2dfaoOlbNV1dgsrysuo8rTnwK5VrXV2IP7Rshz+VGfpQaO2Hz21/fbrl/Zt1UeEpxa8KZZ1pmB3aepSLbIfH7Vqd9uv4bdQo7Xe11FPH+73f8Kejo3d2BlTMca+tTfo3p8PpT+wl91Qa7xRoyp3Vrx5qbdG4Pw8UNPIy+7wT0fPSDs42Ws4kbG/EGHrHBkVBUg1OhzPipV0KWXqm4esjk8o7ejdiZ2RlWgzUI6VY7Rkak2YEaUp1mdcQ15UUu6Az5L/2v9wILoREWgREQF4TL3XnI2qDnSvKhHS7KTdNoHfF/OYpxaWKA9LOd12gZ6xaa/LNQUd17TZsAMmMPq7PyeEggbv1sjnyqpFsA34teX+UH8xqjLbM7qOtocBdgB4Yg0uIPGtDkfFSzo8gd8GvF2E4fglMVN0nrG5DhVSCNXpwWndp8tH98e1b15t08617oskj5W4Bo4GpyAoeNV01XMy5yf6elzzsinDpY+tYCQWElodU4RvDTMg+YKRdG/7xaMs45BnrnE/TvUesM0cVqL5YutYHuxMcSA8YiKV4DQqRdHP7zj0FcYoc9WOFAef5VXN0RycUAW9s+7y8X4rfeC1bcynpK62yd1vlkbI0UZG4Oc46ZEHC3mVrV4zO6si87ihktFpmlb1hEwx4yAQ0AlrG50DMsNQCSXcAuZsbZnfCLe5rcMPUyMjFS4NOBxe1rj2g3IV8BwW1t9tLgnMMVn6x7AOskDXHAXdkboOdKZlbeyl4QSMwxuIkFmlEkZ54HVc3IVBOo1B1WJ23elXWiSkmX1W+wK05rSXXLmf/ABak1I41JxDMaahVTam+UAAzLW5DUmnD9cVas1mdFdZjfk9lmzzIoRn2hpTmt1mKUGlK0z5kc+Yy/XNWH0UkVlHdJlV32I4aenNV2w9/H6xHF3Mfr0KxOiTN7/4vpH7IfR/rmsxWOjWUi3j8N3uhWfetqPUy/hP90qrejqMm31AyEbie4FoA9oVlXmPJS/hu90rVSIv0lg/AYNflY/rfZjSp9lFzuhwDr5//AK/LXG7u/wCfauj0jitghpT5WPIU+zGuGp9K5nQ8T19opqG2fn9d3I/ris+r4sW6ZyIWjk6T+a9RKwSVvdteMzuXGN3MKUXe3yQ+/J/NeondX73bSvyx5/UPJUcbpdHx1n4Dfa3uA9VO5SDo9/crv8xIeHCZv60Uf6XW/HWc+obWvi3nU18SPFd/o9H7Ff8AjS/zW9x9vpWZ3VSTaeY/B5s/oH2rg7HSuFjtxZrRnmGGhPoqu3tQw/B5qD6B/X65LndGkobBbHO7IaCSdAAwkk9y0iv7o2ddI0T2l8wc5pqAQZG7pc0Nxa0a0nCDoKBWHsWZmx2UWg7wgla061YJWBpJqa11HconZtoYQ/qJLSGxObvujxUzrVhAbmRU1I5qyHiJ77ObOQYhZXYCNMIfGFnStUfb+0fvH2lSTYZ/7OvEYgNw5EVPZ4ZrgXjEcbxmHNkcHAihBBOo5UoRzBUk2FNLDeALgPJnIjPs8M1UVpe4q6tAdxufHRZsesemnDTtce/8l83mKkECvk258ezwX1ZCKx+BrhG72uI5/kg6Fo4+K6mxfz+ynP5Zui0bTZ65jMHMEZg+BXQ2NjpbrKc/lm568eSDW23+f2nXtN1yPYGqjdnAMjcT6NcQHODa7pIxbvh7FKdu2/H7Tr9HXI6EZjzBRRrjiGZzFCQNRyPdkoOoGRtc4QkmMO3CaYiK6mmVVMOjd3x8ZE+Rl0+6oTdsdW5U8xqFO+jRvx0H/AkP+1Wdjx6QtqHQHqYatlJEheaHC01AABBzyOalPQpb5Z245nukd1jxV2tMDTT1rg31JY7Y/wCDzECUy7jmAY6E5NxFu7U6hTvYHZ1lhcGR1wlzjvHEalvOmmSCwkRFQREQEREHlNDVRy/YHNjkIaTRjjQCpNAcgOalCwW1Qfl17LK/dk+EtbUnCWtyc45k4TUkaZqVWK/LK2zzxB9A+HAB1cgNajupXJXbNdcL+3FG6vNjSfTRaY2WseIO+DRYhocAy8yvCcqLu7Yqa37zYzFE36TxQvz4ADkOak1i2JbZRkKkDUq5AwLUtl2MkFCmVnD85WnZnqrTjjjfK3E1wxtaY3l+cjX4cwATkacOakGwWzohtLZ5gcdSWNAdhjBB4kbxoaf8qXzdDdlJJZPOwcAC0gdwyWP+02GmC3Tj0/k6iYicqtZs9JaJ+rjzLXEy8mtJ495oVOoLoMDA0CgHoCsm4NmILJEI4m97nHNzzzceK8NormfLE9sVA8tIaSKgE6VCW+EQ23HDLI4g4jIHQlrQQatIDnb1A4HCcRByBFM1rbG3O5tptlplqDNG5rA4gvOW9I6mQc4gmnfw0Wr/ANI3ue1HZTnWoIBy76hbNnuO948m2azZihII05nyuak0crdXCKbJXMZLQZXDdia2nIvLcvQM/OFN73a74NNX7J3GnDnwUw2e2XZZoGx1xO7T3fWee0fDIAdwXxtBdr+ol6thc7q3YWjUmmQHelR+W45BTIjUfS8edf15lY3RAwulfTMNOe8aZx0Apx46r5vWJ05Bku+1ChruswknTMgZjuXWuu+HQdmw2oGtSRGATlTg0K7abo2+jS7SOvmpm5wjHg1ocfW4ehSO93EMf90+yikOyN09VZImyNwvIxuadWufvFvmBA8yX9dlY3ForunIa6JVQ/bW5XWiwsDDmzBJvVLcmgUIGdKBcboxuOSJ0skpY3rTGxjRnXAS4mhGQ3hQZ0X3Nt6wxdWMbdzC4OhqeRHa8y17t2vs8OEAODWnEA2IMAdXETTHQCtcgOKbam6JxYq9SMvpyfzXqKWXO94TQbzgTlxDXA+qin2y0Ymscby1zceNwDhR1HSPIJHCoIPnUX2psfwKaK1lri2N2Za3FQOqNPFRXL6WdmnmWKZlCCwR5ilCOVKNGQ45Lr7OXE+yXU6KRzesq6RzQSaCWQOaORNO5R+/NuYrUA2RznMBJwmBpGYpxd4+lbEW3LZG9S0SyF1GNAjaDqMhR3dVXbU3JZfrSGu8/ryUY2GsvW2W3RjIkhorlXDUU9QVm2+wNlaRoSqtvqa0XdLMxkM7mzUcHxNDhyI0NCphXJuHZ9lngxSdWXtacfWCodUHFVjs3NqGtAGdDVTnZC7DBHZ2gnOzyuAP0WuewhvmCr+zXxaHO3rLai3UeTFQRyOFWDsRe09qnJlgmjbHEWh0lACXEboFBXspNF7MzpDeku6yx5tLW8CH94GdD+RX3sLCTZbcGmgdFXMV1Z4q172uWOdha4ChGYOirCazWi7HSRNgllY9tGujzBb9V1Aa8kFQWuMyYC0YqsYKgZ1p2fHuW5cVncbVZ2Frs5WNdhaaAGRoNctQK5qTiwTYqx3fMN4OABe0AjSgEYpRWR0bm2OmrPZ3RRMiIBe5xcXOcCKA+BqrtwmYg22+ycthc+WMYoycyBu517bfon+8KLW2RiDp7LIBSsjT3jPML9BT2ZrwQ4Ag6ggEehVzfmwUsEvX3fRwxYjA80Ff7rqinp9Kiq36RbMRec7RU4msIJ0qaihOQ4rhWHZ60S70TS8VLN1zMTnA4cNK5ipA1VoXhs9e1pNXWWztFKbzg7LkQZD7F63NsLebZYy+SGKNr2ucI2trQEEgCnGlE2plXUmyNvskeOazujaTno5tMzvUJprrl4qV7AQtFpDssJhkANebaUrxV4vgDmlrgCCKEEVBB4FQC39GpZMZbBaDZy7tNIxN5HD3evv4IqpdqLsmbO8MY6vWnCWgHdIqDWmWatLopgtDI4haXFxdmwOrijbgoWOqNa51z1WP+2lpcayXg/8AhBHsIUh2Z2HbZJeudaZ5nhpA6x5LBXU4a5nJXEnrOb8S1ERRoREQEREBERAREQEREBKIiAiIgwlFlEBYosogwsoiDFEIWUQeDrHGdWMPi0f0XwbuiP8AZR/6G/0W0iGGAKLD2A5EAjvX0iDXNhi+zZ/pb/RfTLKwGoY0HuaAvZECixRZRBhKLKICUREBYosogJREQYWURAoiIgIiICIiAiIgIiICIiAiIgIiICIiAiIgIiICIiAiIgIiICIiAiIgIiICIiAiIgIiICIiAiIgIiICIiAiIgIiICIi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26" name="Picture 2" descr="http://static.macprime.ch/_images/idb/ETH-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02456" y="0"/>
            <a:ext cx="1692133" cy="1692133"/>
          </a:xfrm>
          <a:prstGeom prst="rect">
            <a:avLst/>
          </a:prstGeom>
          <a:noFill/>
          <a:extLst>
            <a:ext uri="{909E8E84-426E-40DD-AFC4-6F175D3DCCD1}">
              <a14:hiddenFill xmlns:a14="http://schemas.microsoft.com/office/drawing/2010/main">
                <a:solidFill>
                  <a:srgbClr val="FFFFFF"/>
                </a:solidFill>
              </a14:hiddenFill>
            </a:ext>
          </a:extLst>
        </p:spPr>
      </p:pic>
      <p:pic>
        <p:nvPicPr>
          <p:cNvPr id="5" name="Grafik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087" y="2261282"/>
            <a:ext cx="3048000" cy="2286000"/>
          </a:xfrm>
          <a:prstGeom prst="rect">
            <a:avLst/>
          </a:prstGeom>
        </p:spPr>
      </p:pic>
      <p:sp>
        <p:nvSpPr>
          <p:cNvPr id="6" name="Rechteck 5"/>
          <p:cNvSpPr/>
          <p:nvPr/>
        </p:nvSpPr>
        <p:spPr>
          <a:xfrm>
            <a:off x="438741" y="4255336"/>
            <a:ext cx="3802022" cy="3001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hteck 30"/>
          <p:cNvSpPr/>
          <p:nvPr/>
        </p:nvSpPr>
        <p:spPr>
          <a:xfrm>
            <a:off x="530442" y="2251070"/>
            <a:ext cx="3802022" cy="3001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Grafik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13188" y="2531032"/>
            <a:ext cx="3048000" cy="1714500"/>
          </a:xfrm>
          <a:prstGeom prst="rect">
            <a:avLst/>
          </a:prstGeom>
        </p:spPr>
      </p:pic>
    </p:spTree>
    <p:custDataLst>
      <p:tags r:id="rId1"/>
    </p:custDataLst>
    <p:extLst>
      <p:ext uri="{BB962C8B-B14F-4D97-AF65-F5344CB8AC3E}">
        <p14:creationId xmlns:p14="http://schemas.microsoft.com/office/powerpoint/2010/main" val="1313150843"/>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3" descr="myRIO flat front image.jpg"/>
          <p:cNvPicPr>
            <a:picLocks noChangeAspect="1"/>
          </p:cNvPicPr>
          <p:nvPr/>
        </p:nvPicPr>
        <p:blipFill>
          <a:blip r:embed="rId3" cstate="screen"/>
          <a:srcRect/>
          <a:stretch>
            <a:fillRect/>
          </a:stretch>
        </p:blipFill>
        <p:spPr>
          <a:xfrm>
            <a:off x="1" y="699928"/>
            <a:ext cx="4536376" cy="5700872"/>
          </a:xfrm>
          <a:prstGeom prst="rect">
            <a:avLst/>
          </a:prstGeom>
        </p:spPr>
      </p:pic>
      <p:sp>
        <p:nvSpPr>
          <p:cNvPr id="2" name="Title 1"/>
          <p:cNvSpPr>
            <a:spLocks noGrp="1"/>
          </p:cNvSpPr>
          <p:nvPr>
            <p:ph type="title"/>
          </p:nvPr>
        </p:nvSpPr>
        <p:spPr/>
        <p:txBody>
          <a:bodyPr/>
          <a:lstStyle/>
          <a:p>
            <a:r>
              <a:rPr lang="en-US" dirty="0"/>
              <a:t>NI myRIO Product Overview: Front View</a:t>
            </a:r>
          </a:p>
        </p:txBody>
      </p:sp>
      <p:sp>
        <p:nvSpPr>
          <p:cNvPr id="12" name="TextBox 11"/>
          <p:cNvSpPr txBox="1"/>
          <p:nvPr/>
        </p:nvSpPr>
        <p:spPr>
          <a:xfrm>
            <a:off x="4724400" y="3048000"/>
            <a:ext cx="2743200" cy="369332"/>
          </a:xfrm>
          <a:prstGeom prst="rect">
            <a:avLst/>
          </a:prstGeom>
          <a:noFill/>
        </p:spPr>
        <p:txBody>
          <a:bodyPr wrap="square" rtlCol="0">
            <a:spAutoFit/>
          </a:bodyPr>
          <a:lstStyle/>
          <a:p>
            <a:pPr defTabSz="457174"/>
            <a:r>
              <a:rPr lang="en-US" dirty="0">
                <a:solidFill>
                  <a:prstClr val="black"/>
                </a:solidFill>
              </a:rPr>
              <a:t>User Defined LEDs</a:t>
            </a:r>
          </a:p>
        </p:txBody>
      </p:sp>
      <p:sp>
        <p:nvSpPr>
          <p:cNvPr id="13" name="Right Bracket 12"/>
          <p:cNvSpPr/>
          <p:nvPr/>
        </p:nvSpPr>
        <p:spPr>
          <a:xfrm>
            <a:off x="4114800" y="2819400"/>
            <a:ext cx="76200" cy="83820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174"/>
            <a:endParaRPr lang="en-US">
              <a:solidFill>
                <a:prstClr val="black"/>
              </a:solidFill>
            </a:endParaRPr>
          </a:p>
        </p:txBody>
      </p:sp>
      <p:cxnSp>
        <p:nvCxnSpPr>
          <p:cNvPr id="19" name="Straight Connector 18"/>
          <p:cNvCxnSpPr/>
          <p:nvPr/>
        </p:nvCxnSpPr>
        <p:spPr>
          <a:xfrm flipH="1">
            <a:off x="4191000" y="3200400"/>
            <a:ext cx="533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45463DA7-BFBE-204C-AF61-06173B014C98}"/>
              </a:ext>
            </a:extLst>
          </p:cNvPr>
          <p:cNvCxnSpPr/>
          <p:nvPr/>
        </p:nvCxnSpPr>
        <p:spPr>
          <a:xfrm>
            <a:off x="2800597" y="5481905"/>
            <a:ext cx="1923803"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6D36C0F-3EC1-434B-BB73-F89EE39D6610}"/>
              </a:ext>
            </a:extLst>
          </p:cNvPr>
          <p:cNvSpPr txBox="1"/>
          <p:nvPr/>
        </p:nvSpPr>
        <p:spPr>
          <a:xfrm>
            <a:off x="4724400" y="5293880"/>
            <a:ext cx="3048000" cy="369332"/>
          </a:xfrm>
          <a:prstGeom prst="rect">
            <a:avLst/>
          </a:prstGeom>
          <a:noFill/>
        </p:spPr>
        <p:txBody>
          <a:bodyPr wrap="square" rtlCol="0">
            <a:spAutoFit/>
          </a:bodyPr>
          <a:lstStyle/>
          <a:p>
            <a:pPr defTabSz="457174"/>
            <a:r>
              <a:rPr lang="en-US" dirty="0">
                <a:solidFill>
                  <a:prstClr val="black"/>
                </a:solidFill>
              </a:rPr>
              <a:t>Built-in Accelerometer</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Content of LabVIEW FPGA hands-on 2</a:t>
            </a:r>
          </a:p>
        </p:txBody>
      </p:sp>
      <p:sp>
        <p:nvSpPr>
          <p:cNvPr id="5" name="Content Placeholder 4"/>
          <p:cNvSpPr>
            <a:spLocks noGrp="1"/>
          </p:cNvSpPr>
          <p:nvPr>
            <p:ph idx="1"/>
          </p:nvPr>
        </p:nvSpPr>
        <p:spPr>
          <a:xfrm>
            <a:off x="1748592" y="1472112"/>
            <a:ext cx="6494295" cy="4740798"/>
          </a:xfrm>
        </p:spPr>
        <p:txBody>
          <a:bodyPr>
            <a:normAutofit/>
          </a:bodyPr>
          <a:lstStyle/>
          <a:p>
            <a:r>
              <a:rPr lang="en-US" dirty="0"/>
              <a:t>A few more LabVIEW basics</a:t>
            </a:r>
          </a:p>
          <a:p>
            <a:endParaRPr lang="en-US" dirty="0"/>
          </a:p>
          <a:p>
            <a:r>
              <a:rPr lang="en-US" dirty="0"/>
              <a:t>Introduction to LabVIEW FPGA</a:t>
            </a:r>
          </a:p>
          <a:p>
            <a:pPr>
              <a:buNone/>
            </a:pPr>
            <a:endParaRPr lang="en-US" dirty="0"/>
          </a:p>
          <a:p>
            <a:r>
              <a:rPr lang="en-US" dirty="0"/>
              <a:t>Overview of NI myRIO</a:t>
            </a:r>
          </a:p>
          <a:p>
            <a:endParaRPr lang="en-US" dirty="0"/>
          </a:p>
          <a:p>
            <a:r>
              <a:rPr lang="en-US" dirty="0"/>
              <a:t>Exercises</a:t>
            </a:r>
          </a:p>
          <a:p>
            <a:pPr>
              <a:buNone/>
            </a:pPr>
            <a:endParaRPr lang="en-US" dirty="0"/>
          </a:p>
          <a:p>
            <a:r>
              <a:rPr lang="en-US" dirty="0"/>
              <a:t>Resources and Next Steps</a:t>
            </a:r>
          </a:p>
        </p:txBody>
      </p:sp>
      <p:pic>
        <p:nvPicPr>
          <p:cNvPr id="8" name="Picture 45" descr="noloc_missing_art_imagefile"/>
          <p:cNvPicPr>
            <a:picLocks noChangeAspect="1" noChangeArrowheads="1"/>
          </p:cNvPicPr>
          <p:nvPr/>
        </p:nvPicPr>
        <p:blipFill>
          <a:blip r:embed="rId3" cstate="screen"/>
          <a:srcRect/>
          <a:stretch>
            <a:fillRect/>
          </a:stretch>
        </p:blipFill>
        <p:spPr bwMode="auto">
          <a:xfrm>
            <a:off x="883604" y="2408331"/>
            <a:ext cx="484736" cy="491317"/>
          </a:xfrm>
          <a:prstGeom prst="rect">
            <a:avLst/>
          </a:prstGeom>
          <a:noFill/>
          <a:ln w="9525">
            <a:noFill/>
            <a:miter lim="800000"/>
            <a:headEnd/>
            <a:tailEnd/>
          </a:ln>
        </p:spPr>
      </p:pic>
      <p:pic>
        <p:nvPicPr>
          <p:cNvPr id="226305" name="Picture 1" descr="\\zaphod\shares\Academic\APL Products\myRIO\Images\myRIO Icon.JPG"/>
          <p:cNvPicPr>
            <a:picLocks noChangeAspect="1" noChangeArrowheads="1"/>
          </p:cNvPicPr>
          <p:nvPr/>
        </p:nvPicPr>
        <p:blipFill>
          <a:blip r:embed="rId4" cstate="screen"/>
          <a:srcRect/>
          <a:stretch>
            <a:fillRect/>
          </a:stretch>
        </p:blipFill>
        <p:spPr bwMode="auto">
          <a:xfrm>
            <a:off x="750173" y="3216156"/>
            <a:ext cx="728703" cy="544316"/>
          </a:xfrm>
          <a:prstGeom prst="rect">
            <a:avLst/>
          </a:prstGeom>
          <a:noFill/>
        </p:spPr>
      </p:pic>
      <p:pic>
        <p:nvPicPr>
          <p:cNvPr id="226309" name="Picture 5"/>
          <p:cNvPicPr>
            <a:picLocks noChangeAspect="1" noChangeArrowheads="1"/>
          </p:cNvPicPr>
          <p:nvPr/>
        </p:nvPicPr>
        <p:blipFill>
          <a:blip r:embed="rId5" cstate="screen">
            <a:duotone>
              <a:schemeClr val="accent1">
                <a:shade val="45000"/>
                <a:satMod val="135000"/>
              </a:schemeClr>
              <a:prstClr val="white"/>
            </a:duotone>
          </a:blip>
          <a:srcRect/>
          <a:stretch>
            <a:fillRect/>
          </a:stretch>
        </p:blipFill>
        <p:spPr bwMode="auto">
          <a:xfrm>
            <a:off x="901113" y="5034660"/>
            <a:ext cx="467227" cy="467227"/>
          </a:xfrm>
          <a:prstGeom prst="rect">
            <a:avLst/>
          </a:prstGeom>
          <a:noFill/>
          <a:ln w="9525">
            <a:noFill/>
            <a:miter lim="800000"/>
            <a:headEnd/>
            <a:tailEnd/>
          </a:ln>
        </p:spPr>
      </p:pic>
      <p:pic>
        <p:nvPicPr>
          <p:cNvPr id="11" name="Picture 10" descr="A close up of a sign&#10;&#10;Description automatically generated">
            <a:extLst>
              <a:ext uri="{FF2B5EF4-FFF2-40B4-BE49-F238E27FC236}">
                <a16:creationId xmlns:a16="http://schemas.microsoft.com/office/drawing/2014/main" id="{A8F412F3-2F8B-104D-8255-6C9C3AB8F9D3}"/>
              </a:ext>
            </a:extLst>
          </p:cNvPr>
          <p:cNvPicPr>
            <a:picLocks noChangeAspect="1"/>
          </p:cNvPicPr>
          <p:nvPr/>
        </p:nvPicPr>
        <p:blipFill>
          <a:blip r:embed="rId6"/>
          <a:stretch>
            <a:fillRect/>
          </a:stretch>
        </p:blipFill>
        <p:spPr>
          <a:xfrm>
            <a:off x="849216" y="1527248"/>
            <a:ext cx="530616" cy="481886"/>
          </a:xfrm>
          <a:prstGeom prst="rect">
            <a:avLst/>
          </a:prstGeom>
        </p:spPr>
      </p:pic>
      <p:pic>
        <p:nvPicPr>
          <p:cNvPr id="3" name="Picture 2" descr="Graphical user interface&#10;&#10;Description automatically generated">
            <a:extLst>
              <a:ext uri="{FF2B5EF4-FFF2-40B4-BE49-F238E27FC236}">
                <a16:creationId xmlns:a16="http://schemas.microsoft.com/office/drawing/2014/main" id="{8CB4335C-15D0-144F-B031-A194C9691853}"/>
              </a:ext>
            </a:extLst>
          </p:cNvPr>
          <p:cNvPicPr>
            <a:picLocks noChangeAspect="1"/>
          </p:cNvPicPr>
          <p:nvPr/>
        </p:nvPicPr>
        <p:blipFill>
          <a:blip r:embed="rId7"/>
          <a:stretch>
            <a:fillRect/>
          </a:stretch>
        </p:blipFill>
        <p:spPr>
          <a:xfrm>
            <a:off x="777517" y="4119557"/>
            <a:ext cx="714418" cy="556018"/>
          </a:xfrm>
          <a:prstGeom prst="rect">
            <a:avLst/>
          </a:prstGeom>
        </p:spPr>
      </p:pic>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 View</a:t>
            </a:r>
          </a:p>
        </p:txBody>
      </p:sp>
      <p:sp>
        <p:nvSpPr>
          <p:cNvPr id="8" name="TextBox 7"/>
          <p:cNvSpPr txBox="1"/>
          <p:nvPr/>
        </p:nvSpPr>
        <p:spPr>
          <a:xfrm>
            <a:off x="1877704" y="5601272"/>
            <a:ext cx="2362200" cy="369332"/>
          </a:xfrm>
          <a:prstGeom prst="rect">
            <a:avLst/>
          </a:prstGeom>
          <a:noFill/>
        </p:spPr>
        <p:txBody>
          <a:bodyPr wrap="square" rtlCol="0">
            <a:spAutoFit/>
          </a:bodyPr>
          <a:lstStyle/>
          <a:p>
            <a:pPr algn="ctr" defTabSz="457174"/>
            <a:r>
              <a:rPr lang="en-US" dirty="0">
                <a:solidFill>
                  <a:prstClr val="black"/>
                </a:solidFill>
              </a:rPr>
              <a:t>USB Port</a:t>
            </a:r>
          </a:p>
        </p:txBody>
      </p:sp>
      <p:sp>
        <p:nvSpPr>
          <p:cNvPr id="11" name="TextBox 10"/>
          <p:cNvSpPr txBox="1"/>
          <p:nvPr/>
        </p:nvSpPr>
        <p:spPr>
          <a:xfrm>
            <a:off x="3058102" y="1459468"/>
            <a:ext cx="2590800" cy="369332"/>
          </a:xfrm>
          <a:prstGeom prst="rect">
            <a:avLst/>
          </a:prstGeom>
          <a:noFill/>
        </p:spPr>
        <p:txBody>
          <a:bodyPr wrap="square" rtlCol="0">
            <a:spAutoFit/>
          </a:bodyPr>
          <a:lstStyle/>
          <a:p>
            <a:pPr algn="ctr" defTabSz="457174"/>
            <a:r>
              <a:rPr lang="en-US" dirty="0">
                <a:solidFill>
                  <a:prstClr val="black"/>
                </a:solidFill>
              </a:rPr>
              <a:t>Connection to PC</a:t>
            </a:r>
          </a:p>
        </p:txBody>
      </p:sp>
      <p:sp>
        <p:nvSpPr>
          <p:cNvPr id="14" name="TextBox 13"/>
          <p:cNvSpPr txBox="1"/>
          <p:nvPr/>
        </p:nvSpPr>
        <p:spPr>
          <a:xfrm>
            <a:off x="4724400" y="5642216"/>
            <a:ext cx="1752600" cy="369332"/>
          </a:xfrm>
          <a:prstGeom prst="rect">
            <a:avLst/>
          </a:prstGeom>
          <a:noFill/>
        </p:spPr>
        <p:txBody>
          <a:bodyPr wrap="square" rtlCol="0">
            <a:spAutoFit/>
          </a:bodyPr>
          <a:lstStyle/>
          <a:p>
            <a:pPr algn="ctr" defTabSz="457174"/>
            <a:r>
              <a:rPr lang="en-US" dirty="0">
                <a:solidFill>
                  <a:prstClr val="black"/>
                </a:solidFill>
              </a:rPr>
              <a:t>Power</a:t>
            </a:r>
          </a:p>
        </p:txBody>
      </p:sp>
      <p:pic>
        <p:nvPicPr>
          <p:cNvPr id="12" name="Picture 11" descr="01171302.tif"/>
          <p:cNvPicPr>
            <a:picLocks noChangeAspect="1"/>
          </p:cNvPicPr>
          <p:nvPr/>
        </p:nvPicPr>
        <p:blipFill>
          <a:blip r:embed="rId3" cstate="screen"/>
          <a:stretch>
            <a:fillRect/>
          </a:stretch>
        </p:blipFill>
        <p:spPr>
          <a:xfrm>
            <a:off x="473934" y="2019868"/>
            <a:ext cx="8165592" cy="3001957"/>
          </a:xfrm>
          <a:prstGeom prst="rect">
            <a:avLst/>
          </a:prstGeom>
        </p:spPr>
      </p:pic>
      <p:cxnSp>
        <p:nvCxnSpPr>
          <p:cNvPr id="13" name="Straight Connector 12"/>
          <p:cNvCxnSpPr/>
          <p:nvPr/>
        </p:nvCxnSpPr>
        <p:spPr>
          <a:xfrm>
            <a:off x="5610100" y="4359336"/>
            <a:ext cx="0" cy="1241936"/>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3020704" y="4038677"/>
            <a:ext cx="0" cy="156259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371933" y="1828800"/>
            <a:ext cx="0" cy="129540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Content Placeholder 7" descr="myRIO MXP side image.jpg"/>
          <p:cNvPicPr>
            <a:picLocks noChangeAspect="1"/>
          </p:cNvPicPr>
          <p:nvPr/>
        </p:nvPicPr>
        <p:blipFill>
          <a:blip r:embed="rId3" cstate="screen"/>
          <a:stretch>
            <a:fillRect/>
          </a:stretch>
        </p:blipFill>
        <p:spPr>
          <a:xfrm>
            <a:off x="627016" y="2339677"/>
            <a:ext cx="7863841" cy="2159935"/>
          </a:xfrm>
          <a:prstGeom prst="rect">
            <a:avLst/>
          </a:prstGeom>
        </p:spPr>
      </p:pic>
      <p:sp>
        <p:nvSpPr>
          <p:cNvPr id="2" name="Title 1"/>
          <p:cNvSpPr>
            <a:spLocks noGrp="1"/>
          </p:cNvSpPr>
          <p:nvPr>
            <p:ph type="title"/>
          </p:nvPr>
        </p:nvSpPr>
        <p:spPr/>
        <p:txBody>
          <a:bodyPr/>
          <a:lstStyle/>
          <a:p>
            <a:r>
              <a:rPr lang="en-US" dirty="0"/>
              <a:t>NI myRIO Expansion Port (MXP)</a:t>
            </a:r>
          </a:p>
        </p:txBody>
      </p:sp>
      <p:sp>
        <p:nvSpPr>
          <p:cNvPr id="15" name="TextBox 14"/>
          <p:cNvSpPr txBox="1"/>
          <p:nvPr/>
        </p:nvSpPr>
        <p:spPr>
          <a:xfrm>
            <a:off x="304800" y="2133600"/>
            <a:ext cx="914400" cy="369332"/>
          </a:xfrm>
          <a:prstGeom prst="rect">
            <a:avLst/>
          </a:prstGeom>
          <a:noFill/>
        </p:spPr>
        <p:txBody>
          <a:bodyPr wrap="square" rtlCol="0">
            <a:spAutoFit/>
          </a:bodyPr>
          <a:lstStyle/>
          <a:p>
            <a:pPr algn="ctr" defTabSz="457174"/>
            <a:r>
              <a:rPr lang="en-US" dirty="0">
                <a:solidFill>
                  <a:prstClr val="black"/>
                </a:solidFill>
              </a:rPr>
              <a:t>4 AI</a:t>
            </a:r>
          </a:p>
        </p:txBody>
      </p:sp>
      <p:cxnSp>
        <p:nvCxnSpPr>
          <p:cNvPr id="17" name="Straight Connector 16"/>
          <p:cNvCxnSpPr/>
          <p:nvPr/>
        </p:nvCxnSpPr>
        <p:spPr>
          <a:xfrm flipV="1">
            <a:off x="2133600" y="3440668"/>
            <a:ext cx="0" cy="914400"/>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447800" y="4355068"/>
            <a:ext cx="914400" cy="369332"/>
          </a:xfrm>
          <a:prstGeom prst="rect">
            <a:avLst/>
          </a:prstGeom>
          <a:noFill/>
        </p:spPr>
        <p:txBody>
          <a:bodyPr wrap="square" rtlCol="0">
            <a:spAutoFit/>
          </a:bodyPr>
          <a:lstStyle/>
          <a:p>
            <a:pPr algn="ctr" defTabSz="457174"/>
            <a:r>
              <a:rPr lang="en-US" dirty="0">
                <a:solidFill>
                  <a:prstClr val="black"/>
                </a:solidFill>
              </a:rPr>
              <a:t>2 AO</a:t>
            </a:r>
          </a:p>
        </p:txBody>
      </p:sp>
      <p:cxnSp>
        <p:nvCxnSpPr>
          <p:cNvPr id="22" name="Straight Connector 21"/>
          <p:cNvCxnSpPr/>
          <p:nvPr/>
        </p:nvCxnSpPr>
        <p:spPr>
          <a:xfrm flipV="1">
            <a:off x="3173104" y="3440668"/>
            <a:ext cx="0" cy="2373278"/>
          </a:xfrm>
          <a:prstGeom prst="line">
            <a:avLst/>
          </a:prstGeom>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549856" y="5813946"/>
            <a:ext cx="1219200" cy="369332"/>
          </a:xfrm>
          <a:prstGeom prst="rect">
            <a:avLst/>
          </a:prstGeom>
          <a:noFill/>
        </p:spPr>
        <p:txBody>
          <a:bodyPr wrap="square" rtlCol="0">
            <a:spAutoFit/>
          </a:bodyPr>
          <a:lstStyle/>
          <a:p>
            <a:pPr algn="ctr" defTabSz="457174"/>
            <a:r>
              <a:rPr lang="en-US" dirty="0">
                <a:solidFill>
                  <a:prstClr val="black"/>
                </a:solidFill>
              </a:rPr>
              <a:t>3 PWMs</a:t>
            </a:r>
          </a:p>
        </p:txBody>
      </p:sp>
      <p:cxnSp>
        <p:nvCxnSpPr>
          <p:cNvPr id="26" name="Straight Connector 25"/>
          <p:cNvCxnSpPr/>
          <p:nvPr/>
        </p:nvCxnSpPr>
        <p:spPr>
          <a:xfrm>
            <a:off x="2487304" y="3440668"/>
            <a:ext cx="0" cy="1752600"/>
          </a:xfrm>
          <a:prstGeom prst="line">
            <a:avLst/>
          </a:prstGeom>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02848" y="5193268"/>
            <a:ext cx="2286000" cy="369332"/>
          </a:xfrm>
          <a:prstGeom prst="rect">
            <a:avLst/>
          </a:prstGeom>
          <a:noFill/>
        </p:spPr>
        <p:txBody>
          <a:bodyPr wrap="square" rtlCol="0">
            <a:spAutoFit/>
          </a:bodyPr>
          <a:lstStyle/>
          <a:p>
            <a:pPr algn="ctr" defTabSz="457174"/>
            <a:r>
              <a:rPr lang="en-US" dirty="0">
                <a:solidFill>
                  <a:prstClr val="black"/>
                </a:solidFill>
              </a:rPr>
              <a:t>1 Quad Encoder</a:t>
            </a:r>
          </a:p>
        </p:txBody>
      </p:sp>
      <p:cxnSp>
        <p:nvCxnSpPr>
          <p:cNvPr id="30" name="Straight Connector 29"/>
          <p:cNvCxnSpPr/>
          <p:nvPr/>
        </p:nvCxnSpPr>
        <p:spPr>
          <a:xfrm>
            <a:off x="3581400" y="3516868"/>
            <a:ext cx="0" cy="773668"/>
          </a:xfrm>
          <a:prstGeom prst="line">
            <a:avLst/>
          </a:prstGeom>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2479344" y="4355068"/>
            <a:ext cx="2286000" cy="369332"/>
          </a:xfrm>
          <a:prstGeom prst="rect">
            <a:avLst/>
          </a:prstGeom>
          <a:noFill/>
        </p:spPr>
        <p:txBody>
          <a:bodyPr wrap="square" rtlCol="0">
            <a:spAutoFit/>
          </a:bodyPr>
          <a:lstStyle/>
          <a:p>
            <a:pPr algn="ctr" defTabSz="457174"/>
            <a:r>
              <a:rPr lang="en-US" dirty="0">
                <a:solidFill>
                  <a:prstClr val="black"/>
                </a:solidFill>
              </a:rPr>
              <a:t>1 UART</a:t>
            </a:r>
          </a:p>
        </p:txBody>
      </p:sp>
      <p:cxnSp>
        <p:nvCxnSpPr>
          <p:cNvPr id="32" name="Straight Connector 31"/>
          <p:cNvCxnSpPr/>
          <p:nvPr/>
        </p:nvCxnSpPr>
        <p:spPr>
          <a:xfrm>
            <a:off x="4343400" y="3516868"/>
            <a:ext cx="0" cy="1078468"/>
          </a:xfrm>
          <a:prstGeom prst="line">
            <a:avLst/>
          </a:prstGeom>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038600" y="4659868"/>
            <a:ext cx="1143000" cy="369332"/>
          </a:xfrm>
          <a:prstGeom prst="rect">
            <a:avLst/>
          </a:prstGeom>
          <a:noFill/>
        </p:spPr>
        <p:txBody>
          <a:bodyPr wrap="square" rtlCol="0">
            <a:spAutoFit/>
          </a:bodyPr>
          <a:lstStyle/>
          <a:p>
            <a:pPr algn="ctr" defTabSz="457174"/>
            <a:r>
              <a:rPr lang="en-US" dirty="0">
                <a:solidFill>
                  <a:prstClr val="black"/>
                </a:solidFill>
              </a:rPr>
              <a:t>1 SPI</a:t>
            </a:r>
          </a:p>
        </p:txBody>
      </p:sp>
      <p:sp>
        <p:nvSpPr>
          <p:cNvPr id="34" name="TextBox 33"/>
          <p:cNvSpPr txBox="1"/>
          <p:nvPr/>
        </p:nvSpPr>
        <p:spPr>
          <a:xfrm>
            <a:off x="3810000" y="5541710"/>
            <a:ext cx="1143000" cy="369332"/>
          </a:xfrm>
          <a:prstGeom prst="rect">
            <a:avLst/>
          </a:prstGeom>
          <a:noFill/>
        </p:spPr>
        <p:txBody>
          <a:bodyPr wrap="square" rtlCol="0">
            <a:spAutoFit/>
          </a:bodyPr>
          <a:lstStyle/>
          <a:p>
            <a:pPr algn="ctr" defTabSz="457174"/>
            <a:r>
              <a:rPr lang="en-US" dirty="0">
                <a:solidFill>
                  <a:prstClr val="black"/>
                </a:solidFill>
              </a:rPr>
              <a:t>1 I2C</a:t>
            </a:r>
          </a:p>
        </p:txBody>
      </p:sp>
      <p:cxnSp>
        <p:nvCxnSpPr>
          <p:cNvPr id="35" name="Straight Connector 34"/>
          <p:cNvCxnSpPr/>
          <p:nvPr/>
        </p:nvCxnSpPr>
        <p:spPr>
          <a:xfrm flipV="1">
            <a:off x="4114800" y="3380112"/>
            <a:ext cx="0" cy="21824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Elbow Connector 36"/>
          <p:cNvCxnSpPr/>
          <p:nvPr/>
        </p:nvCxnSpPr>
        <p:spPr>
          <a:xfrm>
            <a:off x="990600" y="2314700"/>
            <a:ext cx="914400" cy="914400"/>
          </a:xfrm>
          <a:prstGeom prst="bentConnector3">
            <a:avLst>
              <a:gd name="adj1" fmla="val 35715"/>
            </a:avLst>
          </a:prstGeom>
        </p:spPr>
        <p:style>
          <a:lnRef idx="2">
            <a:schemeClr val="accent1"/>
          </a:lnRef>
          <a:fillRef idx="0">
            <a:schemeClr val="accent1"/>
          </a:fillRef>
          <a:effectRef idx="1">
            <a:schemeClr val="accent1"/>
          </a:effectRef>
          <a:fontRef idx="minor">
            <a:schemeClr val="tx1"/>
          </a:fontRef>
        </p:style>
      </p:cxnSp>
      <p:cxnSp>
        <p:nvCxnSpPr>
          <p:cNvPr id="51" name="Elbow Connector 50"/>
          <p:cNvCxnSpPr/>
          <p:nvPr/>
        </p:nvCxnSpPr>
        <p:spPr>
          <a:xfrm flipV="1">
            <a:off x="914400" y="3521818"/>
            <a:ext cx="914400" cy="914400"/>
          </a:xfrm>
          <a:prstGeom prst="bentConnector3">
            <a:avLst>
              <a:gd name="adj1" fmla="val 35715"/>
            </a:avLst>
          </a:prstGeom>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183075" y="4278868"/>
            <a:ext cx="838200" cy="381000"/>
          </a:xfrm>
          <a:prstGeom prst="rect">
            <a:avLst/>
          </a:prstGeom>
          <a:noFill/>
        </p:spPr>
        <p:txBody>
          <a:bodyPr wrap="square" rtlCol="0">
            <a:spAutoFit/>
          </a:bodyPr>
          <a:lstStyle/>
          <a:p>
            <a:pPr defTabSz="457174"/>
            <a:r>
              <a:rPr lang="en-US" dirty="0">
                <a:solidFill>
                  <a:prstClr val="black"/>
                </a:solidFill>
              </a:rPr>
              <a:t>6 DIO</a:t>
            </a:r>
          </a:p>
        </p:txBody>
      </p:sp>
      <p:sp>
        <p:nvSpPr>
          <p:cNvPr id="56" name="Right Bracket 55"/>
          <p:cNvSpPr/>
          <p:nvPr/>
        </p:nvSpPr>
        <p:spPr>
          <a:xfrm rot="16200000">
            <a:off x="5943600" y="1282044"/>
            <a:ext cx="228600" cy="266700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174"/>
            <a:endParaRPr lang="en-US">
              <a:solidFill>
                <a:prstClr val="black"/>
              </a:solidFill>
            </a:endParaRPr>
          </a:p>
        </p:txBody>
      </p:sp>
      <p:sp>
        <p:nvSpPr>
          <p:cNvPr id="57" name="TextBox 56"/>
          <p:cNvSpPr txBox="1"/>
          <p:nvPr/>
        </p:nvSpPr>
        <p:spPr>
          <a:xfrm>
            <a:off x="4953000" y="2106596"/>
            <a:ext cx="2133600" cy="381000"/>
          </a:xfrm>
          <a:prstGeom prst="rect">
            <a:avLst/>
          </a:prstGeom>
          <a:noFill/>
        </p:spPr>
        <p:txBody>
          <a:bodyPr wrap="square" rtlCol="0">
            <a:spAutoFit/>
          </a:bodyPr>
          <a:lstStyle/>
          <a:p>
            <a:pPr algn="ctr" defTabSz="457174"/>
            <a:r>
              <a:rPr lang="en-US" dirty="0">
                <a:solidFill>
                  <a:prstClr val="black"/>
                </a:solidFill>
              </a:rPr>
              <a:t>MXP B</a:t>
            </a:r>
          </a:p>
        </p:txBody>
      </p:sp>
      <p:pic>
        <p:nvPicPr>
          <p:cNvPr id="6146" name="Picture 2" descr="http://images.studica.com/images/product/National-Instruments-students-ni-labview-mydaq/57Multisim_200x.gif"/>
          <p:cNvPicPr>
            <a:picLocks noChangeAspect="1" noChangeArrowheads="1"/>
          </p:cNvPicPr>
          <p:nvPr/>
        </p:nvPicPr>
        <p:blipFill>
          <a:blip r:embed="rId4" cstate="screen"/>
          <a:srcRect/>
          <a:stretch>
            <a:fillRect/>
          </a:stretch>
        </p:blipFill>
        <p:spPr bwMode="auto">
          <a:xfrm>
            <a:off x="7924800" y="228600"/>
            <a:ext cx="1060393" cy="1114426"/>
          </a:xfrm>
          <a:prstGeom prst="rect">
            <a:avLst/>
          </a:prstGeom>
          <a:noFill/>
        </p:spPr>
      </p:pic>
      <p:sp>
        <p:nvSpPr>
          <p:cNvPr id="28" name="TextBox 27"/>
          <p:cNvSpPr txBox="1"/>
          <p:nvPr/>
        </p:nvSpPr>
        <p:spPr>
          <a:xfrm>
            <a:off x="3468800" y="1502713"/>
            <a:ext cx="2781869" cy="369332"/>
          </a:xfrm>
          <a:prstGeom prst="rect">
            <a:avLst/>
          </a:prstGeom>
          <a:noFill/>
        </p:spPr>
        <p:txBody>
          <a:bodyPr wrap="square" rtlCol="0">
            <a:spAutoFit/>
          </a:bodyPr>
          <a:lstStyle/>
          <a:p>
            <a:pPr defTabSz="457174"/>
            <a:r>
              <a:rPr lang="en-US" dirty="0">
                <a:solidFill>
                  <a:prstClr val="black"/>
                </a:solidFill>
              </a:rPr>
              <a:t>Identical Connectors</a:t>
            </a:r>
          </a:p>
        </p:txBody>
      </p:sp>
      <p:sp>
        <p:nvSpPr>
          <p:cNvPr id="36" name="Right Bracket 35"/>
          <p:cNvSpPr/>
          <p:nvPr/>
        </p:nvSpPr>
        <p:spPr>
          <a:xfrm rot="16200000">
            <a:off x="2877408" y="1276080"/>
            <a:ext cx="228600" cy="266700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174"/>
            <a:endParaRPr lang="en-US">
              <a:solidFill>
                <a:prstClr val="black"/>
              </a:solidFill>
            </a:endParaRPr>
          </a:p>
        </p:txBody>
      </p:sp>
      <p:sp>
        <p:nvSpPr>
          <p:cNvPr id="38" name="TextBox 37"/>
          <p:cNvSpPr txBox="1"/>
          <p:nvPr/>
        </p:nvSpPr>
        <p:spPr>
          <a:xfrm>
            <a:off x="1922043" y="2135182"/>
            <a:ext cx="2133600" cy="381000"/>
          </a:xfrm>
          <a:prstGeom prst="rect">
            <a:avLst/>
          </a:prstGeom>
          <a:noFill/>
        </p:spPr>
        <p:txBody>
          <a:bodyPr wrap="square" rtlCol="0">
            <a:spAutoFit/>
          </a:bodyPr>
          <a:lstStyle/>
          <a:p>
            <a:pPr algn="ctr" defTabSz="457174"/>
            <a:r>
              <a:rPr lang="en-US" dirty="0">
                <a:solidFill>
                  <a:prstClr val="black"/>
                </a:solidFill>
              </a:rPr>
              <a:t>MXP A</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NI </a:t>
            </a:r>
            <a:r>
              <a:rPr lang="en-US" dirty="0" err="1"/>
              <a:t>miniSystems</a:t>
            </a:r>
            <a:r>
              <a:rPr lang="en-US" dirty="0"/>
              <a:t> Port (MSP)</a:t>
            </a:r>
          </a:p>
        </p:txBody>
      </p:sp>
      <p:pic>
        <p:nvPicPr>
          <p:cNvPr id="4" name="Content Placeholder 3" descr="myRIO MSP Connector.jpg"/>
          <p:cNvPicPr>
            <a:picLocks noGrp="1" noChangeAspect="1"/>
          </p:cNvPicPr>
          <p:nvPr>
            <p:ph idx="1"/>
          </p:nvPr>
        </p:nvPicPr>
        <p:blipFill>
          <a:blip r:embed="rId3" cstate="screen">
            <a:clrChange>
              <a:clrFrom>
                <a:srgbClr val="FFFFFF"/>
              </a:clrFrom>
              <a:clrTo>
                <a:srgbClr val="FFFFFF">
                  <a:alpha val="0"/>
                </a:srgbClr>
              </a:clrTo>
            </a:clrChange>
          </a:blip>
          <a:stretch>
            <a:fillRect/>
          </a:stretch>
        </p:blipFill>
        <p:spPr>
          <a:xfrm>
            <a:off x="477838" y="1918562"/>
            <a:ext cx="8166100" cy="1871398"/>
          </a:xfrm>
        </p:spPr>
      </p:pic>
      <p:sp>
        <p:nvSpPr>
          <p:cNvPr id="5" name="Title 1"/>
          <p:cNvSpPr txBox="1">
            <a:spLocks/>
          </p:cNvSpPr>
          <p:nvPr/>
        </p:nvSpPr>
        <p:spPr>
          <a:xfrm>
            <a:off x="609600" y="304800"/>
            <a:ext cx="8229600" cy="1143000"/>
          </a:xfrm>
          <a:prstGeom prst="rect">
            <a:avLst/>
          </a:prstGeom>
        </p:spPr>
        <p:txBody>
          <a:bodyPr vert="horz" lIns="91440" tIns="45720" rIns="91440" bIns="45720" rtlCol="0" anchor="ctr">
            <a:normAutofit/>
          </a:bodyPr>
          <a:lstStyle/>
          <a:p>
            <a:pPr algn="ctr">
              <a:spcBef>
                <a:spcPct val="0"/>
              </a:spcBef>
              <a:defRPr/>
            </a:pPr>
            <a:endParaRPr lang="en-US" sz="3600" dirty="0">
              <a:solidFill>
                <a:prstClr val="white"/>
              </a:solidFill>
              <a:latin typeface="Univers Com 45 Light" pitchFamily="34" charset="0"/>
            </a:endParaRPr>
          </a:p>
        </p:txBody>
      </p:sp>
      <p:pic>
        <p:nvPicPr>
          <p:cNvPr id="8" name="Picture 2" descr="http://images.studica.com/images/product/National-Instruments-students-ni-labview-mydaq/57Multisim_200x.gif"/>
          <p:cNvPicPr>
            <a:picLocks noChangeAspect="1" noChangeArrowheads="1"/>
          </p:cNvPicPr>
          <p:nvPr/>
        </p:nvPicPr>
        <p:blipFill>
          <a:blip r:embed="rId4" cstate="screen"/>
          <a:srcRect/>
          <a:stretch>
            <a:fillRect/>
          </a:stretch>
        </p:blipFill>
        <p:spPr bwMode="auto">
          <a:xfrm>
            <a:off x="7924800" y="228600"/>
            <a:ext cx="1060393" cy="1114426"/>
          </a:xfrm>
          <a:prstGeom prst="rect">
            <a:avLst/>
          </a:prstGeom>
          <a:noFill/>
        </p:spPr>
      </p:pic>
      <p:sp>
        <p:nvSpPr>
          <p:cNvPr id="9" name="TextBox 8">
            <a:extLst>
              <a:ext uri="{FF2B5EF4-FFF2-40B4-BE49-F238E27FC236}">
                <a16:creationId xmlns:a16="http://schemas.microsoft.com/office/drawing/2014/main" id="{73AA0AA7-6D4F-7B40-9FC1-DB4BC291FD1A}"/>
              </a:ext>
            </a:extLst>
          </p:cNvPr>
          <p:cNvSpPr txBox="1"/>
          <p:nvPr/>
        </p:nvSpPr>
        <p:spPr>
          <a:xfrm>
            <a:off x="1446560" y="4076056"/>
            <a:ext cx="5551648" cy="369332"/>
          </a:xfrm>
          <a:prstGeom prst="rect">
            <a:avLst/>
          </a:prstGeom>
          <a:noFill/>
        </p:spPr>
        <p:txBody>
          <a:bodyPr wrap="square" rtlCol="0">
            <a:spAutoFit/>
          </a:bodyPr>
          <a:lstStyle/>
          <a:p>
            <a:pPr algn="ctr" defTabSz="457174"/>
            <a:r>
              <a:rPr lang="en-US" dirty="0">
                <a:solidFill>
                  <a:prstClr val="black"/>
                </a:solidFill>
              </a:rPr>
              <a:t>Audio in/out 			more analog and digital I/O</a:t>
            </a:r>
          </a:p>
        </p:txBody>
      </p:sp>
    </p:spTree>
    <p:extLst>
      <p:ext uri="{BB962C8B-B14F-4D97-AF65-F5344CB8AC3E}">
        <p14:creationId xmlns:p14="http://schemas.microsoft.com/office/powerpoint/2010/main" val="3214996087"/>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a:t>myRIO exercise board</a:t>
            </a:r>
          </a:p>
        </p:txBody>
      </p:sp>
    </p:spTree>
    <p:extLst>
      <p:ext uri="{BB962C8B-B14F-4D97-AF65-F5344CB8AC3E}">
        <p14:creationId xmlns:p14="http://schemas.microsoft.com/office/powerpoint/2010/main" val="148504912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board</a:t>
            </a:r>
          </a:p>
        </p:txBody>
      </p:sp>
      <p:pic>
        <p:nvPicPr>
          <p:cNvPr id="12" name="Picture 11" descr="A circuit board&#10;&#10;Description automatically generated">
            <a:extLst>
              <a:ext uri="{FF2B5EF4-FFF2-40B4-BE49-F238E27FC236}">
                <a16:creationId xmlns:a16="http://schemas.microsoft.com/office/drawing/2014/main" id="{847CAB03-583D-9345-B7CF-668DB10D3C0C}"/>
              </a:ext>
            </a:extLst>
          </p:cNvPr>
          <p:cNvPicPr>
            <a:picLocks noChangeAspect="1"/>
          </p:cNvPicPr>
          <p:nvPr/>
        </p:nvPicPr>
        <p:blipFill>
          <a:blip r:embed="rId3"/>
          <a:stretch>
            <a:fillRect/>
          </a:stretch>
        </p:blipFill>
        <p:spPr>
          <a:xfrm>
            <a:off x="937767" y="1543050"/>
            <a:ext cx="2674759" cy="4053078"/>
          </a:xfrm>
          <a:prstGeom prst="rect">
            <a:avLst/>
          </a:prstGeom>
        </p:spPr>
      </p:pic>
      <p:grpSp>
        <p:nvGrpSpPr>
          <p:cNvPr id="31" name="Group 30">
            <a:extLst>
              <a:ext uri="{FF2B5EF4-FFF2-40B4-BE49-F238E27FC236}">
                <a16:creationId xmlns:a16="http://schemas.microsoft.com/office/drawing/2014/main" id="{EE2F87B1-4D91-E44E-BA7D-CDAB2C803266}"/>
              </a:ext>
            </a:extLst>
          </p:cNvPr>
          <p:cNvGrpSpPr/>
          <p:nvPr/>
        </p:nvGrpSpPr>
        <p:grpSpPr>
          <a:xfrm>
            <a:off x="5026985" y="1572472"/>
            <a:ext cx="717482" cy="1736621"/>
            <a:chOff x="4646998" y="2664691"/>
            <a:chExt cx="717482" cy="1736621"/>
          </a:xfrm>
        </p:grpSpPr>
        <p:cxnSp>
          <p:nvCxnSpPr>
            <p:cNvPr id="25" name="Straight Connector 24">
              <a:extLst>
                <a:ext uri="{FF2B5EF4-FFF2-40B4-BE49-F238E27FC236}">
                  <a16:creationId xmlns:a16="http://schemas.microsoft.com/office/drawing/2014/main" id="{38A4C01F-C879-354C-B282-637469C838FA}"/>
                </a:ext>
              </a:extLst>
            </p:cNvPr>
            <p:cNvCxnSpPr>
              <a:cxnSpLocks/>
            </p:cNvCxnSpPr>
            <p:nvPr/>
          </p:nvCxnSpPr>
          <p:spPr>
            <a:xfrm>
              <a:off x="4834128" y="2664691"/>
              <a:ext cx="0" cy="1736621"/>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4" name="Triangle 23">
              <a:extLst>
                <a:ext uri="{FF2B5EF4-FFF2-40B4-BE49-F238E27FC236}">
                  <a16:creationId xmlns:a16="http://schemas.microsoft.com/office/drawing/2014/main" id="{0B28AFA5-D601-9543-9A1C-998D7C91F483}"/>
                </a:ext>
              </a:extLst>
            </p:cNvPr>
            <p:cNvSpPr/>
            <p:nvPr/>
          </p:nvSpPr>
          <p:spPr>
            <a:xfrm flipV="1">
              <a:off x="4646998" y="3849624"/>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E699C005-C91C-4A40-A97D-EC5DBAC52A4C}"/>
                </a:ext>
              </a:extLst>
            </p:cNvPr>
            <p:cNvCxnSpPr>
              <a:cxnSpLocks/>
            </p:cNvCxnSpPr>
            <p:nvPr/>
          </p:nvCxnSpPr>
          <p:spPr>
            <a:xfrm>
              <a:off x="4646998" y="4142232"/>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18B087B5-52D9-C549-9B80-F1DF289E38E2}"/>
                </a:ext>
              </a:extLst>
            </p:cNvPr>
            <p:cNvCxnSpPr/>
            <p:nvPr/>
          </p:nvCxnSpPr>
          <p:spPr>
            <a:xfrm>
              <a:off x="5108448" y="3995928"/>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9011401A-564C-C64A-81D0-CF59C38235EA}"/>
                </a:ext>
              </a:extLst>
            </p:cNvPr>
            <p:cNvCxnSpPr/>
            <p:nvPr/>
          </p:nvCxnSpPr>
          <p:spPr>
            <a:xfrm>
              <a:off x="5080372" y="4142232"/>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36" name="Straight Connector 35">
            <a:extLst>
              <a:ext uri="{FF2B5EF4-FFF2-40B4-BE49-F238E27FC236}">
                <a16:creationId xmlns:a16="http://schemas.microsoft.com/office/drawing/2014/main" id="{C1572055-C2C7-7A42-9CCE-E74B3D339D10}"/>
              </a:ext>
            </a:extLst>
          </p:cNvPr>
          <p:cNvCxnSpPr>
            <a:cxnSpLocks/>
          </p:cNvCxnSpPr>
          <p:nvPr/>
        </p:nvCxnSpPr>
        <p:spPr>
          <a:xfrm>
            <a:off x="4574755" y="4336310"/>
            <a:ext cx="0" cy="810768"/>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2" name="Group 1">
            <a:extLst>
              <a:ext uri="{FF2B5EF4-FFF2-40B4-BE49-F238E27FC236}">
                <a16:creationId xmlns:a16="http://schemas.microsoft.com/office/drawing/2014/main" id="{90DE412D-D7B0-9847-A3D2-19E9C5E4BAB5}"/>
              </a:ext>
            </a:extLst>
          </p:cNvPr>
          <p:cNvGrpSpPr/>
          <p:nvPr/>
        </p:nvGrpSpPr>
        <p:grpSpPr>
          <a:xfrm flipV="1">
            <a:off x="4387625" y="4595390"/>
            <a:ext cx="374260" cy="292608"/>
            <a:chOff x="4387625" y="4595390"/>
            <a:chExt cx="374260" cy="292608"/>
          </a:xfrm>
        </p:grpSpPr>
        <p:sp>
          <p:nvSpPr>
            <p:cNvPr id="37" name="Triangle 36">
              <a:extLst>
                <a:ext uri="{FF2B5EF4-FFF2-40B4-BE49-F238E27FC236}">
                  <a16:creationId xmlns:a16="http://schemas.microsoft.com/office/drawing/2014/main" id="{7A01E53F-E2DB-2D4E-8029-7080347320EF}"/>
                </a:ext>
              </a:extLst>
            </p:cNvPr>
            <p:cNvSpPr/>
            <p:nvPr/>
          </p:nvSpPr>
          <p:spPr>
            <a:xfrm flipV="1">
              <a:off x="4387625" y="4595390"/>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C2778081-F260-0943-9FEF-5FC78660540B}"/>
                </a:ext>
              </a:extLst>
            </p:cNvPr>
            <p:cNvCxnSpPr>
              <a:cxnSpLocks/>
            </p:cNvCxnSpPr>
            <p:nvPr/>
          </p:nvCxnSpPr>
          <p:spPr>
            <a:xfrm>
              <a:off x="4387625" y="4887998"/>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grpSp>
      <p:cxnSp>
        <p:nvCxnSpPr>
          <p:cNvPr id="39" name="Straight Arrow Connector 38">
            <a:extLst>
              <a:ext uri="{FF2B5EF4-FFF2-40B4-BE49-F238E27FC236}">
                <a16:creationId xmlns:a16="http://schemas.microsoft.com/office/drawing/2014/main" id="{35048C5C-B068-CD4F-B1D9-DB7B99695526}"/>
              </a:ext>
            </a:extLst>
          </p:cNvPr>
          <p:cNvCxnSpPr/>
          <p:nvPr/>
        </p:nvCxnSpPr>
        <p:spPr>
          <a:xfrm>
            <a:off x="4083104" y="4522238"/>
            <a:ext cx="256032" cy="1463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AD934FD5-1B47-BB43-B7D8-8976346A8390}"/>
              </a:ext>
            </a:extLst>
          </p:cNvPr>
          <p:cNvCxnSpPr/>
          <p:nvPr/>
        </p:nvCxnSpPr>
        <p:spPr>
          <a:xfrm>
            <a:off x="4055028" y="4668542"/>
            <a:ext cx="256032" cy="1463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B713EA66-677A-D847-A1E3-A4F385AD89E8}"/>
              </a:ext>
            </a:extLst>
          </p:cNvPr>
          <p:cNvCxnSpPr>
            <a:cxnSpLocks/>
          </p:cNvCxnSpPr>
          <p:nvPr/>
        </p:nvCxnSpPr>
        <p:spPr>
          <a:xfrm>
            <a:off x="4606917" y="3309093"/>
            <a:ext cx="621792"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45" name="Group 44">
            <a:extLst>
              <a:ext uri="{FF2B5EF4-FFF2-40B4-BE49-F238E27FC236}">
                <a16:creationId xmlns:a16="http://schemas.microsoft.com/office/drawing/2014/main" id="{23A91C0F-8767-E14A-8A38-B8CADC6B7418}"/>
              </a:ext>
            </a:extLst>
          </p:cNvPr>
          <p:cNvGrpSpPr/>
          <p:nvPr/>
        </p:nvGrpSpPr>
        <p:grpSpPr>
          <a:xfrm>
            <a:off x="4489411" y="5061734"/>
            <a:ext cx="170688" cy="950976"/>
            <a:chOff x="4730496" y="1633728"/>
            <a:chExt cx="170688" cy="950976"/>
          </a:xfrm>
        </p:grpSpPr>
        <p:cxnSp>
          <p:nvCxnSpPr>
            <p:cNvPr id="46" name="Straight Connector 45">
              <a:extLst>
                <a:ext uri="{FF2B5EF4-FFF2-40B4-BE49-F238E27FC236}">
                  <a16:creationId xmlns:a16="http://schemas.microsoft.com/office/drawing/2014/main" id="{4A76A0B2-62D1-394E-A017-C56D187D07D9}"/>
                </a:ext>
              </a:extLst>
            </p:cNvPr>
            <p:cNvCxnSpPr>
              <a:cxnSpLocks/>
            </p:cNvCxnSpPr>
            <p:nvPr/>
          </p:nvCxnSpPr>
          <p:spPr>
            <a:xfrm>
              <a:off x="4815840" y="1633728"/>
              <a:ext cx="0" cy="95097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7" name="Rectangle 46">
              <a:extLst>
                <a:ext uri="{FF2B5EF4-FFF2-40B4-BE49-F238E27FC236}">
                  <a16:creationId xmlns:a16="http://schemas.microsoft.com/office/drawing/2014/main" id="{24E9E2CF-0CC9-A84D-9E27-31D0E2FA86B2}"/>
                </a:ext>
              </a:extLst>
            </p:cNvPr>
            <p:cNvSpPr/>
            <p:nvPr/>
          </p:nvSpPr>
          <p:spPr>
            <a:xfrm>
              <a:off x="4730496" y="1877568"/>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42" name="Straight Connector 41">
            <a:extLst>
              <a:ext uri="{FF2B5EF4-FFF2-40B4-BE49-F238E27FC236}">
                <a16:creationId xmlns:a16="http://schemas.microsoft.com/office/drawing/2014/main" id="{9768C1ED-9D84-AD44-8BB6-151C7AF63EB4}"/>
              </a:ext>
            </a:extLst>
          </p:cNvPr>
          <p:cNvCxnSpPr/>
          <p:nvPr/>
        </p:nvCxnSpPr>
        <p:spPr>
          <a:xfrm>
            <a:off x="4574755" y="5098310"/>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FBD29D88-D474-8248-AAC6-48F49B28207B}"/>
              </a:ext>
            </a:extLst>
          </p:cNvPr>
          <p:cNvCxnSpPr/>
          <p:nvPr/>
        </p:nvCxnSpPr>
        <p:spPr>
          <a:xfrm>
            <a:off x="4437317" y="6015261"/>
            <a:ext cx="274876"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AD591D6F-78D8-C64B-91DC-35F19B208D76}"/>
              </a:ext>
            </a:extLst>
          </p:cNvPr>
          <p:cNvSpPr txBox="1"/>
          <p:nvPr/>
        </p:nvSpPr>
        <p:spPr>
          <a:xfrm>
            <a:off x="5192366" y="4901720"/>
            <a:ext cx="492443" cy="369332"/>
          </a:xfrm>
          <a:prstGeom prst="rect">
            <a:avLst/>
          </a:prstGeom>
          <a:noFill/>
        </p:spPr>
        <p:txBody>
          <a:bodyPr wrap="none" rtlCol="0">
            <a:spAutoFit/>
          </a:bodyPr>
          <a:lstStyle/>
          <a:p>
            <a:r>
              <a:rPr lang="en-GB" dirty="0"/>
              <a:t>AI0</a:t>
            </a:r>
          </a:p>
        </p:txBody>
      </p:sp>
      <p:sp>
        <p:nvSpPr>
          <p:cNvPr id="53" name="TextBox 52">
            <a:extLst>
              <a:ext uri="{FF2B5EF4-FFF2-40B4-BE49-F238E27FC236}">
                <a16:creationId xmlns:a16="http://schemas.microsoft.com/office/drawing/2014/main" id="{09006DAB-B47E-284A-942E-DB54A9A75120}"/>
              </a:ext>
            </a:extLst>
          </p:cNvPr>
          <p:cNvSpPr txBox="1"/>
          <p:nvPr/>
        </p:nvSpPr>
        <p:spPr>
          <a:xfrm>
            <a:off x="4000377" y="3123165"/>
            <a:ext cx="654346" cy="369332"/>
          </a:xfrm>
          <a:prstGeom prst="rect">
            <a:avLst/>
          </a:prstGeom>
          <a:noFill/>
        </p:spPr>
        <p:txBody>
          <a:bodyPr wrap="none" rtlCol="0">
            <a:spAutoFit/>
          </a:bodyPr>
          <a:lstStyle/>
          <a:p>
            <a:r>
              <a:rPr lang="en-GB" dirty="0"/>
              <a:t>DIO4</a:t>
            </a:r>
          </a:p>
        </p:txBody>
      </p:sp>
      <p:grpSp>
        <p:nvGrpSpPr>
          <p:cNvPr id="52" name="Group 51">
            <a:extLst>
              <a:ext uri="{FF2B5EF4-FFF2-40B4-BE49-F238E27FC236}">
                <a16:creationId xmlns:a16="http://schemas.microsoft.com/office/drawing/2014/main" id="{0329F76C-B6D5-1D48-AA17-E662F91929D5}"/>
              </a:ext>
            </a:extLst>
          </p:cNvPr>
          <p:cNvGrpSpPr/>
          <p:nvPr/>
        </p:nvGrpSpPr>
        <p:grpSpPr>
          <a:xfrm>
            <a:off x="7354501" y="4327166"/>
            <a:ext cx="323919" cy="1678120"/>
            <a:chOff x="7978833" y="3869240"/>
            <a:chExt cx="323919" cy="1678120"/>
          </a:xfrm>
        </p:grpSpPr>
        <p:cxnSp>
          <p:nvCxnSpPr>
            <p:cNvPr id="58" name="Straight Connector 57">
              <a:extLst>
                <a:ext uri="{FF2B5EF4-FFF2-40B4-BE49-F238E27FC236}">
                  <a16:creationId xmlns:a16="http://schemas.microsoft.com/office/drawing/2014/main" id="{6AEB83BE-38E8-D44F-805D-66911E9B011C}"/>
                </a:ext>
              </a:extLst>
            </p:cNvPr>
            <p:cNvCxnSpPr>
              <a:cxnSpLocks/>
            </p:cNvCxnSpPr>
            <p:nvPr/>
          </p:nvCxnSpPr>
          <p:spPr>
            <a:xfrm>
              <a:off x="8140655" y="3869240"/>
              <a:ext cx="0" cy="1145779"/>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A0F5CDC2-3B2B-C94D-81E7-25278059F0E2}"/>
                </a:ext>
              </a:extLst>
            </p:cNvPr>
            <p:cNvCxnSpPr>
              <a:cxnSpLocks/>
            </p:cNvCxnSpPr>
            <p:nvPr/>
          </p:nvCxnSpPr>
          <p:spPr>
            <a:xfrm>
              <a:off x="7978833" y="5021115"/>
              <a:ext cx="323919"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ACFF4A83-2EA2-5343-938E-29B1BC9747FB}"/>
                </a:ext>
              </a:extLst>
            </p:cNvPr>
            <p:cNvCxnSpPr>
              <a:cxnSpLocks/>
            </p:cNvCxnSpPr>
            <p:nvPr/>
          </p:nvCxnSpPr>
          <p:spPr>
            <a:xfrm>
              <a:off x="7978833" y="5149131"/>
              <a:ext cx="323919"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43DD6C75-0AD3-1647-ACCE-DC1D557B7626}"/>
                </a:ext>
              </a:extLst>
            </p:cNvPr>
            <p:cNvCxnSpPr>
              <a:cxnSpLocks/>
            </p:cNvCxnSpPr>
            <p:nvPr/>
          </p:nvCxnSpPr>
          <p:spPr>
            <a:xfrm>
              <a:off x="8140655" y="5153174"/>
              <a:ext cx="0" cy="39418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grpSp>
      <p:cxnSp>
        <p:nvCxnSpPr>
          <p:cNvPr id="67" name="Straight Connector 66">
            <a:extLst>
              <a:ext uri="{FF2B5EF4-FFF2-40B4-BE49-F238E27FC236}">
                <a16:creationId xmlns:a16="http://schemas.microsoft.com/office/drawing/2014/main" id="{09AB5328-7CD8-A342-A84C-7A7384821EC7}"/>
              </a:ext>
            </a:extLst>
          </p:cNvPr>
          <p:cNvCxnSpPr/>
          <p:nvPr/>
        </p:nvCxnSpPr>
        <p:spPr>
          <a:xfrm>
            <a:off x="7391352" y="6005286"/>
            <a:ext cx="274876"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C93537AF-9C84-E445-86FD-AC5DE295A12C}"/>
              </a:ext>
            </a:extLst>
          </p:cNvPr>
          <p:cNvCxnSpPr/>
          <p:nvPr/>
        </p:nvCxnSpPr>
        <p:spPr>
          <a:xfrm>
            <a:off x="7505008" y="5132832"/>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71" name="TextBox 70">
            <a:extLst>
              <a:ext uri="{FF2B5EF4-FFF2-40B4-BE49-F238E27FC236}">
                <a16:creationId xmlns:a16="http://schemas.microsoft.com/office/drawing/2014/main" id="{E2E7F9CD-D030-2246-94B9-80BCA249E2E6}"/>
              </a:ext>
            </a:extLst>
          </p:cNvPr>
          <p:cNvSpPr txBox="1"/>
          <p:nvPr/>
        </p:nvSpPr>
        <p:spPr>
          <a:xfrm>
            <a:off x="8122619" y="4936242"/>
            <a:ext cx="492443" cy="369332"/>
          </a:xfrm>
          <a:prstGeom prst="rect">
            <a:avLst/>
          </a:prstGeom>
          <a:noFill/>
        </p:spPr>
        <p:txBody>
          <a:bodyPr wrap="none" rtlCol="0">
            <a:spAutoFit/>
          </a:bodyPr>
          <a:lstStyle/>
          <a:p>
            <a:r>
              <a:rPr lang="en-GB" dirty="0"/>
              <a:t>AI2</a:t>
            </a:r>
          </a:p>
        </p:txBody>
      </p:sp>
      <p:cxnSp>
        <p:nvCxnSpPr>
          <p:cNvPr id="72" name="Straight Connector 71">
            <a:extLst>
              <a:ext uri="{FF2B5EF4-FFF2-40B4-BE49-F238E27FC236}">
                <a16:creationId xmlns:a16="http://schemas.microsoft.com/office/drawing/2014/main" id="{7AF2AD92-1002-0E4D-8677-A8C37CF23BEB}"/>
              </a:ext>
            </a:extLst>
          </p:cNvPr>
          <p:cNvCxnSpPr>
            <a:cxnSpLocks/>
            <a:endCxn id="75" idx="1"/>
          </p:cNvCxnSpPr>
          <p:nvPr/>
        </p:nvCxnSpPr>
        <p:spPr>
          <a:xfrm flipV="1">
            <a:off x="6937638" y="4327166"/>
            <a:ext cx="1197108" cy="7722"/>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73" name="TextBox 72">
            <a:extLst>
              <a:ext uri="{FF2B5EF4-FFF2-40B4-BE49-F238E27FC236}">
                <a16:creationId xmlns:a16="http://schemas.microsoft.com/office/drawing/2014/main" id="{E382A863-DC30-1445-AEA8-E8C9FB356B56}"/>
              </a:ext>
            </a:extLst>
          </p:cNvPr>
          <p:cNvSpPr txBox="1"/>
          <p:nvPr/>
        </p:nvSpPr>
        <p:spPr>
          <a:xfrm>
            <a:off x="6384235" y="4142500"/>
            <a:ext cx="584455" cy="369332"/>
          </a:xfrm>
          <a:prstGeom prst="rect">
            <a:avLst/>
          </a:prstGeom>
          <a:noFill/>
        </p:spPr>
        <p:txBody>
          <a:bodyPr wrap="none" rtlCol="0">
            <a:spAutoFit/>
          </a:bodyPr>
          <a:lstStyle/>
          <a:p>
            <a:r>
              <a:rPr lang="en-GB" dirty="0"/>
              <a:t>AO0</a:t>
            </a:r>
          </a:p>
        </p:txBody>
      </p:sp>
      <p:sp>
        <p:nvSpPr>
          <p:cNvPr id="75" name="TextBox 74">
            <a:extLst>
              <a:ext uri="{FF2B5EF4-FFF2-40B4-BE49-F238E27FC236}">
                <a16:creationId xmlns:a16="http://schemas.microsoft.com/office/drawing/2014/main" id="{F162551B-C529-144F-AC25-EF186D9F0800}"/>
              </a:ext>
            </a:extLst>
          </p:cNvPr>
          <p:cNvSpPr txBox="1"/>
          <p:nvPr/>
        </p:nvSpPr>
        <p:spPr>
          <a:xfrm>
            <a:off x="8134746" y="4142500"/>
            <a:ext cx="492443" cy="369332"/>
          </a:xfrm>
          <a:prstGeom prst="rect">
            <a:avLst/>
          </a:prstGeom>
          <a:noFill/>
        </p:spPr>
        <p:txBody>
          <a:bodyPr wrap="none" rtlCol="0">
            <a:spAutoFit/>
          </a:bodyPr>
          <a:lstStyle/>
          <a:p>
            <a:r>
              <a:rPr lang="en-GB" dirty="0"/>
              <a:t>AI1</a:t>
            </a:r>
          </a:p>
        </p:txBody>
      </p:sp>
      <p:cxnSp>
        <p:nvCxnSpPr>
          <p:cNvPr id="78" name="Straight Connector 77">
            <a:extLst>
              <a:ext uri="{FF2B5EF4-FFF2-40B4-BE49-F238E27FC236}">
                <a16:creationId xmlns:a16="http://schemas.microsoft.com/office/drawing/2014/main" id="{B700429A-5148-9F41-BA10-FB50FED04DFB}"/>
              </a:ext>
            </a:extLst>
          </p:cNvPr>
          <p:cNvCxnSpPr/>
          <p:nvPr/>
        </p:nvCxnSpPr>
        <p:spPr>
          <a:xfrm>
            <a:off x="7250775" y="1904768"/>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4841D6FA-F3FE-264E-AD61-BCDEEE86329E}"/>
              </a:ext>
            </a:extLst>
          </p:cNvPr>
          <p:cNvCxnSpPr/>
          <p:nvPr/>
        </p:nvCxnSpPr>
        <p:spPr>
          <a:xfrm>
            <a:off x="7239622" y="2283482"/>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80" name="TextBox 79">
            <a:extLst>
              <a:ext uri="{FF2B5EF4-FFF2-40B4-BE49-F238E27FC236}">
                <a16:creationId xmlns:a16="http://schemas.microsoft.com/office/drawing/2014/main" id="{B4BF5139-EE0A-EA4A-A1BE-A98E06EAA97A}"/>
              </a:ext>
            </a:extLst>
          </p:cNvPr>
          <p:cNvSpPr txBox="1"/>
          <p:nvPr/>
        </p:nvSpPr>
        <p:spPr>
          <a:xfrm>
            <a:off x="6586990" y="1690847"/>
            <a:ext cx="654346" cy="369332"/>
          </a:xfrm>
          <a:prstGeom prst="rect">
            <a:avLst/>
          </a:prstGeom>
          <a:noFill/>
        </p:spPr>
        <p:txBody>
          <a:bodyPr wrap="none" rtlCol="0">
            <a:spAutoFit/>
          </a:bodyPr>
          <a:lstStyle/>
          <a:p>
            <a:r>
              <a:rPr lang="en-GB" dirty="0"/>
              <a:t>DIO0</a:t>
            </a:r>
          </a:p>
        </p:txBody>
      </p:sp>
      <p:sp>
        <p:nvSpPr>
          <p:cNvPr id="81" name="TextBox 80">
            <a:extLst>
              <a:ext uri="{FF2B5EF4-FFF2-40B4-BE49-F238E27FC236}">
                <a16:creationId xmlns:a16="http://schemas.microsoft.com/office/drawing/2014/main" id="{FA7F6E58-E6A3-8247-86E9-169D02F677C9}"/>
              </a:ext>
            </a:extLst>
          </p:cNvPr>
          <p:cNvSpPr txBox="1"/>
          <p:nvPr/>
        </p:nvSpPr>
        <p:spPr>
          <a:xfrm>
            <a:off x="6589919" y="2075148"/>
            <a:ext cx="654346" cy="369332"/>
          </a:xfrm>
          <a:prstGeom prst="rect">
            <a:avLst/>
          </a:prstGeom>
          <a:noFill/>
        </p:spPr>
        <p:txBody>
          <a:bodyPr wrap="none" rtlCol="0">
            <a:spAutoFit/>
          </a:bodyPr>
          <a:lstStyle/>
          <a:p>
            <a:r>
              <a:rPr lang="en-GB" dirty="0"/>
              <a:t>DIO2</a:t>
            </a:r>
          </a:p>
        </p:txBody>
      </p:sp>
      <p:sp>
        <p:nvSpPr>
          <p:cNvPr id="83" name="TextBox 82">
            <a:extLst>
              <a:ext uri="{FF2B5EF4-FFF2-40B4-BE49-F238E27FC236}">
                <a16:creationId xmlns:a16="http://schemas.microsoft.com/office/drawing/2014/main" id="{68C711B5-8BFE-904F-B442-47425F335B25}"/>
              </a:ext>
            </a:extLst>
          </p:cNvPr>
          <p:cNvSpPr txBox="1"/>
          <p:nvPr/>
        </p:nvSpPr>
        <p:spPr>
          <a:xfrm>
            <a:off x="7906278" y="1690847"/>
            <a:ext cx="654346" cy="369332"/>
          </a:xfrm>
          <a:prstGeom prst="rect">
            <a:avLst/>
          </a:prstGeom>
          <a:noFill/>
        </p:spPr>
        <p:txBody>
          <a:bodyPr wrap="none" rtlCol="0">
            <a:spAutoFit/>
          </a:bodyPr>
          <a:lstStyle/>
          <a:p>
            <a:r>
              <a:rPr lang="en-GB" dirty="0"/>
              <a:t>DIO1</a:t>
            </a:r>
          </a:p>
        </p:txBody>
      </p:sp>
      <p:sp>
        <p:nvSpPr>
          <p:cNvPr id="84" name="TextBox 83">
            <a:extLst>
              <a:ext uri="{FF2B5EF4-FFF2-40B4-BE49-F238E27FC236}">
                <a16:creationId xmlns:a16="http://schemas.microsoft.com/office/drawing/2014/main" id="{43980DE1-9AC3-324F-912A-16DC767BC738}"/>
              </a:ext>
            </a:extLst>
          </p:cNvPr>
          <p:cNvSpPr txBox="1"/>
          <p:nvPr/>
        </p:nvSpPr>
        <p:spPr>
          <a:xfrm>
            <a:off x="7909207" y="2075148"/>
            <a:ext cx="654346" cy="369332"/>
          </a:xfrm>
          <a:prstGeom prst="rect">
            <a:avLst/>
          </a:prstGeom>
          <a:noFill/>
        </p:spPr>
        <p:txBody>
          <a:bodyPr wrap="none" rtlCol="0">
            <a:spAutoFit/>
          </a:bodyPr>
          <a:lstStyle/>
          <a:p>
            <a:r>
              <a:rPr lang="en-GB" dirty="0"/>
              <a:t>DIO3</a:t>
            </a:r>
          </a:p>
        </p:txBody>
      </p:sp>
      <p:sp>
        <p:nvSpPr>
          <p:cNvPr id="85" name="TextBox 84">
            <a:extLst>
              <a:ext uri="{FF2B5EF4-FFF2-40B4-BE49-F238E27FC236}">
                <a16:creationId xmlns:a16="http://schemas.microsoft.com/office/drawing/2014/main" id="{4B803405-96EF-3B4F-A09A-21031E185B9C}"/>
              </a:ext>
            </a:extLst>
          </p:cNvPr>
          <p:cNvSpPr txBox="1"/>
          <p:nvPr/>
        </p:nvSpPr>
        <p:spPr>
          <a:xfrm>
            <a:off x="4349824" y="3948442"/>
            <a:ext cx="486030" cy="369332"/>
          </a:xfrm>
          <a:prstGeom prst="rect">
            <a:avLst/>
          </a:prstGeom>
          <a:noFill/>
        </p:spPr>
        <p:txBody>
          <a:bodyPr wrap="none" rtlCol="0">
            <a:spAutoFit/>
          </a:bodyPr>
          <a:lstStyle/>
          <a:p>
            <a:r>
              <a:rPr lang="en-GB" dirty="0"/>
              <a:t>5 V</a:t>
            </a:r>
          </a:p>
        </p:txBody>
      </p:sp>
      <p:sp>
        <p:nvSpPr>
          <p:cNvPr id="86" name="TextBox 85">
            <a:extLst>
              <a:ext uri="{FF2B5EF4-FFF2-40B4-BE49-F238E27FC236}">
                <a16:creationId xmlns:a16="http://schemas.microsoft.com/office/drawing/2014/main" id="{D8A0779B-D198-B94C-8325-7D9CA919B0B3}"/>
              </a:ext>
            </a:extLst>
          </p:cNvPr>
          <p:cNvSpPr txBox="1"/>
          <p:nvPr/>
        </p:nvSpPr>
        <p:spPr>
          <a:xfrm>
            <a:off x="4944724" y="1203140"/>
            <a:ext cx="660758" cy="369332"/>
          </a:xfrm>
          <a:prstGeom prst="rect">
            <a:avLst/>
          </a:prstGeom>
          <a:noFill/>
        </p:spPr>
        <p:txBody>
          <a:bodyPr wrap="none" rtlCol="0">
            <a:spAutoFit/>
          </a:bodyPr>
          <a:lstStyle/>
          <a:p>
            <a:r>
              <a:rPr lang="en-GB" dirty="0"/>
              <a:t>3.3 V</a:t>
            </a:r>
          </a:p>
        </p:txBody>
      </p:sp>
      <p:sp>
        <p:nvSpPr>
          <p:cNvPr id="87" name="TextBox 86">
            <a:extLst>
              <a:ext uri="{FF2B5EF4-FFF2-40B4-BE49-F238E27FC236}">
                <a16:creationId xmlns:a16="http://schemas.microsoft.com/office/drawing/2014/main" id="{CAFAF8C6-EA8E-5346-84B0-400006DBF9F8}"/>
              </a:ext>
            </a:extLst>
          </p:cNvPr>
          <p:cNvSpPr txBox="1"/>
          <p:nvPr/>
        </p:nvSpPr>
        <p:spPr>
          <a:xfrm>
            <a:off x="5288730" y="1838675"/>
            <a:ext cx="787395" cy="369332"/>
          </a:xfrm>
          <a:prstGeom prst="rect">
            <a:avLst/>
          </a:prstGeom>
          <a:noFill/>
        </p:spPr>
        <p:txBody>
          <a:bodyPr wrap="none" rtlCol="0">
            <a:spAutoFit/>
          </a:bodyPr>
          <a:lstStyle/>
          <a:p>
            <a:r>
              <a:rPr lang="en-GB" dirty="0"/>
              <a:t>2.2 </a:t>
            </a:r>
            <a:r>
              <a:rPr lang="en-GB" dirty="0" err="1"/>
              <a:t>kΩ</a:t>
            </a:r>
            <a:endParaRPr lang="en-GB" dirty="0"/>
          </a:p>
        </p:txBody>
      </p:sp>
      <p:sp>
        <p:nvSpPr>
          <p:cNvPr id="95" name="TextBox 94">
            <a:extLst>
              <a:ext uri="{FF2B5EF4-FFF2-40B4-BE49-F238E27FC236}">
                <a16:creationId xmlns:a16="http://schemas.microsoft.com/office/drawing/2014/main" id="{DA0DD998-53D6-394F-9585-F5026F674D5B}"/>
              </a:ext>
            </a:extLst>
          </p:cNvPr>
          <p:cNvSpPr txBox="1"/>
          <p:nvPr/>
        </p:nvSpPr>
        <p:spPr>
          <a:xfrm>
            <a:off x="4660099" y="5344662"/>
            <a:ext cx="705642" cy="369332"/>
          </a:xfrm>
          <a:prstGeom prst="rect">
            <a:avLst/>
          </a:prstGeom>
          <a:noFill/>
        </p:spPr>
        <p:txBody>
          <a:bodyPr wrap="none" rtlCol="0">
            <a:spAutoFit/>
          </a:bodyPr>
          <a:lstStyle/>
          <a:p>
            <a:r>
              <a:rPr lang="en-GB" dirty="0"/>
              <a:t>1 MΩ</a:t>
            </a:r>
          </a:p>
        </p:txBody>
      </p:sp>
      <p:sp>
        <p:nvSpPr>
          <p:cNvPr id="96" name="TextBox 95">
            <a:extLst>
              <a:ext uri="{FF2B5EF4-FFF2-40B4-BE49-F238E27FC236}">
                <a16:creationId xmlns:a16="http://schemas.microsoft.com/office/drawing/2014/main" id="{BFF1AF84-124D-C243-BFC7-817479C921A4}"/>
              </a:ext>
            </a:extLst>
          </p:cNvPr>
          <p:cNvSpPr txBox="1"/>
          <p:nvPr/>
        </p:nvSpPr>
        <p:spPr>
          <a:xfrm>
            <a:off x="7655074" y="4590396"/>
            <a:ext cx="729687" cy="369332"/>
          </a:xfrm>
          <a:prstGeom prst="rect">
            <a:avLst/>
          </a:prstGeom>
          <a:noFill/>
        </p:spPr>
        <p:txBody>
          <a:bodyPr wrap="none" rtlCol="0">
            <a:spAutoFit/>
          </a:bodyPr>
          <a:lstStyle/>
          <a:p>
            <a:r>
              <a:rPr lang="en-GB" dirty="0"/>
              <a:t>47 </a:t>
            </a:r>
            <a:r>
              <a:rPr lang="en-GB" dirty="0" err="1"/>
              <a:t>kΩ</a:t>
            </a:r>
            <a:endParaRPr lang="en-GB" dirty="0"/>
          </a:p>
        </p:txBody>
      </p:sp>
      <p:sp>
        <p:nvSpPr>
          <p:cNvPr id="88" name="TextBox 87">
            <a:extLst>
              <a:ext uri="{FF2B5EF4-FFF2-40B4-BE49-F238E27FC236}">
                <a16:creationId xmlns:a16="http://schemas.microsoft.com/office/drawing/2014/main" id="{8A4E6B31-2405-534A-A3FF-A20CFDB06D9A}"/>
              </a:ext>
            </a:extLst>
          </p:cNvPr>
          <p:cNvSpPr txBox="1"/>
          <p:nvPr/>
        </p:nvSpPr>
        <p:spPr>
          <a:xfrm>
            <a:off x="7699156" y="5330986"/>
            <a:ext cx="699230" cy="369332"/>
          </a:xfrm>
          <a:prstGeom prst="rect">
            <a:avLst/>
          </a:prstGeom>
          <a:noFill/>
        </p:spPr>
        <p:txBody>
          <a:bodyPr wrap="none" rtlCol="0">
            <a:spAutoFit/>
          </a:bodyPr>
          <a:lstStyle/>
          <a:p>
            <a:r>
              <a:rPr lang="en-GB" dirty="0"/>
              <a:t>10 </a:t>
            </a:r>
            <a:r>
              <a:rPr lang="en-GB" dirty="0" err="1"/>
              <a:t>nF</a:t>
            </a:r>
            <a:endParaRPr lang="en-GB" dirty="0"/>
          </a:p>
        </p:txBody>
      </p:sp>
      <p:sp>
        <p:nvSpPr>
          <p:cNvPr id="15" name="Rectangle 14">
            <a:extLst>
              <a:ext uri="{FF2B5EF4-FFF2-40B4-BE49-F238E27FC236}">
                <a16:creationId xmlns:a16="http://schemas.microsoft.com/office/drawing/2014/main" id="{0B3E9EE1-A15D-C249-A54D-102326E02672}"/>
              </a:ext>
            </a:extLst>
          </p:cNvPr>
          <p:cNvSpPr/>
          <p:nvPr/>
        </p:nvSpPr>
        <p:spPr>
          <a:xfrm>
            <a:off x="5131173" y="1837406"/>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3D2A0745-3A95-324F-A1DF-68C24643500D}"/>
              </a:ext>
            </a:extLst>
          </p:cNvPr>
          <p:cNvSpPr/>
          <p:nvPr/>
        </p:nvSpPr>
        <p:spPr>
          <a:xfrm>
            <a:off x="7437260" y="4571006"/>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B8530819-8B23-6548-A3E2-C7E5D1CC6CC4}"/>
              </a:ext>
            </a:extLst>
          </p:cNvPr>
          <p:cNvCxnSpPr/>
          <p:nvPr/>
        </p:nvCxnSpPr>
        <p:spPr>
          <a:xfrm>
            <a:off x="6139625" y="1203140"/>
            <a:ext cx="0" cy="5032560"/>
          </a:xfrm>
          <a:prstGeom prst="line">
            <a:avLst/>
          </a:prstGeom>
          <a:ln>
            <a:solidFill>
              <a:schemeClr val="tx1">
                <a:lumMod val="65000"/>
                <a:lumOff val="35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9C0313E8-0572-DD41-950F-D5B076EB8452}"/>
              </a:ext>
            </a:extLst>
          </p:cNvPr>
          <p:cNvCxnSpPr/>
          <p:nvPr/>
        </p:nvCxnSpPr>
        <p:spPr>
          <a:xfrm>
            <a:off x="4000377" y="3721100"/>
            <a:ext cx="4560247" cy="0"/>
          </a:xfrm>
          <a:prstGeom prst="line">
            <a:avLst/>
          </a:prstGeom>
          <a:ln>
            <a:solidFill>
              <a:schemeClr val="tx1">
                <a:lumMod val="65000"/>
                <a:lumOff val="35000"/>
              </a:schemeClr>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37583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1	Blinking LED</a:t>
            </a:r>
          </a:p>
        </p:txBody>
      </p:sp>
      <p:grpSp>
        <p:nvGrpSpPr>
          <p:cNvPr id="31" name="Group 30">
            <a:extLst>
              <a:ext uri="{FF2B5EF4-FFF2-40B4-BE49-F238E27FC236}">
                <a16:creationId xmlns:a16="http://schemas.microsoft.com/office/drawing/2014/main" id="{EE2F87B1-4D91-E44E-BA7D-CDAB2C803266}"/>
              </a:ext>
            </a:extLst>
          </p:cNvPr>
          <p:cNvGrpSpPr/>
          <p:nvPr/>
        </p:nvGrpSpPr>
        <p:grpSpPr>
          <a:xfrm>
            <a:off x="1676357" y="1883674"/>
            <a:ext cx="717482" cy="1736621"/>
            <a:chOff x="4646998" y="2664691"/>
            <a:chExt cx="717482" cy="1736621"/>
          </a:xfrm>
        </p:grpSpPr>
        <p:cxnSp>
          <p:nvCxnSpPr>
            <p:cNvPr id="25" name="Straight Connector 24">
              <a:extLst>
                <a:ext uri="{FF2B5EF4-FFF2-40B4-BE49-F238E27FC236}">
                  <a16:creationId xmlns:a16="http://schemas.microsoft.com/office/drawing/2014/main" id="{38A4C01F-C879-354C-B282-637469C838FA}"/>
                </a:ext>
              </a:extLst>
            </p:cNvPr>
            <p:cNvCxnSpPr>
              <a:cxnSpLocks/>
            </p:cNvCxnSpPr>
            <p:nvPr/>
          </p:nvCxnSpPr>
          <p:spPr>
            <a:xfrm>
              <a:off x="4834128" y="2664691"/>
              <a:ext cx="0" cy="1736621"/>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4" name="Triangle 23">
              <a:extLst>
                <a:ext uri="{FF2B5EF4-FFF2-40B4-BE49-F238E27FC236}">
                  <a16:creationId xmlns:a16="http://schemas.microsoft.com/office/drawing/2014/main" id="{0B28AFA5-D601-9543-9A1C-998D7C91F483}"/>
                </a:ext>
              </a:extLst>
            </p:cNvPr>
            <p:cNvSpPr/>
            <p:nvPr/>
          </p:nvSpPr>
          <p:spPr>
            <a:xfrm flipV="1">
              <a:off x="4646998" y="3849624"/>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E699C005-C91C-4A40-A97D-EC5DBAC52A4C}"/>
                </a:ext>
              </a:extLst>
            </p:cNvPr>
            <p:cNvCxnSpPr>
              <a:cxnSpLocks/>
            </p:cNvCxnSpPr>
            <p:nvPr/>
          </p:nvCxnSpPr>
          <p:spPr>
            <a:xfrm>
              <a:off x="4646998" y="4142232"/>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18B087B5-52D9-C549-9B80-F1DF289E38E2}"/>
                </a:ext>
              </a:extLst>
            </p:cNvPr>
            <p:cNvCxnSpPr/>
            <p:nvPr/>
          </p:nvCxnSpPr>
          <p:spPr>
            <a:xfrm>
              <a:off x="5108448" y="3995928"/>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9011401A-564C-C64A-81D0-CF59C38235EA}"/>
                </a:ext>
              </a:extLst>
            </p:cNvPr>
            <p:cNvCxnSpPr/>
            <p:nvPr/>
          </p:nvCxnSpPr>
          <p:spPr>
            <a:xfrm>
              <a:off x="5080372" y="4142232"/>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34" name="Straight Connector 33">
            <a:extLst>
              <a:ext uri="{FF2B5EF4-FFF2-40B4-BE49-F238E27FC236}">
                <a16:creationId xmlns:a16="http://schemas.microsoft.com/office/drawing/2014/main" id="{B713EA66-677A-D847-A1E3-A4F385AD89E8}"/>
              </a:ext>
            </a:extLst>
          </p:cNvPr>
          <p:cNvCxnSpPr>
            <a:cxnSpLocks/>
          </p:cNvCxnSpPr>
          <p:nvPr/>
        </p:nvCxnSpPr>
        <p:spPr>
          <a:xfrm>
            <a:off x="1256289" y="3620295"/>
            <a:ext cx="621792"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09006DAB-B47E-284A-942E-DB54A9A75120}"/>
              </a:ext>
            </a:extLst>
          </p:cNvPr>
          <p:cNvSpPr txBox="1"/>
          <p:nvPr/>
        </p:nvSpPr>
        <p:spPr>
          <a:xfrm>
            <a:off x="637557" y="3434367"/>
            <a:ext cx="654346" cy="369332"/>
          </a:xfrm>
          <a:prstGeom prst="rect">
            <a:avLst/>
          </a:prstGeom>
          <a:noFill/>
        </p:spPr>
        <p:txBody>
          <a:bodyPr wrap="none" rtlCol="0">
            <a:spAutoFit/>
          </a:bodyPr>
          <a:lstStyle/>
          <a:p>
            <a:r>
              <a:rPr lang="en-GB" dirty="0"/>
              <a:t>DIO4</a:t>
            </a:r>
          </a:p>
        </p:txBody>
      </p:sp>
      <p:sp>
        <p:nvSpPr>
          <p:cNvPr id="86" name="TextBox 85">
            <a:extLst>
              <a:ext uri="{FF2B5EF4-FFF2-40B4-BE49-F238E27FC236}">
                <a16:creationId xmlns:a16="http://schemas.microsoft.com/office/drawing/2014/main" id="{D8A0779B-D198-B94C-8325-7D9CA919B0B3}"/>
              </a:ext>
            </a:extLst>
          </p:cNvPr>
          <p:cNvSpPr txBox="1"/>
          <p:nvPr/>
        </p:nvSpPr>
        <p:spPr>
          <a:xfrm>
            <a:off x="1594096" y="1514342"/>
            <a:ext cx="660758" cy="369332"/>
          </a:xfrm>
          <a:prstGeom prst="rect">
            <a:avLst/>
          </a:prstGeom>
          <a:noFill/>
        </p:spPr>
        <p:txBody>
          <a:bodyPr wrap="none" rtlCol="0">
            <a:spAutoFit/>
          </a:bodyPr>
          <a:lstStyle/>
          <a:p>
            <a:r>
              <a:rPr lang="en-GB" dirty="0"/>
              <a:t>3.3 V</a:t>
            </a:r>
          </a:p>
        </p:txBody>
      </p:sp>
      <p:sp>
        <p:nvSpPr>
          <p:cNvPr id="87" name="TextBox 86">
            <a:extLst>
              <a:ext uri="{FF2B5EF4-FFF2-40B4-BE49-F238E27FC236}">
                <a16:creationId xmlns:a16="http://schemas.microsoft.com/office/drawing/2014/main" id="{CAFAF8C6-EA8E-5346-84B0-400006DBF9F8}"/>
              </a:ext>
            </a:extLst>
          </p:cNvPr>
          <p:cNvSpPr txBox="1"/>
          <p:nvPr/>
        </p:nvSpPr>
        <p:spPr>
          <a:xfrm>
            <a:off x="1938102" y="2149877"/>
            <a:ext cx="729687" cy="369332"/>
          </a:xfrm>
          <a:prstGeom prst="rect">
            <a:avLst/>
          </a:prstGeom>
          <a:noFill/>
        </p:spPr>
        <p:txBody>
          <a:bodyPr wrap="none" rtlCol="0">
            <a:spAutoFit/>
          </a:bodyPr>
          <a:lstStyle/>
          <a:p>
            <a:r>
              <a:rPr lang="en-GB" dirty="0"/>
              <a:t>47 </a:t>
            </a:r>
            <a:r>
              <a:rPr lang="en-GB" dirty="0" err="1"/>
              <a:t>kΩ</a:t>
            </a:r>
            <a:endParaRPr lang="en-GB" dirty="0"/>
          </a:p>
        </p:txBody>
      </p:sp>
      <p:sp>
        <p:nvSpPr>
          <p:cNvPr id="2" name="TextBox 1">
            <a:extLst>
              <a:ext uri="{FF2B5EF4-FFF2-40B4-BE49-F238E27FC236}">
                <a16:creationId xmlns:a16="http://schemas.microsoft.com/office/drawing/2014/main" id="{D61D8FAB-281B-8245-90F7-35C33B9A4AA0}"/>
              </a:ext>
            </a:extLst>
          </p:cNvPr>
          <p:cNvSpPr txBox="1"/>
          <p:nvPr/>
        </p:nvSpPr>
        <p:spPr>
          <a:xfrm>
            <a:off x="3440657" y="1361855"/>
            <a:ext cx="4550944" cy="646331"/>
          </a:xfrm>
          <a:prstGeom prst="rect">
            <a:avLst/>
          </a:prstGeom>
          <a:noFill/>
        </p:spPr>
        <p:txBody>
          <a:bodyPr wrap="square" rtlCol="0">
            <a:spAutoFit/>
          </a:bodyPr>
          <a:lstStyle/>
          <a:p>
            <a:r>
              <a:rPr lang="en-GB" dirty="0"/>
              <a:t>Make the LED blink with a controllable speed from 1 to 40 Hz</a:t>
            </a:r>
          </a:p>
        </p:txBody>
      </p:sp>
      <p:pic>
        <p:nvPicPr>
          <p:cNvPr id="4" name="Picture 3" descr="A picture containing graphical user interface&#10;&#10;Description automatically generated">
            <a:extLst>
              <a:ext uri="{FF2B5EF4-FFF2-40B4-BE49-F238E27FC236}">
                <a16:creationId xmlns:a16="http://schemas.microsoft.com/office/drawing/2014/main" id="{A7237820-C863-CA41-B834-9FA973C27CDF}"/>
              </a:ext>
            </a:extLst>
          </p:cNvPr>
          <p:cNvPicPr>
            <a:picLocks noChangeAspect="1"/>
          </p:cNvPicPr>
          <p:nvPr/>
        </p:nvPicPr>
        <p:blipFill>
          <a:blip r:embed="rId3"/>
          <a:stretch>
            <a:fillRect/>
          </a:stretch>
        </p:blipFill>
        <p:spPr>
          <a:xfrm>
            <a:off x="5377671" y="2008186"/>
            <a:ext cx="2933700" cy="4381500"/>
          </a:xfrm>
          <a:prstGeom prst="rect">
            <a:avLst/>
          </a:prstGeom>
        </p:spPr>
      </p:pic>
      <p:sp>
        <p:nvSpPr>
          <p:cNvPr id="5" name="TextBox 4">
            <a:extLst>
              <a:ext uri="{FF2B5EF4-FFF2-40B4-BE49-F238E27FC236}">
                <a16:creationId xmlns:a16="http://schemas.microsoft.com/office/drawing/2014/main" id="{725459A8-4703-B14A-9C60-C16CE4068573}"/>
              </a:ext>
            </a:extLst>
          </p:cNvPr>
          <p:cNvSpPr txBox="1"/>
          <p:nvPr/>
        </p:nvSpPr>
        <p:spPr>
          <a:xfrm>
            <a:off x="588723" y="5160723"/>
            <a:ext cx="3983277" cy="923330"/>
          </a:xfrm>
          <a:prstGeom prst="rect">
            <a:avLst/>
          </a:prstGeom>
          <a:noFill/>
        </p:spPr>
        <p:txBody>
          <a:bodyPr wrap="square" rtlCol="0">
            <a:spAutoFit/>
          </a:bodyPr>
          <a:lstStyle/>
          <a:p>
            <a:r>
              <a:rPr lang="en-GB" dirty="0"/>
              <a:t>Question:</a:t>
            </a:r>
          </a:p>
          <a:p>
            <a:r>
              <a:rPr lang="en-GB" dirty="0"/>
              <a:t>At what frequency you don’t see the blinking anymore?</a:t>
            </a:r>
          </a:p>
        </p:txBody>
      </p:sp>
      <p:sp>
        <p:nvSpPr>
          <p:cNvPr id="15" name="Rectangle 14">
            <a:extLst>
              <a:ext uri="{FF2B5EF4-FFF2-40B4-BE49-F238E27FC236}">
                <a16:creationId xmlns:a16="http://schemas.microsoft.com/office/drawing/2014/main" id="{0B3E9EE1-A15D-C249-A54D-102326E02672}"/>
              </a:ext>
            </a:extLst>
          </p:cNvPr>
          <p:cNvSpPr/>
          <p:nvPr/>
        </p:nvSpPr>
        <p:spPr>
          <a:xfrm>
            <a:off x="1780545" y="2148608"/>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6402111"/>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2	Switch on when it’s dark</a:t>
            </a:r>
          </a:p>
        </p:txBody>
      </p:sp>
      <p:sp>
        <p:nvSpPr>
          <p:cNvPr id="2" name="TextBox 1">
            <a:extLst>
              <a:ext uri="{FF2B5EF4-FFF2-40B4-BE49-F238E27FC236}">
                <a16:creationId xmlns:a16="http://schemas.microsoft.com/office/drawing/2014/main" id="{D61D8FAB-281B-8245-90F7-35C33B9A4AA0}"/>
              </a:ext>
            </a:extLst>
          </p:cNvPr>
          <p:cNvSpPr txBox="1"/>
          <p:nvPr/>
        </p:nvSpPr>
        <p:spPr>
          <a:xfrm>
            <a:off x="3919316" y="1590582"/>
            <a:ext cx="5082737" cy="2031325"/>
          </a:xfrm>
          <a:prstGeom prst="rect">
            <a:avLst/>
          </a:prstGeom>
          <a:noFill/>
        </p:spPr>
        <p:txBody>
          <a:bodyPr wrap="square" rtlCol="0">
            <a:spAutoFit/>
          </a:bodyPr>
          <a:lstStyle/>
          <a:p>
            <a:r>
              <a:rPr lang="en-GB" dirty="0"/>
              <a:t>Switch on the LED when the photodiode signal is below the threshold 100 (</a:t>
            </a:r>
            <a:r>
              <a:rPr lang="en-GB" dirty="0" err="1"/>
              <a:t>arbritrary</a:t>
            </a:r>
            <a:r>
              <a:rPr lang="en-GB" dirty="0"/>
              <a:t> units) </a:t>
            </a:r>
          </a:p>
          <a:p>
            <a:endParaRPr lang="en-GB" dirty="0"/>
          </a:p>
          <a:p>
            <a:pPr marL="285750" indent="-285750">
              <a:buFont typeface="Arial" panose="020B0604020202020204" pitchFamily="34" charset="0"/>
              <a:buChar char="•"/>
            </a:pPr>
            <a:r>
              <a:rPr lang="en-GB" dirty="0"/>
              <a:t>Plot the photodiode signal in a chart</a:t>
            </a:r>
          </a:p>
          <a:p>
            <a:pPr marL="285750" indent="-285750">
              <a:buFont typeface="Arial" panose="020B0604020202020204" pitchFamily="34" charset="0"/>
              <a:buChar char="•"/>
            </a:pPr>
            <a:r>
              <a:rPr lang="en-GB" dirty="0"/>
              <a:t>The threshold value should be set using a control</a:t>
            </a:r>
          </a:p>
          <a:p>
            <a:pPr marL="285750" indent="-285750">
              <a:buFont typeface="Arial" panose="020B0604020202020204" pitchFamily="34" charset="0"/>
              <a:buChar char="•"/>
            </a:pPr>
            <a:r>
              <a:rPr lang="en-GB" dirty="0"/>
              <a:t>Remember the LED is on when D4 is False</a:t>
            </a:r>
          </a:p>
          <a:p>
            <a:pPr marL="285750" indent="-285750">
              <a:buFont typeface="Arial" panose="020B0604020202020204" pitchFamily="34" charset="0"/>
              <a:buChar char="•"/>
            </a:pPr>
            <a:endParaRPr lang="en-GB" dirty="0"/>
          </a:p>
        </p:txBody>
      </p:sp>
      <p:grpSp>
        <p:nvGrpSpPr>
          <p:cNvPr id="28" name="Group 27">
            <a:extLst>
              <a:ext uri="{FF2B5EF4-FFF2-40B4-BE49-F238E27FC236}">
                <a16:creationId xmlns:a16="http://schemas.microsoft.com/office/drawing/2014/main" id="{51F28733-B540-8B4B-AA69-B91C2EF7243C}"/>
              </a:ext>
            </a:extLst>
          </p:cNvPr>
          <p:cNvGrpSpPr/>
          <p:nvPr/>
        </p:nvGrpSpPr>
        <p:grpSpPr>
          <a:xfrm>
            <a:off x="811322" y="2051272"/>
            <a:ext cx="170688" cy="1658112"/>
            <a:chOff x="4730496" y="926592"/>
            <a:chExt cx="170688" cy="1658112"/>
          </a:xfrm>
        </p:grpSpPr>
        <p:cxnSp>
          <p:nvCxnSpPr>
            <p:cNvPr id="29" name="Straight Connector 28">
              <a:extLst>
                <a:ext uri="{FF2B5EF4-FFF2-40B4-BE49-F238E27FC236}">
                  <a16:creationId xmlns:a16="http://schemas.microsoft.com/office/drawing/2014/main" id="{C2598657-AC48-934D-8DD3-4D84BBF1D395}"/>
                </a:ext>
              </a:extLst>
            </p:cNvPr>
            <p:cNvCxnSpPr>
              <a:cxnSpLocks/>
            </p:cNvCxnSpPr>
            <p:nvPr/>
          </p:nvCxnSpPr>
          <p:spPr>
            <a:xfrm>
              <a:off x="4815840" y="1633728"/>
              <a:ext cx="0" cy="95097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CEB09509-E425-C04F-B2BE-7B43D3D48D37}"/>
                </a:ext>
              </a:extLst>
            </p:cNvPr>
            <p:cNvSpPr/>
            <p:nvPr/>
          </p:nvSpPr>
          <p:spPr>
            <a:xfrm>
              <a:off x="4730496" y="1877568"/>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8" name="Straight Connector 57">
              <a:extLst>
                <a:ext uri="{FF2B5EF4-FFF2-40B4-BE49-F238E27FC236}">
                  <a16:creationId xmlns:a16="http://schemas.microsoft.com/office/drawing/2014/main" id="{63BD5AB4-BE49-7A45-8D17-E5687A43659B}"/>
                </a:ext>
              </a:extLst>
            </p:cNvPr>
            <p:cNvCxnSpPr>
              <a:cxnSpLocks/>
            </p:cNvCxnSpPr>
            <p:nvPr/>
          </p:nvCxnSpPr>
          <p:spPr>
            <a:xfrm>
              <a:off x="4810806" y="926592"/>
              <a:ext cx="0" cy="95097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grpSp>
      <p:cxnSp>
        <p:nvCxnSpPr>
          <p:cNvPr id="33" name="Straight Connector 32">
            <a:extLst>
              <a:ext uri="{FF2B5EF4-FFF2-40B4-BE49-F238E27FC236}">
                <a16:creationId xmlns:a16="http://schemas.microsoft.com/office/drawing/2014/main" id="{4533EF42-DC6D-5047-8908-7D6EC2F164F4}"/>
              </a:ext>
            </a:extLst>
          </p:cNvPr>
          <p:cNvCxnSpPr/>
          <p:nvPr/>
        </p:nvCxnSpPr>
        <p:spPr>
          <a:xfrm>
            <a:off x="896666" y="2794984"/>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73C6BA6C-6F05-F540-830B-F04E443B94B9}"/>
              </a:ext>
            </a:extLst>
          </p:cNvPr>
          <p:cNvCxnSpPr/>
          <p:nvPr/>
        </p:nvCxnSpPr>
        <p:spPr>
          <a:xfrm>
            <a:off x="759228" y="3711935"/>
            <a:ext cx="274876"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16204ED2-0BBE-5F4B-8799-B1023ED0FF68}"/>
              </a:ext>
            </a:extLst>
          </p:cNvPr>
          <p:cNvSpPr txBox="1"/>
          <p:nvPr/>
        </p:nvSpPr>
        <p:spPr>
          <a:xfrm>
            <a:off x="1514277" y="2598394"/>
            <a:ext cx="492443" cy="369332"/>
          </a:xfrm>
          <a:prstGeom prst="rect">
            <a:avLst/>
          </a:prstGeom>
          <a:noFill/>
        </p:spPr>
        <p:txBody>
          <a:bodyPr wrap="none" rtlCol="0">
            <a:spAutoFit/>
          </a:bodyPr>
          <a:lstStyle/>
          <a:p>
            <a:r>
              <a:rPr lang="en-GB" dirty="0"/>
              <a:t>AI0</a:t>
            </a:r>
          </a:p>
        </p:txBody>
      </p:sp>
      <p:sp>
        <p:nvSpPr>
          <p:cNvPr id="38" name="TextBox 37">
            <a:extLst>
              <a:ext uri="{FF2B5EF4-FFF2-40B4-BE49-F238E27FC236}">
                <a16:creationId xmlns:a16="http://schemas.microsoft.com/office/drawing/2014/main" id="{0B6C56FF-3CB3-9A42-A2CC-97008685AD8A}"/>
              </a:ext>
            </a:extLst>
          </p:cNvPr>
          <p:cNvSpPr txBox="1"/>
          <p:nvPr/>
        </p:nvSpPr>
        <p:spPr>
          <a:xfrm>
            <a:off x="671735" y="1645116"/>
            <a:ext cx="486030" cy="369332"/>
          </a:xfrm>
          <a:prstGeom prst="rect">
            <a:avLst/>
          </a:prstGeom>
          <a:noFill/>
        </p:spPr>
        <p:txBody>
          <a:bodyPr wrap="none" rtlCol="0">
            <a:spAutoFit/>
          </a:bodyPr>
          <a:lstStyle/>
          <a:p>
            <a:r>
              <a:rPr lang="en-GB" dirty="0"/>
              <a:t>5 V</a:t>
            </a:r>
          </a:p>
        </p:txBody>
      </p:sp>
      <p:sp>
        <p:nvSpPr>
          <p:cNvPr id="39" name="TextBox 38">
            <a:extLst>
              <a:ext uri="{FF2B5EF4-FFF2-40B4-BE49-F238E27FC236}">
                <a16:creationId xmlns:a16="http://schemas.microsoft.com/office/drawing/2014/main" id="{20F337ED-FD58-EF48-AF87-F9B5AD062F65}"/>
              </a:ext>
            </a:extLst>
          </p:cNvPr>
          <p:cNvSpPr txBox="1"/>
          <p:nvPr/>
        </p:nvSpPr>
        <p:spPr>
          <a:xfrm>
            <a:off x="982010" y="3041336"/>
            <a:ext cx="705642" cy="369332"/>
          </a:xfrm>
          <a:prstGeom prst="rect">
            <a:avLst/>
          </a:prstGeom>
          <a:noFill/>
        </p:spPr>
        <p:txBody>
          <a:bodyPr wrap="none" rtlCol="0">
            <a:spAutoFit/>
          </a:bodyPr>
          <a:lstStyle/>
          <a:p>
            <a:r>
              <a:rPr lang="en-GB" dirty="0"/>
              <a:t>1 MΩ</a:t>
            </a:r>
          </a:p>
        </p:txBody>
      </p:sp>
      <p:grpSp>
        <p:nvGrpSpPr>
          <p:cNvPr id="43" name="Group 42">
            <a:extLst>
              <a:ext uri="{FF2B5EF4-FFF2-40B4-BE49-F238E27FC236}">
                <a16:creationId xmlns:a16="http://schemas.microsoft.com/office/drawing/2014/main" id="{589AFE69-D17F-CA43-BADE-787F17799DFD}"/>
              </a:ext>
            </a:extLst>
          </p:cNvPr>
          <p:cNvGrpSpPr/>
          <p:nvPr/>
        </p:nvGrpSpPr>
        <p:grpSpPr>
          <a:xfrm>
            <a:off x="2754313" y="2032984"/>
            <a:ext cx="717482" cy="1696749"/>
            <a:chOff x="4646998" y="2704563"/>
            <a:chExt cx="717482" cy="1696749"/>
          </a:xfrm>
        </p:grpSpPr>
        <p:cxnSp>
          <p:nvCxnSpPr>
            <p:cNvPr id="44" name="Straight Connector 43">
              <a:extLst>
                <a:ext uri="{FF2B5EF4-FFF2-40B4-BE49-F238E27FC236}">
                  <a16:creationId xmlns:a16="http://schemas.microsoft.com/office/drawing/2014/main" id="{8275820C-23FA-4B41-B652-935183D784B2}"/>
                </a:ext>
              </a:extLst>
            </p:cNvPr>
            <p:cNvCxnSpPr>
              <a:cxnSpLocks/>
            </p:cNvCxnSpPr>
            <p:nvPr/>
          </p:nvCxnSpPr>
          <p:spPr>
            <a:xfrm>
              <a:off x="4834128" y="2704563"/>
              <a:ext cx="0" cy="1696749"/>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5" name="Triangle 44">
              <a:extLst>
                <a:ext uri="{FF2B5EF4-FFF2-40B4-BE49-F238E27FC236}">
                  <a16:creationId xmlns:a16="http://schemas.microsoft.com/office/drawing/2014/main" id="{8BE6AD35-A87E-3240-A407-BF40D13D5A0F}"/>
                </a:ext>
              </a:extLst>
            </p:cNvPr>
            <p:cNvSpPr/>
            <p:nvPr/>
          </p:nvSpPr>
          <p:spPr>
            <a:xfrm flipV="1">
              <a:off x="4646998" y="3849624"/>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6" name="Straight Connector 45">
              <a:extLst>
                <a:ext uri="{FF2B5EF4-FFF2-40B4-BE49-F238E27FC236}">
                  <a16:creationId xmlns:a16="http://schemas.microsoft.com/office/drawing/2014/main" id="{BBFCC252-238F-BC42-8571-CDB653B3C4A1}"/>
                </a:ext>
              </a:extLst>
            </p:cNvPr>
            <p:cNvCxnSpPr>
              <a:cxnSpLocks/>
            </p:cNvCxnSpPr>
            <p:nvPr/>
          </p:nvCxnSpPr>
          <p:spPr>
            <a:xfrm>
              <a:off x="4646998" y="4142232"/>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48764C67-5F7E-FC49-BD7C-D87FDB025244}"/>
                </a:ext>
              </a:extLst>
            </p:cNvPr>
            <p:cNvCxnSpPr/>
            <p:nvPr/>
          </p:nvCxnSpPr>
          <p:spPr>
            <a:xfrm>
              <a:off x="5108448" y="3995928"/>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0E5AF369-A47C-F14C-A31F-2D6BD6CA7FD3}"/>
                </a:ext>
              </a:extLst>
            </p:cNvPr>
            <p:cNvCxnSpPr/>
            <p:nvPr/>
          </p:nvCxnSpPr>
          <p:spPr>
            <a:xfrm>
              <a:off x="5080372" y="4142232"/>
              <a:ext cx="256032" cy="146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49" name="Straight Connector 48">
            <a:extLst>
              <a:ext uri="{FF2B5EF4-FFF2-40B4-BE49-F238E27FC236}">
                <a16:creationId xmlns:a16="http://schemas.microsoft.com/office/drawing/2014/main" id="{905A687E-740E-234F-A55A-56B844652F8A}"/>
              </a:ext>
            </a:extLst>
          </p:cNvPr>
          <p:cNvCxnSpPr>
            <a:cxnSpLocks/>
          </p:cNvCxnSpPr>
          <p:nvPr/>
        </p:nvCxnSpPr>
        <p:spPr>
          <a:xfrm>
            <a:off x="2334245" y="3729733"/>
            <a:ext cx="621792"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23C00982-74D8-D944-AD65-4E79222D0E37}"/>
              </a:ext>
            </a:extLst>
          </p:cNvPr>
          <p:cNvSpPr txBox="1"/>
          <p:nvPr/>
        </p:nvSpPr>
        <p:spPr>
          <a:xfrm>
            <a:off x="1910585" y="3543805"/>
            <a:ext cx="444352" cy="369332"/>
          </a:xfrm>
          <a:prstGeom prst="rect">
            <a:avLst/>
          </a:prstGeom>
          <a:noFill/>
        </p:spPr>
        <p:txBody>
          <a:bodyPr wrap="none" rtlCol="0">
            <a:spAutoFit/>
          </a:bodyPr>
          <a:lstStyle/>
          <a:p>
            <a:r>
              <a:rPr lang="en-GB" dirty="0"/>
              <a:t>D4</a:t>
            </a:r>
          </a:p>
        </p:txBody>
      </p:sp>
      <p:sp>
        <p:nvSpPr>
          <p:cNvPr id="51" name="TextBox 50">
            <a:extLst>
              <a:ext uri="{FF2B5EF4-FFF2-40B4-BE49-F238E27FC236}">
                <a16:creationId xmlns:a16="http://schemas.microsoft.com/office/drawing/2014/main" id="{49A1BEDF-822B-D54A-A2CC-A3BDC9A72EC7}"/>
              </a:ext>
            </a:extLst>
          </p:cNvPr>
          <p:cNvSpPr txBox="1"/>
          <p:nvPr/>
        </p:nvSpPr>
        <p:spPr>
          <a:xfrm>
            <a:off x="2672052" y="1623780"/>
            <a:ext cx="660758" cy="369332"/>
          </a:xfrm>
          <a:prstGeom prst="rect">
            <a:avLst/>
          </a:prstGeom>
          <a:noFill/>
        </p:spPr>
        <p:txBody>
          <a:bodyPr wrap="none" rtlCol="0">
            <a:spAutoFit/>
          </a:bodyPr>
          <a:lstStyle/>
          <a:p>
            <a:r>
              <a:rPr lang="en-GB" dirty="0"/>
              <a:t>3.3 V</a:t>
            </a:r>
          </a:p>
        </p:txBody>
      </p:sp>
      <p:sp>
        <p:nvSpPr>
          <p:cNvPr id="52" name="TextBox 51">
            <a:extLst>
              <a:ext uri="{FF2B5EF4-FFF2-40B4-BE49-F238E27FC236}">
                <a16:creationId xmlns:a16="http://schemas.microsoft.com/office/drawing/2014/main" id="{F5B984FC-8F82-3C47-99B3-D0A5CCC7C6A9}"/>
              </a:ext>
            </a:extLst>
          </p:cNvPr>
          <p:cNvSpPr txBox="1"/>
          <p:nvPr/>
        </p:nvSpPr>
        <p:spPr>
          <a:xfrm>
            <a:off x="3074323" y="2311853"/>
            <a:ext cx="787395" cy="369332"/>
          </a:xfrm>
          <a:prstGeom prst="rect">
            <a:avLst/>
          </a:prstGeom>
          <a:noFill/>
        </p:spPr>
        <p:txBody>
          <a:bodyPr wrap="none" rtlCol="0">
            <a:spAutoFit/>
          </a:bodyPr>
          <a:lstStyle/>
          <a:p>
            <a:r>
              <a:rPr lang="en-GB" dirty="0"/>
              <a:t>2.2 </a:t>
            </a:r>
            <a:r>
              <a:rPr lang="en-GB" dirty="0" err="1"/>
              <a:t>kΩ</a:t>
            </a:r>
            <a:endParaRPr lang="en-GB" dirty="0"/>
          </a:p>
        </p:txBody>
      </p:sp>
      <p:sp>
        <p:nvSpPr>
          <p:cNvPr id="42" name="Rectangle 41">
            <a:extLst>
              <a:ext uri="{FF2B5EF4-FFF2-40B4-BE49-F238E27FC236}">
                <a16:creationId xmlns:a16="http://schemas.microsoft.com/office/drawing/2014/main" id="{CA5AA1C2-A50B-6442-A673-8A795BAC9623}"/>
              </a:ext>
            </a:extLst>
          </p:cNvPr>
          <p:cNvSpPr/>
          <p:nvPr/>
        </p:nvSpPr>
        <p:spPr>
          <a:xfrm>
            <a:off x="2858501" y="2258046"/>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TextBox 53">
            <a:extLst>
              <a:ext uri="{FF2B5EF4-FFF2-40B4-BE49-F238E27FC236}">
                <a16:creationId xmlns:a16="http://schemas.microsoft.com/office/drawing/2014/main" id="{B9BB98B4-4A32-4D46-BB52-ABE1D3C56117}"/>
              </a:ext>
            </a:extLst>
          </p:cNvPr>
          <p:cNvSpPr txBox="1"/>
          <p:nvPr/>
        </p:nvSpPr>
        <p:spPr>
          <a:xfrm>
            <a:off x="1145239" y="5495192"/>
            <a:ext cx="7183890" cy="646331"/>
          </a:xfrm>
          <a:prstGeom prst="rect">
            <a:avLst/>
          </a:prstGeom>
          <a:noFill/>
        </p:spPr>
        <p:txBody>
          <a:bodyPr wrap="none" rtlCol="0">
            <a:spAutoFit/>
          </a:bodyPr>
          <a:lstStyle/>
          <a:p>
            <a:r>
              <a:rPr lang="en-GB" dirty="0"/>
              <a:t>Question:</a:t>
            </a:r>
          </a:p>
          <a:p>
            <a:pPr marL="285750" indent="-285750">
              <a:buFont typeface="Arial" panose="020B0604020202020204" pitchFamily="34" charset="0"/>
              <a:buChar char="•"/>
            </a:pPr>
            <a:r>
              <a:rPr lang="en-GB" dirty="0"/>
              <a:t>What would happen when the photodiode would pick up the LED light?</a:t>
            </a:r>
          </a:p>
        </p:txBody>
      </p:sp>
      <p:sp>
        <p:nvSpPr>
          <p:cNvPr id="7" name="TextBox 6">
            <a:extLst>
              <a:ext uri="{FF2B5EF4-FFF2-40B4-BE49-F238E27FC236}">
                <a16:creationId xmlns:a16="http://schemas.microsoft.com/office/drawing/2014/main" id="{F6341F36-EDF0-0940-8C36-350450AFB2CA}"/>
              </a:ext>
            </a:extLst>
          </p:cNvPr>
          <p:cNvSpPr txBox="1"/>
          <p:nvPr/>
        </p:nvSpPr>
        <p:spPr>
          <a:xfrm>
            <a:off x="1164921" y="4670141"/>
            <a:ext cx="4121063" cy="646331"/>
          </a:xfrm>
          <a:prstGeom prst="rect">
            <a:avLst/>
          </a:prstGeom>
          <a:noFill/>
        </p:spPr>
        <p:txBody>
          <a:bodyPr wrap="square" rtlCol="0">
            <a:spAutoFit/>
          </a:bodyPr>
          <a:lstStyle/>
          <a:p>
            <a:r>
              <a:rPr lang="en-GB" dirty="0"/>
              <a:t>To test, block the light to the photodiode or increase light using your mobile phone</a:t>
            </a:r>
          </a:p>
        </p:txBody>
      </p:sp>
      <p:pic>
        <p:nvPicPr>
          <p:cNvPr id="4" name="Picture 3" descr="Graphical user interface&#10;&#10;Description automatically generated">
            <a:extLst>
              <a:ext uri="{FF2B5EF4-FFF2-40B4-BE49-F238E27FC236}">
                <a16:creationId xmlns:a16="http://schemas.microsoft.com/office/drawing/2014/main" id="{4DF834B3-3D4F-4B46-8156-579A8278E0DF}"/>
              </a:ext>
            </a:extLst>
          </p:cNvPr>
          <p:cNvPicPr>
            <a:picLocks noChangeAspect="1"/>
          </p:cNvPicPr>
          <p:nvPr/>
        </p:nvPicPr>
        <p:blipFill>
          <a:blip r:embed="rId3"/>
          <a:stretch>
            <a:fillRect/>
          </a:stretch>
        </p:blipFill>
        <p:spPr>
          <a:xfrm>
            <a:off x="6183244" y="3735796"/>
            <a:ext cx="2239449" cy="1922507"/>
          </a:xfrm>
          <a:prstGeom prst="rect">
            <a:avLst/>
          </a:prstGeom>
        </p:spPr>
      </p:pic>
      <p:sp>
        <p:nvSpPr>
          <p:cNvPr id="3" name="TextBox 2">
            <a:extLst>
              <a:ext uri="{FF2B5EF4-FFF2-40B4-BE49-F238E27FC236}">
                <a16:creationId xmlns:a16="http://schemas.microsoft.com/office/drawing/2014/main" id="{9EE10ACB-EE85-3E4F-ABAC-5B6451BDE10A}"/>
              </a:ext>
            </a:extLst>
          </p:cNvPr>
          <p:cNvSpPr txBox="1"/>
          <p:nvPr/>
        </p:nvSpPr>
        <p:spPr>
          <a:xfrm>
            <a:off x="3088736" y="2922242"/>
            <a:ext cx="537327" cy="369332"/>
          </a:xfrm>
          <a:prstGeom prst="rect">
            <a:avLst/>
          </a:prstGeom>
          <a:noFill/>
        </p:spPr>
        <p:txBody>
          <a:bodyPr wrap="none" rtlCol="0">
            <a:spAutoFit/>
          </a:bodyPr>
          <a:lstStyle/>
          <a:p>
            <a:r>
              <a:rPr lang="en-GB" dirty="0"/>
              <a:t>LED</a:t>
            </a:r>
          </a:p>
        </p:txBody>
      </p:sp>
      <p:sp>
        <p:nvSpPr>
          <p:cNvPr id="5" name="TextBox 4">
            <a:extLst>
              <a:ext uri="{FF2B5EF4-FFF2-40B4-BE49-F238E27FC236}">
                <a16:creationId xmlns:a16="http://schemas.microsoft.com/office/drawing/2014/main" id="{2A4BAB24-28CA-2548-AB3E-1B6B64B3BBDC}"/>
              </a:ext>
            </a:extLst>
          </p:cNvPr>
          <p:cNvSpPr txBox="1"/>
          <p:nvPr/>
        </p:nvSpPr>
        <p:spPr>
          <a:xfrm>
            <a:off x="1067683" y="2210762"/>
            <a:ext cx="1280479" cy="369332"/>
          </a:xfrm>
          <a:prstGeom prst="rect">
            <a:avLst/>
          </a:prstGeom>
          <a:noFill/>
        </p:spPr>
        <p:txBody>
          <a:bodyPr wrap="none" rtlCol="0">
            <a:spAutoFit/>
          </a:bodyPr>
          <a:lstStyle/>
          <a:p>
            <a:r>
              <a:rPr lang="en-GB" dirty="0"/>
              <a:t>photodiode</a:t>
            </a:r>
          </a:p>
        </p:txBody>
      </p:sp>
      <p:grpSp>
        <p:nvGrpSpPr>
          <p:cNvPr id="41" name="Group 40">
            <a:extLst>
              <a:ext uri="{FF2B5EF4-FFF2-40B4-BE49-F238E27FC236}">
                <a16:creationId xmlns:a16="http://schemas.microsoft.com/office/drawing/2014/main" id="{A58AE279-C453-0D43-82C3-C43495D651B2}"/>
              </a:ext>
            </a:extLst>
          </p:cNvPr>
          <p:cNvGrpSpPr/>
          <p:nvPr/>
        </p:nvGrpSpPr>
        <p:grpSpPr>
          <a:xfrm flipV="1">
            <a:off x="693487" y="2261293"/>
            <a:ext cx="374260" cy="292608"/>
            <a:chOff x="4387625" y="4595390"/>
            <a:chExt cx="374260" cy="292608"/>
          </a:xfrm>
        </p:grpSpPr>
        <p:sp>
          <p:nvSpPr>
            <p:cNvPr id="53" name="Triangle 52">
              <a:extLst>
                <a:ext uri="{FF2B5EF4-FFF2-40B4-BE49-F238E27FC236}">
                  <a16:creationId xmlns:a16="http://schemas.microsoft.com/office/drawing/2014/main" id="{9487C3C9-E3EB-AB4A-8319-5BE2F1AC3C13}"/>
                </a:ext>
              </a:extLst>
            </p:cNvPr>
            <p:cNvSpPr/>
            <p:nvPr/>
          </p:nvSpPr>
          <p:spPr>
            <a:xfrm flipV="1">
              <a:off x="4387625" y="4595390"/>
              <a:ext cx="374260" cy="292608"/>
            </a:xfrm>
            <a:prstGeom prst="triangle">
              <a:avLst/>
            </a:prstGeom>
            <a:solidFill>
              <a:schemeClr val="bg1"/>
            </a:solidFill>
            <a:ln w="19050">
              <a:solidFill>
                <a:srgbClr val="0066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5" name="Straight Connector 54">
              <a:extLst>
                <a:ext uri="{FF2B5EF4-FFF2-40B4-BE49-F238E27FC236}">
                  <a16:creationId xmlns:a16="http://schemas.microsoft.com/office/drawing/2014/main" id="{AE7B44CE-9207-9D4C-8D32-B8F99F617125}"/>
                </a:ext>
              </a:extLst>
            </p:cNvPr>
            <p:cNvCxnSpPr>
              <a:cxnSpLocks/>
            </p:cNvCxnSpPr>
            <p:nvPr/>
          </p:nvCxnSpPr>
          <p:spPr>
            <a:xfrm>
              <a:off x="4387625" y="4887998"/>
              <a:ext cx="374260" cy="0"/>
            </a:xfrm>
            <a:prstGeom prst="line">
              <a:avLst/>
            </a:prstGeom>
            <a:effectLst/>
          </p:spPr>
          <p:style>
            <a:lnRef idx="2">
              <a:schemeClr val="accent1"/>
            </a:lnRef>
            <a:fillRef idx="0">
              <a:schemeClr val="accent1"/>
            </a:fillRef>
            <a:effectRef idx="1">
              <a:schemeClr val="accent1"/>
            </a:effectRef>
            <a:fontRef idx="minor">
              <a:schemeClr val="tx1"/>
            </a:fontRef>
          </p:style>
        </p:cxnSp>
      </p:grpSp>
      <p:cxnSp>
        <p:nvCxnSpPr>
          <p:cNvPr id="56" name="Straight Arrow Connector 55">
            <a:extLst>
              <a:ext uri="{FF2B5EF4-FFF2-40B4-BE49-F238E27FC236}">
                <a16:creationId xmlns:a16="http://schemas.microsoft.com/office/drawing/2014/main" id="{1A5A01D4-251D-2C4C-83B9-EDD348629DC2}"/>
              </a:ext>
            </a:extLst>
          </p:cNvPr>
          <p:cNvCxnSpPr/>
          <p:nvPr/>
        </p:nvCxnSpPr>
        <p:spPr>
          <a:xfrm>
            <a:off x="388966" y="2188141"/>
            <a:ext cx="256032" cy="1463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6B3FAB70-5410-E342-A58E-43FE3298BFEF}"/>
              </a:ext>
            </a:extLst>
          </p:cNvPr>
          <p:cNvCxnSpPr/>
          <p:nvPr/>
        </p:nvCxnSpPr>
        <p:spPr>
          <a:xfrm>
            <a:off x="360890" y="2334445"/>
            <a:ext cx="256032" cy="1463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911590"/>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3	Acquire transient</a:t>
            </a:r>
          </a:p>
        </p:txBody>
      </p:sp>
      <p:sp>
        <p:nvSpPr>
          <p:cNvPr id="2" name="TextBox 1">
            <a:extLst>
              <a:ext uri="{FF2B5EF4-FFF2-40B4-BE49-F238E27FC236}">
                <a16:creationId xmlns:a16="http://schemas.microsoft.com/office/drawing/2014/main" id="{D61D8FAB-281B-8245-90F7-35C33B9A4AA0}"/>
              </a:ext>
            </a:extLst>
          </p:cNvPr>
          <p:cNvSpPr txBox="1"/>
          <p:nvPr/>
        </p:nvSpPr>
        <p:spPr>
          <a:xfrm>
            <a:off x="3694183" y="1339931"/>
            <a:ext cx="5303508" cy="2862322"/>
          </a:xfrm>
          <a:prstGeom prst="rect">
            <a:avLst/>
          </a:prstGeom>
          <a:noFill/>
        </p:spPr>
        <p:txBody>
          <a:bodyPr wrap="square" rtlCol="0">
            <a:spAutoFit/>
          </a:bodyPr>
          <a:lstStyle/>
          <a:p>
            <a:r>
              <a:rPr lang="en-GB" dirty="0"/>
              <a:t>Generate a step function from 0 – 5 V (int. value 4095)</a:t>
            </a:r>
          </a:p>
          <a:p>
            <a:r>
              <a:rPr lang="en-GB" dirty="0"/>
              <a:t>Acquire step function signal and response of RC circuit</a:t>
            </a:r>
          </a:p>
          <a:p>
            <a:endParaRPr lang="en-GB" dirty="0"/>
          </a:p>
          <a:p>
            <a:pPr marL="285750" indent="-285750">
              <a:buFont typeface="Arial" panose="020B0604020202020204" pitchFamily="34" charset="0"/>
              <a:buChar char="•"/>
            </a:pPr>
            <a:r>
              <a:rPr lang="en-GB" dirty="0"/>
              <a:t>Once per second</a:t>
            </a:r>
          </a:p>
          <a:p>
            <a:pPr marL="285750" indent="-285750">
              <a:buFont typeface="Arial" panose="020B0604020202020204" pitchFamily="34" charset="0"/>
              <a:buChar char="•"/>
            </a:pPr>
            <a:r>
              <a:rPr lang="en-GB" dirty="0"/>
              <a:t>Generate output voltage from 0 to 5 V (and reverse)</a:t>
            </a:r>
          </a:p>
          <a:p>
            <a:pPr marL="285750" indent="-285750">
              <a:buFont typeface="Arial" panose="020B0604020202020204" pitchFamily="34" charset="0"/>
              <a:buChar char="•"/>
            </a:pPr>
            <a:r>
              <a:rPr lang="en-GB" dirty="0"/>
              <a:t>Acquire both AI1 and AI2 signals using 20 points</a:t>
            </a:r>
          </a:p>
          <a:p>
            <a:pPr marL="285750" indent="-285750">
              <a:buFont typeface="Arial" panose="020B0604020202020204" pitchFamily="34" charset="0"/>
              <a:buChar char="•"/>
            </a:pPr>
            <a:r>
              <a:rPr lang="en-GB" dirty="0"/>
              <a:t>Show both in a graph</a:t>
            </a:r>
          </a:p>
          <a:p>
            <a:pPr marL="285750" indent="-285750">
              <a:buFont typeface="Arial" panose="020B0604020202020204" pitchFamily="34" charset="0"/>
              <a:buChar char="•"/>
            </a:pPr>
            <a:r>
              <a:rPr lang="en-GB" dirty="0"/>
              <a:t>RC value is 470 µs</a:t>
            </a:r>
          </a:p>
          <a:p>
            <a:pPr marL="285750" indent="-285750">
              <a:buFont typeface="Arial" panose="020B0604020202020204" pitchFamily="34" charset="0"/>
              <a:buChar char="•"/>
            </a:pPr>
            <a:r>
              <a:rPr lang="en-GB" dirty="0"/>
              <a:t>Set DAQ loop time (with a control) to 100 µs</a:t>
            </a:r>
          </a:p>
          <a:p>
            <a:pPr marL="285750" indent="-285750">
              <a:buFont typeface="Arial" panose="020B0604020202020204" pitchFamily="34" charset="0"/>
              <a:buChar char="•"/>
            </a:pPr>
            <a:endParaRPr lang="en-GB" dirty="0"/>
          </a:p>
        </p:txBody>
      </p:sp>
      <p:grpSp>
        <p:nvGrpSpPr>
          <p:cNvPr id="67" name="Group 66">
            <a:extLst>
              <a:ext uri="{FF2B5EF4-FFF2-40B4-BE49-F238E27FC236}">
                <a16:creationId xmlns:a16="http://schemas.microsoft.com/office/drawing/2014/main" id="{8F320D7C-DF51-1246-8896-46518FE55277}"/>
              </a:ext>
            </a:extLst>
          </p:cNvPr>
          <p:cNvGrpSpPr/>
          <p:nvPr/>
        </p:nvGrpSpPr>
        <p:grpSpPr>
          <a:xfrm>
            <a:off x="1444201" y="1750880"/>
            <a:ext cx="323919" cy="1678120"/>
            <a:chOff x="7978833" y="3869240"/>
            <a:chExt cx="323919" cy="1678120"/>
          </a:xfrm>
        </p:grpSpPr>
        <p:cxnSp>
          <p:nvCxnSpPr>
            <p:cNvPr id="68" name="Straight Connector 67">
              <a:extLst>
                <a:ext uri="{FF2B5EF4-FFF2-40B4-BE49-F238E27FC236}">
                  <a16:creationId xmlns:a16="http://schemas.microsoft.com/office/drawing/2014/main" id="{DC749251-652C-744B-BB43-82083DB18E00}"/>
                </a:ext>
              </a:extLst>
            </p:cNvPr>
            <p:cNvCxnSpPr>
              <a:cxnSpLocks/>
            </p:cNvCxnSpPr>
            <p:nvPr/>
          </p:nvCxnSpPr>
          <p:spPr>
            <a:xfrm>
              <a:off x="8140655" y="3869240"/>
              <a:ext cx="0" cy="1145779"/>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115E41AF-88B2-A946-A385-385716936AF9}"/>
                </a:ext>
              </a:extLst>
            </p:cNvPr>
            <p:cNvCxnSpPr>
              <a:cxnSpLocks/>
            </p:cNvCxnSpPr>
            <p:nvPr/>
          </p:nvCxnSpPr>
          <p:spPr>
            <a:xfrm>
              <a:off x="7978833" y="5021115"/>
              <a:ext cx="323919"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B1776F1E-36CE-8548-8F34-1226B029FD4F}"/>
                </a:ext>
              </a:extLst>
            </p:cNvPr>
            <p:cNvCxnSpPr>
              <a:cxnSpLocks/>
            </p:cNvCxnSpPr>
            <p:nvPr/>
          </p:nvCxnSpPr>
          <p:spPr>
            <a:xfrm>
              <a:off x="7978833" y="5149131"/>
              <a:ext cx="323919"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C762FE13-A21D-C54E-BDD0-0CE75BE100EF}"/>
                </a:ext>
              </a:extLst>
            </p:cNvPr>
            <p:cNvCxnSpPr>
              <a:cxnSpLocks/>
            </p:cNvCxnSpPr>
            <p:nvPr/>
          </p:nvCxnSpPr>
          <p:spPr>
            <a:xfrm>
              <a:off x="8140655" y="5153174"/>
              <a:ext cx="0" cy="39418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grpSp>
      <p:cxnSp>
        <p:nvCxnSpPr>
          <p:cNvPr id="72" name="Straight Connector 71">
            <a:extLst>
              <a:ext uri="{FF2B5EF4-FFF2-40B4-BE49-F238E27FC236}">
                <a16:creationId xmlns:a16="http://schemas.microsoft.com/office/drawing/2014/main" id="{0BDBB0C9-A3E7-114E-8643-76794766F080}"/>
              </a:ext>
            </a:extLst>
          </p:cNvPr>
          <p:cNvCxnSpPr/>
          <p:nvPr/>
        </p:nvCxnSpPr>
        <p:spPr>
          <a:xfrm>
            <a:off x="1481052" y="3429000"/>
            <a:ext cx="274876"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6D77EF3B-15DE-E748-8265-6473A7E12A99}"/>
              </a:ext>
            </a:extLst>
          </p:cNvPr>
          <p:cNvCxnSpPr/>
          <p:nvPr/>
        </p:nvCxnSpPr>
        <p:spPr>
          <a:xfrm>
            <a:off x="1594708" y="2556546"/>
            <a:ext cx="59214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EAF82B8E-D972-2B4F-BF06-C0230F023CB4}"/>
              </a:ext>
            </a:extLst>
          </p:cNvPr>
          <p:cNvSpPr txBox="1"/>
          <p:nvPr/>
        </p:nvSpPr>
        <p:spPr>
          <a:xfrm>
            <a:off x="2212319" y="2359956"/>
            <a:ext cx="492443" cy="369332"/>
          </a:xfrm>
          <a:prstGeom prst="rect">
            <a:avLst/>
          </a:prstGeom>
          <a:noFill/>
        </p:spPr>
        <p:txBody>
          <a:bodyPr wrap="none" rtlCol="0">
            <a:spAutoFit/>
          </a:bodyPr>
          <a:lstStyle/>
          <a:p>
            <a:r>
              <a:rPr lang="en-GB" dirty="0"/>
              <a:t>AI2</a:t>
            </a:r>
          </a:p>
        </p:txBody>
      </p:sp>
      <p:cxnSp>
        <p:nvCxnSpPr>
          <p:cNvPr id="75" name="Straight Connector 74">
            <a:extLst>
              <a:ext uri="{FF2B5EF4-FFF2-40B4-BE49-F238E27FC236}">
                <a16:creationId xmlns:a16="http://schemas.microsoft.com/office/drawing/2014/main" id="{379D193E-4A3B-D74E-8311-B34F46B8BFEA}"/>
              </a:ext>
            </a:extLst>
          </p:cNvPr>
          <p:cNvCxnSpPr>
            <a:cxnSpLocks/>
            <a:endCxn id="77" idx="1"/>
          </p:cNvCxnSpPr>
          <p:nvPr/>
        </p:nvCxnSpPr>
        <p:spPr>
          <a:xfrm flipV="1">
            <a:off x="1027338" y="1750880"/>
            <a:ext cx="1197108" cy="7722"/>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76" name="TextBox 75">
            <a:extLst>
              <a:ext uri="{FF2B5EF4-FFF2-40B4-BE49-F238E27FC236}">
                <a16:creationId xmlns:a16="http://schemas.microsoft.com/office/drawing/2014/main" id="{E8E525BC-A404-E54D-B219-F59B57EC1CD9}"/>
              </a:ext>
            </a:extLst>
          </p:cNvPr>
          <p:cNvSpPr txBox="1"/>
          <p:nvPr/>
        </p:nvSpPr>
        <p:spPr>
          <a:xfrm>
            <a:off x="473935" y="1566214"/>
            <a:ext cx="584455" cy="369332"/>
          </a:xfrm>
          <a:prstGeom prst="rect">
            <a:avLst/>
          </a:prstGeom>
          <a:noFill/>
        </p:spPr>
        <p:txBody>
          <a:bodyPr wrap="none" rtlCol="0">
            <a:spAutoFit/>
          </a:bodyPr>
          <a:lstStyle/>
          <a:p>
            <a:r>
              <a:rPr lang="en-GB" dirty="0"/>
              <a:t>AO0</a:t>
            </a:r>
          </a:p>
        </p:txBody>
      </p:sp>
      <p:sp>
        <p:nvSpPr>
          <p:cNvPr id="77" name="TextBox 76">
            <a:extLst>
              <a:ext uri="{FF2B5EF4-FFF2-40B4-BE49-F238E27FC236}">
                <a16:creationId xmlns:a16="http://schemas.microsoft.com/office/drawing/2014/main" id="{5AEDEA15-3748-A640-94BA-52CB0E08E047}"/>
              </a:ext>
            </a:extLst>
          </p:cNvPr>
          <p:cNvSpPr txBox="1"/>
          <p:nvPr/>
        </p:nvSpPr>
        <p:spPr>
          <a:xfrm>
            <a:off x="2224446" y="1566214"/>
            <a:ext cx="492443" cy="369332"/>
          </a:xfrm>
          <a:prstGeom prst="rect">
            <a:avLst/>
          </a:prstGeom>
          <a:noFill/>
        </p:spPr>
        <p:txBody>
          <a:bodyPr wrap="none" rtlCol="0">
            <a:spAutoFit/>
          </a:bodyPr>
          <a:lstStyle/>
          <a:p>
            <a:r>
              <a:rPr lang="en-GB" dirty="0"/>
              <a:t>AI1</a:t>
            </a:r>
          </a:p>
        </p:txBody>
      </p:sp>
      <p:sp>
        <p:nvSpPr>
          <p:cNvPr id="78" name="TextBox 77">
            <a:extLst>
              <a:ext uri="{FF2B5EF4-FFF2-40B4-BE49-F238E27FC236}">
                <a16:creationId xmlns:a16="http://schemas.microsoft.com/office/drawing/2014/main" id="{EA40FBB1-DA60-0B4A-86CC-CE311627D84D}"/>
              </a:ext>
            </a:extLst>
          </p:cNvPr>
          <p:cNvSpPr txBox="1"/>
          <p:nvPr/>
        </p:nvSpPr>
        <p:spPr>
          <a:xfrm>
            <a:off x="1744774" y="2014110"/>
            <a:ext cx="729687" cy="369332"/>
          </a:xfrm>
          <a:prstGeom prst="rect">
            <a:avLst/>
          </a:prstGeom>
          <a:noFill/>
        </p:spPr>
        <p:txBody>
          <a:bodyPr wrap="none" rtlCol="0">
            <a:spAutoFit/>
          </a:bodyPr>
          <a:lstStyle/>
          <a:p>
            <a:r>
              <a:rPr lang="en-GB" dirty="0"/>
              <a:t>47 </a:t>
            </a:r>
            <a:r>
              <a:rPr lang="en-GB" dirty="0" err="1"/>
              <a:t>kΩ</a:t>
            </a:r>
            <a:endParaRPr lang="en-GB" dirty="0"/>
          </a:p>
        </p:txBody>
      </p:sp>
      <p:sp>
        <p:nvSpPr>
          <p:cNvPr id="79" name="TextBox 78">
            <a:extLst>
              <a:ext uri="{FF2B5EF4-FFF2-40B4-BE49-F238E27FC236}">
                <a16:creationId xmlns:a16="http://schemas.microsoft.com/office/drawing/2014/main" id="{E668BB03-53AC-7F40-B53C-8EDB3CFF277C}"/>
              </a:ext>
            </a:extLst>
          </p:cNvPr>
          <p:cNvSpPr txBox="1"/>
          <p:nvPr/>
        </p:nvSpPr>
        <p:spPr>
          <a:xfrm>
            <a:off x="1788856" y="2754700"/>
            <a:ext cx="699230" cy="369332"/>
          </a:xfrm>
          <a:prstGeom prst="rect">
            <a:avLst/>
          </a:prstGeom>
          <a:noFill/>
        </p:spPr>
        <p:txBody>
          <a:bodyPr wrap="none" rtlCol="0">
            <a:spAutoFit/>
          </a:bodyPr>
          <a:lstStyle/>
          <a:p>
            <a:r>
              <a:rPr lang="en-GB" dirty="0"/>
              <a:t>10 </a:t>
            </a:r>
            <a:r>
              <a:rPr lang="en-GB" dirty="0" err="1"/>
              <a:t>nF</a:t>
            </a:r>
            <a:endParaRPr lang="en-GB" dirty="0"/>
          </a:p>
        </p:txBody>
      </p:sp>
      <p:sp>
        <p:nvSpPr>
          <p:cNvPr id="80" name="Rectangle 79">
            <a:extLst>
              <a:ext uri="{FF2B5EF4-FFF2-40B4-BE49-F238E27FC236}">
                <a16:creationId xmlns:a16="http://schemas.microsoft.com/office/drawing/2014/main" id="{4B6632F0-681E-B946-81B3-C868C9123BFE}"/>
              </a:ext>
            </a:extLst>
          </p:cNvPr>
          <p:cNvSpPr/>
          <p:nvPr/>
        </p:nvSpPr>
        <p:spPr>
          <a:xfrm>
            <a:off x="1526960" y="1994720"/>
            <a:ext cx="170688" cy="426720"/>
          </a:xfrm>
          <a:prstGeom prst="rect">
            <a:avLst/>
          </a:prstGeom>
          <a:solidFill>
            <a:schemeClr val="bg1"/>
          </a:solid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TextBox 80">
            <a:extLst>
              <a:ext uri="{FF2B5EF4-FFF2-40B4-BE49-F238E27FC236}">
                <a16:creationId xmlns:a16="http://schemas.microsoft.com/office/drawing/2014/main" id="{A6A53CF2-2D39-1746-8348-3773B6DE008A}"/>
              </a:ext>
            </a:extLst>
          </p:cNvPr>
          <p:cNvSpPr txBox="1"/>
          <p:nvPr/>
        </p:nvSpPr>
        <p:spPr>
          <a:xfrm>
            <a:off x="1164921" y="5248405"/>
            <a:ext cx="7009098" cy="923330"/>
          </a:xfrm>
          <a:prstGeom prst="rect">
            <a:avLst/>
          </a:prstGeom>
          <a:noFill/>
        </p:spPr>
        <p:txBody>
          <a:bodyPr wrap="none" rtlCol="0">
            <a:spAutoFit/>
          </a:bodyPr>
          <a:lstStyle/>
          <a:p>
            <a:r>
              <a:rPr lang="en-GB" dirty="0"/>
              <a:t>Questions:</a:t>
            </a:r>
          </a:p>
          <a:p>
            <a:pPr marL="285750" indent="-285750">
              <a:buFont typeface="Arial" panose="020B0604020202020204" pitchFamily="34" charset="0"/>
              <a:buChar char="•"/>
            </a:pPr>
            <a:r>
              <a:rPr lang="en-GB" dirty="0"/>
              <a:t>Is the step function (AI1) really a step?</a:t>
            </a:r>
          </a:p>
          <a:p>
            <a:pPr marL="285750" indent="-285750">
              <a:buFont typeface="Arial" panose="020B0604020202020204" pitchFamily="34" charset="0"/>
              <a:buChar char="•"/>
            </a:pPr>
            <a:r>
              <a:rPr lang="en-GB" dirty="0"/>
              <a:t>What do you see when changing the DAQ loop time (both AI1 and 2)?</a:t>
            </a:r>
          </a:p>
        </p:txBody>
      </p:sp>
      <p:pic>
        <p:nvPicPr>
          <p:cNvPr id="5" name="Picture 4" descr="A picture containing chart&#10;&#10;Description automatically generated">
            <a:extLst>
              <a:ext uri="{FF2B5EF4-FFF2-40B4-BE49-F238E27FC236}">
                <a16:creationId xmlns:a16="http://schemas.microsoft.com/office/drawing/2014/main" id="{DC677A37-CE03-444F-9036-D537F779CCB9}"/>
              </a:ext>
            </a:extLst>
          </p:cNvPr>
          <p:cNvPicPr>
            <a:picLocks noChangeAspect="1"/>
          </p:cNvPicPr>
          <p:nvPr/>
        </p:nvPicPr>
        <p:blipFill>
          <a:blip r:embed="rId3"/>
          <a:stretch>
            <a:fillRect/>
          </a:stretch>
        </p:blipFill>
        <p:spPr>
          <a:xfrm>
            <a:off x="6495369" y="3967784"/>
            <a:ext cx="1890730" cy="1706506"/>
          </a:xfrm>
          <a:prstGeom prst="rect">
            <a:avLst/>
          </a:prstGeom>
        </p:spPr>
      </p:pic>
    </p:spTree>
    <p:extLst>
      <p:ext uri="{BB962C8B-B14F-4D97-AF65-F5344CB8AC3E}">
        <p14:creationId xmlns:p14="http://schemas.microsoft.com/office/powerpoint/2010/main" val="2169407442"/>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Exercise 4	Pulse delay</a:t>
            </a:r>
          </a:p>
        </p:txBody>
      </p:sp>
      <p:sp>
        <p:nvSpPr>
          <p:cNvPr id="2" name="TextBox 1">
            <a:extLst>
              <a:ext uri="{FF2B5EF4-FFF2-40B4-BE49-F238E27FC236}">
                <a16:creationId xmlns:a16="http://schemas.microsoft.com/office/drawing/2014/main" id="{D61D8FAB-281B-8245-90F7-35C33B9A4AA0}"/>
              </a:ext>
            </a:extLst>
          </p:cNvPr>
          <p:cNvSpPr txBox="1"/>
          <p:nvPr/>
        </p:nvSpPr>
        <p:spPr>
          <a:xfrm>
            <a:off x="3157728" y="1339931"/>
            <a:ext cx="5839963" cy="3416320"/>
          </a:xfrm>
          <a:prstGeom prst="rect">
            <a:avLst/>
          </a:prstGeom>
          <a:noFill/>
        </p:spPr>
        <p:txBody>
          <a:bodyPr wrap="square" rtlCol="0">
            <a:spAutoFit/>
          </a:bodyPr>
          <a:lstStyle/>
          <a:p>
            <a:r>
              <a:rPr lang="en-GB" dirty="0"/>
              <a:t>Generate short pulse on D0 and D2 (low – high – low)</a:t>
            </a:r>
          </a:p>
          <a:p>
            <a:r>
              <a:rPr lang="en-GB" dirty="0"/>
              <a:t>Make a separate control for low D0 and D2 (using ticks)</a:t>
            </a:r>
          </a:p>
          <a:p>
            <a:r>
              <a:rPr lang="en-GB" dirty="0"/>
              <a:t>Acquire 20 points on D1 and D3 with 1 tick loop delay</a:t>
            </a:r>
          </a:p>
          <a:p>
            <a:r>
              <a:rPr lang="en-GB" dirty="0"/>
              <a:t>Repeat at 100 </a:t>
            </a:r>
            <a:r>
              <a:rPr lang="en-GB" dirty="0" err="1"/>
              <a:t>ms</a:t>
            </a:r>
            <a:r>
              <a:rPr lang="en-GB" dirty="0"/>
              <a:t> (10 Hz)</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Control for low time of pulse (4 ticks) </a:t>
            </a:r>
          </a:p>
          <a:p>
            <a:pPr marL="285750" indent="-285750">
              <a:buFont typeface="Arial" panose="020B0604020202020204" pitchFamily="34" charset="0"/>
              <a:buChar char="•"/>
            </a:pPr>
            <a:r>
              <a:rPr lang="en-GB" dirty="0"/>
              <a:t>Control for high time of pulse (8 ticks)</a:t>
            </a:r>
          </a:p>
          <a:p>
            <a:pPr marL="285750" indent="-285750">
              <a:buFont typeface="Arial" panose="020B0604020202020204" pitchFamily="34" charset="0"/>
              <a:buChar char="•"/>
            </a:pPr>
            <a:r>
              <a:rPr lang="en-GB" dirty="0"/>
              <a:t>Control for DAQ loop (1 tick)</a:t>
            </a:r>
          </a:p>
          <a:p>
            <a:pPr marL="285750" indent="-285750">
              <a:buFont typeface="Arial" panose="020B0604020202020204" pitchFamily="34" charset="0"/>
              <a:buChar char="•"/>
            </a:pPr>
            <a:r>
              <a:rPr lang="en-GB" dirty="0"/>
              <a:t>Graph D1</a:t>
            </a:r>
          </a:p>
          <a:p>
            <a:pPr marL="285750" indent="-285750">
              <a:buFont typeface="Arial" panose="020B0604020202020204" pitchFamily="34" charset="0"/>
              <a:buChar char="•"/>
            </a:pPr>
            <a:r>
              <a:rPr lang="en-GB" dirty="0"/>
              <a:t>Graph D3</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cxnSp>
        <p:nvCxnSpPr>
          <p:cNvPr id="21" name="Straight Connector 20">
            <a:extLst>
              <a:ext uri="{FF2B5EF4-FFF2-40B4-BE49-F238E27FC236}">
                <a16:creationId xmlns:a16="http://schemas.microsoft.com/office/drawing/2014/main" id="{F71825A1-8140-4B48-8B3B-A5C8D8D85DDF}"/>
              </a:ext>
            </a:extLst>
          </p:cNvPr>
          <p:cNvCxnSpPr/>
          <p:nvPr/>
        </p:nvCxnSpPr>
        <p:spPr>
          <a:xfrm>
            <a:off x="1398615" y="1770656"/>
            <a:ext cx="592145" cy="0"/>
          </a:xfrm>
          <a:prstGeom prst="line">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B91DEECD-46A5-6F43-A469-AF3E829A9835}"/>
              </a:ext>
            </a:extLst>
          </p:cNvPr>
          <p:cNvCxnSpPr/>
          <p:nvPr/>
        </p:nvCxnSpPr>
        <p:spPr>
          <a:xfrm>
            <a:off x="1387462" y="2149370"/>
            <a:ext cx="592145" cy="0"/>
          </a:xfrm>
          <a:prstGeom prst="line">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3DA4A14D-D592-EA45-9A4C-741814E6DFDC}"/>
              </a:ext>
            </a:extLst>
          </p:cNvPr>
          <p:cNvSpPr txBox="1"/>
          <p:nvPr/>
        </p:nvSpPr>
        <p:spPr>
          <a:xfrm>
            <a:off x="686062" y="1556735"/>
            <a:ext cx="654346" cy="369332"/>
          </a:xfrm>
          <a:prstGeom prst="rect">
            <a:avLst/>
          </a:prstGeom>
          <a:noFill/>
        </p:spPr>
        <p:txBody>
          <a:bodyPr wrap="none" rtlCol="0">
            <a:spAutoFit/>
          </a:bodyPr>
          <a:lstStyle/>
          <a:p>
            <a:r>
              <a:rPr lang="en-GB" dirty="0"/>
              <a:t>DIO0</a:t>
            </a:r>
          </a:p>
        </p:txBody>
      </p:sp>
      <p:sp>
        <p:nvSpPr>
          <p:cNvPr id="24" name="TextBox 23">
            <a:extLst>
              <a:ext uri="{FF2B5EF4-FFF2-40B4-BE49-F238E27FC236}">
                <a16:creationId xmlns:a16="http://schemas.microsoft.com/office/drawing/2014/main" id="{674E07BA-FC76-2148-A058-2E440B854F97}"/>
              </a:ext>
            </a:extLst>
          </p:cNvPr>
          <p:cNvSpPr txBox="1"/>
          <p:nvPr/>
        </p:nvSpPr>
        <p:spPr>
          <a:xfrm>
            <a:off x="688991" y="1941036"/>
            <a:ext cx="654346" cy="369332"/>
          </a:xfrm>
          <a:prstGeom prst="rect">
            <a:avLst/>
          </a:prstGeom>
          <a:noFill/>
        </p:spPr>
        <p:txBody>
          <a:bodyPr wrap="none" rtlCol="0">
            <a:spAutoFit/>
          </a:bodyPr>
          <a:lstStyle/>
          <a:p>
            <a:r>
              <a:rPr lang="en-GB" dirty="0"/>
              <a:t>DIO2</a:t>
            </a:r>
          </a:p>
        </p:txBody>
      </p:sp>
      <p:sp>
        <p:nvSpPr>
          <p:cNvPr id="25" name="TextBox 24">
            <a:extLst>
              <a:ext uri="{FF2B5EF4-FFF2-40B4-BE49-F238E27FC236}">
                <a16:creationId xmlns:a16="http://schemas.microsoft.com/office/drawing/2014/main" id="{50E0862C-71FD-A446-97C1-C4F783CAEAFD}"/>
              </a:ext>
            </a:extLst>
          </p:cNvPr>
          <p:cNvSpPr txBox="1"/>
          <p:nvPr/>
        </p:nvSpPr>
        <p:spPr>
          <a:xfrm>
            <a:off x="2054118" y="1556735"/>
            <a:ext cx="654346" cy="369332"/>
          </a:xfrm>
          <a:prstGeom prst="rect">
            <a:avLst/>
          </a:prstGeom>
          <a:noFill/>
        </p:spPr>
        <p:txBody>
          <a:bodyPr wrap="none" rtlCol="0">
            <a:spAutoFit/>
          </a:bodyPr>
          <a:lstStyle/>
          <a:p>
            <a:r>
              <a:rPr lang="en-GB" dirty="0"/>
              <a:t>DIO1</a:t>
            </a:r>
          </a:p>
        </p:txBody>
      </p:sp>
      <p:sp>
        <p:nvSpPr>
          <p:cNvPr id="26" name="TextBox 25">
            <a:extLst>
              <a:ext uri="{FF2B5EF4-FFF2-40B4-BE49-F238E27FC236}">
                <a16:creationId xmlns:a16="http://schemas.microsoft.com/office/drawing/2014/main" id="{B2FC1810-8943-EE47-9FC3-8ED51CBE25C6}"/>
              </a:ext>
            </a:extLst>
          </p:cNvPr>
          <p:cNvSpPr txBox="1"/>
          <p:nvPr/>
        </p:nvSpPr>
        <p:spPr>
          <a:xfrm>
            <a:off x="2057047" y="1941036"/>
            <a:ext cx="654346" cy="369332"/>
          </a:xfrm>
          <a:prstGeom prst="rect">
            <a:avLst/>
          </a:prstGeom>
          <a:noFill/>
        </p:spPr>
        <p:txBody>
          <a:bodyPr wrap="none" rtlCol="0">
            <a:spAutoFit/>
          </a:bodyPr>
          <a:lstStyle/>
          <a:p>
            <a:r>
              <a:rPr lang="en-GB" dirty="0"/>
              <a:t>DIO3</a:t>
            </a:r>
          </a:p>
        </p:txBody>
      </p:sp>
      <p:sp>
        <p:nvSpPr>
          <p:cNvPr id="3" name="TextBox 2">
            <a:extLst>
              <a:ext uri="{FF2B5EF4-FFF2-40B4-BE49-F238E27FC236}">
                <a16:creationId xmlns:a16="http://schemas.microsoft.com/office/drawing/2014/main" id="{A4423E29-7635-FE4A-AD55-C0F8F68B96BE}"/>
              </a:ext>
            </a:extLst>
          </p:cNvPr>
          <p:cNvSpPr txBox="1"/>
          <p:nvPr/>
        </p:nvSpPr>
        <p:spPr>
          <a:xfrm>
            <a:off x="1164921" y="5248405"/>
            <a:ext cx="5904693" cy="923330"/>
          </a:xfrm>
          <a:prstGeom prst="rect">
            <a:avLst/>
          </a:prstGeom>
          <a:noFill/>
        </p:spPr>
        <p:txBody>
          <a:bodyPr wrap="none" rtlCol="0">
            <a:spAutoFit/>
          </a:bodyPr>
          <a:lstStyle/>
          <a:p>
            <a:r>
              <a:rPr lang="en-GB" dirty="0"/>
              <a:t>Questions:</a:t>
            </a:r>
          </a:p>
          <a:p>
            <a:pPr marL="285750" indent="-285750">
              <a:buFont typeface="Arial" panose="020B0604020202020204" pitchFamily="34" charset="0"/>
              <a:buChar char="•"/>
            </a:pPr>
            <a:r>
              <a:rPr lang="en-GB" dirty="0"/>
              <a:t>What do you see when changing the high and low values?</a:t>
            </a:r>
          </a:p>
          <a:p>
            <a:pPr marL="285750" indent="-285750">
              <a:buFont typeface="Arial" panose="020B0604020202020204" pitchFamily="34" charset="0"/>
              <a:buChar char="•"/>
            </a:pPr>
            <a:r>
              <a:rPr lang="en-GB" dirty="0"/>
              <a:t>Can you explain?</a:t>
            </a:r>
          </a:p>
        </p:txBody>
      </p:sp>
      <p:pic>
        <p:nvPicPr>
          <p:cNvPr id="5" name="Picture 4" descr="Graphical user interface&#10;&#10;Description automatically generated">
            <a:extLst>
              <a:ext uri="{FF2B5EF4-FFF2-40B4-BE49-F238E27FC236}">
                <a16:creationId xmlns:a16="http://schemas.microsoft.com/office/drawing/2014/main" id="{F0B8B5D7-77D0-3941-B306-B3572809450F}"/>
              </a:ext>
            </a:extLst>
          </p:cNvPr>
          <p:cNvPicPr>
            <a:picLocks noChangeAspect="1"/>
          </p:cNvPicPr>
          <p:nvPr/>
        </p:nvPicPr>
        <p:blipFill>
          <a:blip r:embed="rId3"/>
          <a:stretch>
            <a:fillRect/>
          </a:stretch>
        </p:blipFill>
        <p:spPr>
          <a:xfrm>
            <a:off x="6372296" y="3609236"/>
            <a:ext cx="2383397" cy="1875261"/>
          </a:xfrm>
          <a:prstGeom prst="rect">
            <a:avLst/>
          </a:prstGeom>
        </p:spPr>
      </p:pic>
    </p:spTree>
    <p:extLst>
      <p:ext uri="{BB962C8B-B14F-4D97-AF65-F5344CB8AC3E}">
        <p14:creationId xmlns:p14="http://schemas.microsoft.com/office/powerpoint/2010/main" val="3134032873"/>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FPGA to ARM communication</a:t>
            </a:r>
          </a:p>
        </p:txBody>
      </p:sp>
      <p:pic>
        <p:nvPicPr>
          <p:cNvPr id="6" name="Picture 5" descr="Diagram&#10;&#10;Description automatically generated">
            <a:extLst>
              <a:ext uri="{FF2B5EF4-FFF2-40B4-BE49-F238E27FC236}">
                <a16:creationId xmlns:a16="http://schemas.microsoft.com/office/drawing/2014/main" id="{2B60DE73-8807-B94D-949D-C6890E45826D}"/>
              </a:ext>
            </a:extLst>
          </p:cNvPr>
          <p:cNvPicPr>
            <a:picLocks noChangeAspect="1"/>
          </p:cNvPicPr>
          <p:nvPr/>
        </p:nvPicPr>
        <p:blipFill>
          <a:blip r:embed="rId3"/>
          <a:stretch>
            <a:fillRect/>
          </a:stretch>
        </p:blipFill>
        <p:spPr>
          <a:xfrm>
            <a:off x="5130800" y="4399214"/>
            <a:ext cx="3723623" cy="1925386"/>
          </a:xfrm>
          <a:prstGeom prst="rect">
            <a:avLst/>
          </a:prstGeom>
        </p:spPr>
      </p:pic>
      <p:pic>
        <p:nvPicPr>
          <p:cNvPr id="8" name="Picture 7" descr="Graphical user interface, diagram&#10;&#10;Description automatically generated">
            <a:extLst>
              <a:ext uri="{FF2B5EF4-FFF2-40B4-BE49-F238E27FC236}">
                <a16:creationId xmlns:a16="http://schemas.microsoft.com/office/drawing/2014/main" id="{F267B24B-0368-3044-B8C1-F969876DF851}"/>
              </a:ext>
            </a:extLst>
          </p:cNvPr>
          <p:cNvPicPr>
            <a:picLocks noChangeAspect="1"/>
          </p:cNvPicPr>
          <p:nvPr/>
        </p:nvPicPr>
        <p:blipFill>
          <a:blip r:embed="rId4"/>
          <a:stretch>
            <a:fillRect/>
          </a:stretch>
        </p:blipFill>
        <p:spPr>
          <a:xfrm>
            <a:off x="137707" y="2288605"/>
            <a:ext cx="6121400" cy="1741724"/>
          </a:xfrm>
          <a:prstGeom prst="rect">
            <a:avLst/>
          </a:prstGeom>
        </p:spPr>
      </p:pic>
      <p:sp>
        <p:nvSpPr>
          <p:cNvPr id="9" name="TextBox 8">
            <a:extLst>
              <a:ext uri="{FF2B5EF4-FFF2-40B4-BE49-F238E27FC236}">
                <a16:creationId xmlns:a16="http://schemas.microsoft.com/office/drawing/2014/main" id="{9A1334DD-B3D8-7D47-8620-BE8B695442C1}"/>
              </a:ext>
            </a:extLst>
          </p:cNvPr>
          <p:cNvSpPr txBox="1"/>
          <p:nvPr/>
        </p:nvSpPr>
        <p:spPr>
          <a:xfrm>
            <a:off x="4343400" y="5177241"/>
            <a:ext cx="688009" cy="369332"/>
          </a:xfrm>
          <a:prstGeom prst="rect">
            <a:avLst/>
          </a:prstGeom>
          <a:noFill/>
        </p:spPr>
        <p:txBody>
          <a:bodyPr wrap="none" rtlCol="0">
            <a:spAutoFit/>
          </a:bodyPr>
          <a:lstStyle/>
          <a:p>
            <a:r>
              <a:rPr lang="en-GB" dirty="0"/>
              <a:t>FPGA</a:t>
            </a:r>
          </a:p>
        </p:txBody>
      </p:sp>
      <p:sp>
        <p:nvSpPr>
          <p:cNvPr id="17" name="TextBox 16">
            <a:extLst>
              <a:ext uri="{FF2B5EF4-FFF2-40B4-BE49-F238E27FC236}">
                <a16:creationId xmlns:a16="http://schemas.microsoft.com/office/drawing/2014/main" id="{60ADD171-23FC-4740-8215-1D643BC79674}"/>
              </a:ext>
            </a:extLst>
          </p:cNvPr>
          <p:cNvSpPr txBox="1"/>
          <p:nvPr/>
        </p:nvSpPr>
        <p:spPr>
          <a:xfrm>
            <a:off x="6268072" y="2934605"/>
            <a:ext cx="639919" cy="369332"/>
          </a:xfrm>
          <a:prstGeom prst="rect">
            <a:avLst/>
          </a:prstGeom>
          <a:noFill/>
        </p:spPr>
        <p:txBody>
          <a:bodyPr wrap="none" rtlCol="0">
            <a:spAutoFit/>
          </a:bodyPr>
          <a:lstStyle/>
          <a:p>
            <a:r>
              <a:rPr lang="en-GB" dirty="0"/>
              <a:t>ARM</a:t>
            </a:r>
          </a:p>
        </p:txBody>
      </p:sp>
      <p:sp>
        <p:nvSpPr>
          <p:cNvPr id="10" name="TextBox 9">
            <a:extLst>
              <a:ext uri="{FF2B5EF4-FFF2-40B4-BE49-F238E27FC236}">
                <a16:creationId xmlns:a16="http://schemas.microsoft.com/office/drawing/2014/main" id="{DB9A8D40-6A49-1447-8BEA-13CE2C443E6B}"/>
              </a:ext>
            </a:extLst>
          </p:cNvPr>
          <p:cNvSpPr txBox="1"/>
          <p:nvPr/>
        </p:nvSpPr>
        <p:spPr>
          <a:xfrm>
            <a:off x="137707" y="1352848"/>
            <a:ext cx="911340" cy="646331"/>
          </a:xfrm>
          <a:prstGeom prst="rect">
            <a:avLst/>
          </a:prstGeom>
          <a:noFill/>
        </p:spPr>
        <p:txBody>
          <a:bodyPr wrap="none" rtlCol="0">
            <a:spAutoFit/>
          </a:bodyPr>
          <a:lstStyle/>
          <a:p>
            <a:r>
              <a:rPr lang="en-GB" dirty="0"/>
              <a:t>Which</a:t>
            </a:r>
          </a:p>
          <a:p>
            <a:r>
              <a:rPr lang="en-GB" dirty="0"/>
              <a:t>myRIO?</a:t>
            </a:r>
          </a:p>
        </p:txBody>
      </p:sp>
      <p:sp>
        <p:nvSpPr>
          <p:cNvPr id="19" name="TextBox 18">
            <a:extLst>
              <a:ext uri="{FF2B5EF4-FFF2-40B4-BE49-F238E27FC236}">
                <a16:creationId xmlns:a16="http://schemas.microsoft.com/office/drawing/2014/main" id="{3A6E6E2C-77B6-6A44-B0BC-54B7F6F8A282}"/>
              </a:ext>
            </a:extLst>
          </p:cNvPr>
          <p:cNvSpPr txBox="1"/>
          <p:nvPr/>
        </p:nvSpPr>
        <p:spPr>
          <a:xfrm>
            <a:off x="1208345" y="1352848"/>
            <a:ext cx="803938" cy="646331"/>
          </a:xfrm>
          <a:prstGeom prst="rect">
            <a:avLst/>
          </a:prstGeom>
          <a:noFill/>
        </p:spPr>
        <p:txBody>
          <a:bodyPr wrap="none" rtlCol="0">
            <a:spAutoFit/>
          </a:bodyPr>
          <a:lstStyle/>
          <a:p>
            <a:r>
              <a:rPr lang="en-GB" dirty="0"/>
              <a:t>Which</a:t>
            </a:r>
          </a:p>
          <a:p>
            <a:r>
              <a:rPr lang="en-GB" dirty="0"/>
              <a:t>VI?</a:t>
            </a:r>
          </a:p>
        </p:txBody>
      </p:sp>
      <p:cxnSp>
        <p:nvCxnSpPr>
          <p:cNvPr id="12" name="Straight Arrow Connector 11">
            <a:extLst>
              <a:ext uri="{FF2B5EF4-FFF2-40B4-BE49-F238E27FC236}">
                <a16:creationId xmlns:a16="http://schemas.microsoft.com/office/drawing/2014/main" id="{AC3E55D2-828E-3C4B-AE51-143E221FEE6D}"/>
              </a:ext>
            </a:extLst>
          </p:cNvPr>
          <p:cNvCxnSpPr/>
          <p:nvPr/>
        </p:nvCxnSpPr>
        <p:spPr>
          <a:xfrm>
            <a:off x="473935" y="2070100"/>
            <a:ext cx="0" cy="3554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7E7510DD-B07D-B54C-905A-F57BD3D719C7}"/>
              </a:ext>
            </a:extLst>
          </p:cNvPr>
          <p:cNvCxnSpPr>
            <a:cxnSpLocks/>
          </p:cNvCxnSpPr>
          <p:nvPr/>
        </p:nvCxnSpPr>
        <p:spPr>
          <a:xfrm flipH="1">
            <a:off x="1264948" y="2070100"/>
            <a:ext cx="120327" cy="3427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ADDF41E9-44AE-D344-9D31-1C8D960569F1}"/>
              </a:ext>
            </a:extLst>
          </p:cNvPr>
          <p:cNvSpPr txBox="1"/>
          <p:nvPr/>
        </p:nvSpPr>
        <p:spPr>
          <a:xfrm>
            <a:off x="3024445" y="1352848"/>
            <a:ext cx="803938" cy="646331"/>
          </a:xfrm>
          <a:prstGeom prst="rect">
            <a:avLst/>
          </a:prstGeom>
          <a:noFill/>
        </p:spPr>
        <p:txBody>
          <a:bodyPr wrap="none" rtlCol="0">
            <a:spAutoFit/>
          </a:bodyPr>
          <a:lstStyle/>
          <a:p>
            <a:r>
              <a:rPr lang="en-GB" dirty="0"/>
              <a:t>Which</a:t>
            </a:r>
          </a:p>
          <a:p>
            <a:r>
              <a:rPr lang="en-GB" dirty="0"/>
              <a:t>data?</a:t>
            </a:r>
          </a:p>
        </p:txBody>
      </p:sp>
      <p:cxnSp>
        <p:nvCxnSpPr>
          <p:cNvPr id="29" name="Straight Arrow Connector 28">
            <a:extLst>
              <a:ext uri="{FF2B5EF4-FFF2-40B4-BE49-F238E27FC236}">
                <a16:creationId xmlns:a16="http://schemas.microsoft.com/office/drawing/2014/main" id="{F43C36F0-37E3-B64D-B1B4-7C88F41C536C}"/>
              </a:ext>
            </a:extLst>
          </p:cNvPr>
          <p:cNvCxnSpPr>
            <a:cxnSpLocks/>
          </p:cNvCxnSpPr>
          <p:nvPr/>
        </p:nvCxnSpPr>
        <p:spPr>
          <a:xfrm>
            <a:off x="3318735" y="1999179"/>
            <a:ext cx="0" cy="2894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1" name="Oval 30">
            <a:extLst>
              <a:ext uri="{FF2B5EF4-FFF2-40B4-BE49-F238E27FC236}">
                <a16:creationId xmlns:a16="http://schemas.microsoft.com/office/drawing/2014/main" id="{50E2B0D1-70E7-6340-9BEF-5CDBEFC94969}"/>
              </a:ext>
            </a:extLst>
          </p:cNvPr>
          <p:cNvSpPr/>
          <p:nvPr/>
        </p:nvSpPr>
        <p:spPr>
          <a:xfrm>
            <a:off x="6002475" y="5293051"/>
            <a:ext cx="580482" cy="577662"/>
          </a:xfrm>
          <a:prstGeom prst="ellipse">
            <a:avLst/>
          </a:prstGeom>
          <a:noFill/>
          <a:ln>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767EF498-2C6E-7541-89D6-B15C807905F1}"/>
              </a:ext>
            </a:extLst>
          </p:cNvPr>
          <p:cNvSpPr/>
          <p:nvPr/>
        </p:nvSpPr>
        <p:spPr>
          <a:xfrm>
            <a:off x="6513729" y="4851864"/>
            <a:ext cx="580482" cy="577662"/>
          </a:xfrm>
          <a:prstGeom prst="ellipse">
            <a:avLst/>
          </a:prstGeom>
          <a:noFill/>
          <a:ln>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8C4DA1F4-9E36-6844-A9DE-A416947B4A71}"/>
              </a:ext>
            </a:extLst>
          </p:cNvPr>
          <p:cNvSpPr/>
          <p:nvPr/>
        </p:nvSpPr>
        <p:spPr>
          <a:xfrm>
            <a:off x="2786038" y="2285838"/>
            <a:ext cx="1042341" cy="1037277"/>
          </a:xfrm>
          <a:prstGeom prst="ellipse">
            <a:avLst/>
          </a:prstGeom>
          <a:noFill/>
          <a:ln>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4" name="Curved Connector 33">
            <a:extLst>
              <a:ext uri="{FF2B5EF4-FFF2-40B4-BE49-F238E27FC236}">
                <a16:creationId xmlns:a16="http://schemas.microsoft.com/office/drawing/2014/main" id="{D12D2D2E-7B6F-DE47-AF44-7AC374B244BB}"/>
              </a:ext>
            </a:extLst>
          </p:cNvPr>
          <p:cNvCxnSpPr>
            <a:cxnSpLocks/>
          </p:cNvCxnSpPr>
          <p:nvPr/>
        </p:nvCxnSpPr>
        <p:spPr>
          <a:xfrm>
            <a:off x="3538603" y="3321266"/>
            <a:ext cx="2150997" cy="2095516"/>
          </a:xfrm>
          <a:prstGeom prst="curvedConnector3">
            <a:avLst/>
          </a:prstGeom>
          <a:ln w="127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372331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9897" y="2723191"/>
            <a:ext cx="4636684" cy="964092"/>
          </a:xfrm>
        </p:spPr>
        <p:txBody>
          <a:bodyPr/>
          <a:lstStyle/>
          <a:p>
            <a:r>
              <a:rPr lang="en-US" dirty="0"/>
              <a:t>A few more LabVIEW basics</a:t>
            </a:r>
          </a:p>
        </p:txBody>
      </p:sp>
    </p:spTree>
    <p:extLst>
      <p:ext uri="{BB962C8B-B14F-4D97-AF65-F5344CB8AC3E}">
        <p14:creationId xmlns:p14="http://schemas.microsoft.com/office/powerpoint/2010/main" val="403110685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Resources and Next Steps</a:t>
            </a:r>
          </a:p>
        </p:txBody>
      </p:sp>
      <p:sp>
        <p:nvSpPr>
          <p:cNvPr id="5" name="Subtitle 4"/>
          <p:cNvSpPr>
            <a:spLocks noGrp="1"/>
          </p:cNvSpPr>
          <p:nvPr>
            <p:ph type="subTitle" idx="1"/>
          </p:nvPr>
        </p:nvSpPr>
        <p:spPr/>
        <p:txBody>
          <a:bodyPr/>
          <a:lstStyle/>
          <a:p>
            <a:endParaRPr lang="en-US" dirty="0"/>
          </a:p>
        </p:txBody>
      </p:sp>
      <p:sp>
        <p:nvSpPr>
          <p:cNvPr id="6" name="TextBox 5"/>
          <p:cNvSpPr txBox="1"/>
          <p:nvPr/>
        </p:nvSpPr>
        <p:spPr>
          <a:xfrm>
            <a:off x="345187" y="6477000"/>
            <a:ext cx="1864613" cy="276999"/>
          </a:xfrm>
          <a:prstGeom prst="rect">
            <a:avLst/>
          </a:prstGeom>
          <a:noFill/>
        </p:spPr>
        <p:txBody>
          <a:bodyPr wrap="none" rtlCol="0">
            <a:spAutoFit/>
          </a:bodyPr>
          <a:lstStyle/>
          <a:p>
            <a:r>
              <a:rPr lang="en-US" sz="1200" dirty="0"/>
              <a:t>ni.com/students/learn-</a:t>
            </a:r>
            <a:r>
              <a:rPr lang="en-US" sz="1200" dirty="0" err="1"/>
              <a:t>rio</a:t>
            </a:r>
            <a:endParaRPr lang="en-US" sz="1200" dirty="0"/>
          </a:p>
        </p:txBody>
      </p:sp>
    </p:spTree>
    <p:extLst>
      <p:ext uri="{BB962C8B-B14F-4D97-AF65-F5344CB8AC3E}">
        <p14:creationId xmlns:p14="http://schemas.microsoft.com/office/powerpoint/2010/main" val="710239198"/>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p:cNvSpPr>
            <a:spLocks noGrp="1"/>
          </p:cNvSpPr>
          <p:nvPr>
            <p:ph type="title"/>
          </p:nvPr>
        </p:nvSpPr>
        <p:spPr/>
        <p:txBody>
          <a:bodyPr>
            <a:normAutofit/>
          </a:bodyPr>
          <a:lstStyle/>
          <a:p>
            <a:pPr algn="l"/>
            <a:r>
              <a:rPr lang="en-US" sz="3600" dirty="0">
                <a:solidFill>
                  <a:srgbClr val="FFC000"/>
                </a:solidFill>
                <a:latin typeface="Univers Com 45 Light" pitchFamily="34" charset="0"/>
              </a:rPr>
              <a:t>NI myRIO </a:t>
            </a:r>
            <a:r>
              <a:rPr lang="en-US" sz="3600" dirty="0">
                <a:solidFill>
                  <a:srgbClr val="FFBB00"/>
                </a:solidFill>
                <a:latin typeface="Univers Com 45 Light" pitchFamily="34" charset="0"/>
              </a:rPr>
              <a:t>Kits | </a:t>
            </a:r>
            <a:r>
              <a:rPr lang="en-US" sz="3600" dirty="0">
                <a:latin typeface="Univers Com 45 Light" pitchFamily="34" charset="0"/>
              </a:rPr>
              <a:t>ni.com/</a:t>
            </a:r>
            <a:r>
              <a:rPr lang="en-US" sz="3600" dirty="0" err="1">
                <a:latin typeface="Univers Com 45 Light" pitchFamily="34" charset="0"/>
              </a:rPr>
              <a:t>myrio</a:t>
            </a:r>
            <a:endParaRPr lang="en-US" sz="3600" dirty="0">
              <a:solidFill>
                <a:srgbClr val="FFBB00"/>
              </a:solidFill>
              <a:latin typeface="Univers Com 45 Light" pitchFamily="34" charset="0"/>
            </a:endParaRPr>
          </a:p>
        </p:txBody>
      </p:sp>
      <p:pic>
        <p:nvPicPr>
          <p:cNvPr id="11" name="Picture 10" descr="Starter.jpg"/>
          <p:cNvPicPr>
            <a:picLocks noChangeAspect="1"/>
          </p:cNvPicPr>
          <p:nvPr/>
        </p:nvPicPr>
        <p:blipFill>
          <a:blip r:embed="rId3" cstate="screen"/>
          <a:stretch>
            <a:fillRect/>
          </a:stretch>
        </p:blipFill>
        <p:spPr>
          <a:xfrm>
            <a:off x="179997" y="1183660"/>
            <a:ext cx="2715603" cy="1874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descr="Mechatronics.jpg"/>
          <p:cNvPicPr>
            <a:picLocks noChangeAspect="1"/>
          </p:cNvPicPr>
          <p:nvPr/>
        </p:nvPicPr>
        <p:blipFill>
          <a:blip r:embed="rId4" cstate="screen"/>
          <a:stretch>
            <a:fillRect/>
          </a:stretch>
        </p:blipFill>
        <p:spPr>
          <a:xfrm>
            <a:off x="3176016" y="1204081"/>
            <a:ext cx="2816352" cy="18540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2" descr="Embedded.jpg"/>
          <p:cNvPicPr>
            <a:picLocks noChangeAspect="1"/>
          </p:cNvPicPr>
          <p:nvPr/>
        </p:nvPicPr>
        <p:blipFill>
          <a:blip r:embed="rId5" cstate="screen"/>
          <a:srcRect/>
          <a:stretch>
            <a:fillRect/>
          </a:stretch>
        </p:blipFill>
        <p:spPr>
          <a:xfrm>
            <a:off x="6248400" y="1229380"/>
            <a:ext cx="2819400"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 name="TextBox 14"/>
          <p:cNvSpPr txBox="1"/>
          <p:nvPr/>
        </p:nvSpPr>
        <p:spPr>
          <a:xfrm>
            <a:off x="381000" y="3153430"/>
            <a:ext cx="2286000" cy="523220"/>
          </a:xfrm>
          <a:prstGeom prst="rect">
            <a:avLst/>
          </a:prstGeom>
          <a:noFill/>
        </p:spPr>
        <p:txBody>
          <a:bodyPr wrap="square" rtlCol="0">
            <a:spAutoFit/>
          </a:bodyPr>
          <a:lstStyle/>
          <a:p>
            <a:pPr algn="ctr" defTabSz="457200"/>
            <a:r>
              <a:rPr lang="en-US" sz="2800" dirty="0">
                <a:solidFill>
                  <a:srgbClr val="FFC000"/>
                </a:solidFill>
                <a:latin typeface="Univers Com 45 Light" pitchFamily="34" charset="0"/>
              </a:rPr>
              <a:t>Starter</a:t>
            </a:r>
          </a:p>
        </p:txBody>
      </p:sp>
      <p:sp>
        <p:nvSpPr>
          <p:cNvPr id="16" name="TextBox 15"/>
          <p:cNvSpPr txBox="1"/>
          <p:nvPr/>
        </p:nvSpPr>
        <p:spPr>
          <a:xfrm>
            <a:off x="6629400" y="3153430"/>
            <a:ext cx="2286000" cy="523220"/>
          </a:xfrm>
          <a:prstGeom prst="rect">
            <a:avLst/>
          </a:prstGeom>
          <a:noFill/>
        </p:spPr>
        <p:txBody>
          <a:bodyPr wrap="square" rtlCol="0">
            <a:spAutoFit/>
          </a:bodyPr>
          <a:lstStyle/>
          <a:p>
            <a:pPr algn="ctr" defTabSz="457200"/>
            <a:r>
              <a:rPr lang="en-US" sz="2800" dirty="0">
                <a:solidFill>
                  <a:srgbClr val="FFC000"/>
                </a:solidFill>
                <a:latin typeface="Univers Com 45 Light" pitchFamily="34" charset="0"/>
              </a:rPr>
              <a:t>Embedded</a:t>
            </a:r>
          </a:p>
        </p:txBody>
      </p:sp>
      <p:sp>
        <p:nvSpPr>
          <p:cNvPr id="17" name="TextBox 16"/>
          <p:cNvSpPr txBox="1"/>
          <p:nvPr/>
        </p:nvSpPr>
        <p:spPr>
          <a:xfrm>
            <a:off x="3314700" y="3153430"/>
            <a:ext cx="2514600" cy="523220"/>
          </a:xfrm>
          <a:prstGeom prst="rect">
            <a:avLst/>
          </a:prstGeom>
          <a:noFill/>
        </p:spPr>
        <p:txBody>
          <a:bodyPr wrap="square" rtlCol="0">
            <a:spAutoFit/>
          </a:bodyPr>
          <a:lstStyle/>
          <a:p>
            <a:pPr algn="ctr" defTabSz="457200"/>
            <a:r>
              <a:rPr lang="en-US" sz="2800" dirty="0">
                <a:solidFill>
                  <a:srgbClr val="FFC000"/>
                </a:solidFill>
                <a:latin typeface="Univers Com 45 Light" pitchFamily="34" charset="0"/>
              </a:rPr>
              <a:t>Mechatronics</a:t>
            </a:r>
          </a:p>
        </p:txBody>
      </p:sp>
      <p:sp>
        <p:nvSpPr>
          <p:cNvPr id="10" name="TextBox 9"/>
          <p:cNvSpPr txBox="1"/>
          <p:nvPr/>
        </p:nvSpPr>
        <p:spPr>
          <a:xfrm>
            <a:off x="304800" y="3752850"/>
            <a:ext cx="2438400" cy="2585323"/>
          </a:xfrm>
          <a:prstGeom prst="rect">
            <a:avLst/>
          </a:prstGeom>
          <a:noFill/>
        </p:spPr>
        <p:txBody>
          <a:bodyPr wrap="square" rtlCol="0">
            <a:spAutoFit/>
          </a:bodyPr>
          <a:lstStyle/>
          <a:p>
            <a:pPr algn="ctr" defTabSz="457200"/>
            <a:r>
              <a:rPr lang="en-US" dirty="0">
                <a:latin typeface="Univers Com 45 Light" pitchFamily="34" charset="0"/>
              </a:rPr>
              <a:t>LEDs &amp; switches</a:t>
            </a:r>
          </a:p>
          <a:p>
            <a:pPr algn="ctr" defTabSz="457200"/>
            <a:r>
              <a:rPr lang="en-US" dirty="0">
                <a:latin typeface="Univers Com 45 Light" pitchFamily="34" charset="0"/>
              </a:rPr>
              <a:t>7-segment display</a:t>
            </a:r>
          </a:p>
          <a:p>
            <a:pPr algn="ctr" defTabSz="457200"/>
            <a:r>
              <a:rPr lang="en-US" dirty="0">
                <a:latin typeface="Univers Com 45 Light" pitchFamily="34" charset="0"/>
              </a:rPr>
              <a:t>Potentiometer</a:t>
            </a:r>
          </a:p>
          <a:p>
            <a:pPr algn="ctr" defTabSz="457200"/>
            <a:r>
              <a:rPr lang="en-US" dirty="0" err="1">
                <a:latin typeface="Univers Com 45 Light" pitchFamily="34" charset="0"/>
              </a:rPr>
              <a:t>Thermistor</a:t>
            </a:r>
            <a:r>
              <a:rPr lang="en-US" dirty="0">
                <a:latin typeface="Univers Com 45 Light" pitchFamily="34" charset="0"/>
              </a:rPr>
              <a:t> </a:t>
            </a:r>
          </a:p>
          <a:p>
            <a:pPr algn="ctr" defTabSz="457200"/>
            <a:r>
              <a:rPr lang="en-US" dirty="0">
                <a:latin typeface="Univers Com 45 Light" pitchFamily="34" charset="0"/>
              </a:rPr>
              <a:t>Photo resistor</a:t>
            </a:r>
          </a:p>
          <a:p>
            <a:pPr algn="ctr" defTabSz="457200"/>
            <a:r>
              <a:rPr lang="en-US" dirty="0">
                <a:latin typeface="Univers Com 45 Light" pitchFamily="34" charset="0"/>
              </a:rPr>
              <a:t>Hall effect</a:t>
            </a:r>
          </a:p>
          <a:p>
            <a:pPr algn="ctr" defTabSz="457200"/>
            <a:r>
              <a:rPr lang="en-US" dirty="0">
                <a:latin typeface="Univers Com 45 Light" pitchFamily="34" charset="0"/>
              </a:rPr>
              <a:t>Microphone/Speaker</a:t>
            </a:r>
          </a:p>
          <a:p>
            <a:pPr algn="ctr" defTabSz="457200"/>
            <a:r>
              <a:rPr lang="en-US" dirty="0">
                <a:latin typeface="Univers Com 45 Light" pitchFamily="34" charset="0"/>
              </a:rPr>
              <a:t>Battery holder</a:t>
            </a:r>
          </a:p>
          <a:p>
            <a:pPr algn="ctr" defTabSz="457200"/>
            <a:r>
              <a:rPr lang="en-US" dirty="0">
                <a:latin typeface="Univers Com 45 Light" pitchFamily="34" charset="0"/>
              </a:rPr>
              <a:t>DC motor</a:t>
            </a:r>
          </a:p>
        </p:txBody>
      </p:sp>
      <p:sp>
        <p:nvSpPr>
          <p:cNvPr id="14" name="TextBox 13"/>
          <p:cNvSpPr txBox="1"/>
          <p:nvPr/>
        </p:nvSpPr>
        <p:spPr>
          <a:xfrm>
            <a:off x="3038475" y="3733800"/>
            <a:ext cx="3067050" cy="2585323"/>
          </a:xfrm>
          <a:prstGeom prst="rect">
            <a:avLst/>
          </a:prstGeom>
          <a:noFill/>
        </p:spPr>
        <p:txBody>
          <a:bodyPr wrap="square" rtlCol="0">
            <a:spAutoFit/>
          </a:bodyPr>
          <a:lstStyle/>
          <a:p>
            <a:pPr algn="ctr" defTabSz="457200"/>
            <a:r>
              <a:rPr lang="en-US" dirty="0">
                <a:latin typeface="Univers Com 45 Light" pitchFamily="34" charset="0"/>
              </a:rPr>
              <a:t>DC gear motors/encoders</a:t>
            </a:r>
            <a:br>
              <a:rPr lang="en-US" dirty="0">
                <a:latin typeface="Univers Com 45 Light" pitchFamily="34" charset="0"/>
              </a:rPr>
            </a:br>
            <a:r>
              <a:rPr lang="en-US" dirty="0">
                <a:latin typeface="Univers Com 45 Light" pitchFamily="34" charset="0"/>
              </a:rPr>
              <a:t>H-bridge driver</a:t>
            </a:r>
            <a:br>
              <a:rPr lang="en-US" dirty="0">
                <a:latin typeface="Univers Com 45 Light" pitchFamily="34" charset="0"/>
              </a:rPr>
            </a:br>
            <a:r>
              <a:rPr lang="en-US" dirty="0">
                <a:latin typeface="Univers Com 45 Light" pitchFamily="34" charset="0"/>
              </a:rPr>
              <a:t>Accelerometer</a:t>
            </a:r>
            <a:br>
              <a:rPr lang="en-US" dirty="0">
                <a:latin typeface="Univers Com 45 Light" pitchFamily="34" charset="0"/>
              </a:rPr>
            </a:br>
            <a:r>
              <a:rPr lang="en-US" dirty="0">
                <a:latin typeface="Univers Com 45 Light" pitchFamily="34" charset="0"/>
              </a:rPr>
              <a:t>Triple-axis gyro</a:t>
            </a:r>
            <a:br>
              <a:rPr lang="en-US" dirty="0">
                <a:latin typeface="Univers Com 45 Light" pitchFamily="34" charset="0"/>
              </a:rPr>
            </a:br>
            <a:r>
              <a:rPr lang="en-US" dirty="0">
                <a:latin typeface="Univers Com 45 Light" pitchFamily="34" charset="0"/>
              </a:rPr>
              <a:t>Infrared proximity sensor</a:t>
            </a:r>
            <a:br>
              <a:rPr lang="en-US" dirty="0">
                <a:latin typeface="Univers Com 45 Light" pitchFamily="34" charset="0"/>
              </a:rPr>
            </a:br>
            <a:r>
              <a:rPr lang="en-US" dirty="0">
                <a:latin typeface="Univers Com 45 Light" pitchFamily="34" charset="0"/>
              </a:rPr>
              <a:t>Ambient light sensor</a:t>
            </a:r>
            <a:br>
              <a:rPr lang="en-US" dirty="0">
                <a:latin typeface="Univers Com 45 Light" pitchFamily="34" charset="0"/>
              </a:rPr>
            </a:br>
            <a:r>
              <a:rPr lang="en-US" dirty="0">
                <a:latin typeface="Univers Com 45 Light" pitchFamily="34" charset="0"/>
              </a:rPr>
              <a:t>Ultrasonic range finder</a:t>
            </a:r>
            <a:br>
              <a:rPr lang="en-US" dirty="0">
                <a:latin typeface="Univers Com 45 Light" pitchFamily="34" charset="0"/>
              </a:rPr>
            </a:br>
            <a:r>
              <a:rPr lang="en-US" dirty="0">
                <a:latin typeface="Univers Com 45 Light" pitchFamily="34" charset="0"/>
              </a:rPr>
              <a:t>Compass</a:t>
            </a:r>
            <a:br>
              <a:rPr lang="en-US" dirty="0">
                <a:latin typeface="Univers Com 45 Light" pitchFamily="34" charset="0"/>
              </a:rPr>
            </a:br>
            <a:r>
              <a:rPr lang="en-US" dirty="0">
                <a:latin typeface="Univers Com 45 Light" pitchFamily="34" charset="0"/>
              </a:rPr>
              <a:t>Hobby servo motors </a:t>
            </a:r>
          </a:p>
        </p:txBody>
      </p:sp>
      <p:sp>
        <p:nvSpPr>
          <p:cNvPr id="18" name="TextBox 17"/>
          <p:cNvSpPr txBox="1"/>
          <p:nvPr/>
        </p:nvSpPr>
        <p:spPr>
          <a:xfrm>
            <a:off x="6248400" y="3752850"/>
            <a:ext cx="3124200" cy="2031325"/>
          </a:xfrm>
          <a:prstGeom prst="rect">
            <a:avLst/>
          </a:prstGeom>
          <a:noFill/>
        </p:spPr>
        <p:txBody>
          <a:bodyPr wrap="square" rtlCol="0">
            <a:spAutoFit/>
          </a:bodyPr>
          <a:lstStyle/>
          <a:p>
            <a:pPr algn="ctr" defTabSz="457200"/>
            <a:r>
              <a:rPr lang="en-US" dirty="0">
                <a:latin typeface="Univers Com 45 Light" pitchFamily="34" charset="0"/>
              </a:rPr>
              <a:t>RFID reader kit</a:t>
            </a:r>
            <a:br>
              <a:rPr lang="en-US" dirty="0">
                <a:latin typeface="Univers Com 45 Light" pitchFamily="34" charset="0"/>
              </a:rPr>
            </a:br>
            <a:r>
              <a:rPr lang="en-US" dirty="0">
                <a:latin typeface="Univers Com 45 Light" pitchFamily="34" charset="0"/>
              </a:rPr>
              <a:t>Numeric keypad</a:t>
            </a:r>
            <a:br>
              <a:rPr lang="en-US" dirty="0">
                <a:latin typeface="Univers Com 45 Light" pitchFamily="34" charset="0"/>
              </a:rPr>
            </a:br>
            <a:r>
              <a:rPr lang="en-US" dirty="0">
                <a:latin typeface="Univers Com 45 Light" pitchFamily="34" charset="0"/>
              </a:rPr>
              <a:t>LED matrix</a:t>
            </a:r>
            <a:br>
              <a:rPr lang="en-US" dirty="0">
                <a:latin typeface="Univers Com 45 Light" pitchFamily="34" charset="0"/>
              </a:rPr>
            </a:br>
            <a:r>
              <a:rPr lang="en-US" dirty="0">
                <a:latin typeface="Univers Com 45 Light" pitchFamily="34" charset="0"/>
              </a:rPr>
              <a:t>Digital potentiometer</a:t>
            </a:r>
            <a:br>
              <a:rPr lang="en-US" dirty="0">
                <a:latin typeface="Univers Com 45 Light" pitchFamily="34" charset="0"/>
              </a:rPr>
            </a:br>
            <a:r>
              <a:rPr lang="en-US" dirty="0">
                <a:latin typeface="Univers Com 45 Light" pitchFamily="34" charset="0"/>
              </a:rPr>
              <a:t>Character LCD </a:t>
            </a:r>
          </a:p>
          <a:p>
            <a:pPr algn="ctr" defTabSz="457200"/>
            <a:r>
              <a:rPr lang="en-US" dirty="0">
                <a:latin typeface="Univers Com 45 Light" pitchFamily="34" charset="0"/>
              </a:rPr>
              <a:t>Digital temp sensor</a:t>
            </a:r>
            <a:br>
              <a:rPr lang="en-US" dirty="0">
                <a:latin typeface="Univers Com 45 Light" pitchFamily="34" charset="0"/>
              </a:rPr>
            </a:br>
            <a:r>
              <a:rPr lang="en-US" dirty="0">
                <a:latin typeface="Univers Com 45 Light" pitchFamily="34" charset="0"/>
              </a:rPr>
              <a:t>EEPROM</a:t>
            </a:r>
          </a:p>
        </p:txBody>
      </p:sp>
    </p:spTree>
    <p:extLst>
      <p:ext uri="{BB962C8B-B14F-4D97-AF65-F5344CB8AC3E}">
        <p14:creationId xmlns:p14="http://schemas.microsoft.com/office/powerpoint/2010/main" val="4123497776"/>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p:cNvSpPr>
            <a:spLocks noGrp="1"/>
          </p:cNvSpPr>
          <p:nvPr>
            <p:ph type="title"/>
          </p:nvPr>
        </p:nvSpPr>
        <p:spPr/>
        <p:txBody>
          <a:bodyPr>
            <a:normAutofit/>
          </a:bodyPr>
          <a:lstStyle/>
          <a:p>
            <a:pPr algn="l"/>
            <a:r>
              <a:rPr lang="en-US" sz="3600" dirty="0">
                <a:latin typeface="Univers Com 45 Light" pitchFamily="34" charset="0"/>
              </a:rPr>
              <a:t>From small to big</a:t>
            </a:r>
            <a:endParaRPr lang="en-US" sz="3600" dirty="0">
              <a:solidFill>
                <a:srgbClr val="FFBB00"/>
              </a:solidFill>
              <a:latin typeface="Univers Com 45 Light" pitchFamily="34" charset="0"/>
            </a:endParaRPr>
          </a:p>
        </p:txBody>
      </p:sp>
      <p:sp>
        <p:nvSpPr>
          <p:cNvPr id="2" name="TextBox 1">
            <a:extLst>
              <a:ext uri="{FF2B5EF4-FFF2-40B4-BE49-F238E27FC236}">
                <a16:creationId xmlns:a16="http://schemas.microsoft.com/office/drawing/2014/main" id="{3A956D3E-3844-4341-8B46-A344674C1454}"/>
              </a:ext>
            </a:extLst>
          </p:cNvPr>
          <p:cNvSpPr txBox="1"/>
          <p:nvPr/>
        </p:nvSpPr>
        <p:spPr>
          <a:xfrm>
            <a:off x="901700" y="1270000"/>
            <a:ext cx="2756011" cy="4545860"/>
          </a:xfrm>
          <a:prstGeom prst="rect">
            <a:avLst/>
          </a:prstGeom>
          <a:noFill/>
        </p:spPr>
        <p:txBody>
          <a:bodyPr wrap="none" rtlCol="0">
            <a:spAutoFit/>
          </a:bodyPr>
          <a:lstStyle/>
          <a:p>
            <a:pPr marL="457200" indent="-457200">
              <a:lnSpc>
                <a:spcPct val="300000"/>
              </a:lnSpc>
              <a:buFont typeface="+mj-lt"/>
              <a:buAutoNum type="arabicPeriod"/>
            </a:pPr>
            <a:r>
              <a:rPr lang="en-GB" sz="2000" dirty="0"/>
              <a:t>myRIO</a:t>
            </a:r>
          </a:p>
          <a:p>
            <a:pPr marL="457200" indent="-457200">
              <a:lnSpc>
                <a:spcPct val="300000"/>
              </a:lnSpc>
              <a:buFont typeface="+mj-lt"/>
              <a:buAutoNum type="arabicPeriod"/>
            </a:pPr>
            <a:r>
              <a:rPr lang="en-GB" sz="2000" dirty="0" err="1"/>
              <a:t>sbRIO</a:t>
            </a:r>
            <a:endParaRPr lang="en-GB" sz="2000" dirty="0"/>
          </a:p>
          <a:p>
            <a:pPr marL="457200" indent="-457200">
              <a:lnSpc>
                <a:spcPct val="300000"/>
              </a:lnSpc>
              <a:buFont typeface="+mj-lt"/>
              <a:buAutoNum type="arabicPeriod"/>
            </a:pPr>
            <a:r>
              <a:rPr lang="en-GB" sz="2000" dirty="0" err="1"/>
              <a:t>cRIO</a:t>
            </a:r>
            <a:endParaRPr lang="en-GB" sz="2000" dirty="0"/>
          </a:p>
          <a:p>
            <a:pPr marL="457200" indent="-457200">
              <a:lnSpc>
                <a:spcPct val="300000"/>
              </a:lnSpc>
              <a:buFont typeface="+mj-lt"/>
              <a:buAutoNum type="arabicPeriod"/>
            </a:pPr>
            <a:r>
              <a:rPr lang="en-GB" sz="2000" dirty="0"/>
              <a:t>PXIe R-series boards</a:t>
            </a:r>
          </a:p>
          <a:p>
            <a:pPr marL="457200" indent="-457200">
              <a:lnSpc>
                <a:spcPct val="300000"/>
              </a:lnSpc>
              <a:buFont typeface="+mj-lt"/>
              <a:buAutoNum type="arabicPeriod"/>
            </a:pPr>
            <a:r>
              <a:rPr lang="en-GB" sz="2000" dirty="0"/>
              <a:t>PXIe </a:t>
            </a:r>
            <a:r>
              <a:rPr lang="en-GB" sz="2000" dirty="0" err="1"/>
              <a:t>FlexRIO</a:t>
            </a:r>
            <a:r>
              <a:rPr lang="en-GB" sz="2000" dirty="0"/>
              <a:t> boards</a:t>
            </a:r>
          </a:p>
        </p:txBody>
      </p:sp>
      <p:pic>
        <p:nvPicPr>
          <p:cNvPr id="19" name="Content Placeholder 3" descr="myRIO flat front image.jpg">
            <a:extLst>
              <a:ext uri="{FF2B5EF4-FFF2-40B4-BE49-F238E27FC236}">
                <a16:creationId xmlns:a16="http://schemas.microsoft.com/office/drawing/2014/main" id="{95108B4A-169A-1040-9D38-32F4C6974B3E}"/>
              </a:ext>
            </a:extLst>
          </p:cNvPr>
          <p:cNvPicPr>
            <a:picLocks noChangeAspect="1"/>
          </p:cNvPicPr>
          <p:nvPr/>
        </p:nvPicPr>
        <p:blipFill>
          <a:blip r:embed="rId3" cstate="screen"/>
          <a:srcRect/>
          <a:stretch>
            <a:fillRect/>
          </a:stretch>
        </p:blipFill>
        <p:spPr>
          <a:xfrm>
            <a:off x="3529471" y="1359640"/>
            <a:ext cx="763129" cy="959025"/>
          </a:xfrm>
          <a:prstGeom prst="rect">
            <a:avLst/>
          </a:prstGeom>
        </p:spPr>
      </p:pic>
      <p:pic>
        <p:nvPicPr>
          <p:cNvPr id="8" name="Picture 7" descr="A picture containing electronics, circuit&#10;&#10;Description automatically generated">
            <a:extLst>
              <a:ext uri="{FF2B5EF4-FFF2-40B4-BE49-F238E27FC236}">
                <a16:creationId xmlns:a16="http://schemas.microsoft.com/office/drawing/2014/main" id="{3261B1B2-8FC9-C740-8395-3D4A06318249}"/>
              </a:ext>
            </a:extLst>
          </p:cNvPr>
          <p:cNvPicPr>
            <a:picLocks noChangeAspect="1"/>
          </p:cNvPicPr>
          <p:nvPr/>
        </p:nvPicPr>
        <p:blipFill>
          <a:blip r:embed="rId4"/>
          <a:stretch>
            <a:fillRect/>
          </a:stretch>
        </p:blipFill>
        <p:spPr>
          <a:xfrm>
            <a:off x="5964346" y="4121150"/>
            <a:ext cx="1460500" cy="1359888"/>
          </a:xfrm>
          <a:prstGeom prst="rect">
            <a:avLst/>
          </a:prstGeom>
        </p:spPr>
      </p:pic>
      <p:pic>
        <p:nvPicPr>
          <p:cNvPr id="6" name="Picture 5" descr="A close-up of a computer chip&#10;&#10;Description automatically generated with low confidence">
            <a:extLst>
              <a:ext uri="{FF2B5EF4-FFF2-40B4-BE49-F238E27FC236}">
                <a16:creationId xmlns:a16="http://schemas.microsoft.com/office/drawing/2014/main" id="{A12FD1D3-0C7A-2B4E-B78B-481E3733D96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694" b="89796" l="6579" r="95395">
                        <a14:foregroundMark x1="73684" y1="31633" x2="95395" y2="51020"/>
                        <a14:foregroundMark x1="95395" y1="51020" x2="79934" y2="85714"/>
                        <a14:foregroundMark x1="79934" y1="85714" x2="73684" y2="30612"/>
                        <a14:foregroundMark x1="90132" y1="27551" x2="91447" y2="36735"/>
                        <a14:foregroundMark x1="91447" y1="77551" x2="90132" y2="82653"/>
                        <a14:foregroundMark x1="92105" y1="38776" x2="92763" y2="22449"/>
                        <a14:foregroundMark x1="90132" y1="81633" x2="93421" y2="81633"/>
                        <a14:foregroundMark x1="89474" y1="22449" x2="37829" y2="16327"/>
                        <a14:foregroundMark x1="37829" y1="16327" x2="12500" y2="20408"/>
                        <a14:foregroundMark x1="12500" y1="20408" x2="87171" y2="25510"/>
                        <a14:foregroundMark x1="87171" y1="25510" x2="6908" y2="21429"/>
                        <a14:foregroundMark x1="6908" y1="21429" x2="6250" y2="62755"/>
                        <a14:foregroundMark x1="6250" y1="62755" x2="9868" y2="24490"/>
                        <a14:foregroundMark x1="9868" y1="24490" x2="6579" y2="22449"/>
                        <a14:foregroundMark x1="57895" y1="17347" x2="84868" y2="18367"/>
                        <a14:foregroundMark x1="84868" y1="18367" x2="85526" y2="16327"/>
                        <a14:foregroundMark x1="89474" y1="21429" x2="71711" y2="17347"/>
                      </a14:backgroundRemoval>
                    </a14:imgEffect>
                  </a14:imgLayer>
                </a14:imgProps>
              </a:ext>
            </a:extLst>
          </a:blip>
          <a:stretch>
            <a:fillRect/>
          </a:stretch>
        </p:blipFill>
        <p:spPr>
          <a:xfrm>
            <a:off x="4814996" y="3139142"/>
            <a:ext cx="1930400" cy="1244600"/>
          </a:xfrm>
          <a:prstGeom prst="rect">
            <a:avLst/>
          </a:prstGeom>
        </p:spPr>
      </p:pic>
      <p:pic>
        <p:nvPicPr>
          <p:cNvPr id="4" name="Picture 3" descr="A picture containing text, electronics, circuit&#10;&#10;Description automatically generated">
            <a:extLst>
              <a:ext uri="{FF2B5EF4-FFF2-40B4-BE49-F238E27FC236}">
                <a16:creationId xmlns:a16="http://schemas.microsoft.com/office/drawing/2014/main" id="{18A3F80C-EF68-7447-889E-15FCFACD99CF}"/>
              </a:ext>
            </a:extLst>
          </p:cNvPr>
          <p:cNvPicPr>
            <a:picLocks noChangeAspect="1"/>
          </p:cNvPicPr>
          <p:nvPr/>
        </p:nvPicPr>
        <p:blipFill>
          <a:blip r:embed="rId7"/>
          <a:stretch>
            <a:fillRect/>
          </a:stretch>
        </p:blipFill>
        <p:spPr>
          <a:xfrm>
            <a:off x="4191000" y="2421005"/>
            <a:ext cx="953067" cy="813204"/>
          </a:xfrm>
          <a:prstGeom prst="rect">
            <a:avLst/>
          </a:prstGeom>
        </p:spPr>
      </p:pic>
      <p:pic>
        <p:nvPicPr>
          <p:cNvPr id="22" name="Picture 21" descr="A picture containing text, indoor, electronics&#10;&#10;Description automatically generated">
            <a:extLst>
              <a:ext uri="{FF2B5EF4-FFF2-40B4-BE49-F238E27FC236}">
                <a16:creationId xmlns:a16="http://schemas.microsoft.com/office/drawing/2014/main" id="{36DBB290-8106-A849-8132-A3261C708F7F}"/>
              </a:ext>
            </a:extLst>
          </p:cNvPr>
          <p:cNvPicPr>
            <a:picLocks noChangeAspect="1"/>
          </p:cNvPicPr>
          <p:nvPr/>
        </p:nvPicPr>
        <p:blipFill>
          <a:blip r:embed="rId8"/>
          <a:stretch>
            <a:fillRect/>
          </a:stretch>
        </p:blipFill>
        <p:spPr>
          <a:xfrm>
            <a:off x="6908800" y="5060829"/>
            <a:ext cx="1951146" cy="1510062"/>
          </a:xfrm>
          <a:prstGeom prst="rect">
            <a:avLst/>
          </a:prstGeom>
        </p:spPr>
      </p:pic>
    </p:spTree>
    <p:extLst>
      <p:ext uri="{BB962C8B-B14F-4D97-AF65-F5344CB8AC3E}">
        <p14:creationId xmlns:p14="http://schemas.microsoft.com/office/powerpoint/2010/main" val="2370168065"/>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More About Programming NI </a:t>
            </a:r>
            <a:r>
              <a:rPr lang="en-US" dirty="0" err="1"/>
              <a:t>myRIO</a:t>
            </a:r>
            <a:endParaRPr lang="en-US" dirty="0"/>
          </a:p>
        </p:txBody>
      </p:sp>
      <p:pic>
        <p:nvPicPr>
          <p:cNvPr id="4" name="Picture 3" descr="aap.tif"/>
          <p:cNvPicPr>
            <a:picLocks noChangeAspect="1"/>
          </p:cNvPicPr>
          <p:nvPr/>
        </p:nvPicPr>
        <p:blipFill>
          <a:blip r:embed="rId3" cstate="screen"/>
          <a:stretch>
            <a:fillRect/>
          </a:stretch>
        </p:blipFill>
        <p:spPr>
          <a:xfrm>
            <a:off x="3200400" y="906610"/>
            <a:ext cx="6477000" cy="5360077"/>
          </a:xfrm>
          <a:prstGeom prst="rect">
            <a:avLst/>
          </a:prstGeom>
        </p:spPr>
      </p:pic>
      <p:pic>
        <p:nvPicPr>
          <p:cNvPr id="4098" name="Picture 2"/>
          <p:cNvPicPr>
            <a:picLocks noChangeAspect="1" noChangeArrowheads="1"/>
          </p:cNvPicPr>
          <p:nvPr/>
        </p:nvPicPr>
        <p:blipFill>
          <a:blip r:embed="rId4" cstate="screen"/>
          <a:srcRect/>
          <a:stretch>
            <a:fillRect/>
          </a:stretch>
        </p:blipFill>
        <p:spPr bwMode="auto">
          <a:xfrm>
            <a:off x="4297600" y="1437167"/>
            <a:ext cx="4442363" cy="3496340"/>
          </a:xfrm>
          <a:prstGeom prst="rect">
            <a:avLst/>
          </a:prstGeom>
          <a:noFill/>
          <a:ln w="9525">
            <a:noFill/>
            <a:miter lim="800000"/>
            <a:headEnd/>
            <a:tailEnd/>
          </a:ln>
        </p:spPr>
      </p:pic>
      <p:sp>
        <p:nvSpPr>
          <p:cNvPr id="6" name="TextBox 5"/>
          <p:cNvSpPr txBox="1"/>
          <p:nvPr/>
        </p:nvSpPr>
        <p:spPr>
          <a:xfrm>
            <a:off x="159487" y="5252497"/>
            <a:ext cx="4442363" cy="1815882"/>
          </a:xfrm>
          <a:prstGeom prst="rect">
            <a:avLst/>
          </a:prstGeom>
          <a:noFill/>
        </p:spPr>
        <p:txBody>
          <a:bodyPr wrap="square" rtlCol="0">
            <a:spAutoFit/>
          </a:bodyPr>
          <a:lstStyle/>
          <a:p>
            <a:r>
              <a:rPr lang="en-US" sz="2800" dirty="0"/>
              <a:t>ni.com/learn-myRIO</a:t>
            </a:r>
          </a:p>
          <a:p>
            <a:r>
              <a:rPr lang="en-US" sz="2800" dirty="0" err="1"/>
              <a:t>ni.com</a:t>
            </a:r>
            <a:r>
              <a:rPr lang="en-US" sz="2800" dirty="0"/>
              <a:t>/community/</a:t>
            </a:r>
            <a:r>
              <a:rPr lang="en-US" sz="2800" dirty="0" err="1"/>
              <a:t>myrio</a:t>
            </a:r>
            <a:endParaRPr lang="en-US" sz="2800" dirty="0"/>
          </a:p>
          <a:p>
            <a:endParaRPr lang="en-US" sz="2800" dirty="0"/>
          </a:p>
          <a:p>
            <a:endParaRPr lang="en-US" sz="2800"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9454" y="2698139"/>
            <a:ext cx="4198272" cy="964092"/>
          </a:xfrm>
        </p:spPr>
        <p:txBody>
          <a:bodyPr>
            <a:normAutofit/>
          </a:bodyPr>
          <a:lstStyle/>
          <a:p>
            <a:r>
              <a:rPr lang="en-US" sz="4400" dirty="0"/>
              <a:t>Thank you !!!</a:t>
            </a:r>
          </a:p>
        </p:txBody>
      </p:sp>
    </p:spTree>
    <p:extLst>
      <p:ext uri="{BB962C8B-B14F-4D97-AF65-F5344CB8AC3E}">
        <p14:creationId xmlns:p14="http://schemas.microsoft.com/office/powerpoint/2010/main" val="3111429514"/>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dirty="0"/>
              <a:t>What is Real-Time?</a:t>
            </a:r>
          </a:p>
        </p:txBody>
      </p:sp>
      <p:sp>
        <p:nvSpPr>
          <p:cNvPr id="547843" name="Rectangle 3"/>
          <p:cNvSpPr>
            <a:spLocks noGrp="1" noChangeArrowheads="1"/>
          </p:cNvSpPr>
          <p:nvPr>
            <p:ph idx="1"/>
          </p:nvPr>
        </p:nvSpPr>
        <p:spPr/>
        <p:txBody>
          <a:bodyPr/>
          <a:lstStyle/>
          <a:p>
            <a:pPr marL="228600" indent="-228600"/>
            <a:r>
              <a:rPr lang="en-US" sz="2800" dirty="0"/>
              <a:t>Real-time </a:t>
            </a:r>
            <a:r>
              <a:rPr lang="en-US" sz="2800" b="1" dirty="0"/>
              <a:t>does not</a:t>
            </a:r>
            <a:r>
              <a:rPr lang="en-US" sz="2800" dirty="0"/>
              <a:t> always mean real fast</a:t>
            </a:r>
          </a:p>
          <a:p>
            <a:pPr marL="228600" indent="-228600"/>
            <a:r>
              <a:rPr lang="en-US" sz="2800" dirty="0"/>
              <a:t>Real-time systems have timing constraints that must be met to avoid failure</a:t>
            </a:r>
          </a:p>
          <a:p>
            <a:pPr marL="228600" indent="-228600"/>
            <a:r>
              <a:rPr lang="en-US" sz="2800" dirty="0"/>
              <a:t>Determinism is the timing reliability of the system</a:t>
            </a:r>
          </a:p>
        </p:txBody>
      </p:sp>
      <p:grpSp>
        <p:nvGrpSpPr>
          <p:cNvPr id="2" name="Group 4"/>
          <p:cNvGrpSpPr>
            <a:grpSpLocks/>
          </p:cNvGrpSpPr>
          <p:nvPr/>
        </p:nvGrpSpPr>
        <p:grpSpPr bwMode="auto">
          <a:xfrm>
            <a:off x="6248400" y="4270375"/>
            <a:ext cx="2627313" cy="1749425"/>
            <a:chOff x="3883" y="1659"/>
            <a:chExt cx="1604" cy="1210"/>
          </a:xfrm>
        </p:grpSpPr>
        <p:pic>
          <p:nvPicPr>
            <p:cNvPr id="547845" name="Picture 5" descr="hourglass"/>
            <p:cNvPicPr>
              <a:picLocks noChangeAspect="1" noChangeArrowheads="1"/>
            </p:cNvPicPr>
            <p:nvPr/>
          </p:nvPicPr>
          <p:blipFill>
            <a:blip r:embed="rId3" cstate="screen"/>
            <a:srcRect/>
            <a:stretch>
              <a:fillRect/>
            </a:stretch>
          </p:blipFill>
          <p:spPr bwMode="auto">
            <a:xfrm>
              <a:off x="4292" y="1659"/>
              <a:ext cx="777" cy="1210"/>
            </a:xfrm>
            <a:prstGeom prst="rect">
              <a:avLst/>
            </a:prstGeom>
            <a:noFill/>
          </p:spPr>
        </p:pic>
        <p:sp>
          <p:nvSpPr>
            <p:cNvPr id="547846" name="Freeform 6"/>
            <p:cNvSpPr>
              <a:spLocks/>
            </p:cNvSpPr>
            <p:nvPr/>
          </p:nvSpPr>
          <p:spPr bwMode="auto">
            <a:xfrm>
              <a:off x="3883" y="1723"/>
              <a:ext cx="1604" cy="1124"/>
            </a:xfrm>
            <a:custGeom>
              <a:avLst/>
              <a:gdLst/>
              <a:ahLst/>
              <a:cxnLst>
                <a:cxn ang="0">
                  <a:pos x="525" y="606"/>
                </a:cxn>
                <a:cxn ang="0">
                  <a:pos x="64" y="1106"/>
                </a:cxn>
                <a:cxn ang="0">
                  <a:pos x="909" y="715"/>
                </a:cxn>
                <a:cxn ang="0">
                  <a:pos x="1576" y="72"/>
                </a:cxn>
                <a:cxn ang="0">
                  <a:pos x="1075" y="285"/>
                </a:cxn>
              </a:cxnLst>
              <a:rect l="0" t="0" r="r" b="b"/>
              <a:pathLst>
                <a:path w="1604" h="1124">
                  <a:moveTo>
                    <a:pt x="525" y="606"/>
                  </a:moveTo>
                  <a:cubicBezTo>
                    <a:pt x="447" y="689"/>
                    <a:pt x="0" y="1088"/>
                    <a:pt x="64" y="1106"/>
                  </a:cubicBezTo>
                  <a:cubicBezTo>
                    <a:pt x="128" y="1124"/>
                    <a:pt x="657" y="887"/>
                    <a:pt x="909" y="715"/>
                  </a:cubicBezTo>
                  <a:cubicBezTo>
                    <a:pt x="1161" y="543"/>
                    <a:pt x="1548" y="144"/>
                    <a:pt x="1576" y="72"/>
                  </a:cubicBezTo>
                  <a:cubicBezTo>
                    <a:pt x="1604" y="0"/>
                    <a:pt x="1180" y="241"/>
                    <a:pt x="1075" y="285"/>
                  </a:cubicBezTo>
                </a:path>
              </a:pathLst>
            </a:custGeom>
            <a:noFill/>
            <a:ln w="50800" cap="flat" cmpd="sng">
              <a:solidFill>
                <a:schemeClr val="folHlink"/>
              </a:solidFill>
              <a:prstDash val="solid"/>
              <a:round/>
              <a:headEnd/>
              <a:tailEnd type="stealth" w="med" len="lg"/>
            </a:ln>
            <a:effectLst/>
          </p:spPr>
          <p:txBody>
            <a:bodyPr/>
            <a:lstStyle/>
            <a:p>
              <a:endParaRPr lang="en-US" dirty="0">
                <a:solidFill>
                  <a:prstClr val="black"/>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78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78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78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43"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Critical Applications </a:t>
            </a:r>
            <a:br>
              <a:rPr lang="en-US" dirty="0"/>
            </a:br>
            <a:r>
              <a:rPr lang="en-US" dirty="0"/>
              <a:t>Example</a:t>
            </a:r>
          </a:p>
        </p:txBody>
      </p:sp>
      <p:pic>
        <p:nvPicPr>
          <p:cNvPr id="12" name="Picture 2"/>
          <p:cNvPicPr>
            <a:picLocks noGrp="1" noChangeAspect="1" noChangeArrowheads="1"/>
          </p:cNvPicPr>
          <p:nvPr>
            <p:ph sz="half" idx="1"/>
          </p:nvPr>
        </p:nvPicPr>
        <p:blipFill>
          <a:blip r:embed="rId3" cstate="screen">
            <a:extLst>
              <a:ext uri="{28A0092B-C50C-407E-A947-70E740481C1C}">
                <a14:useLocalDpi xmlns:a14="http://schemas.microsoft.com/office/drawing/2010/main"/>
              </a:ext>
            </a:extLst>
          </a:blip>
          <a:stretch>
            <a:fillRect/>
          </a:stretch>
        </p:blipFill>
        <p:spPr bwMode="auto">
          <a:xfrm>
            <a:off x="669865" y="2458528"/>
            <a:ext cx="3730685" cy="2308255"/>
          </a:xfrm>
          <a:prstGeom prst="roundRect">
            <a:avLst/>
          </a:prstGeom>
          <a:noFill/>
          <a:ln w="9525">
            <a:noFill/>
            <a:miter lim="800000"/>
            <a:headEnd/>
            <a:tailEnd/>
          </a:ln>
          <a:effectLst/>
        </p:spPr>
      </p:pic>
      <p:pic>
        <p:nvPicPr>
          <p:cNvPr id="5" name="Inhaltsplatzhalter 4"/>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091113" y="1459124"/>
            <a:ext cx="3282230" cy="3783317"/>
          </a:xfrm>
          <a:prstGeom prst="roundRect">
            <a:avLst>
              <a:gd name="adj" fmla="val 8594"/>
            </a:avLst>
          </a:prstGeom>
          <a:solidFill>
            <a:srgbClr val="FFFFFF">
              <a:shade val="85000"/>
            </a:srgbClr>
          </a:solidFill>
          <a:ln>
            <a:noFill/>
          </a:ln>
          <a:effectLst/>
        </p:spPr>
      </p:pic>
      <p:sp>
        <p:nvSpPr>
          <p:cNvPr id="7" name="Textfeld 6"/>
          <p:cNvSpPr txBox="1"/>
          <p:nvPr/>
        </p:nvSpPr>
        <p:spPr>
          <a:xfrm>
            <a:off x="1570628" y="4873109"/>
            <a:ext cx="1855380" cy="369332"/>
          </a:xfrm>
          <a:prstGeom prst="rect">
            <a:avLst/>
          </a:prstGeom>
          <a:noFill/>
        </p:spPr>
        <p:txBody>
          <a:bodyPr wrap="none" rtlCol="0">
            <a:spAutoFit/>
          </a:bodyPr>
          <a:lstStyle/>
          <a:p>
            <a:r>
              <a:rPr lang="de-DE" dirty="0"/>
              <a:t>Event Response</a:t>
            </a:r>
          </a:p>
        </p:txBody>
      </p:sp>
      <p:sp>
        <p:nvSpPr>
          <p:cNvPr id="8" name="Textfeld 7"/>
          <p:cNvSpPr txBox="1"/>
          <p:nvPr/>
        </p:nvSpPr>
        <p:spPr>
          <a:xfrm>
            <a:off x="5672138" y="5316022"/>
            <a:ext cx="2295628" cy="369332"/>
          </a:xfrm>
          <a:prstGeom prst="rect">
            <a:avLst/>
          </a:prstGeom>
          <a:noFill/>
        </p:spPr>
        <p:txBody>
          <a:bodyPr wrap="none" rtlCol="0">
            <a:spAutoFit/>
          </a:bodyPr>
          <a:lstStyle/>
          <a:p>
            <a:r>
              <a:rPr lang="en-US" dirty="0"/>
              <a:t>Medical Applications</a:t>
            </a:r>
          </a:p>
        </p:txBody>
      </p:sp>
    </p:spTree>
    <p:extLst>
      <p:ext uri="{BB962C8B-B14F-4D97-AF65-F5344CB8AC3E}">
        <p14:creationId xmlns:p14="http://schemas.microsoft.com/office/powerpoint/2010/main" val="2837669707"/>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772400" cy="1143000"/>
          </a:xfrm>
        </p:spPr>
        <p:txBody>
          <a:bodyPr>
            <a:normAutofit/>
          </a:bodyPr>
          <a:lstStyle/>
          <a:p>
            <a:r>
              <a:rPr lang="en-US" dirty="0"/>
              <a:t>Critical Applications to Consider</a:t>
            </a:r>
          </a:p>
        </p:txBody>
      </p:sp>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2971801"/>
            <a:ext cx="2667000" cy="1654444"/>
          </a:xfrm>
          <a:prstGeom prst="roundRect">
            <a:avLst/>
          </a:prstGeom>
          <a:noFill/>
          <a:ln w="9525">
            <a:noFill/>
            <a:miter lim="800000"/>
            <a:headEnd/>
            <a:tailEnd/>
          </a:ln>
          <a:effectLst/>
        </p:spPr>
      </p:pic>
      <p:sp>
        <p:nvSpPr>
          <p:cNvPr id="6" name="TextBox 5"/>
          <p:cNvSpPr txBox="1"/>
          <p:nvPr/>
        </p:nvSpPr>
        <p:spPr>
          <a:xfrm>
            <a:off x="561849" y="2362200"/>
            <a:ext cx="2414956" cy="461665"/>
          </a:xfrm>
          <a:prstGeom prst="rect">
            <a:avLst/>
          </a:prstGeom>
          <a:noFill/>
        </p:spPr>
        <p:txBody>
          <a:bodyPr wrap="none" rtlCol="0">
            <a:spAutoFit/>
          </a:bodyPr>
          <a:lstStyle/>
          <a:p>
            <a:pPr algn="ctr"/>
            <a:r>
              <a:rPr lang="en-US" sz="2400" dirty="0">
                <a:solidFill>
                  <a:prstClr val="black"/>
                </a:solidFill>
              </a:rPr>
              <a:t>Event Response</a:t>
            </a:r>
          </a:p>
        </p:txBody>
      </p:sp>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52800" y="2971800"/>
            <a:ext cx="2634343" cy="1676400"/>
          </a:xfrm>
          <a:prstGeom prst="roundRect">
            <a:avLst/>
          </a:prstGeom>
          <a:noFill/>
          <a:ln w="9525">
            <a:noFill/>
            <a:miter lim="800000"/>
            <a:headEnd/>
            <a:tailEnd/>
          </a:ln>
          <a:effectLst/>
        </p:spPr>
      </p:pic>
      <p:sp>
        <p:nvSpPr>
          <p:cNvPr id="9" name="TextBox 8"/>
          <p:cNvSpPr txBox="1"/>
          <p:nvPr/>
        </p:nvSpPr>
        <p:spPr>
          <a:xfrm>
            <a:off x="3137092" y="2357735"/>
            <a:ext cx="2970943" cy="461665"/>
          </a:xfrm>
          <a:prstGeom prst="rect">
            <a:avLst/>
          </a:prstGeom>
          <a:noFill/>
        </p:spPr>
        <p:txBody>
          <a:bodyPr wrap="none" rtlCol="0">
            <a:spAutoFit/>
          </a:bodyPr>
          <a:lstStyle/>
          <a:p>
            <a:pPr algn="ctr"/>
            <a:r>
              <a:rPr lang="en-US" sz="2400" dirty="0">
                <a:solidFill>
                  <a:prstClr val="black"/>
                </a:solidFill>
              </a:rPr>
              <a:t>Closed-Loop Control</a:t>
            </a:r>
          </a:p>
        </p:txBody>
      </p:sp>
      <p:sp>
        <p:nvSpPr>
          <p:cNvPr id="10" name="TextBox 9"/>
          <p:cNvSpPr txBox="1"/>
          <p:nvPr/>
        </p:nvSpPr>
        <p:spPr>
          <a:xfrm>
            <a:off x="6496103" y="2362200"/>
            <a:ext cx="1875963" cy="461665"/>
          </a:xfrm>
          <a:prstGeom prst="rect">
            <a:avLst/>
          </a:prstGeom>
          <a:noFill/>
        </p:spPr>
        <p:txBody>
          <a:bodyPr wrap="none" rtlCol="0">
            <a:spAutoFit/>
          </a:bodyPr>
          <a:lstStyle/>
          <a:p>
            <a:pPr algn="ctr"/>
            <a:r>
              <a:rPr lang="en-US" sz="2400" dirty="0">
                <a:solidFill>
                  <a:prstClr val="black"/>
                </a:solidFill>
              </a:rPr>
              <a:t>Critical Tests</a:t>
            </a:r>
          </a:p>
        </p:txBody>
      </p:sp>
      <p:pic>
        <p:nvPicPr>
          <p:cNvPr id="2053"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72200" y="2971800"/>
            <a:ext cx="2522483" cy="1676400"/>
          </a:xfrm>
          <a:prstGeom prst="roundRect">
            <a:avLst/>
          </a:prstGeom>
          <a:noFill/>
          <a:ln w="9525">
            <a:noFill/>
            <a:miter lim="800000"/>
            <a:headEnd/>
            <a:tailEnd/>
          </a:ln>
          <a:effectLst/>
        </p:spPr>
      </p:pic>
      <p:cxnSp>
        <p:nvCxnSpPr>
          <p:cNvPr id="13" name="Straight Connector 12"/>
          <p:cNvCxnSpPr/>
          <p:nvPr/>
        </p:nvCxnSpPr>
        <p:spPr bwMode="auto">
          <a:xfrm>
            <a:off x="0" y="1905000"/>
            <a:ext cx="9144000" cy="1588"/>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14" name="Straight Connector 13"/>
          <p:cNvCxnSpPr/>
          <p:nvPr/>
        </p:nvCxnSpPr>
        <p:spPr bwMode="auto">
          <a:xfrm>
            <a:off x="0" y="5332412"/>
            <a:ext cx="9144000" cy="1588"/>
          </a:xfrm>
          <a:prstGeom prst="line">
            <a:avLst/>
          </a:prstGeom>
          <a:solidFill>
            <a:schemeClr val="accent1"/>
          </a:solidFill>
          <a:ln w="9525" cap="flat" cmpd="sng" algn="ctr">
            <a:solidFill>
              <a:schemeClr val="tx2"/>
            </a:solidFill>
            <a:prstDash val="solid"/>
            <a:round/>
            <a:headEnd type="none" w="med" len="med"/>
            <a:tailEnd type="none" w="med" len="med"/>
          </a:ln>
          <a:effectLst/>
        </p:spPr>
      </p:cxn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772400" cy="1143000"/>
          </a:xfrm>
        </p:spPr>
        <p:txBody>
          <a:bodyPr>
            <a:normAutofit/>
          </a:bodyPr>
          <a:lstStyle/>
          <a:p>
            <a:r>
              <a:rPr lang="en-US" sz="3600" dirty="0"/>
              <a:t>When General Purpose OSs Fall Short</a:t>
            </a:r>
          </a:p>
        </p:txBody>
      </p:sp>
      <p:sp>
        <p:nvSpPr>
          <p:cNvPr id="3" name="Content Placeholder 2"/>
          <p:cNvSpPr>
            <a:spLocks noGrp="1"/>
          </p:cNvSpPr>
          <p:nvPr>
            <p:ph idx="1"/>
          </p:nvPr>
        </p:nvSpPr>
        <p:spPr>
          <a:xfrm>
            <a:off x="685800" y="1524000"/>
            <a:ext cx="7772400" cy="4419600"/>
          </a:xfrm>
        </p:spPr>
        <p:txBody>
          <a:bodyPr/>
          <a:lstStyle/>
          <a:p>
            <a:r>
              <a:rPr lang="en-US" dirty="0"/>
              <a:t>Design for fairness and user responsiveness vs. strictly prioritizing tasks</a:t>
            </a:r>
          </a:p>
          <a:p>
            <a:r>
              <a:rPr lang="en-US" dirty="0"/>
              <a:t>Focus on multitasking instead of maximum reliability / uptime</a:t>
            </a:r>
          </a:p>
          <a:p>
            <a:r>
              <a:rPr lang="en-US" dirty="0"/>
              <a:t>Not the result of bad products, only certain design goals</a:t>
            </a:r>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772400" cy="1143000"/>
          </a:xfrm>
        </p:spPr>
        <p:txBody>
          <a:bodyPr>
            <a:normAutofit/>
          </a:bodyPr>
          <a:lstStyle/>
          <a:p>
            <a:r>
              <a:rPr lang="en-US" dirty="0"/>
              <a:t>Key Careabouts for Critical Applications</a:t>
            </a:r>
          </a:p>
        </p:txBody>
      </p:sp>
      <p:sp>
        <p:nvSpPr>
          <p:cNvPr id="3" name="Content Placeholder 2"/>
          <p:cNvSpPr>
            <a:spLocks noGrp="1"/>
          </p:cNvSpPr>
          <p:nvPr>
            <p:ph idx="1"/>
          </p:nvPr>
        </p:nvSpPr>
        <p:spPr>
          <a:xfrm>
            <a:off x="609600" y="1600200"/>
            <a:ext cx="8229600" cy="4191000"/>
          </a:xfrm>
        </p:spPr>
        <p:txBody>
          <a:bodyPr/>
          <a:lstStyle/>
          <a:p>
            <a:r>
              <a:rPr lang="en-US" b="1" dirty="0"/>
              <a:t>Jitter:</a:t>
            </a:r>
            <a:r>
              <a:rPr lang="en-US" dirty="0"/>
              <a:t> execution time variability of a given operation or application</a:t>
            </a:r>
          </a:p>
        </p:txBody>
      </p:sp>
      <p:cxnSp>
        <p:nvCxnSpPr>
          <p:cNvPr id="5" name="Straight Connector 4"/>
          <p:cNvCxnSpPr/>
          <p:nvPr/>
        </p:nvCxnSpPr>
        <p:spPr bwMode="auto">
          <a:xfrm rot="5400000">
            <a:off x="2019300" y="4229100"/>
            <a:ext cx="2362200" cy="1588"/>
          </a:xfrm>
          <a:prstGeom prst="line">
            <a:avLst/>
          </a:prstGeom>
          <a:solidFill>
            <a:schemeClr val="accent1"/>
          </a:solidFill>
          <a:ln w="9525" cap="flat" cmpd="sng" algn="ctr">
            <a:solidFill>
              <a:schemeClr val="tx1"/>
            </a:solidFill>
            <a:prstDash val="solid"/>
            <a:round/>
            <a:headEnd type="arrow" w="med" len="med"/>
            <a:tailEnd type="none" w="med" len="med"/>
          </a:ln>
          <a:effectLst/>
        </p:spPr>
      </p:cxnSp>
      <p:cxnSp>
        <p:nvCxnSpPr>
          <p:cNvPr id="6" name="Straight Connector 5"/>
          <p:cNvCxnSpPr/>
          <p:nvPr/>
        </p:nvCxnSpPr>
        <p:spPr bwMode="auto">
          <a:xfrm rot="10800000">
            <a:off x="3200400" y="5408614"/>
            <a:ext cx="3429000" cy="1587"/>
          </a:xfrm>
          <a:prstGeom prst="line">
            <a:avLst/>
          </a:prstGeom>
          <a:solidFill>
            <a:schemeClr val="accent1"/>
          </a:solidFill>
          <a:ln w="9525" cap="flat" cmpd="sng" algn="ctr">
            <a:solidFill>
              <a:schemeClr val="tx1"/>
            </a:solidFill>
            <a:prstDash val="solid"/>
            <a:round/>
            <a:headEnd type="arrow" w="med" len="med"/>
            <a:tailEnd type="none" w="med" len="med"/>
          </a:ln>
          <a:effectLst/>
        </p:spPr>
      </p:cxnSp>
      <p:sp>
        <p:nvSpPr>
          <p:cNvPr id="10" name="TextBox 9"/>
          <p:cNvSpPr txBox="1"/>
          <p:nvPr/>
        </p:nvSpPr>
        <p:spPr>
          <a:xfrm>
            <a:off x="2057400" y="4038600"/>
            <a:ext cx="1030090" cy="646331"/>
          </a:xfrm>
          <a:prstGeom prst="rect">
            <a:avLst/>
          </a:prstGeom>
          <a:noFill/>
        </p:spPr>
        <p:txBody>
          <a:bodyPr wrap="none" rtlCol="0">
            <a:spAutoFit/>
          </a:bodyPr>
          <a:lstStyle/>
          <a:p>
            <a:pPr algn="ctr"/>
            <a:r>
              <a:rPr lang="en-US" dirty="0">
                <a:solidFill>
                  <a:prstClr val="black"/>
                </a:solidFill>
              </a:rPr>
              <a:t>Execution</a:t>
            </a:r>
            <a:br>
              <a:rPr lang="en-US" dirty="0">
                <a:solidFill>
                  <a:prstClr val="black"/>
                </a:solidFill>
              </a:rPr>
            </a:br>
            <a:r>
              <a:rPr lang="en-US" dirty="0">
                <a:solidFill>
                  <a:prstClr val="black"/>
                </a:solidFill>
              </a:rPr>
              <a:t>Time (ms)</a:t>
            </a:r>
          </a:p>
        </p:txBody>
      </p:sp>
      <p:sp>
        <p:nvSpPr>
          <p:cNvPr id="11" name="TextBox 10"/>
          <p:cNvSpPr txBox="1"/>
          <p:nvPr/>
        </p:nvSpPr>
        <p:spPr>
          <a:xfrm>
            <a:off x="4343400" y="5562600"/>
            <a:ext cx="965329" cy="369332"/>
          </a:xfrm>
          <a:prstGeom prst="rect">
            <a:avLst/>
          </a:prstGeom>
          <a:noFill/>
        </p:spPr>
        <p:txBody>
          <a:bodyPr wrap="none" rtlCol="0">
            <a:spAutoFit/>
          </a:bodyPr>
          <a:lstStyle/>
          <a:p>
            <a:pPr algn="ctr"/>
            <a:r>
              <a:rPr lang="en-US" dirty="0">
                <a:solidFill>
                  <a:prstClr val="black"/>
                </a:solidFill>
              </a:rPr>
              <a:t>Iterations</a:t>
            </a:r>
          </a:p>
        </p:txBody>
      </p:sp>
      <p:cxnSp>
        <p:nvCxnSpPr>
          <p:cNvPr id="13" name="Straight Connector 12"/>
          <p:cNvCxnSpPr/>
          <p:nvPr/>
        </p:nvCxnSpPr>
        <p:spPr bwMode="auto">
          <a:xfrm rot="5400000" flipH="1" flipV="1">
            <a:off x="2932906" y="4762500"/>
            <a:ext cx="12961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rot="5400000" flipH="1" flipV="1">
            <a:off x="3466306" y="4838700"/>
            <a:ext cx="11437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rot="5400000" flipH="1" flipV="1">
            <a:off x="3809206" y="4724400"/>
            <a:ext cx="13723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rot="5400000" flipH="1" flipV="1">
            <a:off x="4456906" y="4914900"/>
            <a:ext cx="9913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rot="5400000" flipH="1" flipV="1">
            <a:off x="4495006" y="4419600"/>
            <a:ext cx="19819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rot="5400000" flipH="1" flipV="1">
            <a:off x="5219303" y="4686697"/>
            <a:ext cx="1448594"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9" name="TextBox 28"/>
          <p:cNvSpPr txBox="1"/>
          <p:nvPr/>
        </p:nvSpPr>
        <p:spPr>
          <a:xfrm>
            <a:off x="3429000" y="3657600"/>
            <a:ext cx="290464" cy="369332"/>
          </a:xfrm>
          <a:prstGeom prst="rect">
            <a:avLst/>
          </a:prstGeom>
          <a:noFill/>
        </p:spPr>
        <p:txBody>
          <a:bodyPr wrap="none" rtlCol="0">
            <a:spAutoFit/>
          </a:bodyPr>
          <a:lstStyle/>
          <a:p>
            <a:r>
              <a:rPr lang="en-US" dirty="0">
                <a:solidFill>
                  <a:prstClr val="black"/>
                </a:solidFill>
              </a:rPr>
              <a:t>2</a:t>
            </a:r>
          </a:p>
        </p:txBody>
      </p:sp>
      <p:sp>
        <p:nvSpPr>
          <p:cNvPr id="30" name="TextBox 29"/>
          <p:cNvSpPr txBox="1"/>
          <p:nvPr/>
        </p:nvSpPr>
        <p:spPr>
          <a:xfrm>
            <a:off x="3810000" y="3810000"/>
            <a:ext cx="449162" cy="369332"/>
          </a:xfrm>
          <a:prstGeom prst="rect">
            <a:avLst/>
          </a:prstGeom>
          <a:noFill/>
        </p:spPr>
        <p:txBody>
          <a:bodyPr wrap="none" rtlCol="0">
            <a:spAutoFit/>
          </a:bodyPr>
          <a:lstStyle/>
          <a:p>
            <a:r>
              <a:rPr lang="en-US" dirty="0">
                <a:solidFill>
                  <a:prstClr val="black"/>
                </a:solidFill>
              </a:rPr>
              <a:t>1.9</a:t>
            </a:r>
          </a:p>
        </p:txBody>
      </p:sp>
      <p:sp>
        <p:nvSpPr>
          <p:cNvPr id="31" name="TextBox 30"/>
          <p:cNvSpPr txBox="1"/>
          <p:nvPr/>
        </p:nvSpPr>
        <p:spPr>
          <a:xfrm>
            <a:off x="4267200" y="3581400"/>
            <a:ext cx="449162" cy="369332"/>
          </a:xfrm>
          <a:prstGeom prst="rect">
            <a:avLst/>
          </a:prstGeom>
          <a:noFill/>
        </p:spPr>
        <p:txBody>
          <a:bodyPr wrap="none" rtlCol="0">
            <a:spAutoFit/>
          </a:bodyPr>
          <a:lstStyle/>
          <a:p>
            <a:r>
              <a:rPr lang="en-US" dirty="0">
                <a:solidFill>
                  <a:prstClr val="black"/>
                </a:solidFill>
              </a:rPr>
              <a:t>2.1</a:t>
            </a:r>
          </a:p>
        </p:txBody>
      </p:sp>
      <p:sp>
        <p:nvSpPr>
          <p:cNvPr id="32" name="TextBox 31"/>
          <p:cNvSpPr txBox="1"/>
          <p:nvPr/>
        </p:nvSpPr>
        <p:spPr>
          <a:xfrm>
            <a:off x="4724400" y="4050268"/>
            <a:ext cx="449162" cy="369332"/>
          </a:xfrm>
          <a:prstGeom prst="rect">
            <a:avLst/>
          </a:prstGeom>
          <a:noFill/>
        </p:spPr>
        <p:txBody>
          <a:bodyPr wrap="none" rtlCol="0">
            <a:spAutoFit/>
          </a:bodyPr>
          <a:lstStyle/>
          <a:p>
            <a:r>
              <a:rPr lang="en-US" dirty="0">
                <a:solidFill>
                  <a:prstClr val="black"/>
                </a:solidFill>
              </a:rPr>
              <a:t>1.3</a:t>
            </a:r>
          </a:p>
        </p:txBody>
      </p:sp>
      <p:sp>
        <p:nvSpPr>
          <p:cNvPr id="33" name="TextBox 32"/>
          <p:cNvSpPr txBox="1"/>
          <p:nvPr/>
        </p:nvSpPr>
        <p:spPr>
          <a:xfrm>
            <a:off x="5257800" y="3059668"/>
            <a:ext cx="449162" cy="369332"/>
          </a:xfrm>
          <a:prstGeom prst="rect">
            <a:avLst/>
          </a:prstGeom>
          <a:noFill/>
        </p:spPr>
        <p:txBody>
          <a:bodyPr wrap="none" rtlCol="0">
            <a:spAutoFit/>
          </a:bodyPr>
          <a:lstStyle/>
          <a:p>
            <a:r>
              <a:rPr lang="en-US" dirty="0">
                <a:solidFill>
                  <a:prstClr val="black"/>
                </a:solidFill>
              </a:rPr>
              <a:t>2.8</a:t>
            </a:r>
          </a:p>
        </p:txBody>
      </p:sp>
      <p:sp>
        <p:nvSpPr>
          <p:cNvPr id="34" name="TextBox 33"/>
          <p:cNvSpPr txBox="1"/>
          <p:nvPr/>
        </p:nvSpPr>
        <p:spPr>
          <a:xfrm>
            <a:off x="5715000" y="3505200"/>
            <a:ext cx="449162" cy="369332"/>
          </a:xfrm>
          <a:prstGeom prst="rect">
            <a:avLst/>
          </a:prstGeom>
          <a:noFill/>
        </p:spPr>
        <p:txBody>
          <a:bodyPr wrap="none" rtlCol="0">
            <a:spAutoFit/>
          </a:bodyPr>
          <a:lstStyle/>
          <a:p>
            <a:r>
              <a:rPr lang="en-US" dirty="0">
                <a:solidFill>
                  <a:prstClr val="black"/>
                </a:solidFill>
              </a:rPr>
              <a:t>2.1</a:t>
            </a:r>
          </a:p>
        </p:txBody>
      </p:sp>
      <p:cxnSp>
        <p:nvCxnSpPr>
          <p:cNvPr id="37" name="Straight Connector 36"/>
          <p:cNvCxnSpPr/>
          <p:nvPr/>
        </p:nvCxnSpPr>
        <p:spPr bwMode="auto">
          <a:xfrm>
            <a:off x="3200400" y="4114800"/>
            <a:ext cx="3124200" cy="1588"/>
          </a:xfrm>
          <a:prstGeom prst="line">
            <a:avLst/>
          </a:prstGeom>
          <a:solidFill>
            <a:schemeClr val="accent1"/>
          </a:solidFill>
          <a:ln w="38100" cap="flat" cmpd="sng" algn="ctr">
            <a:solidFill>
              <a:srgbClr val="006699"/>
            </a:solidFill>
            <a:prstDash val="solid"/>
            <a:round/>
            <a:headEnd type="none" w="med" len="med"/>
            <a:tailEnd type="none" w="med" len="med"/>
          </a:ln>
          <a:effectLst/>
        </p:spPr>
      </p:cxnSp>
      <p:sp>
        <p:nvSpPr>
          <p:cNvPr id="38" name="TextBox 37"/>
          <p:cNvSpPr txBox="1"/>
          <p:nvPr/>
        </p:nvSpPr>
        <p:spPr>
          <a:xfrm>
            <a:off x="626534" y="3276600"/>
            <a:ext cx="2041244" cy="369332"/>
          </a:xfrm>
          <a:prstGeom prst="rect">
            <a:avLst/>
          </a:prstGeom>
          <a:solidFill>
            <a:srgbClr val="006699"/>
          </a:solidFill>
          <a:ln>
            <a:solidFill>
              <a:srgbClr val="006699"/>
            </a:solidFill>
          </a:ln>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dirty="0">
                <a:solidFill>
                  <a:prstClr val="white"/>
                </a:solidFill>
              </a:rPr>
              <a:t>Mean = 2.03 ms</a:t>
            </a:r>
          </a:p>
        </p:txBody>
      </p:sp>
      <p:cxnSp>
        <p:nvCxnSpPr>
          <p:cNvPr id="40" name="Straight Arrow Connector 39"/>
          <p:cNvCxnSpPr/>
          <p:nvPr/>
        </p:nvCxnSpPr>
        <p:spPr bwMode="auto">
          <a:xfrm rot="5400000">
            <a:off x="6019006" y="3886200"/>
            <a:ext cx="914400" cy="1588"/>
          </a:xfrm>
          <a:prstGeom prst="straightConnector1">
            <a:avLst/>
          </a:prstGeom>
          <a:solidFill>
            <a:schemeClr val="accent1"/>
          </a:solidFill>
          <a:ln w="38100" cap="flat" cmpd="sng" algn="ctr">
            <a:solidFill>
              <a:srgbClr val="006699"/>
            </a:solidFill>
            <a:prstDash val="solid"/>
            <a:round/>
            <a:headEnd type="arrow"/>
            <a:tailEnd type="arrow"/>
          </a:ln>
          <a:effectLst/>
        </p:spPr>
      </p:cxnSp>
      <p:sp>
        <p:nvSpPr>
          <p:cNvPr id="41" name="TextBox 40"/>
          <p:cNvSpPr txBox="1"/>
          <p:nvPr/>
        </p:nvSpPr>
        <p:spPr>
          <a:xfrm>
            <a:off x="6555629" y="3669268"/>
            <a:ext cx="639919" cy="400110"/>
          </a:xfrm>
          <a:prstGeom prst="rect">
            <a:avLst/>
          </a:prstGeom>
          <a:solidFill>
            <a:srgbClr val="006699"/>
          </a:solidFill>
          <a:ln>
            <a:solidFill>
              <a:srgbClr val="006699"/>
            </a:solidFill>
          </a:ln>
        </p:spPr>
        <p:style>
          <a:lnRef idx="1">
            <a:schemeClr val="accent2"/>
          </a:lnRef>
          <a:fillRef idx="3">
            <a:schemeClr val="accent2"/>
          </a:fillRef>
          <a:effectRef idx="2">
            <a:schemeClr val="accent2"/>
          </a:effectRef>
          <a:fontRef idx="minor">
            <a:schemeClr val="lt1"/>
          </a:fontRef>
        </p:style>
        <p:txBody>
          <a:bodyPr wrap="none" rtlCol="0">
            <a:spAutoFit/>
          </a:bodyPr>
          <a:lstStyle/>
          <a:p>
            <a:pPr algn="ctr"/>
            <a:r>
              <a:rPr lang="en-US" sz="2000" dirty="0">
                <a:solidFill>
                  <a:prstClr val="white"/>
                </a:solidFill>
              </a:rPr>
              <a:t>Jitter</a:t>
            </a:r>
          </a:p>
        </p:txBody>
      </p:sp>
      <p:cxnSp>
        <p:nvCxnSpPr>
          <p:cNvPr id="43" name="Straight Arrow Connector 42"/>
          <p:cNvCxnSpPr/>
          <p:nvPr/>
        </p:nvCxnSpPr>
        <p:spPr bwMode="auto">
          <a:xfrm rot="16200000" flipH="1">
            <a:off x="2667000" y="3581400"/>
            <a:ext cx="533400" cy="381000"/>
          </a:xfrm>
          <a:prstGeom prst="straightConnector1">
            <a:avLst/>
          </a:prstGeom>
          <a:solidFill>
            <a:schemeClr val="accent1"/>
          </a:solidFill>
          <a:ln w="38100" cap="flat" cmpd="sng" algn="ctr">
            <a:solidFill>
              <a:srgbClr val="006699"/>
            </a:solidFill>
            <a:prstDash val="solid"/>
            <a:round/>
            <a:headEnd type="none" w="med" len="med"/>
            <a:tailEnd type="arrow"/>
          </a:ln>
          <a:effectLst/>
        </p:spPr>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20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2000"/>
                                        <p:tgtEl>
                                          <p:spTgt spid="43"/>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20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20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2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While loop tunnel</a:t>
            </a:r>
          </a:p>
        </p:txBody>
      </p:sp>
      <p:sp>
        <p:nvSpPr>
          <p:cNvPr id="12" name="Rectangle 12">
            <a:extLst>
              <a:ext uri="{FF2B5EF4-FFF2-40B4-BE49-F238E27FC236}">
                <a16:creationId xmlns:a16="http://schemas.microsoft.com/office/drawing/2014/main" id="{7BC8030E-3324-4E40-8C8B-C7F07E82C839}"/>
              </a:ext>
            </a:extLst>
          </p:cNvPr>
          <p:cNvSpPr>
            <a:spLocks noGrp="1" noChangeArrowheads="1"/>
          </p:cNvSpPr>
          <p:nvPr>
            <p:ph idx="1"/>
          </p:nvPr>
        </p:nvSpPr>
        <p:spPr>
          <a:xfrm>
            <a:off x="457200" y="1371600"/>
            <a:ext cx="8229600" cy="4495800"/>
          </a:xfrm>
        </p:spPr>
        <p:txBody>
          <a:bodyPr/>
          <a:lstStyle/>
          <a:p>
            <a:pPr lvl="1" eaLnBrk="1" hangingPunct="1"/>
            <a:r>
              <a:rPr lang="en-US" sz="2700" dirty="0"/>
              <a:t>Tunnels transfer data into and out of structures.</a:t>
            </a:r>
            <a:endParaRPr lang="pl-PL" sz="2700" dirty="0"/>
          </a:p>
          <a:p>
            <a:pPr lvl="1" eaLnBrk="1" hangingPunct="1"/>
            <a:r>
              <a:rPr lang="en-US" sz="2700" dirty="0"/>
              <a:t>When a tunnel passes data into a loop, the loop </a:t>
            </a:r>
            <a:br>
              <a:rPr lang="en-US" sz="2700" dirty="0"/>
            </a:br>
            <a:r>
              <a:rPr lang="en-US" sz="2700" dirty="0"/>
              <a:t>executes only after data arrive at the tunnel</a:t>
            </a:r>
            <a:r>
              <a:rPr lang="pl-PL" sz="2700" dirty="0"/>
              <a:t> </a:t>
            </a:r>
            <a:br>
              <a:rPr lang="pl-PL" sz="2700" dirty="0"/>
            </a:br>
            <a:r>
              <a:rPr lang="pl-PL" sz="2700" dirty="0" err="1"/>
              <a:t>(a</a:t>
            </a:r>
            <a:r>
              <a:rPr lang="pl-PL" sz="2700" dirty="0"/>
              <a:t>t </a:t>
            </a:r>
            <a:r>
              <a:rPr lang="pl-PL" sz="2700" dirty="0" err="1"/>
              <a:t>all</a:t>
            </a:r>
            <a:r>
              <a:rPr lang="pl-PL" sz="2700" dirty="0"/>
              <a:t> </a:t>
            </a:r>
            <a:r>
              <a:rPr lang="pl-PL" sz="2700" dirty="0" err="1"/>
              <a:t>tunnels</a:t>
            </a:r>
            <a:r>
              <a:rPr lang="pl-PL" sz="2700" dirty="0"/>
              <a:t>, </a:t>
            </a:r>
            <a:br>
              <a:rPr lang="pl-PL" sz="2700" dirty="0"/>
            </a:br>
            <a:r>
              <a:rPr lang="pl-PL" sz="2700" dirty="0" err="1"/>
              <a:t>if</a:t>
            </a:r>
            <a:r>
              <a:rPr lang="pl-PL" sz="2700" dirty="0"/>
              <a:t> </a:t>
            </a:r>
            <a:r>
              <a:rPr lang="pl-PL" sz="2700" dirty="0" err="1"/>
              <a:t>there</a:t>
            </a:r>
            <a:r>
              <a:rPr lang="pl-PL" sz="2700" dirty="0"/>
              <a:t> </a:t>
            </a:r>
            <a:r>
              <a:rPr lang="pl-PL" sz="2700" dirty="0" err="1"/>
              <a:t>is</a:t>
            </a:r>
            <a:r>
              <a:rPr lang="pl-PL" sz="2700" dirty="0"/>
              <a:t> </a:t>
            </a:r>
            <a:r>
              <a:rPr lang="pl-PL" sz="2700" dirty="0" err="1"/>
              <a:t>more</a:t>
            </a:r>
            <a:r>
              <a:rPr lang="pl-PL" sz="2700" dirty="0"/>
              <a:t> </a:t>
            </a:r>
            <a:br>
              <a:rPr lang="pl-PL" sz="2700" dirty="0"/>
            </a:br>
            <a:r>
              <a:rPr lang="pl-PL" sz="2700" dirty="0" err="1"/>
              <a:t>than</a:t>
            </a:r>
            <a:r>
              <a:rPr lang="pl-PL" sz="2700" dirty="0"/>
              <a:t> one).</a:t>
            </a:r>
          </a:p>
          <a:p>
            <a:pPr lvl="1" eaLnBrk="1" hangingPunct="1"/>
            <a:r>
              <a:rPr lang="en-US" sz="2700" dirty="0"/>
              <a:t>Data pass out of </a:t>
            </a:r>
            <a:br>
              <a:rPr lang="pl-PL" sz="2700" dirty="0"/>
            </a:br>
            <a:r>
              <a:rPr lang="en-US" sz="2700" dirty="0"/>
              <a:t>a loop after the </a:t>
            </a:r>
            <a:br>
              <a:rPr lang="pl-PL" sz="2700" dirty="0"/>
            </a:br>
            <a:r>
              <a:rPr lang="en-US" sz="2700" dirty="0"/>
              <a:t>loop terminates.</a:t>
            </a:r>
          </a:p>
          <a:p>
            <a:pPr lvl="1" eaLnBrk="1" hangingPunct="1"/>
            <a:endParaRPr lang="pl-PL" sz="2700" dirty="0"/>
          </a:p>
        </p:txBody>
      </p:sp>
      <p:pic>
        <p:nvPicPr>
          <p:cNvPr id="13" name="Picture 4" descr="loc_bd_tunnels.bmp">
            <a:extLst>
              <a:ext uri="{FF2B5EF4-FFF2-40B4-BE49-F238E27FC236}">
                <a16:creationId xmlns:a16="http://schemas.microsoft.com/office/drawing/2014/main" id="{AF8CA1C1-554D-5046-91E6-B4E04AD86650}"/>
              </a:ext>
            </a:extLst>
          </p:cNvPr>
          <p:cNvPicPr>
            <a:picLocks noChangeAspect="1"/>
          </p:cNvPicPr>
          <p:nvPr/>
        </p:nvPicPr>
        <p:blipFill>
          <a:blip r:embed="rId3" cstate="print"/>
          <a:srcRect b="10690"/>
          <a:stretch>
            <a:fillRect/>
          </a:stretch>
        </p:blipFill>
        <p:spPr>
          <a:xfrm>
            <a:off x="3657600" y="2917371"/>
            <a:ext cx="5486400" cy="2873829"/>
          </a:xfrm>
          <a:prstGeom prst="rect">
            <a:avLst/>
          </a:prstGeom>
        </p:spPr>
      </p:pic>
    </p:spTree>
    <p:extLst>
      <p:ext uri="{BB962C8B-B14F-4D97-AF65-F5344CB8AC3E}">
        <p14:creationId xmlns:p14="http://schemas.microsoft.com/office/powerpoint/2010/main" val="4261463655"/>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772400" cy="1143000"/>
          </a:xfrm>
        </p:spPr>
        <p:txBody>
          <a:bodyPr>
            <a:normAutofit/>
          </a:bodyPr>
          <a:lstStyle/>
          <a:p>
            <a:r>
              <a:rPr lang="en-US" dirty="0"/>
              <a:t>Key Careabouts for Critical Applications</a:t>
            </a:r>
          </a:p>
        </p:txBody>
      </p:sp>
      <p:sp>
        <p:nvSpPr>
          <p:cNvPr id="3" name="Content Placeholder 2"/>
          <p:cNvSpPr>
            <a:spLocks noGrp="1"/>
          </p:cNvSpPr>
          <p:nvPr>
            <p:ph idx="1"/>
          </p:nvPr>
        </p:nvSpPr>
        <p:spPr>
          <a:xfrm>
            <a:off x="609600" y="1617408"/>
            <a:ext cx="8229600" cy="4038600"/>
          </a:xfrm>
        </p:spPr>
        <p:txBody>
          <a:bodyPr/>
          <a:lstStyle/>
          <a:p>
            <a:r>
              <a:rPr lang="en-US" b="1" dirty="0"/>
              <a:t>Determinism:</a:t>
            </a:r>
            <a:r>
              <a:rPr lang="en-US" dirty="0"/>
              <a:t> a condition that is met if an operation or application has bounded jitter</a:t>
            </a:r>
          </a:p>
          <a:p>
            <a:pPr>
              <a:buNone/>
            </a:pPr>
            <a:endParaRPr lang="en-US" dirty="0"/>
          </a:p>
        </p:txBody>
      </p:sp>
      <p:cxnSp>
        <p:nvCxnSpPr>
          <p:cNvPr id="4" name="Straight Connector 3"/>
          <p:cNvCxnSpPr/>
          <p:nvPr/>
        </p:nvCxnSpPr>
        <p:spPr bwMode="auto">
          <a:xfrm rot="5400000">
            <a:off x="2019300" y="4229100"/>
            <a:ext cx="2362200" cy="1588"/>
          </a:xfrm>
          <a:prstGeom prst="line">
            <a:avLst/>
          </a:prstGeom>
          <a:solidFill>
            <a:schemeClr val="accent1"/>
          </a:solidFill>
          <a:ln w="9525" cap="flat" cmpd="sng" algn="ctr">
            <a:solidFill>
              <a:schemeClr val="tx1"/>
            </a:solidFill>
            <a:prstDash val="solid"/>
            <a:round/>
            <a:headEnd type="arrow" w="med" len="med"/>
            <a:tailEnd type="none" w="med" len="med"/>
          </a:ln>
          <a:effectLst/>
        </p:spPr>
      </p:cxnSp>
      <p:cxnSp>
        <p:nvCxnSpPr>
          <p:cNvPr id="5" name="Straight Connector 4"/>
          <p:cNvCxnSpPr/>
          <p:nvPr/>
        </p:nvCxnSpPr>
        <p:spPr bwMode="auto">
          <a:xfrm rot="10800000">
            <a:off x="3200400" y="5408614"/>
            <a:ext cx="3429000" cy="1587"/>
          </a:xfrm>
          <a:prstGeom prst="line">
            <a:avLst/>
          </a:prstGeom>
          <a:solidFill>
            <a:schemeClr val="accent1"/>
          </a:solidFill>
          <a:ln w="9525" cap="flat" cmpd="sng" algn="ctr">
            <a:solidFill>
              <a:schemeClr val="tx1"/>
            </a:solidFill>
            <a:prstDash val="solid"/>
            <a:round/>
            <a:headEnd type="arrow" w="med" len="med"/>
            <a:tailEnd type="none" w="med" len="med"/>
          </a:ln>
          <a:effectLst/>
        </p:spPr>
      </p:cxnSp>
      <p:sp>
        <p:nvSpPr>
          <p:cNvPr id="6" name="TextBox 5"/>
          <p:cNvSpPr txBox="1"/>
          <p:nvPr/>
        </p:nvSpPr>
        <p:spPr>
          <a:xfrm>
            <a:off x="2057400" y="4038600"/>
            <a:ext cx="1030090" cy="646331"/>
          </a:xfrm>
          <a:prstGeom prst="rect">
            <a:avLst/>
          </a:prstGeom>
          <a:noFill/>
        </p:spPr>
        <p:txBody>
          <a:bodyPr wrap="none" rtlCol="0">
            <a:spAutoFit/>
          </a:bodyPr>
          <a:lstStyle/>
          <a:p>
            <a:pPr algn="ctr"/>
            <a:r>
              <a:rPr lang="en-US" dirty="0">
                <a:solidFill>
                  <a:prstClr val="black"/>
                </a:solidFill>
              </a:rPr>
              <a:t>Execution</a:t>
            </a:r>
            <a:br>
              <a:rPr lang="en-US" dirty="0">
                <a:solidFill>
                  <a:prstClr val="black"/>
                </a:solidFill>
              </a:rPr>
            </a:br>
            <a:r>
              <a:rPr lang="en-US" dirty="0">
                <a:solidFill>
                  <a:prstClr val="black"/>
                </a:solidFill>
              </a:rPr>
              <a:t>Time (ms)</a:t>
            </a:r>
          </a:p>
        </p:txBody>
      </p:sp>
      <p:sp>
        <p:nvSpPr>
          <p:cNvPr id="7" name="TextBox 6"/>
          <p:cNvSpPr txBox="1"/>
          <p:nvPr/>
        </p:nvSpPr>
        <p:spPr>
          <a:xfrm>
            <a:off x="4343400" y="5562600"/>
            <a:ext cx="965329" cy="369332"/>
          </a:xfrm>
          <a:prstGeom prst="rect">
            <a:avLst/>
          </a:prstGeom>
          <a:noFill/>
        </p:spPr>
        <p:txBody>
          <a:bodyPr wrap="none" rtlCol="0">
            <a:spAutoFit/>
          </a:bodyPr>
          <a:lstStyle/>
          <a:p>
            <a:pPr algn="ctr"/>
            <a:r>
              <a:rPr lang="en-US" dirty="0">
                <a:solidFill>
                  <a:prstClr val="black"/>
                </a:solidFill>
              </a:rPr>
              <a:t>Iterations</a:t>
            </a:r>
          </a:p>
        </p:txBody>
      </p:sp>
      <p:cxnSp>
        <p:nvCxnSpPr>
          <p:cNvPr id="8" name="Straight Connector 7"/>
          <p:cNvCxnSpPr/>
          <p:nvPr/>
        </p:nvCxnSpPr>
        <p:spPr bwMode="auto">
          <a:xfrm rot="5400000" flipH="1" flipV="1">
            <a:off x="2932906" y="4762500"/>
            <a:ext cx="12961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rot="5400000" flipH="1" flipV="1">
            <a:off x="3466306" y="4838700"/>
            <a:ext cx="11437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rot="5400000" flipH="1" flipV="1">
            <a:off x="3809206" y="4724400"/>
            <a:ext cx="13723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rot="5400000" flipH="1" flipV="1">
            <a:off x="4456906" y="4914900"/>
            <a:ext cx="9913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rot="5400000" flipH="1" flipV="1">
            <a:off x="4495006" y="4419600"/>
            <a:ext cx="198199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rot="5400000" flipH="1" flipV="1">
            <a:off x="5219303" y="4686697"/>
            <a:ext cx="1448594"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 name="TextBox 13"/>
          <p:cNvSpPr txBox="1"/>
          <p:nvPr/>
        </p:nvSpPr>
        <p:spPr>
          <a:xfrm>
            <a:off x="3429000" y="3657600"/>
            <a:ext cx="290464" cy="369332"/>
          </a:xfrm>
          <a:prstGeom prst="rect">
            <a:avLst/>
          </a:prstGeom>
          <a:noFill/>
        </p:spPr>
        <p:txBody>
          <a:bodyPr wrap="none" rtlCol="0">
            <a:spAutoFit/>
          </a:bodyPr>
          <a:lstStyle/>
          <a:p>
            <a:r>
              <a:rPr lang="en-US" dirty="0">
                <a:solidFill>
                  <a:prstClr val="black"/>
                </a:solidFill>
              </a:rPr>
              <a:t>2</a:t>
            </a:r>
          </a:p>
        </p:txBody>
      </p:sp>
      <p:sp>
        <p:nvSpPr>
          <p:cNvPr id="15" name="TextBox 14"/>
          <p:cNvSpPr txBox="1"/>
          <p:nvPr/>
        </p:nvSpPr>
        <p:spPr>
          <a:xfrm>
            <a:off x="3810000" y="3810000"/>
            <a:ext cx="449162" cy="369332"/>
          </a:xfrm>
          <a:prstGeom prst="rect">
            <a:avLst/>
          </a:prstGeom>
          <a:noFill/>
        </p:spPr>
        <p:txBody>
          <a:bodyPr wrap="none" rtlCol="0">
            <a:spAutoFit/>
          </a:bodyPr>
          <a:lstStyle/>
          <a:p>
            <a:r>
              <a:rPr lang="en-US" dirty="0">
                <a:solidFill>
                  <a:prstClr val="black"/>
                </a:solidFill>
              </a:rPr>
              <a:t>1.9</a:t>
            </a:r>
          </a:p>
        </p:txBody>
      </p:sp>
      <p:sp>
        <p:nvSpPr>
          <p:cNvPr id="16" name="TextBox 15"/>
          <p:cNvSpPr txBox="1"/>
          <p:nvPr/>
        </p:nvSpPr>
        <p:spPr>
          <a:xfrm>
            <a:off x="4267200" y="3581400"/>
            <a:ext cx="449162" cy="369332"/>
          </a:xfrm>
          <a:prstGeom prst="rect">
            <a:avLst/>
          </a:prstGeom>
          <a:noFill/>
        </p:spPr>
        <p:txBody>
          <a:bodyPr wrap="none" rtlCol="0">
            <a:spAutoFit/>
          </a:bodyPr>
          <a:lstStyle/>
          <a:p>
            <a:r>
              <a:rPr lang="en-US" dirty="0">
                <a:solidFill>
                  <a:prstClr val="black"/>
                </a:solidFill>
              </a:rPr>
              <a:t>2.1</a:t>
            </a:r>
          </a:p>
        </p:txBody>
      </p:sp>
      <p:sp>
        <p:nvSpPr>
          <p:cNvPr id="17" name="TextBox 16"/>
          <p:cNvSpPr txBox="1"/>
          <p:nvPr/>
        </p:nvSpPr>
        <p:spPr>
          <a:xfrm>
            <a:off x="4724400" y="4050268"/>
            <a:ext cx="449162" cy="369332"/>
          </a:xfrm>
          <a:prstGeom prst="rect">
            <a:avLst/>
          </a:prstGeom>
          <a:noFill/>
        </p:spPr>
        <p:txBody>
          <a:bodyPr wrap="none" rtlCol="0">
            <a:spAutoFit/>
          </a:bodyPr>
          <a:lstStyle/>
          <a:p>
            <a:r>
              <a:rPr lang="en-US" dirty="0">
                <a:solidFill>
                  <a:prstClr val="black"/>
                </a:solidFill>
              </a:rPr>
              <a:t>1.3</a:t>
            </a:r>
          </a:p>
        </p:txBody>
      </p:sp>
      <p:sp>
        <p:nvSpPr>
          <p:cNvPr id="18" name="TextBox 17"/>
          <p:cNvSpPr txBox="1"/>
          <p:nvPr/>
        </p:nvSpPr>
        <p:spPr>
          <a:xfrm>
            <a:off x="5257800" y="3059668"/>
            <a:ext cx="449162" cy="369332"/>
          </a:xfrm>
          <a:prstGeom prst="rect">
            <a:avLst/>
          </a:prstGeom>
          <a:noFill/>
        </p:spPr>
        <p:txBody>
          <a:bodyPr wrap="none" rtlCol="0">
            <a:spAutoFit/>
          </a:bodyPr>
          <a:lstStyle/>
          <a:p>
            <a:r>
              <a:rPr lang="en-US" dirty="0">
                <a:solidFill>
                  <a:prstClr val="black"/>
                </a:solidFill>
              </a:rPr>
              <a:t>2.8</a:t>
            </a:r>
          </a:p>
        </p:txBody>
      </p:sp>
      <p:sp>
        <p:nvSpPr>
          <p:cNvPr id="19" name="TextBox 18"/>
          <p:cNvSpPr txBox="1"/>
          <p:nvPr/>
        </p:nvSpPr>
        <p:spPr>
          <a:xfrm>
            <a:off x="5715000" y="3505200"/>
            <a:ext cx="449162" cy="369332"/>
          </a:xfrm>
          <a:prstGeom prst="rect">
            <a:avLst/>
          </a:prstGeom>
          <a:noFill/>
        </p:spPr>
        <p:txBody>
          <a:bodyPr wrap="none" rtlCol="0">
            <a:spAutoFit/>
          </a:bodyPr>
          <a:lstStyle/>
          <a:p>
            <a:r>
              <a:rPr lang="en-US" dirty="0">
                <a:solidFill>
                  <a:prstClr val="black"/>
                </a:solidFill>
              </a:rPr>
              <a:t>2.1</a:t>
            </a:r>
          </a:p>
        </p:txBody>
      </p:sp>
      <p:cxnSp>
        <p:nvCxnSpPr>
          <p:cNvPr id="20" name="Straight Connector 19"/>
          <p:cNvCxnSpPr/>
          <p:nvPr/>
        </p:nvCxnSpPr>
        <p:spPr bwMode="auto">
          <a:xfrm>
            <a:off x="3200400" y="4114800"/>
            <a:ext cx="3124200" cy="1588"/>
          </a:xfrm>
          <a:prstGeom prst="line">
            <a:avLst/>
          </a:prstGeom>
          <a:solidFill>
            <a:schemeClr val="accent1"/>
          </a:solidFill>
          <a:ln w="38100" cap="flat" cmpd="sng" algn="ctr">
            <a:solidFill>
              <a:srgbClr val="006699"/>
            </a:solidFill>
            <a:prstDash val="solid"/>
            <a:round/>
            <a:headEnd type="none" w="med" len="med"/>
            <a:tailEnd type="none" w="med" len="med"/>
          </a:ln>
          <a:effectLst/>
        </p:spPr>
      </p:cxnSp>
      <p:cxnSp>
        <p:nvCxnSpPr>
          <p:cNvPr id="22" name="Straight Arrow Connector 21"/>
          <p:cNvCxnSpPr/>
          <p:nvPr/>
        </p:nvCxnSpPr>
        <p:spPr bwMode="auto">
          <a:xfrm rot="5400000">
            <a:off x="6019006" y="3886200"/>
            <a:ext cx="914400" cy="1588"/>
          </a:xfrm>
          <a:prstGeom prst="straightConnector1">
            <a:avLst/>
          </a:prstGeom>
          <a:solidFill>
            <a:schemeClr val="accent1"/>
          </a:solidFill>
          <a:ln w="38100" cap="flat" cmpd="sng" algn="ctr">
            <a:solidFill>
              <a:srgbClr val="006699"/>
            </a:solidFill>
            <a:prstDash val="solid"/>
            <a:round/>
            <a:headEnd type="arrow"/>
            <a:tailEnd type="arrow"/>
          </a:ln>
          <a:effectLst/>
        </p:spPr>
      </p:cxnSp>
      <p:sp>
        <p:nvSpPr>
          <p:cNvPr id="23" name="TextBox 22"/>
          <p:cNvSpPr txBox="1"/>
          <p:nvPr/>
        </p:nvSpPr>
        <p:spPr>
          <a:xfrm>
            <a:off x="6555629" y="3669268"/>
            <a:ext cx="639919" cy="400110"/>
          </a:xfrm>
          <a:prstGeom prst="rect">
            <a:avLst/>
          </a:prstGeom>
          <a:solidFill>
            <a:srgbClr val="006699"/>
          </a:solidFill>
          <a:ln>
            <a:solidFill>
              <a:srgbClr val="006699"/>
            </a:solidFill>
          </a:ln>
        </p:spPr>
        <p:style>
          <a:lnRef idx="1">
            <a:schemeClr val="accent2"/>
          </a:lnRef>
          <a:fillRef idx="3">
            <a:schemeClr val="accent2"/>
          </a:fillRef>
          <a:effectRef idx="2">
            <a:schemeClr val="accent2"/>
          </a:effectRef>
          <a:fontRef idx="minor">
            <a:schemeClr val="lt1"/>
          </a:fontRef>
        </p:style>
        <p:txBody>
          <a:bodyPr wrap="none" rtlCol="0">
            <a:spAutoFit/>
          </a:bodyPr>
          <a:lstStyle/>
          <a:p>
            <a:pPr algn="ctr"/>
            <a:r>
              <a:rPr lang="en-US" sz="2000" dirty="0">
                <a:solidFill>
                  <a:prstClr val="white"/>
                </a:solidFill>
              </a:rPr>
              <a:t>Jitter</a:t>
            </a:r>
          </a:p>
        </p:txBody>
      </p:sp>
      <p:cxnSp>
        <p:nvCxnSpPr>
          <p:cNvPr id="24" name="Straight Arrow Connector 23"/>
          <p:cNvCxnSpPr/>
          <p:nvPr/>
        </p:nvCxnSpPr>
        <p:spPr bwMode="auto">
          <a:xfrm rot="16200000" flipH="1">
            <a:off x="2667000" y="3581400"/>
            <a:ext cx="533400" cy="381000"/>
          </a:xfrm>
          <a:prstGeom prst="straightConnector1">
            <a:avLst/>
          </a:prstGeom>
          <a:solidFill>
            <a:schemeClr val="accent1"/>
          </a:solidFill>
          <a:ln w="38100" cap="flat" cmpd="sng" algn="ctr">
            <a:solidFill>
              <a:srgbClr val="006699"/>
            </a:solidFill>
            <a:prstDash val="solid"/>
            <a:round/>
            <a:headEnd type="none" w="med" len="med"/>
            <a:tailEnd type="arrow"/>
          </a:ln>
          <a:effectLst/>
        </p:spPr>
      </p:cxnSp>
      <p:cxnSp>
        <p:nvCxnSpPr>
          <p:cNvPr id="26" name="Straight Connector 25"/>
          <p:cNvCxnSpPr/>
          <p:nvPr/>
        </p:nvCxnSpPr>
        <p:spPr bwMode="auto">
          <a:xfrm>
            <a:off x="3276600" y="3048000"/>
            <a:ext cx="2971800" cy="1588"/>
          </a:xfrm>
          <a:prstGeom prst="line">
            <a:avLst/>
          </a:prstGeom>
          <a:solidFill>
            <a:schemeClr val="accent1"/>
          </a:solidFill>
          <a:ln w="28575" cap="flat" cmpd="sng" algn="ctr">
            <a:solidFill>
              <a:schemeClr val="tx2"/>
            </a:solidFill>
            <a:prstDash val="lgDash"/>
            <a:round/>
            <a:headEnd type="none" w="med" len="med"/>
            <a:tailEnd type="none" w="med" len="med"/>
          </a:ln>
          <a:effectLst/>
        </p:spPr>
      </p:cxnSp>
      <p:cxnSp>
        <p:nvCxnSpPr>
          <p:cNvPr id="27" name="Straight Arrow Connector 26"/>
          <p:cNvCxnSpPr/>
          <p:nvPr/>
        </p:nvCxnSpPr>
        <p:spPr bwMode="auto">
          <a:xfrm rot="10800000">
            <a:off x="6477000" y="3048000"/>
            <a:ext cx="762000" cy="1588"/>
          </a:xfrm>
          <a:prstGeom prst="straightConnector1">
            <a:avLst/>
          </a:prstGeom>
          <a:solidFill>
            <a:schemeClr val="accent1"/>
          </a:solidFill>
          <a:ln w="38100" cap="flat" cmpd="sng" algn="ctr">
            <a:solidFill>
              <a:schemeClr val="tx2"/>
            </a:solidFill>
            <a:prstDash val="solid"/>
            <a:round/>
            <a:headEnd type="none" w="med" len="med"/>
            <a:tailEnd type="arrow"/>
          </a:ln>
          <a:effectLst/>
        </p:spPr>
      </p:cxnSp>
      <p:sp>
        <p:nvSpPr>
          <p:cNvPr id="29" name="TextBox 28"/>
          <p:cNvSpPr txBox="1"/>
          <p:nvPr/>
        </p:nvSpPr>
        <p:spPr>
          <a:xfrm>
            <a:off x="7270742" y="2831068"/>
            <a:ext cx="1644657" cy="830997"/>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1600" dirty="0">
                <a:solidFill>
                  <a:prstClr val="white"/>
                </a:solidFill>
              </a:rPr>
              <a:t>Bound (for hard</a:t>
            </a:r>
            <a:br>
              <a:rPr lang="en-US" sz="1600" dirty="0">
                <a:solidFill>
                  <a:prstClr val="white"/>
                </a:solidFill>
              </a:rPr>
            </a:br>
            <a:r>
              <a:rPr lang="en-US" sz="1600" dirty="0">
                <a:solidFill>
                  <a:prstClr val="white"/>
                </a:solidFill>
              </a:rPr>
              <a:t>real-time systems)</a:t>
            </a:r>
          </a:p>
        </p:txBody>
      </p:sp>
      <p:sp>
        <p:nvSpPr>
          <p:cNvPr id="30" name="TextBox 29"/>
          <p:cNvSpPr txBox="1"/>
          <p:nvPr/>
        </p:nvSpPr>
        <p:spPr>
          <a:xfrm>
            <a:off x="6248400" y="5421868"/>
            <a:ext cx="479618" cy="369332"/>
          </a:xfrm>
          <a:prstGeom prst="rect">
            <a:avLst/>
          </a:prstGeom>
          <a:noFill/>
        </p:spPr>
        <p:txBody>
          <a:bodyPr wrap="none" rtlCol="0">
            <a:spAutoFit/>
          </a:bodyPr>
          <a:lstStyle/>
          <a:p>
            <a:r>
              <a:rPr lang="en-US" dirty="0">
                <a:solidFill>
                  <a:prstClr val="black"/>
                </a:solidFill>
              </a:rPr>
              <a:t>…n</a:t>
            </a:r>
          </a:p>
        </p:txBody>
      </p:sp>
      <p:sp>
        <p:nvSpPr>
          <p:cNvPr id="31" name="TextBox 30"/>
          <p:cNvSpPr txBox="1"/>
          <p:nvPr/>
        </p:nvSpPr>
        <p:spPr>
          <a:xfrm>
            <a:off x="626534" y="3276600"/>
            <a:ext cx="2041244" cy="369332"/>
          </a:xfrm>
          <a:prstGeom prst="rect">
            <a:avLst/>
          </a:prstGeom>
          <a:solidFill>
            <a:srgbClr val="006699"/>
          </a:solidFill>
          <a:ln>
            <a:solidFill>
              <a:srgbClr val="006699"/>
            </a:solidFill>
          </a:ln>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dirty="0">
                <a:solidFill>
                  <a:prstClr val="white"/>
                </a:solidFill>
              </a:rPr>
              <a:t>Mean = 2.03 ms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20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ctrTitle"/>
          </p:nvPr>
        </p:nvSpPr>
        <p:spPr>
          <a:xfrm>
            <a:off x="295275" y="921220"/>
            <a:ext cx="8553450" cy="2498255"/>
          </a:xfrm>
        </p:spPr>
        <p:txBody>
          <a:bodyPr/>
          <a:lstStyle/>
          <a:p>
            <a:r>
              <a:rPr lang="en-US" dirty="0"/>
              <a:t>Introduction to LabVIEW Real-Time</a:t>
            </a:r>
          </a:p>
        </p:txBody>
      </p:sp>
      <p:sp>
        <p:nvSpPr>
          <p:cNvPr id="5" name="Subtitle 4"/>
          <p:cNvSpPr>
            <a:spLocks noGrp="1"/>
          </p:cNvSpPr>
          <p:nvPr>
            <p:ph type="subTitle" idx="1"/>
          </p:nvPr>
        </p:nvSpPr>
        <p:spPr>
          <a:xfrm>
            <a:off x="590550" y="3634650"/>
            <a:ext cx="8053388" cy="2308950"/>
          </a:xfrm>
        </p:spPr>
        <p:txBody>
          <a:bodyPr/>
          <a:lstStyle/>
          <a:p>
            <a:endParaRPr lang="en-US" dirty="0"/>
          </a:p>
        </p:txBody>
      </p:sp>
      <p:sp>
        <p:nvSpPr>
          <p:cNvPr id="7" name="TextBox 6"/>
          <p:cNvSpPr txBox="1"/>
          <p:nvPr/>
        </p:nvSpPr>
        <p:spPr>
          <a:xfrm>
            <a:off x="345187" y="6477000"/>
            <a:ext cx="1864613" cy="276999"/>
          </a:xfrm>
          <a:prstGeom prst="rect">
            <a:avLst/>
          </a:prstGeom>
          <a:noFill/>
        </p:spPr>
        <p:txBody>
          <a:bodyPr wrap="none" rtlCol="0">
            <a:spAutoFit/>
          </a:bodyPr>
          <a:lstStyle/>
          <a:p>
            <a:r>
              <a:rPr lang="en-US" sz="1200" dirty="0"/>
              <a:t>ni.com/students/learn-</a:t>
            </a:r>
            <a:r>
              <a:rPr lang="en-US" sz="1200" dirty="0" err="1"/>
              <a:t>rio</a:t>
            </a:r>
            <a:endParaRPr lang="en-US" sz="1200" dirty="0"/>
          </a:p>
        </p:txBody>
      </p:sp>
    </p:spTree>
    <p:extLst>
      <p:ext uri="{BB962C8B-B14F-4D97-AF65-F5344CB8AC3E}">
        <p14:creationId xmlns:p14="http://schemas.microsoft.com/office/powerpoint/2010/main" val="1264055752"/>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73935" y="157577"/>
            <a:ext cx="8170003" cy="964092"/>
          </a:xfrm>
        </p:spPr>
        <p:txBody>
          <a:bodyPr/>
          <a:lstStyle/>
          <a:p>
            <a:r>
              <a:rPr lang="en-US" dirty="0"/>
              <a:t>NI Linux Real-Time</a:t>
            </a:r>
          </a:p>
        </p:txBody>
      </p:sp>
      <p:sp>
        <p:nvSpPr>
          <p:cNvPr id="3" name="Content Placeholder 2"/>
          <p:cNvSpPr>
            <a:spLocks noGrp="1"/>
          </p:cNvSpPr>
          <p:nvPr>
            <p:ph idx="1"/>
          </p:nvPr>
        </p:nvSpPr>
        <p:spPr>
          <a:xfrm>
            <a:off x="440200" y="1253623"/>
            <a:ext cx="8174242" cy="4448069"/>
          </a:xfrm>
        </p:spPr>
        <p:txBody>
          <a:bodyPr>
            <a:normAutofit/>
          </a:bodyPr>
          <a:lstStyle/>
          <a:p>
            <a:r>
              <a:rPr lang="en-US" sz="2000" dirty="0"/>
              <a:t>Unlock the vast Linux </a:t>
            </a:r>
            <a:r>
              <a:rPr lang="en-US" sz="2000" b="1" dirty="0">
                <a:solidFill>
                  <a:schemeClr val="accent1"/>
                </a:solidFill>
              </a:rPr>
              <a:t>ecosystem</a:t>
            </a:r>
            <a:endParaRPr lang="en-US" sz="2000" dirty="0"/>
          </a:p>
        </p:txBody>
      </p:sp>
      <p:pic>
        <p:nvPicPr>
          <p:cNvPr id="4098" name="Picture 2" descr="http://upload.wikimedia.org/wikipedia/commons/thumb/3/35/Tux.svg/512px-Tux.svg.png"/>
          <p:cNvPicPr>
            <a:picLocks noChangeAspect="1" noChangeArrowheads="1"/>
          </p:cNvPicPr>
          <p:nvPr/>
        </p:nvPicPr>
        <p:blipFill>
          <a:blip r:embed="rId3" cstate="screen"/>
          <a:srcRect/>
          <a:stretch>
            <a:fillRect/>
          </a:stretch>
        </p:blipFill>
        <p:spPr bwMode="auto">
          <a:xfrm>
            <a:off x="8033997" y="221224"/>
            <a:ext cx="829784" cy="962679"/>
          </a:xfrm>
          <a:prstGeom prst="rect">
            <a:avLst/>
          </a:prstGeom>
          <a:noFill/>
        </p:spPr>
      </p:pic>
      <p:sp>
        <p:nvSpPr>
          <p:cNvPr id="6" name="Rectangle 5"/>
          <p:cNvSpPr/>
          <p:nvPr/>
        </p:nvSpPr>
        <p:spPr>
          <a:xfrm>
            <a:off x="0" y="2250002"/>
            <a:ext cx="9144000" cy="1702582"/>
          </a:xfrm>
          <a:prstGeom prst="rect">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 name="Group 17"/>
          <p:cNvGrpSpPr/>
          <p:nvPr/>
        </p:nvGrpSpPr>
        <p:grpSpPr>
          <a:xfrm>
            <a:off x="839766" y="4036554"/>
            <a:ext cx="7361673" cy="1597362"/>
            <a:chOff x="2849932" y="2940582"/>
            <a:chExt cx="7361673" cy="773823"/>
          </a:xfrm>
        </p:grpSpPr>
        <p:sp>
          <p:nvSpPr>
            <p:cNvPr id="8" name="TextBox 18"/>
            <p:cNvSpPr txBox="1"/>
            <p:nvPr/>
          </p:nvSpPr>
          <p:spPr>
            <a:xfrm>
              <a:off x="2849932" y="2940583"/>
              <a:ext cx="981358" cy="773822"/>
            </a:xfrm>
            <a:prstGeom prst="rect">
              <a:avLst/>
            </a:prstGeom>
            <a:noFill/>
          </p:spPr>
          <p:txBody>
            <a:bodyPr wrap="none" tIns="0" rtlCol="0">
              <a:spAutoFit/>
            </a:bodyPr>
            <a:lstStyle/>
            <a:p>
              <a:pPr algn="ctr">
                <a:lnSpc>
                  <a:spcPct val="120000"/>
                </a:lnSpc>
              </a:pPr>
              <a:r>
                <a:rPr lang="en-US" sz="1400" dirty="0">
                  <a:latin typeface="Univers LT Std 45 Light"/>
                  <a:cs typeface="Univers LT Std 45 Light"/>
                </a:rPr>
                <a:t>Raima</a:t>
              </a:r>
            </a:p>
            <a:p>
              <a:pPr algn="ctr">
                <a:lnSpc>
                  <a:spcPct val="120000"/>
                </a:lnSpc>
              </a:pPr>
              <a:r>
                <a:rPr lang="en-US" sz="1400" dirty="0">
                  <a:latin typeface="Univers LT Std 45 Light"/>
                  <a:cs typeface="Univers LT Std 45 Light"/>
                </a:rPr>
                <a:t>MySQL</a:t>
              </a:r>
            </a:p>
            <a:p>
              <a:pPr algn="ctr">
                <a:lnSpc>
                  <a:spcPct val="120000"/>
                </a:lnSpc>
              </a:pPr>
              <a:r>
                <a:rPr lang="en-US" sz="1400" dirty="0">
                  <a:latin typeface="Univers LT Std 45 Light"/>
                  <a:cs typeface="Univers LT Std 45 Light"/>
                </a:rPr>
                <a:t>SQLite</a:t>
              </a:r>
            </a:p>
            <a:p>
              <a:pPr algn="ctr">
                <a:lnSpc>
                  <a:spcPct val="120000"/>
                </a:lnSpc>
              </a:pPr>
              <a:r>
                <a:rPr lang="en-US" sz="1400" dirty="0">
                  <a:latin typeface="Univers LT Std 45 Light"/>
                  <a:cs typeface="Univers LT Std 45 Light"/>
                </a:rPr>
                <a:t>MongoDB</a:t>
              </a:r>
            </a:p>
            <a:p>
              <a:pPr algn="ctr">
                <a:lnSpc>
                  <a:spcPct val="120000"/>
                </a:lnSpc>
              </a:pPr>
              <a:r>
                <a:rPr lang="en-US" sz="1400" dirty="0">
                  <a:latin typeface="Univers LT Std 45 Light"/>
                  <a:cs typeface="Univers LT Std 45 Light"/>
                </a:rPr>
                <a:t>CouchDB</a:t>
              </a:r>
            </a:p>
            <a:p>
              <a:pPr algn="ctr">
                <a:lnSpc>
                  <a:spcPct val="120000"/>
                </a:lnSpc>
              </a:pPr>
              <a:endParaRPr lang="en-US" sz="1400" dirty="0">
                <a:latin typeface="Univers LT Std 45 Light"/>
                <a:cs typeface="Univers LT Std 45 Light"/>
              </a:endParaRPr>
            </a:p>
          </p:txBody>
        </p:sp>
        <p:sp>
          <p:nvSpPr>
            <p:cNvPr id="9" name="TextBox 19"/>
            <p:cNvSpPr txBox="1"/>
            <p:nvPr/>
          </p:nvSpPr>
          <p:spPr>
            <a:xfrm>
              <a:off x="4740723" y="2940582"/>
              <a:ext cx="1468671" cy="773822"/>
            </a:xfrm>
            <a:prstGeom prst="rect">
              <a:avLst/>
            </a:prstGeom>
            <a:noFill/>
          </p:spPr>
          <p:txBody>
            <a:bodyPr wrap="none" tIns="0" rtlCol="0">
              <a:spAutoFit/>
            </a:bodyPr>
            <a:lstStyle/>
            <a:p>
              <a:pPr algn="ctr">
                <a:lnSpc>
                  <a:spcPct val="120000"/>
                </a:lnSpc>
              </a:pPr>
              <a:r>
                <a:rPr lang="en-US" sz="1400" dirty="0">
                  <a:latin typeface="Univers LT Std 45 Light"/>
                  <a:cs typeface="Univers LT Std 45 Light"/>
                </a:rPr>
                <a:t>OpenVPN</a:t>
              </a:r>
            </a:p>
            <a:p>
              <a:pPr algn="ctr">
                <a:lnSpc>
                  <a:spcPct val="120000"/>
                </a:lnSpc>
              </a:pPr>
              <a:r>
                <a:rPr lang="en-US" sz="1400" dirty="0">
                  <a:latin typeface="Univers LT Std 45 Light"/>
                  <a:cs typeface="Univers LT Std 45 Light"/>
                </a:rPr>
                <a:t>IP Tables</a:t>
              </a:r>
            </a:p>
            <a:p>
              <a:pPr algn="ctr">
                <a:lnSpc>
                  <a:spcPct val="120000"/>
                </a:lnSpc>
              </a:pPr>
              <a:r>
                <a:rPr lang="en-US" sz="1400" dirty="0">
                  <a:latin typeface="Univers LT Std 45 Light"/>
                  <a:cs typeface="Univers LT Std 45 Light"/>
                </a:rPr>
                <a:t>System Logging</a:t>
              </a:r>
            </a:p>
            <a:p>
              <a:pPr algn="ctr">
                <a:lnSpc>
                  <a:spcPct val="120000"/>
                </a:lnSpc>
              </a:pPr>
              <a:r>
                <a:rPr lang="en-US" sz="1400" dirty="0">
                  <a:latin typeface="Univers LT Std 45 Light"/>
                  <a:cs typeface="Univers LT Std 45 Light"/>
                </a:rPr>
                <a:t>fail2ban</a:t>
              </a:r>
            </a:p>
            <a:p>
              <a:pPr algn="ctr">
                <a:lnSpc>
                  <a:spcPct val="120000"/>
                </a:lnSpc>
              </a:pPr>
              <a:r>
                <a:rPr lang="en-US" sz="1400" dirty="0">
                  <a:latin typeface="Univers LT Std 45 Light"/>
                  <a:cs typeface="Univers LT Std 45 Light"/>
                </a:rPr>
                <a:t>denyhost</a:t>
              </a:r>
            </a:p>
            <a:p>
              <a:pPr algn="ctr">
                <a:lnSpc>
                  <a:spcPct val="120000"/>
                </a:lnSpc>
              </a:pPr>
              <a:endParaRPr lang="en-US" sz="1400" dirty="0">
                <a:latin typeface="Univers LT Std 45 Light"/>
                <a:cs typeface="Univers LT Std 45 Light"/>
              </a:endParaRPr>
            </a:p>
          </p:txBody>
        </p:sp>
        <p:sp>
          <p:nvSpPr>
            <p:cNvPr id="10" name="TextBox 20"/>
            <p:cNvSpPr txBox="1"/>
            <p:nvPr/>
          </p:nvSpPr>
          <p:spPr>
            <a:xfrm>
              <a:off x="7129338" y="2940582"/>
              <a:ext cx="1330814" cy="773822"/>
            </a:xfrm>
            <a:prstGeom prst="rect">
              <a:avLst/>
            </a:prstGeom>
            <a:noFill/>
          </p:spPr>
          <p:txBody>
            <a:bodyPr wrap="none" tIns="0" rtlCol="0">
              <a:spAutoFit/>
            </a:bodyPr>
            <a:lstStyle/>
            <a:p>
              <a:pPr algn="ctr">
                <a:lnSpc>
                  <a:spcPct val="120000"/>
                </a:lnSpc>
              </a:pPr>
              <a:r>
                <a:rPr lang="en-US" sz="1400" dirty="0">
                  <a:latin typeface="Univers LT Std 45 Light"/>
                  <a:cs typeface="Univers LT Std 45 Light"/>
                </a:rPr>
                <a:t>C/C++</a:t>
              </a:r>
            </a:p>
            <a:p>
              <a:pPr algn="ctr">
                <a:lnSpc>
                  <a:spcPct val="120000"/>
                </a:lnSpc>
              </a:pPr>
              <a:r>
                <a:rPr lang="en-US" sz="1400" dirty="0">
                  <a:latin typeface="Univers LT Std 45 Light"/>
                  <a:cs typeface="Univers LT Std 45 Light"/>
                </a:rPr>
                <a:t>Shell Scripting</a:t>
              </a:r>
            </a:p>
            <a:p>
              <a:pPr algn="ctr">
                <a:lnSpc>
                  <a:spcPct val="120000"/>
                </a:lnSpc>
              </a:pPr>
              <a:r>
                <a:rPr lang="en-US" sz="1400" dirty="0">
                  <a:latin typeface="Univers LT Std 45 Light"/>
                  <a:cs typeface="Univers LT Std 45 Light"/>
                </a:rPr>
                <a:t>Python</a:t>
              </a:r>
              <a:br>
                <a:rPr lang="en-US" sz="1400" dirty="0">
                  <a:latin typeface="Univers LT Std 45 Light"/>
                  <a:cs typeface="Univers LT Std 45 Light"/>
                </a:rPr>
              </a:br>
              <a:r>
                <a:rPr lang="en-US" sz="1400" dirty="0">
                  <a:latin typeface="Univers LT Std 45 Light"/>
                  <a:cs typeface="Univers LT Std 45 Light"/>
                </a:rPr>
                <a:t>Ruby</a:t>
              </a:r>
              <a:br>
                <a:rPr lang="en-US" sz="1400" dirty="0">
                  <a:latin typeface="Univers LT Std 45 Light"/>
                  <a:cs typeface="Univers LT Std 45 Light"/>
                </a:rPr>
              </a:br>
              <a:r>
                <a:rPr lang="en-US" sz="1400" dirty="0">
                  <a:latin typeface="Univers LT Std 45 Light"/>
                  <a:cs typeface="Univers LT Std 45 Light"/>
                </a:rPr>
                <a:t>Perl</a:t>
              </a:r>
            </a:p>
            <a:p>
              <a:pPr algn="ctr">
                <a:lnSpc>
                  <a:spcPct val="120000"/>
                </a:lnSpc>
              </a:pPr>
              <a:endParaRPr lang="en-US" sz="1400" dirty="0">
                <a:latin typeface="Univers LT Std 45 Light"/>
                <a:cs typeface="Univers LT Std 45 Light"/>
              </a:endParaRPr>
            </a:p>
          </p:txBody>
        </p:sp>
        <p:sp>
          <p:nvSpPr>
            <p:cNvPr id="11" name="TextBox 21"/>
            <p:cNvSpPr txBox="1"/>
            <p:nvPr/>
          </p:nvSpPr>
          <p:spPr>
            <a:xfrm>
              <a:off x="9489933" y="2940582"/>
              <a:ext cx="721672" cy="648579"/>
            </a:xfrm>
            <a:prstGeom prst="rect">
              <a:avLst/>
            </a:prstGeom>
            <a:noFill/>
          </p:spPr>
          <p:txBody>
            <a:bodyPr wrap="none" tIns="0" rtlCol="0">
              <a:spAutoFit/>
            </a:bodyPr>
            <a:lstStyle/>
            <a:p>
              <a:pPr algn="ctr">
                <a:lnSpc>
                  <a:spcPct val="120000"/>
                </a:lnSpc>
              </a:pPr>
              <a:r>
                <a:rPr lang="en-US" sz="1400" dirty="0">
                  <a:latin typeface="Univers LT Std 45 Light"/>
                  <a:cs typeface="Univers LT Std 45 Light"/>
                </a:rPr>
                <a:t>Isshd</a:t>
              </a:r>
            </a:p>
            <a:p>
              <a:pPr algn="ctr">
                <a:lnSpc>
                  <a:spcPct val="120000"/>
                </a:lnSpc>
              </a:pPr>
              <a:r>
                <a:rPr lang="en-US" sz="1400" dirty="0">
                  <a:latin typeface="Univers LT Std 45 Light"/>
                  <a:cs typeface="Univers LT Std 45 Light"/>
                </a:rPr>
                <a:t>IPv6</a:t>
              </a:r>
              <a:br>
                <a:rPr lang="en-US" sz="1400" dirty="0">
                  <a:latin typeface="Univers LT Std 45 Light"/>
                  <a:cs typeface="Univers LT Std 45 Light"/>
                </a:rPr>
              </a:br>
              <a:r>
                <a:rPr lang="en-US" sz="1400" dirty="0">
                  <a:latin typeface="Univers LT Std 45 Light"/>
                  <a:cs typeface="Univers LT Std 45 Light"/>
                </a:rPr>
                <a:t>SNMP</a:t>
              </a:r>
            </a:p>
            <a:p>
              <a:pPr algn="ctr">
                <a:lnSpc>
                  <a:spcPct val="120000"/>
                </a:lnSpc>
              </a:pPr>
              <a:r>
                <a:rPr lang="en-US" sz="1400" dirty="0">
                  <a:latin typeface="Univers LT Std 45 Light"/>
                  <a:cs typeface="Univers LT Std 45 Light"/>
                </a:rPr>
                <a:t>NTP</a:t>
              </a:r>
              <a:br>
                <a:rPr lang="en-US" sz="1400" dirty="0">
                  <a:latin typeface="Univers LT Std 45 Light"/>
                  <a:cs typeface="Univers LT Std 45 Light"/>
                </a:rPr>
              </a:br>
              <a:r>
                <a:rPr lang="en-US" sz="1400" dirty="0">
                  <a:latin typeface="Univers LT Std 45 Light"/>
                  <a:cs typeface="Univers LT Std 45 Light"/>
                </a:rPr>
                <a:t>netstat</a:t>
              </a:r>
            </a:p>
          </p:txBody>
        </p:sp>
      </p:grpSp>
      <p:sp>
        <p:nvSpPr>
          <p:cNvPr id="12" name="Title 1"/>
          <p:cNvSpPr txBox="1">
            <a:spLocks/>
          </p:cNvSpPr>
          <p:nvPr/>
        </p:nvSpPr>
        <p:spPr>
          <a:xfrm>
            <a:off x="523037" y="2586710"/>
            <a:ext cx="1686788" cy="1956600"/>
          </a:xfrm>
          <a:prstGeom prst="rect">
            <a:avLst/>
          </a:prstGeom>
        </p:spPr>
        <p:txBody>
          <a:bodyPr lIns="117136" tIns="58568" rIns="117136" bIns="58568" anchor="ctr"/>
          <a:lstStyle/>
          <a:p>
            <a:pPr algn="ctr" defTabSz="585593" fontAlgn="auto">
              <a:spcAft>
                <a:spcPts val="0"/>
              </a:spcAft>
              <a:defRPr/>
            </a:pPr>
            <a:r>
              <a:rPr lang="en-US" sz="1400" b="1" dirty="0">
                <a:solidFill>
                  <a:schemeClr val="bg1"/>
                </a:solidFill>
                <a:latin typeface="Univers LT Std 45 Light"/>
                <a:ea typeface="+mj-ea"/>
                <a:cs typeface="Univers LT Std 45 Light"/>
              </a:rPr>
              <a:t>Database</a:t>
            </a:r>
          </a:p>
        </p:txBody>
      </p:sp>
      <p:sp>
        <p:nvSpPr>
          <p:cNvPr id="13" name="Title 1"/>
          <p:cNvSpPr txBox="1">
            <a:spLocks/>
          </p:cNvSpPr>
          <p:nvPr/>
        </p:nvSpPr>
        <p:spPr>
          <a:xfrm>
            <a:off x="2647918" y="2586710"/>
            <a:ext cx="1686788" cy="1956600"/>
          </a:xfrm>
          <a:prstGeom prst="rect">
            <a:avLst/>
          </a:prstGeom>
        </p:spPr>
        <p:txBody>
          <a:bodyPr lIns="117136" tIns="58568" rIns="117136" bIns="58568" anchor="ctr"/>
          <a:lstStyle/>
          <a:p>
            <a:pPr algn="ctr" defTabSz="585593" fontAlgn="auto">
              <a:spcAft>
                <a:spcPts val="0"/>
              </a:spcAft>
              <a:defRPr/>
            </a:pPr>
            <a:r>
              <a:rPr lang="en-US" sz="1400" b="1" dirty="0">
                <a:solidFill>
                  <a:schemeClr val="bg1"/>
                </a:solidFill>
                <a:latin typeface="Univers LT Std 45 Light"/>
                <a:ea typeface="+mj-ea"/>
                <a:cs typeface="Univers LT Std 45 Light"/>
              </a:rPr>
              <a:t>Security</a:t>
            </a:r>
          </a:p>
        </p:txBody>
      </p:sp>
      <p:sp>
        <p:nvSpPr>
          <p:cNvPr id="14" name="Title 1"/>
          <p:cNvSpPr txBox="1">
            <a:spLocks/>
          </p:cNvSpPr>
          <p:nvPr/>
        </p:nvSpPr>
        <p:spPr>
          <a:xfrm>
            <a:off x="4909191" y="2586710"/>
            <a:ext cx="1686788" cy="1956600"/>
          </a:xfrm>
          <a:prstGeom prst="rect">
            <a:avLst/>
          </a:prstGeom>
        </p:spPr>
        <p:txBody>
          <a:bodyPr lIns="117136" tIns="58568" rIns="117136" bIns="58568" anchor="ctr"/>
          <a:lstStyle/>
          <a:p>
            <a:pPr algn="ctr" defTabSz="585593" fontAlgn="auto">
              <a:spcAft>
                <a:spcPts val="0"/>
              </a:spcAft>
              <a:defRPr/>
            </a:pPr>
            <a:r>
              <a:rPr lang="en-US" sz="1400" b="1" dirty="0">
                <a:solidFill>
                  <a:schemeClr val="bg1"/>
                </a:solidFill>
                <a:latin typeface="Univers LT Std 45 Light"/>
                <a:ea typeface="+mj-ea"/>
                <a:cs typeface="Univers LT Std 45 Light"/>
              </a:rPr>
              <a:t>Code Reuse</a:t>
            </a:r>
          </a:p>
        </p:txBody>
      </p:sp>
      <p:sp>
        <p:nvSpPr>
          <p:cNvPr id="15" name="Title 1"/>
          <p:cNvSpPr txBox="1">
            <a:spLocks/>
          </p:cNvSpPr>
          <p:nvPr/>
        </p:nvSpPr>
        <p:spPr>
          <a:xfrm>
            <a:off x="7023012" y="2586710"/>
            <a:ext cx="1686788" cy="1956600"/>
          </a:xfrm>
          <a:prstGeom prst="rect">
            <a:avLst/>
          </a:prstGeom>
        </p:spPr>
        <p:txBody>
          <a:bodyPr lIns="117136" tIns="58568" rIns="117136" bIns="58568" anchor="ctr"/>
          <a:lstStyle/>
          <a:p>
            <a:pPr algn="ctr" defTabSz="585593" fontAlgn="auto">
              <a:spcAft>
                <a:spcPts val="0"/>
              </a:spcAft>
              <a:defRPr/>
            </a:pPr>
            <a:r>
              <a:rPr lang="en-US" sz="1400" b="1" dirty="0">
                <a:solidFill>
                  <a:schemeClr val="bg1"/>
                </a:solidFill>
                <a:latin typeface="Univers LT Std 45 Light"/>
                <a:ea typeface="+mj-ea"/>
                <a:cs typeface="Univers LT Std 45 Light"/>
              </a:rPr>
              <a:t>Connectivity</a:t>
            </a:r>
          </a:p>
        </p:txBody>
      </p:sp>
      <p:pic>
        <p:nvPicPr>
          <p:cNvPr id="17" name="Picture 16"/>
          <p:cNvPicPr>
            <a:picLocks noChangeAspect="1"/>
          </p:cNvPicPr>
          <p:nvPr/>
        </p:nvPicPr>
        <p:blipFill>
          <a:blip r:embed="rId4" cstate="screen"/>
          <a:stretch>
            <a:fillRect/>
          </a:stretch>
        </p:blipFill>
        <p:spPr>
          <a:xfrm>
            <a:off x="943890" y="2558422"/>
            <a:ext cx="733025" cy="720719"/>
          </a:xfrm>
          <a:prstGeom prst="rect">
            <a:avLst/>
          </a:prstGeom>
        </p:spPr>
      </p:pic>
      <p:pic>
        <p:nvPicPr>
          <p:cNvPr id="18" name="Picture 17"/>
          <p:cNvPicPr>
            <a:picLocks noChangeAspect="1"/>
          </p:cNvPicPr>
          <p:nvPr/>
        </p:nvPicPr>
        <p:blipFill>
          <a:blip r:embed="rId5" cstate="screen"/>
          <a:stretch>
            <a:fillRect/>
          </a:stretch>
        </p:blipFill>
        <p:spPr>
          <a:xfrm>
            <a:off x="3163691" y="2522215"/>
            <a:ext cx="612518" cy="657611"/>
          </a:xfrm>
          <a:prstGeom prst="rect">
            <a:avLst/>
          </a:prstGeom>
        </p:spPr>
      </p:pic>
      <p:pic>
        <p:nvPicPr>
          <p:cNvPr id="19" name="Picture 18"/>
          <p:cNvPicPr>
            <a:picLocks noChangeAspect="1"/>
          </p:cNvPicPr>
          <p:nvPr/>
        </p:nvPicPr>
        <p:blipFill>
          <a:blip r:embed="rId6" cstate="screen"/>
          <a:stretch>
            <a:fillRect/>
          </a:stretch>
        </p:blipFill>
        <p:spPr>
          <a:xfrm>
            <a:off x="7649242" y="2532964"/>
            <a:ext cx="595103" cy="772800"/>
          </a:xfrm>
          <a:prstGeom prst="rect">
            <a:avLst/>
          </a:prstGeom>
        </p:spPr>
      </p:pic>
      <p:pic>
        <p:nvPicPr>
          <p:cNvPr id="20" name="Picture 19"/>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5343026" y="2470894"/>
            <a:ext cx="798148" cy="766707"/>
          </a:xfrm>
          <a:prstGeom prst="rect">
            <a:avLst/>
          </a:prstGeom>
        </p:spPr>
      </p:pic>
    </p:spTree>
    <p:extLst>
      <p:ext uri="{BB962C8B-B14F-4D97-AF65-F5344CB8AC3E}">
        <p14:creationId xmlns:p14="http://schemas.microsoft.com/office/powerpoint/2010/main" val="3505511226"/>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Rectangle 26"/>
          <p:cNvSpPr/>
          <p:nvPr/>
        </p:nvSpPr>
        <p:spPr>
          <a:xfrm>
            <a:off x="0" y="2264739"/>
            <a:ext cx="9144000" cy="1569842"/>
          </a:xfrm>
          <a:prstGeom prst="rect">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73935" y="157577"/>
            <a:ext cx="8170003" cy="964092"/>
          </a:xfrm>
        </p:spPr>
        <p:txBody>
          <a:bodyPr/>
          <a:lstStyle/>
          <a:p>
            <a:r>
              <a:rPr lang="en-US" dirty="0"/>
              <a:t>NI Linux Real-Time</a:t>
            </a:r>
          </a:p>
        </p:txBody>
      </p:sp>
      <p:sp>
        <p:nvSpPr>
          <p:cNvPr id="3" name="Content Placeholder 2"/>
          <p:cNvSpPr>
            <a:spLocks noGrp="1"/>
          </p:cNvSpPr>
          <p:nvPr>
            <p:ph idx="1"/>
          </p:nvPr>
        </p:nvSpPr>
        <p:spPr>
          <a:xfrm>
            <a:off x="440200" y="1253623"/>
            <a:ext cx="8174242" cy="4448069"/>
          </a:xfrm>
        </p:spPr>
        <p:txBody>
          <a:bodyPr>
            <a:normAutofit/>
          </a:bodyPr>
          <a:lstStyle/>
          <a:p>
            <a:r>
              <a:rPr lang="en-US" sz="2000" b="1" dirty="0">
                <a:solidFill>
                  <a:schemeClr val="accent1"/>
                </a:solidFill>
              </a:rPr>
              <a:t>Reuse</a:t>
            </a:r>
            <a:r>
              <a:rPr lang="en-US" sz="2000" dirty="0">
                <a:solidFill>
                  <a:schemeClr val="accent1"/>
                </a:solidFill>
              </a:rPr>
              <a:t> </a:t>
            </a:r>
            <a:r>
              <a:rPr lang="en-US" sz="2000" dirty="0"/>
              <a:t>C/C++ code in and alongside Real-Time applications built with LabVIEW </a:t>
            </a:r>
          </a:p>
          <a:p>
            <a:pPr>
              <a:buNone/>
            </a:pPr>
            <a:endParaRPr lang="en-US" sz="2000" dirty="0"/>
          </a:p>
        </p:txBody>
      </p:sp>
      <p:pic>
        <p:nvPicPr>
          <p:cNvPr id="4098" name="Picture 2" descr="http://upload.wikimedia.org/wikipedia/commons/thumb/3/35/Tux.svg/512px-Tux.svg.png"/>
          <p:cNvPicPr>
            <a:picLocks noChangeAspect="1" noChangeArrowheads="1"/>
          </p:cNvPicPr>
          <p:nvPr/>
        </p:nvPicPr>
        <p:blipFill>
          <a:blip r:embed="rId3" cstate="screen"/>
          <a:srcRect/>
          <a:stretch>
            <a:fillRect/>
          </a:stretch>
        </p:blipFill>
        <p:spPr bwMode="auto">
          <a:xfrm>
            <a:off x="8033997" y="221224"/>
            <a:ext cx="829784" cy="962679"/>
          </a:xfrm>
          <a:prstGeom prst="rect">
            <a:avLst/>
          </a:prstGeom>
          <a:noFill/>
        </p:spPr>
      </p:pic>
      <p:pic>
        <p:nvPicPr>
          <p:cNvPr id="21" name="Content Placeholder 3" descr="myRIO flat front image.jpg"/>
          <p:cNvPicPr>
            <a:picLocks noChangeAspect="1"/>
          </p:cNvPicPr>
          <p:nvPr/>
        </p:nvPicPr>
        <p:blipFill>
          <a:blip r:embed="rId4" cstate="screen">
            <a:clrChange>
              <a:clrFrom>
                <a:srgbClr val="FFFFFF"/>
              </a:clrFrom>
              <a:clrTo>
                <a:srgbClr val="FFFFFF">
                  <a:alpha val="0"/>
                </a:srgbClr>
              </a:clrTo>
            </a:clrChange>
            <a:lum bright="20000"/>
          </a:blip>
          <a:srcRect/>
          <a:stretch>
            <a:fillRect/>
          </a:stretch>
        </p:blipFill>
        <p:spPr>
          <a:xfrm>
            <a:off x="5049438" y="2469379"/>
            <a:ext cx="958659" cy="1204748"/>
          </a:xfrm>
          <a:prstGeom prst="rect">
            <a:avLst/>
          </a:prstGeom>
        </p:spPr>
      </p:pic>
      <p:sp>
        <p:nvSpPr>
          <p:cNvPr id="22" name="TextBox 21"/>
          <p:cNvSpPr txBox="1"/>
          <p:nvPr/>
        </p:nvSpPr>
        <p:spPr>
          <a:xfrm>
            <a:off x="3628965" y="2869147"/>
            <a:ext cx="1322840" cy="867386"/>
          </a:xfrm>
          <a:prstGeom prst="rect">
            <a:avLst/>
          </a:prstGeom>
          <a:noFill/>
          <a:ln>
            <a:noFill/>
          </a:ln>
        </p:spPr>
        <p:style>
          <a:lnRef idx="1">
            <a:schemeClr val="dk1"/>
          </a:lnRef>
          <a:fillRef idx="2">
            <a:schemeClr val="dk1"/>
          </a:fillRef>
          <a:effectRef idx="1">
            <a:schemeClr val="dk1"/>
          </a:effectRef>
          <a:fontRef idx="minor">
            <a:schemeClr val="dk1"/>
          </a:fontRef>
        </p:style>
        <p:txBody>
          <a:bodyPr lIns="117129" tIns="58565" rIns="117129" bIns="58565" anchor="ctr"/>
          <a:lstStyle>
            <a:defPPr>
              <a:defRPr lang="en-US"/>
            </a:defPPr>
            <a:lvl1pPr algn="ctr">
              <a:defRPr sz="1800">
                <a:solidFill>
                  <a:schemeClr val="accent1">
                    <a:lumMod val="60000"/>
                    <a:lumOff val="40000"/>
                  </a:schemeClr>
                </a:solidFill>
                <a:latin typeface="Univers LT Std 55"/>
                <a:cs typeface="Univers LT Std 55"/>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585593" fontAlgn="auto">
              <a:spcBef>
                <a:spcPts val="0"/>
              </a:spcBef>
              <a:spcAft>
                <a:spcPts val="0"/>
              </a:spcAft>
              <a:defRPr/>
            </a:pPr>
            <a:r>
              <a:rPr lang="en-US" b="1" dirty="0">
                <a:solidFill>
                  <a:schemeClr val="bg1"/>
                </a:solidFill>
                <a:latin typeface="Univers LT Std 45 Light"/>
                <a:cs typeface="Univers LT Std 45 Light"/>
              </a:rPr>
              <a:t>C/C++</a:t>
            </a:r>
          </a:p>
        </p:txBody>
      </p:sp>
      <p:cxnSp>
        <p:nvCxnSpPr>
          <p:cNvPr id="23" name="Straight Arrow Connector 22"/>
          <p:cNvCxnSpPr/>
          <p:nvPr/>
        </p:nvCxnSpPr>
        <p:spPr>
          <a:xfrm>
            <a:off x="3882666" y="2966809"/>
            <a:ext cx="894397" cy="0"/>
          </a:xfrm>
          <a:prstGeom prst="straightConnector1">
            <a:avLst/>
          </a:prstGeom>
          <a:ln w="57150">
            <a:solidFill>
              <a:schemeClr val="bg1"/>
            </a:solidFill>
            <a:tailEnd type="triangle" w="med" len="med"/>
          </a:ln>
        </p:spPr>
        <p:style>
          <a:lnRef idx="1">
            <a:schemeClr val="dk1"/>
          </a:lnRef>
          <a:fillRef idx="0">
            <a:schemeClr val="dk1"/>
          </a:fillRef>
          <a:effectRef idx="0">
            <a:schemeClr val="dk1"/>
          </a:effectRef>
          <a:fontRef idx="minor">
            <a:schemeClr val="tx1"/>
          </a:fontRef>
        </p:style>
      </p:cxnSp>
      <p:pic>
        <p:nvPicPr>
          <p:cNvPr id="24" name="Picture 23"/>
          <p:cNvPicPr>
            <a:picLocks noChangeAspect="1"/>
          </p:cNvPicPr>
          <p:nvPr/>
        </p:nvPicPr>
        <p:blipFill>
          <a:blip r:embed="rId5" cstate="screen"/>
          <a:stretch>
            <a:fillRect/>
          </a:stretch>
        </p:blipFill>
        <p:spPr>
          <a:xfrm>
            <a:off x="1145118" y="2668118"/>
            <a:ext cx="574116" cy="576555"/>
          </a:xfrm>
          <a:prstGeom prst="rect">
            <a:avLst/>
          </a:prstGeom>
        </p:spPr>
      </p:pic>
      <p:sp>
        <p:nvSpPr>
          <p:cNvPr id="25" name="TextBox 24"/>
          <p:cNvSpPr txBox="1"/>
          <p:nvPr/>
        </p:nvSpPr>
        <p:spPr>
          <a:xfrm>
            <a:off x="1735940" y="2639119"/>
            <a:ext cx="2027644" cy="584774"/>
          </a:xfrm>
          <a:prstGeom prst="rect">
            <a:avLst/>
          </a:prstGeom>
          <a:noFill/>
          <a:effectLst>
            <a:outerShdw blurRad="50800" dist="38100" dir="5400000" algn="t" rotWithShape="0">
              <a:prstClr val="black">
                <a:alpha val="40000"/>
              </a:prstClr>
            </a:outerShdw>
          </a:effectLst>
        </p:spPr>
        <p:txBody>
          <a:bodyPr wrap="square" rtlCol="0">
            <a:spAutoFit/>
          </a:bodyPr>
          <a:lstStyle/>
          <a:p>
            <a:r>
              <a:rPr lang="en-US" sz="3200" spc="600" dirty="0">
                <a:solidFill>
                  <a:schemeClr val="bg1"/>
                </a:solidFill>
                <a:latin typeface="Tahoma"/>
                <a:cs typeface="Tahoma"/>
              </a:rPr>
              <a:t>eclipse</a:t>
            </a:r>
          </a:p>
        </p:txBody>
      </p:sp>
      <p:pic>
        <p:nvPicPr>
          <p:cNvPr id="26" name="Picture 25" descr="03271301.png"/>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5976140" y="2598476"/>
            <a:ext cx="2402104" cy="1014890"/>
          </a:xfrm>
          <a:prstGeom prst="rect">
            <a:avLst/>
          </a:prstGeom>
          <a:effectLst>
            <a:outerShdw blurRad="44450" dist="25400" dir="5700000" algn="tl" rotWithShape="0">
              <a:srgbClr val="000000">
                <a:alpha val="43000"/>
              </a:srgbClr>
            </a:outerShdw>
          </a:effectLst>
        </p:spPr>
      </p:pic>
      <p:sp>
        <p:nvSpPr>
          <p:cNvPr id="28" name="Rectangle 27"/>
          <p:cNvSpPr/>
          <p:nvPr/>
        </p:nvSpPr>
        <p:spPr>
          <a:xfrm>
            <a:off x="383457" y="4147877"/>
            <a:ext cx="8524567" cy="1477328"/>
          </a:xfrm>
          <a:prstGeom prst="rect">
            <a:avLst/>
          </a:prstGeom>
        </p:spPr>
        <p:txBody>
          <a:bodyPr wrap="square">
            <a:spAutoFit/>
          </a:bodyPr>
          <a:lstStyle/>
          <a:p>
            <a:pPr algn="just">
              <a:buFont typeface="Arial" pitchFamily="34" charset="0"/>
              <a:buChar char="•"/>
            </a:pPr>
            <a:r>
              <a:rPr lang="en-US" dirty="0">
                <a:solidFill>
                  <a:prstClr val="black"/>
                </a:solidFill>
              </a:rPr>
              <a:t> Program the processor in C/C++ using Eclipse IDE</a:t>
            </a:r>
          </a:p>
          <a:p>
            <a:pPr algn="just"/>
            <a:endParaRPr lang="en-US" dirty="0">
              <a:solidFill>
                <a:prstClr val="black"/>
              </a:solidFill>
            </a:endParaRPr>
          </a:p>
          <a:p>
            <a:pPr algn="just">
              <a:buFont typeface="Arial" pitchFamily="34" charset="0"/>
              <a:buChar char="•"/>
            </a:pPr>
            <a:r>
              <a:rPr lang="en-US" dirty="0">
                <a:solidFill>
                  <a:prstClr val="black"/>
                </a:solidFill>
              </a:rPr>
              <a:t> A custom distribution of Eclipse is available for FREE download from ni.com</a:t>
            </a:r>
          </a:p>
          <a:p>
            <a:pPr algn="just">
              <a:buFont typeface="Arial" pitchFamily="34" charset="0"/>
              <a:buChar char="•"/>
            </a:pPr>
            <a:endParaRPr lang="en-US" dirty="0">
              <a:solidFill>
                <a:prstClr val="black"/>
              </a:solidFill>
            </a:endParaRPr>
          </a:p>
          <a:p>
            <a:pPr algn="just">
              <a:buFont typeface="Arial" pitchFamily="34" charset="0"/>
              <a:buChar char="•"/>
            </a:pPr>
            <a:r>
              <a:rPr lang="en-US" dirty="0">
                <a:solidFill>
                  <a:prstClr val="black"/>
                </a:solidFill>
              </a:rPr>
              <a:t> Examples for NI myRIO provided with download</a:t>
            </a:r>
          </a:p>
        </p:txBody>
      </p:sp>
    </p:spTree>
    <p:extLst>
      <p:ext uri="{BB962C8B-B14F-4D97-AF65-F5344CB8AC3E}">
        <p14:creationId xmlns:p14="http://schemas.microsoft.com/office/powerpoint/2010/main" val="3505511226"/>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 name="Isosceles Triangle 46"/>
          <p:cNvSpPr/>
          <p:nvPr/>
        </p:nvSpPr>
        <p:spPr>
          <a:xfrm flipV="1">
            <a:off x="314631" y="5334000"/>
            <a:ext cx="4227871" cy="457200"/>
          </a:xfrm>
          <a:prstGeom prs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cs typeface="Univers Com 45 Ligh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55630043"/>
              </p:ext>
            </p:extLst>
          </p:nvPr>
        </p:nvGraphicFramePr>
        <p:xfrm>
          <a:off x="228600" y="304800"/>
          <a:ext cx="8686800" cy="35051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ounded Rectangle 5"/>
          <p:cNvSpPr/>
          <p:nvPr/>
        </p:nvSpPr>
        <p:spPr>
          <a:xfrm>
            <a:off x="228600" y="4648200"/>
            <a:ext cx="429768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white"/>
                </a:solidFill>
                <a:cs typeface="Univers Com 45 Light"/>
              </a:rPr>
              <a:t>LabVIEW Real-Time</a:t>
            </a:r>
          </a:p>
        </p:txBody>
      </p:sp>
      <p:pic>
        <p:nvPicPr>
          <p:cNvPr id="1026" name="Picture 2"/>
          <p:cNvPicPr>
            <a:picLocks noChangeAspect="1" noChangeArrowheads="1"/>
          </p:cNvPicPr>
          <p:nvPr/>
        </p:nvPicPr>
        <p:blipFill>
          <a:blip r:embed="rId8" cstate="screen"/>
          <a:srcRect/>
          <a:stretch>
            <a:fillRect/>
          </a:stretch>
        </p:blipFill>
        <p:spPr bwMode="auto">
          <a:xfrm>
            <a:off x="2823055" y="1416570"/>
            <a:ext cx="1828800" cy="675861"/>
          </a:xfrm>
          <a:prstGeom prst="rect">
            <a:avLst/>
          </a:prstGeom>
          <a:noFill/>
          <a:ln w="9525">
            <a:noFill/>
            <a:miter lim="800000"/>
            <a:headEnd/>
            <a:tailEnd/>
          </a:ln>
        </p:spPr>
      </p:pic>
      <p:pic>
        <p:nvPicPr>
          <p:cNvPr id="1029" name="Picture 5"/>
          <p:cNvPicPr>
            <a:picLocks noChangeAspect="1" noChangeArrowheads="1"/>
          </p:cNvPicPr>
          <p:nvPr/>
        </p:nvPicPr>
        <p:blipFill>
          <a:blip r:embed="rId9" cstate="screen"/>
          <a:srcRect/>
          <a:stretch>
            <a:fillRect/>
          </a:stretch>
        </p:blipFill>
        <p:spPr bwMode="auto">
          <a:xfrm>
            <a:off x="2865620" y="2819400"/>
            <a:ext cx="1752600" cy="533400"/>
          </a:xfrm>
          <a:prstGeom prst="rect">
            <a:avLst/>
          </a:prstGeom>
          <a:noFill/>
          <a:ln w="6350">
            <a:noFill/>
            <a:miter lim="800000"/>
            <a:headEnd/>
            <a:tailEnd/>
          </a:ln>
        </p:spPr>
      </p:pic>
      <p:sp>
        <p:nvSpPr>
          <p:cNvPr id="23" name="Text Box 15"/>
          <p:cNvSpPr txBox="1">
            <a:spLocks noChangeArrowheads="1"/>
          </p:cNvSpPr>
          <p:nvPr/>
        </p:nvSpPr>
        <p:spPr bwMode="auto">
          <a:xfrm>
            <a:off x="5761703" y="4240161"/>
            <a:ext cx="2819400" cy="369332"/>
          </a:xfrm>
          <a:prstGeom prst="rect">
            <a:avLst/>
          </a:prstGeom>
          <a:noFill/>
          <a:ln w="9525" algn="ctr">
            <a:noFill/>
            <a:miter lim="800000"/>
            <a:headEnd type="none" w="sm" len="sm"/>
            <a:tailEnd type="none" w="sm" len="sm"/>
          </a:ln>
        </p:spPr>
        <p:txBody>
          <a:bodyPr wrap="square">
            <a:spAutoFit/>
          </a:bodyPr>
          <a:lstStyle/>
          <a:p>
            <a:pPr eaLnBrk="0" hangingPunct="0">
              <a:spcBef>
                <a:spcPct val="50000"/>
              </a:spcBef>
            </a:pPr>
            <a:r>
              <a:rPr lang="en-US" sz="900" dirty="0">
                <a:solidFill>
                  <a:prstClr val="black"/>
                </a:solidFill>
                <a:cs typeface="Univers Com 45 Light"/>
              </a:rPr>
              <a:t>MATLAB</a:t>
            </a:r>
            <a:r>
              <a:rPr lang="en-US" sz="900" baseline="30000" dirty="0">
                <a:solidFill>
                  <a:prstClr val="black"/>
                </a:solidFill>
                <a:cs typeface="Univers Com 45 Light"/>
              </a:rPr>
              <a:t>®</a:t>
            </a:r>
            <a:r>
              <a:rPr lang="en-US" sz="900" dirty="0">
                <a:solidFill>
                  <a:prstClr val="black"/>
                </a:solidFill>
                <a:cs typeface="Univers Com 45 Light"/>
              </a:rPr>
              <a:t> and Simulink</a:t>
            </a:r>
            <a:r>
              <a:rPr lang="en-US" sz="900" baseline="30000" dirty="0">
                <a:solidFill>
                  <a:prstClr val="black"/>
                </a:solidFill>
                <a:cs typeface="Univers Com 45 Light"/>
              </a:rPr>
              <a:t>®</a:t>
            </a:r>
            <a:r>
              <a:rPr lang="en-US" sz="900" dirty="0">
                <a:solidFill>
                  <a:prstClr val="black"/>
                </a:solidFill>
                <a:cs typeface="Univers Com 45 Light"/>
              </a:rPr>
              <a:t> are registered trademarks of The MathWorks, Inc.</a:t>
            </a:r>
          </a:p>
        </p:txBody>
      </p:sp>
      <p:sp>
        <p:nvSpPr>
          <p:cNvPr id="24" name="Rounded Rectangle 23"/>
          <p:cNvSpPr/>
          <p:nvPr/>
        </p:nvSpPr>
        <p:spPr>
          <a:xfrm>
            <a:off x="5928610" y="3581400"/>
            <a:ext cx="22860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prstClr val="white"/>
                </a:solidFill>
                <a:cs typeface="Univers Com 45 Light"/>
              </a:rPr>
              <a:t>Simulink Coder™</a:t>
            </a:r>
          </a:p>
        </p:txBody>
      </p:sp>
      <p:sp>
        <p:nvSpPr>
          <p:cNvPr id="49" name="Rounded Rectangle 48"/>
          <p:cNvSpPr/>
          <p:nvPr/>
        </p:nvSpPr>
        <p:spPr>
          <a:xfrm>
            <a:off x="689808" y="5638800"/>
            <a:ext cx="3276600" cy="685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cs typeface="Univers Com 45 Light"/>
              </a:rPr>
              <a:t>CompactRIO, Single-Board RIO, myRIO, PXI or desktop</a:t>
            </a:r>
          </a:p>
        </p:txBody>
      </p:sp>
      <p:sp>
        <p:nvSpPr>
          <p:cNvPr id="50" name="Right Arrow 49"/>
          <p:cNvSpPr/>
          <p:nvPr/>
        </p:nvSpPr>
        <p:spPr>
          <a:xfrm flipH="1">
            <a:off x="4863060" y="1524000"/>
            <a:ext cx="2299740" cy="6096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cs typeface="Univers Com 45 Light"/>
              </a:rPr>
              <a:t>Your .m code</a:t>
            </a:r>
          </a:p>
        </p:txBody>
      </p:sp>
      <p:sp>
        <p:nvSpPr>
          <p:cNvPr id="53" name="Right Arrow 52"/>
          <p:cNvSpPr/>
          <p:nvPr/>
        </p:nvSpPr>
        <p:spPr>
          <a:xfrm flipH="1">
            <a:off x="4863060" y="2667000"/>
            <a:ext cx="2299740" cy="6096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cs typeface="Univers Com 45 Light"/>
              </a:rPr>
              <a:t>Your .</a:t>
            </a:r>
            <a:r>
              <a:rPr lang="en-US" dirty="0" err="1">
                <a:solidFill>
                  <a:prstClr val="white"/>
                </a:solidFill>
                <a:cs typeface="Univers Com 45 Light"/>
              </a:rPr>
              <a:t>mdl</a:t>
            </a:r>
            <a:r>
              <a:rPr lang="en-US" dirty="0">
                <a:solidFill>
                  <a:prstClr val="white"/>
                </a:solidFill>
                <a:cs typeface="Univers Com 45 Light"/>
              </a:rPr>
              <a:t> code</a:t>
            </a:r>
          </a:p>
        </p:txBody>
      </p:sp>
      <p:pic>
        <p:nvPicPr>
          <p:cNvPr id="1028" name="Picture 4" descr="C:\Users\jfalcon.AMER\Pictures\CompactRIO.tiff"/>
          <p:cNvPicPr>
            <a:picLocks noChangeAspect="1" noChangeArrowheads="1"/>
          </p:cNvPicPr>
          <p:nvPr/>
        </p:nvPicPr>
        <p:blipFill>
          <a:blip r:embed="rId10" cstate="screen">
            <a:clrChange>
              <a:clrFrom>
                <a:srgbClr val="FFFFFF"/>
              </a:clrFrom>
              <a:clrTo>
                <a:srgbClr val="FFFFFF">
                  <a:alpha val="0"/>
                </a:srgbClr>
              </a:clrTo>
            </a:clrChange>
          </a:blip>
          <a:srcRect/>
          <a:stretch>
            <a:fillRect/>
          </a:stretch>
        </p:blipFill>
        <p:spPr bwMode="auto">
          <a:xfrm>
            <a:off x="4163053" y="5479378"/>
            <a:ext cx="1905000" cy="1088571"/>
          </a:xfrm>
          <a:prstGeom prst="rect">
            <a:avLst/>
          </a:prstGeom>
          <a:noFill/>
        </p:spPr>
      </p:pic>
      <p:cxnSp>
        <p:nvCxnSpPr>
          <p:cNvPr id="25" name="Straight Arrow Connector 24"/>
          <p:cNvCxnSpPr/>
          <p:nvPr/>
        </p:nvCxnSpPr>
        <p:spPr>
          <a:xfrm>
            <a:off x="2362200" y="3810000"/>
            <a:ext cx="0" cy="791421"/>
          </a:xfrm>
          <a:prstGeom prst="straightConnector1">
            <a:avLst/>
          </a:prstGeom>
          <a:ln w="76200">
            <a:solidFill>
              <a:schemeClr val="accent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5343914"/>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LabVIEW MathScript RT Module</a:t>
            </a:r>
          </a:p>
        </p:txBody>
      </p:sp>
      <p:sp>
        <p:nvSpPr>
          <p:cNvPr id="23554" name="Rectangle 3"/>
          <p:cNvSpPr>
            <a:spLocks noGrp="1" noChangeArrowheads="1"/>
          </p:cNvSpPr>
          <p:nvPr>
            <p:ph idx="1"/>
          </p:nvPr>
        </p:nvSpPr>
        <p:spPr>
          <a:xfrm>
            <a:off x="381000" y="1143000"/>
            <a:ext cx="4724400" cy="5181600"/>
          </a:xfrm>
        </p:spPr>
        <p:txBody>
          <a:bodyPr>
            <a:normAutofit fontScale="77500" lnSpcReduction="20000"/>
          </a:bodyPr>
          <a:lstStyle/>
          <a:p>
            <a:pPr eaLnBrk="1" hangingPunct="1">
              <a:lnSpc>
                <a:spcPct val="120000"/>
              </a:lnSpc>
              <a:buFont typeface="Arial" pitchFamily="34" charset="0"/>
              <a:buChar char="•"/>
            </a:pPr>
            <a:r>
              <a:rPr lang="en-US" sz="2600" b="1" dirty="0"/>
              <a:t>Text-based controls, signal processing, analysis, and math</a:t>
            </a:r>
          </a:p>
          <a:p>
            <a:pPr lvl="1" eaLnBrk="1" hangingPunct="1">
              <a:lnSpc>
                <a:spcPct val="120000"/>
              </a:lnSpc>
            </a:pPr>
            <a:r>
              <a:rPr lang="en-US" sz="2400" dirty="0"/>
              <a:t>900 built-in functions / user-defined functions</a:t>
            </a:r>
          </a:p>
          <a:p>
            <a:pPr lvl="1" eaLnBrk="1" hangingPunct="1">
              <a:lnSpc>
                <a:spcPct val="120000"/>
              </a:lnSpc>
            </a:pPr>
            <a:r>
              <a:rPr lang="en-US" sz="2400" dirty="0"/>
              <a:t>Reuse many of your .m file scripts created with The MathWorks, Inc. MATLAB</a:t>
            </a:r>
            <a:r>
              <a:rPr lang="en-US" sz="2400" baseline="30000" dirty="0"/>
              <a:t>®</a:t>
            </a:r>
            <a:r>
              <a:rPr lang="en-US" sz="2400" dirty="0"/>
              <a:t> software and others</a:t>
            </a:r>
          </a:p>
          <a:p>
            <a:pPr lvl="1">
              <a:lnSpc>
                <a:spcPct val="120000"/>
              </a:lnSpc>
            </a:pPr>
            <a:r>
              <a:rPr lang="en-US" sz="2400" dirty="0"/>
              <a:t>Based on original math from </a:t>
            </a:r>
            <a:br>
              <a:rPr lang="en-US" sz="2400" dirty="0"/>
            </a:br>
            <a:r>
              <a:rPr lang="en-US" sz="2400" dirty="0"/>
              <a:t>NI MATRIXx software</a:t>
            </a:r>
          </a:p>
          <a:p>
            <a:pPr eaLnBrk="1" hangingPunct="1">
              <a:lnSpc>
                <a:spcPct val="120000"/>
              </a:lnSpc>
              <a:buFont typeface="Arial" pitchFamily="34" charset="0"/>
              <a:buChar char="•"/>
            </a:pPr>
            <a:r>
              <a:rPr lang="en-US" sz="2600" b="1" dirty="0"/>
              <a:t>A native LabVIEW solution</a:t>
            </a:r>
          </a:p>
          <a:p>
            <a:pPr lvl="1" eaLnBrk="1" hangingPunct="1">
              <a:lnSpc>
                <a:spcPct val="120000"/>
              </a:lnSpc>
            </a:pPr>
            <a:r>
              <a:rPr lang="en-US" sz="2400" dirty="0"/>
              <a:t>Interactive and programmatic interfaces</a:t>
            </a:r>
          </a:p>
          <a:p>
            <a:pPr lvl="1" eaLnBrk="1" hangingPunct="1">
              <a:lnSpc>
                <a:spcPct val="120000"/>
              </a:lnSpc>
            </a:pPr>
            <a:r>
              <a:rPr lang="en-US" sz="2400" dirty="0"/>
              <a:t>Does not require 3</a:t>
            </a:r>
            <a:r>
              <a:rPr lang="en-US" sz="2400" baseline="30000" dirty="0"/>
              <a:t>rd</a:t>
            </a:r>
            <a:r>
              <a:rPr lang="en-US" sz="2400" dirty="0"/>
              <a:t>-party software</a:t>
            </a:r>
          </a:p>
          <a:p>
            <a:pPr lvl="1" eaLnBrk="1" hangingPunct="1">
              <a:lnSpc>
                <a:spcPct val="120000"/>
              </a:lnSpc>
            </a:pPr>
            <a:r>
              <a:rPr lang="en-US" sz="2400" dirty="0"/>
              <a:t>Enables hybrid programming</a:t>
            </a:r>
          </a:p>
          <a:p>
            <a:pPr lvl="1" eaLnBrk="1" hangingPunct="1">
              <a:lnSpc>
                <a:spcPct val="120000"/>
              </a:lnSpc>
            </a:pPr>
            <a:r>
              <a:rPr lang="en-US" sz="2400" dirty="0"/>
              <a:t>Works w/ LabVIEW Real-Time</a:t>
            </a:r>
          </a:p>
        </p:txBody>
      </p:sp>
      <p:pic>
        <p:nvPicPr>
          <p:cNvPr id="23563" name="Picture 8"/>
          <p:cNvPicPr>
            <a:picLocks noChangeAspect="1" noChangeArrowheads="1"/>
          </p:cNvPicPr>
          <p:nvPr/>
        </p:nvPicPr>
        <p:blipFill>
          <a:blip r:embed="rId3" cstate="screen"/>
          <a:srcRect/>
          <a:stretch>
            <a:fillRect/>
          </a:stretch>
        </p:blipFill>
        <p:spPr bwMode="auto">
          <a:xfrm>
            <a:off x="5635291" y="3214602"/>
            <a:ext cx="2743200" cy="2244087"/>
          </a:xfrm>
          <a:prstGeom prst="rect">
            <a:avLst/>
          </a:prstGeom>
          <a:noFill/>
          <a:ln w="9525" algn="ctr">
            <a:noFill/>
            <a:miter lim="800000"/>
            <a:headEnd type="none" w="sm" len="sm"/>
            <a:tailEnd type="none" w="sm" len="sm"/>
          </a:ln>
        </p:spPr>
      </p:pic>
      <p:pic>
        <p:nvPicPr>
          <p:cNvPr id="23564" name="Picture 9"/>
          <p:cNvPicPr>
            <a:picLocks noChangeAspect="1" noChangeArrowheads="1"/>
          </p:cNvPicPr>
          <p:nvPr/>
        </p:nvPicPr>
        <p:blipFill>
          <a:blip r:embed="rId4" cstate="screen"/>
          <a:srcRect/>
          <a:stretch>
            <a:fillRect/>
          </a:stretch>
        </p:blipFill>
        <p:spPr bwMode="auto">
          <a:xfrm>
            <a:off x="5143500" y="4205202"/>
            <a:ext cx="1825291" cy="1433598"/>
          </a:xfrm>
          <a:prstGeom prst="rect">
            <a:avLst/>
          </a:prstGeom>
          <a:ln>
            <a:noFill/>
          </a:ln>
          <a:effectLst>
            <a:outerShdw blurRad="292100" dist="139700" dir="2700000" algn="tl" rotWithShape="0">
              <a:srgbClr val="333333">
                <a:alpha val="65000"/>
              </a:srgbClr>
            </a:outerShdw>
          </a:effectLst>
        </p:spPr>
      </p:pic>
      <p:sp>
        <p:nvSpPr>
          <p:cNvPr id="23558" name="Text Box 15"/>
          <p:cNvSpPr txBox="1">
            <a:spLocks noChangeArrowheads="1"/>
          </p:cNvSpPr>
          <p:nvPr/>
        </p:nvSpPr>
        <p:spPr bwMode="auto">
          <a:xfrm>
            <a:off x="5715000" y="5791200"/>
            <a:ext cx="3429000" cy="230832"/>
          </a:xfrm>
          <a:prstGeom prst="rect">
            <a:avLst/>
          </a:prstGeom>
          <a:noFill/>
          <a:ln w="9525" algn="ctr">
            <a:noFill/>
            <a:miter lim="800000"/>
            <a:headEnd type="none" w="sm" len="sm"/>
            <a:tailEnd type="none" w="sm" len="sm"/>
          </a:ln>
        </p:spPr>
        <p:txBody>
          <a:bodyPr>
            <a:spAutoFit/>
          </a:bodyPr>
          <a:lstStyle/>
          <a:p>
            <a:pPr algn="r" eaLnBrk="0" hangingPunct="0">
              <a:spcBef>
                <a:spcPct val="50000"/>
              </a:spcBef>
            </a:pPr>
            <a:r>
              <a:rPr lang="en-US" sz="900" dirty="0">
                <a:solidFill>
                  <a:prstClr val="black"/>
                </a:solidFill>
                <a:latin typeface="Arial Narrow" pitchFamily="34" charset="0"/>
              </a:rPr>
              <a:t>MATLAB</a:t>
            </a:r>
            <a:r>
              <a:rPr lang="en-US" sz="900" baseline="30000" dirty="0">
                <a:solidFill>
                  <a:prstClr val="black"/>
                </a:solidFill>
                <a:latin typeface="Arial Narrow" pitchFamily="34" charset="0"/>
              </a:rPr>
              <a:t>®</a:t>
            </a:r>
            <a:r>
              <a:rPr lang="en-US" sz="900" dirty="0">
                <a:solidFill>
                  <a:prstClr val="black"/>
                </a:solidFill>
                <a:latin typeface="Arial Narrow" pitchFamily="34" charset="0"/>
              </a:rPr>
              <a:t> is a registered trademark of The MathWorks, Inc..</a:t>
            </a:r>
          </a:p>
        </p:txBody>
      </p:sp>
      <p:pic>
        <p:nvPicPr>
          <p:cNvPr id="15" name="Picture 14" descr="Mathscript.png"/>
          <p:cNvPicPr>
            <a:picLocks noChangeAspect="1"/>
          </p:cNvPicPr>
          <p:nvPr/>
        </p:nvPicPr>
        <p:blipFill>
          <a:blip r:embed="rId5" cstate="screen"/>
          <a:srcRect/>
          <a:stretch>
            <a:fillRect/>
          </a:stretch>
        </p:blipFill>
        <p:spPr>
          <a:xfrm>
            <a:off x="5257800" y="1295400"/>
            <a:ext cx="3048000" cy="1676400"/>
          </a:xfrm>
          <a:prstGeom prst="rect">
            <a:avLst/>
          </a:prstGeom>
          <a:ln cap="rnd">
            <a:solidFill>
              <a:schemeClr val="bg1">
                <a:lumMod val="65000"/>
              </a:schemeClr>
            </a:solidFill>
          </a:ln>
        </p:spPr>
      </p:pic>
      <p:pic>
        <p:nvPicPr>
          <p:cNvPr id="16" name="Picture 15" descr="3D.bmp"/>
          <p:cNvPicPr>
            <a:picLocks noChangeAspect="1"/>
          </p:cNvPicPr>
          <p:nvPr/>
        </p:nvPicPr>
        <p:blipFill>
          <a:blip r:embed="rId6" cstate="screen"/>
          <a:srcRect/>
          <a:stretch>
            <a:fillRect/>
          </a:stretch>
        </p:blipFill>
        <p:spPr>
          <a:xfrm>
            <a:off x="7239000" y="1981200"/>
            <a:ext cx="1600200" cy="1600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5" name="Group 34"/>
          <p:cNvGrpSpPr/>
          <p:nvPr/>
        </p:nvGrpSpPr>
        <p:grpSpPr>
          <a:xfrm>
            <a:off x="6058803" y="4121624"/>
            <a:ext cx="2688607" cy="2033517"/>
            <a:chOff x="6005016" y="4121624"/>
            <a:chExt cx="2688607" cy="2033517"/>
          </a:xfrm>
        </p:grpSpPr>
        <p:sp>
          <p:nvSpPr>
            <p:cNvPr id="36" name="Rounded Rectangle 35"/>
            <p:cNvSpPr/>
            <p:nvPr/>
          </p:nvSpPr>
          <p:spPr>
            <a:xfrm>
              <a:off x="6005016" y="4121624"/>
              <a:ext cx="2552131" cy="2033517"/>
            </a:xfrm>
            <a:prstGeom prst="roundRect">
              <a:avLst/>
            </a:prstGeom>
            <a:ln w="57150">
              <a:solidFill>
                <a:srgbClr val="00B05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37" name="Picture 4"/>
            <p:cNvPicPr>
              <a:picLocks noChangeAspect="1" noChangeArrowheads="1"/>
            </p:cNvPicPr>
            <p:nvPr/>
          </p:nvPicPr>
          <p:blipFill>
            <a:blip r:embed="rId2" cstate="screen">
              <a:duotone>
                <a:schemeClr val="accent3">
                  <a:shade val="45000"/>
                  <a:satMod val="135000"/>
                </a:schemeClr>
                <a:prstClr val="white"/>
              </a:duotone>
            </a:blip>
            <a:srcRect/>
            <a:stretch>
              <a:fillRect/>
            </a:stretch>
          </p:blipFill>
          <p:spPr bwMode="auto">
            <a:xfrm>
              <a:off x="6231339" y="4563327"/>
              <a:ext cx="2039070" cy="1141436"/>
            </a:xfrm>
            <a:prstGeom prst="rect">
              <a:avLst/>
            </a:prstGeom>
            <a:noFill/>
            <a:ln w="9525">
              <a:noFill/>
              <a:miter lim="800000"/>
              <a:headEnd/>
              <a:tailEnd/>
            </a:ln>
          </p:spPr>
        </p:pic>
        <p:sp>
          <p:nvSpPr>
            <p:cNvPr id="38" name="TextBox 37"/>
            <p:cNvSpPr txBox="1"/>
            <p:nvPr/>
          </p:nvSpPr>
          <p:spPr>
            <a:xfrm>
              <a:off x="6209729" y="4339987"/>
              <a:ext cx="2483894" cy="369332"/>
            </a:xfrm>
            <a:prstGeom prst="rect">
              <a:avLst/>
            </a:prstGeom>
            <a:noFill/>
          </p:spPr>
          <p:txBody>
            <a:bodyPr wrap="square" rtlCol="0">
              <a:spAutoFit/>
            </a:bodyPr>
            <a:lstStyle/>
            <a:p>
              <a:r>
                <a:rPr lang="en-GB" dirty="0"/>
                <a:t>Filtered Audio Signal</a:t>
              </a:r>
            </a:p>
          </p:txBody>
        </p:sp>
      </p:grpSp>
      <p:sp>
        <p:nvSpPr>
          <p:cNvPr id="21" name="Right Arrow 20"/>
          <p:cNvSpPr/>
          <p:nvPr/>
        </p:nvSpPr>
        <p:spPr>
          <a:xfrm>
            <a:off x="4953332" y="4858602"/>
            <a:ext cx="1241947" cy="655091"/>
          </a:xfrm>
          <a:prstGeom prst="rightArrow">
            <a:avLst/>
          </a:prstGeom>
          <a:ln w="57150">
            <a:solidFill>
              <a:srgbClr val="00B05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353704" y="154672"/>
            <a:ext cx="7772400" cy="762000"/>
          </a:xfrm>
        </p:spPr>
        <p:txBody>
          <a:bodyPr/>
          <a:lstStyle/>
          <a:p>
            <a:r>
              <a:rPr lang="en-GB" dirty="0"/>
              <a:t>MathScript RT Demo</a:t>
            </a:r>
          </a:p>
        </p:txBody>
      </p:sp>
      <p:sp>
        <p:nvSpPr>
          <p:cNvPr id="4" name="Trapezoid 3"/>
          <p:cNvSpPr/>
          <p:nvPr/>
        </p:nvSpPr>
        <p:spPr>
          <a:xfrm rot="2700000">
            <a:off x="7393950" y="206790"/>
            <a:ext cx="2360652" cy="725714"/>
          </a:xfrm>
          <a:prstGeom prst="trapezoid">
            <a:avLst>
              <a:gd name="adj" fmla="val 99592"/>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DEMO</a:t>
            </a:r>
            <a:endParaRPr lang="en-US" b="1" dirty="0"/>
          </a:p>
        </p:txBody>
      </p:sp>
      <p:pic>
        <p:nvPicPr>
          <p:cNvPr id="6" name="Content Placeholder 5" descr="myRIO flat front image.jpg"/>
          <p:cNvPicPr>
            <a:picLocks/>
          </p:cNvPicPr>
          <p:nvPr/>
        </p:nvPicPr>
        <p:blipFill>
          <a:blip r:embed="rId3" cstate="screen">
            <a:clrChange>
              <a:clrFrom>
                <a:srgbClr val="FFFFFF"/>
              </a:clrFrom>
              <a:clrTo>
                <a:srgbClr val="FFFFFF">
                  <a:alpha val="0"/>
                </a:srgbClr>
              </a:clrTo>
            </a:clrChange>
          </a:blip>
          <a:srcRect/>
          <a:stretch>
            <a:fillRect/>
          </a:stretch>
        </p:blipFill>
        <p:spPr>
          <a:xfrm>
            <a:off x="3861512" y="4285396"/>
            <a:ext cx="1378423" cy="1665027"/>
          </a:xfrm>
          <a:prstGeom prst="rect">
            <a:avLst/>
          </a:prstGeom>
        </p:spPr>
      </p:pic>
      <p:sp>
        <p:nvSpPr>
          <p:cNvPr id="11" name="Rectangle 10"/>
          <p:cNvSpPr/>
          <p:nvPr/>
        </p:nvSpPr>
        <p:spPr>
          <a:xfrm rot="5400000">
            <a:off x="4370939" y="5004269"/>
            <a:ext cx="312271" cy="266601"/>
          </a:xfrm>
          <a:prstGeom prst="rect">
            <a:avLst/>
          </a:prstGeom>
          <a:solidFill>
            <a:srgbClr val="00B0F0">
              <a:alpha val="25098"/>
            </a:srgbClr>
          </a:solidFill>
          <a:ln>
            <a:solidFill>
              <a:schemeClr val="accent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utoShape 9"/>
          <p:cNvSpPr>
            <a:spLocks noChangeArrowheads="1"/>
          </p:cNvSpPr>
          <p:nvPr/>
        </p:nvSpPr>
        <p:spPr bwMode="auto">
          <a:xfrm rot="10800000" flipH="1">
            <a:off x="2715099" y="3766777"/>
            <a:ext cx="3671248" cy="1243543"/>
          </a:xfrm>
          <a:prstGeom prst="trapezoid">
            <a:avLst>
              <a:gd name="adj" fmla="val 137569"/>
            </a:avLst>
          </a:prstGeom>
          <a:solidFill>
            <a:srgbClr val="0066A0">
              <a:alpha val="57001"/>
            </a:srgbClr>
          </a:solidFill>
          <a:ln w="9525">
            <a:noFill/>
            <a:miter lim="800000"/>
            <a:headEnd/>
            <a:tailEnd/>
          </a:ln>
          <a:effectLst/>
        </p:spPr>
        <p:txBody>
          <a:bodyPr wrap="none" anchor="ctr"/>
          <a:lstStyle/>
          <a:p>
            <a:pPr algn="ctr" eaLnBrk="0" hangingPunct="0"/>
            <a:endParaRPr lang="en-US" sz="2400" dirty="0">
              <a:solidFill>
                <a:srgbClr val="FFFFFF"/>
              </a:solidFill>
            </a:endParaRPr>
          </a:p>
        </p:txBody>
      </p:sp>
      <p:grpSp>
        <p:nvGrpSpPr>
          <p:cNvPr id="25" name="Group 24"/>
          <p:cNvGrpSpPr/>
          <p:nvPr/>
        </p:nvGrpSpPr>
        <p:grpSpPr>
          <a:xfrm>
            <a:off x="2578623" y="1094595"/>
            <a:ext cx="3944203" cy="2742605"/>
            <a:chOff x="2642548" y="1176483"/>
            <a:chExt cx="3830429" cy="2742605"/>
          </a:xfrm>
        </p:grpSpPr>
        <p:sp>
          <p:nvSpPr>
            <p:cNvPr id="8" name="Text Box 6"/>
            <p:cNvSpPr txBox="1">
              <a:spLocks noChangeArrowheads="1"/>
            </p:cNvSpPr>
            <p:nvPr/>
          </p:nvSpPr>
          <p:spPr bwMode="auto">
            <a:xfrm>
              <a:off x="2642548" y="1176483"/>
              <a:ext cx="3830429" cy="2742605"/>
            </a:xfrm>
            <a:prstGeom prst="roundRect">
              <a:avLst>
                <a:gd name="adj" fmla="val 8912"/>
              </a:avLst>
            </a:prstGeom>
            <a:ln w="57150">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ctr" eaLnBrk="0" hangingPunct="0"/>
              <a:r>
                <a:rPr lang="en-US" sz="2800" dirty="0">
                  <a:solidFill>
                    <a:schemeClr val="tx1">
                      <a:lumMod val="75000"/>
                      <a:lumOff val="25000"/>
                    </a:schemeClr>
                  </a:solidFill>
                </a:rPr>
                <a:t>Real Time Processing</a:t>
              </a:r>
            </a:p>
            <a:p>
              <a:pPr algn="ctr" eaLnBrk="0" hangingPunct="0"/>
              <a:r>
                <a:rPr lang="en-US" sz="2800" dirty="0">
                  <a:solidFill>
                    <a:srgbClr val="0070C0"/>
                  </a:solidFill>
                </a:rPr>
                <a:t>Filtering</a:t>
              </a:r>
            </a:p>
            <a:p>
              <a:pPr algn="ctr" eaLnBrk="0" hangingPunct="0"/>
              <a:endParaRPr lang="en-US" sz="3600" dirty="0">
                <a:solidFill>
                  <a:schemeClr val="bg1">
                    <a:lumMod val="50000"/>
                  </a:schemeClr>
                </a:solidFill>
              </a:endParaRPr>
            </a:p>
            <a:p>
              <a:pPr algn="ctr" eaLnBrk="0" hangingPunct="0"/>
              <a:endParaRPr lang="en-US" sz="2400" dirty="0">
                <a:solidFill>
                  <a:schemeClr val="bg1">
                    <a:lumMod val="50000"/>
                  </a:schemeClr>
                </a:solidFill>
              </a:endParaRPr>
            </a:p>
            <a:p>
              <a:pPr algn="ctr" eaLnBrk="0" hangingPunct="0"/>
              <a:endParaRPr lang="en-US" sz="2400" dirty="0">
                <a:solidFill>
                  <a:schemeClr val="bg1">
                    <a:lumMod val="50000"/>
                  </a:schemeClr>
                </a:solidFill>
              </a:endParaRPr>
            </a:p>
            <a:p>
              <a:pPr algn="ctr" eaLnBrk="0" hangingPunct="0"/>
              <a:endParaRPr lang="en-US" sz="2400" dirty="0">
                <a:solidFill>
                  <a:schemeClr val="bg1">
                    <a:lumMod val="50000"/>
                  </a:schemeClr>
                </a:solidFill>
              </a:endParaRPr>
            </a:p>
          </p:txBody>
        </p:sp>
        <p:pic>
          <p:nvPicPr>
            <p:cNvPr id="12" name="Picture 2"/>
            <p:cNvPicPr>
              <a:picLocks noChangeAspect="1" noChangeArrowheads="1"/>
            </p:cNvPicPr>
            <p:nvPr/>
          </p:nvPicPr>
          <p:blipFill>
            <a:blip r:embed="rId4" cstate="screen"/>
            <a:srcRect/>
            <a:stretch>
              <a:fillRect/>
            </a:stretch>
          </p:blipFill>
          <p:spPr bwMode="auto">
            <a:xfrm>
              <a:off x="5051654" y="2442955"/>
              <a:ext cx="997198" cy="1253621"/>
            </a:xfrm>
            <a:prstGeom prst="rect">
              <a:avLst/>
            </a:prstGeom>
            <a:noFill/>
            <a:ln w="9525">
              <a:noFill/>
              <a:miter lim="800000"/>
              <a:headEnd/>
              <a:tailEnd/>
            </a:ln>
          </p:spPr>
        </p:pic>
        <p:pic>
          <p:nvPicPr>
            <p:cNvPr id="13" name="Picture 3"/>
            <p:cNvPicPr>
              <a:picLocks noChangeAspect="1" noChangeArrowheads="1"/>
            </p:cNvPicPr>
            <p:nvPr/>
          </p:nvPicPr>
          <p:blipFill>
            <a:blip r:embed="rId5" cstate="screen"/>
            <a:srcRect/>
            <a:stretch>
              <a:fillRect/>
            </a:stretch>
          </p:blipFill>
          <p:spPr bwMode="auto">
            <a:xfrm>
              <a:off x="3002507" y="2347274"/>
              <a:ext cx="1050991" cy="1351275"/>
            </a:xfrm>
            <a:prstGeom prst="rect">
              <a:avLst/>
            </a:prstGeom>
            <a:noFill/>
            <a:ln w="9525">
              <a:noFill/>
              <a:miter lim="800000"/>
              <a:headEnd/>
              <a:tailEnd/>
            </a:ln>
            <a:effectLst>
              <a:softEdge rad="127000"/>
            </a:effectLst>
          </p:spPr>
        </p:pic>
        <p:sp>
          <p:nvSpPr>
            <p:cNvPr id="14" name="TextBox 13"/>
            <p:cNvSpPr txBox="1"/>
            <p:nvPr/>
          </p:nvSpPr>
          <p:spPr>
            <a:xfrm>
              <a:off x="4238469" y="2810062"/>
              <a:ext cx="576064" cy="523220"/>
            </a:xfrm>
            <a:prstGeom prst="rect">
              <a:avLst/>
            </a:prstGeom>
            <a:noFill/>
          </p:spPr>
          <p:txBody>
            <a:bodyPr wrap="square" rtlCol="0">
              <a:spAutoFit/>
            </a:bodyPr>
            <a:lstStyle/>
            <a:p>
              <a:r>
                <a:rPr lang="en-GB" sz="2800" b="1" dirty="0">
                  <a:solidFill>
                    <a:schemeClr val="tx1">
                      <a:lumMod val="65000"/>
                      <a:lumOff val="35000"/>
                    </a:schemeClr>
                  </a:solidFill>
                </a:rPr>
                <a:t>or</a:t>
              </a:r>
            </a:p>
          </p:txBody>
        </p:sp>
      </p:grpSp>
      <p:sp>
        <p:nvSpPr>
          <p:cNvPr id="22" name="Right Arrow 21"/>
          <p:cNvSpPr/>
          <p:nvPr/>
        </p:nvSpPr>
        <p:spPr>
          <a:xfrm>
            <a:off x="2796987" y="4872250"/>
            <a:ext cx="1310185" cy="668740"/>
          </a:xfrm>
          <a:prstGeom prst="rightArrow">
            <a:avLst/>
          </a:prstGeom>
          <a:ln w="57150">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nvGrpSpPr>
          <p:cNvPr id="31" name="Group 30"/>
          <p:cNvGrpSpPr/>
          <p:nvPr/>
        </p:nvGrpSpPr>
        <p:grpSpPr>
          <a:xfrm>
            <a:off x="408629" y="4067031"/>
            <a:ext cx="2552131" cy="2033517"/>
            <a:chOff x="354842" y="4067031"/>
            <a:chExt cx="2552131" cy="2033517"/>
          </a:xfrm>
        </p:grpSpPr>
        <p:sp>
          <p:nvSpPr>
            <p:cNvPr id="32" name="Rounded Rectangle 31"/>
            <p:cNvSpPr/>
            <p:nvPr/>
          </p:nvSpPr>
          <p:spPr>
            <a:xfrm>
              <a:off x="354842" y="4067031"/>
              <a:ext cx="2552131" cy="2033517"/>
            </a:xfrm>
            <a:prstGeom prst="roundRect">
              <a:avLst/>
            </a:prstGeom>
            <a:ln w="57150">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33" name="Picture 2"/>
            <p:cNvPicPr>
              <a:picLocks noChangeAspect="1" noChangeArrowheads="1"/>
            </p:cNvPicPr>
            <p:nvPr/>
          </p:nvPicPr>
          <p:blipFill>
            <a:blip r:embed="rId6" cstate="screen">
              <a:duotone>
                <a:schemeClr val="accent2">
                  <a:shade val="45000"/>
                  <a:satMod val="135000"/>
                </a:schemeClr>
                <a:prstClr val="white"/>
              </a:duotone>
            </a:blip>
            <a:srcRect/>
            <a:stretch>
              <a:fillRect/>
            </a:stretch>
          </p:blipFill>
          <p:spPr bwMode="auto">
            <a:xfrm>
              <a:off x="614150" y="4599152"/>
              <a:ext cx="1978928" cy="1230145"/>
            </a:xfrm>
            <a:prstGeom prst="rect">
              <a:avLst/>
            </a:prstGeom>
            <a:noFill/>
            <a:ln w="9525">
              <a:noFill/>
              <a:miter lim="800000"/>
              <a:headEnd/>
              <a:tailEnd/>
            </a:ln>
          </p:spPr>
        </p:pic>
        <p:sp>
          <p:nvSpPr>
            <p:cNvPr id="34" name="TextBox 33"/>
            <p:cNvSpPr txBox="1"/>
            <p:nvPr/>
          </p:nvSpPr>
          <p:spPr>
            <a:xfrm>
              <a:off x="600501" y="4285396"/>
              <a:ext cx="1978926" cy="369332"/>
            </a:xfrm>
            <a:prstGeom prst="rect">
              <a:avLst/>
            </a:prstGeom>
            <a:noFill/>
          </p:spPr>
          <p:txBody>
            <a:bodyPr wrap="square" rtlCol="0">
              <a:spAutoFit/>
            </a:bodyPr>
            <a:lstStyle/>
            <a:p>
              <a:r>
                <a:rPr lang="en-GB" dirty="0"/>
                <a:t>Raw Audio Signal</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For loop</a:t>
            </a:r>
          </a:p>
        </p:txBody>
      </p:sp>
      <p:sp>
        <p:nvSpPr>
          <p:cNvPr id="7" name="Rectangle 3">
            <a:extLst>
              <a:ext uri="{FF2B5EF4-FFF2-40B4-BE49-F238E27FC236}">
                <a16:creationId xmlns:a16="http://schemas.microsoft.com/office/drawing/2014/main" id="{530ACD49-BC14-EC4E-AD0C-6CD4799B2707}"/>
              </a:ext>
            </a:extLst>
          </p:cNvPr>
          <p:cNvSpPr>
            <a:spLocks noGrp="1" noChangeArrowheads="1"/>
          </p:cNvSpPr>
          <p:nvPr>
            <p:ph idx="1"/>
          </p:nvPr>
        </p:nvSpPr>
        <p:spPr>
          <a:xfrm>
            <a:off x="533400" y="1371600"/>
            <a:ext cx="8305800" cy="4648200"/>
          </a:xfrm>
        </p:spPr>
        <p:txBody>
          <a:bodyPr/>
          <a:lstStyle/>
          <a:p>
            <a:pPr>
              <a:spcBef>
                <a:spcPts val="0"/>
              </a:spcBef>
            </a:pPr>
            <a:r>
              <a:rPr lang="en-US" sz="2800" dirty="0"/>
              <a:t>The value in the count terminal (an input</a:t>
            </a:r>
            <a:r>
              <a:rPr lang="pl-PL" sz="2800" dirty="0"/>
              <a:t> </a:t>
            </a:r>
            <a:r>
              <a:rPr lang="en-US" sz="2800" dirty="0"/>
              <a:t>terminal) indicates how many times to repeat the </a:t>
            </a:r>
            <a:r>
              <a:rPr lang="en-US" sz="2800" dirty="0" err="1"/>
              <a:t>subdiagram</a:t>
            </a:r>
            <a:r>
              <a:rPr lang="en-US" sz="2800" dirty="0"/>
              <a:t>.</a:t>
            </a:r>
            <a:br>
              <a:rPr lang="pl-PL" sz="2600" dirty="0"/>
            </a:br>
            <a:endParaRPr lang="en-US" sz="2600" dirty="0"/>
          </a:p>
        </p:txBody>
      </p:sp>
      <p:sp>
        <p:nvSpPr>
          <p:cNvPr id="10" name="TextBox 9">
            <a:extLst>
              <a:ext uri="{FF2B5EF4-FFF2-40B4-BE49-F238E27FC236}">
                <a16:creationId xmlns:a16="http://schemas.microsoft.com/office/drawing/2014/main" id="{F47B3A53-3AA7-D140-AD2E-67F916747A8E}"/>
              </a:ext>
            </a:extLst>
          </p:cNvPr>
          <p:cNvSpPr txBox="1"/>
          <p:nvPr/>
        </p:nvSpPr>
        <p:spPr>
          <a:xfrm>
            <a:off x="6565254" y="2507944"/>
            <a:ext cx="1111651" cy="1200329"/>
          </a:xfrm>
          <a:prstGeom prst="rect">
            <a:avLst/>
          </a:prstGeom>
          <a:noFill/>
        </p:spPr>
        <p:txBody>
          <a:bodyPr wrap="none" rtlCol="0">
            <a:spAutoFit/>
          </a:bodyPr>
          <a:lstStyle/>
          <a:p>
            <a:r>
              <a:rPr lang="en-GB" dirty="0"/>
              <a:t>Last value</a:t>
            </a:r>
          </a:p>
          <a:p>
            <a:endParaRPr lang="en-GB" dirty="0"/>
          </a:p>
          <a:p>
            <a:endParaRPr lang="en-GB" dirty="0"/>
          </a:p>
          <a:p>
            <a:r>
              <a:rPr lang="en-GB" dirty="0"/>
              <a:t>Indexed</a:t>
            </a:r>
          </a:p>
        </p:txBody>
      </p:sp>
      <p:pic>
        <p:nvPicPr>
          <p:cNvPr id="14" name="Picture 13" descr="Diagram&#10;&#10;Description automatically generated">
            <a:extLst>
              <a:ext uri="{FF2B5EF4-FFF2-40B4-BE49-F238E27FC236}">
                <a16:creationId xmlns:a16="http://schemas.microsoft.com/office/drawing/2014/main" id="{50815CC8-BA76-8F4B-AE52-B0708E6CCA7C}"/>
              </a:ext>
            </a:extLst>
          </p:cNvPr>
          <p:cNvPicPr>
            <a:picLocks noChangeAspect="1"/>
          </p:cNvPicPr>
          <p:nvPr/>
        </p:nvPicPr>
        <p:blipFill>
          <a:blip r:embed="rId3"/>
          <a:stretch>
            <a:fillRect/>
          </a:stretch>
        </p:blipFill>
        <p:spPr>
          <a:xfrm>
            <a:off x="990111" y="2507944"/>
            <a:ext cx="5524500" cy="2971800"/>
          </a:xfrm>
          <a:prstGeom prst="rect">
            <a:avLst/>
          </a:prstGeom>
        </p:spPr>
      </p:pic>
      <p:cxnSp>
        <p:nvCxnSpPr>
          <p:cNvPr id="16" name="Straight Arrow Connector 15">
            <a:extLst>
              <a:ext uri="{FF2B5EF4-FFF2-40B4-BE49-F238E27FC236}">
                <a16:creationId xmlns:a16="http://schemas.microsoft.com/office/drawing/2014/main" id="{1B03D2ED-7B5F-4042-AABC-CB389219C8A8}"/>
              </a:ext>
            </a:extLst>
          </p:cNvPr>
          <p:cNvCxnSpPr/>
          <p:nvPr/>
        </p:nvCxnSpPr>
        <p:spPr>
          <a:xfrm flipH="1">
            <a:off x="4773982" y="2880986"/>
            <a:ext cx="1828311" cy="10752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0291FFF4-3302-A74F-B52A-F19AF577EC9B}"/>
              </a:ext>
            </a:extLst>
          </p:cNvPr>
          <p:cNvCxnSpPr/>
          <p:nvPr/>
        </p:nvCxnSpPr>
        <p:spPr>
          <a:xfrm flipH="1">
            <a:off x="4773982" y="3516950"/>
            <a:ext cx="1828311" cy="10752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315644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Shift register</a:t>
            </a:r>
          </a:p>
        </p:txBody>
      </p:sp>
      <p:sp>
        <p:nvSpPr>
          <p:cNvPr id="11" name="Rectangle 6">
            <a:extLst>
              <a:ext uri="{FF2B5EF4-FFF2-40B4-BE49-F238E27FC236}">
                <a16:creationId xmlns:a16="http://schemas.microsoft.com/office/drawing/2014/main" id="{A44AFB10-A40B-0040-8334-5F76E5D3683C}"/>
              </a:ext>
            </a:extLst>
          </p:cNvPr>
          <p:cNvSpPr txBox="1">
            <a:spLocks noChangeArrowheads="1"/>
          </p:cNvSpPr>
          <p:nvPr/>
        </p:nvSpPr>
        <p:spPr>
          <a:xfrm>
            <a:off x="473935" y="1289246"/>
            <a:ext cx="8229600" cy="4343400"/>
          </a:xfrm>
          <a:prstGeom prst="rect">
            <a:avLst/>
          </a:prstGeom>
        </p:spPr>
        <p:txBody>
          <a:bodyPr vert="horz" lIns="91435" tIns="45717" rIns="91435" bIns="45717" rtlCol="0">
            <a:normAutofit/>
          </a:bodyPr>
          <a:lstStyle>
            <a:lvl1pPr marL="173038" indent="-173038" algn="l" defTabSz="457174" rtl="0" eaLnBrk="1" latinLnBrk="0" hangingPunct="1">
              <a:spcBef>
                <a:spcPts val="573"/>
              </a:spcBef>
              <a:buClr>
                <a:schemeClr val="bg1">
                  <a:lumMod val="50000"/>
                </a:schemeClr>
              </a:buClr>
              <a:buSzPct val="70000"/>
              <a:buFont typeface="Arial" pitchFamily="34" charset="0"/>
              <a:buChar char="•"/>
              <a:defRPr sz="2400" kern="1200">
                <a:solidFill>
                  <a:schemeClr val="tx1"/>
                </a:solidFill>
                <a:latin typeface="+mn-lt"/>
                <a:ea typeface="+mn-ea"/>
                <a:cs typeface="Arial"/>
              </a:defRPr>
            </a:lvl1pPr>
            <a:lvl2pPr marL="642640" indent="-186321" algn="l" defTabSz="457174" rtl="0" eaLnBrk="1" latinLnBrk="0" hangingPunct="1">
              <a:spcBef>
                <a:spcPct val="20000"/>
              </a:spcBef>
              <a:buClr>
                <a:schemeClr val="bg1">
                  <a:lumMod val="50000"/>
                </a:schemeClr>
              </a:buClr>
              <a:buSzPct val="70000"/>
              <a:buFont typeface="Arial"/>
              <a:buChar char="•"/>
              <a:defRPr sz="2000" kern="1200">
                <a:solidFill>
                  <a:schemeClr val="tx1"/>
                </a:solidFill>
                <a:latin typeface="+mn-lt"/>
                <a:ea typeface="+mn-ea"/>
                <a:cs typeface="Arial"/>
              </a:defRPr>
            </a:lvl2pPr>
            <a:lvl3pPr marL="1082224" indent="-167354" algn="l" defTabSz="457174" rtl="0" eaLnBrk="1" latinLnBrk="0" hangingPunct="1">
              <a:spcBef>
                <a:spcPct val="20000"/>
              </a:spcBef>
              <a:buClr>
                <a:schemeClr val="bg1">
                  <a:lumMod val="50000"/>
                </a:schemeClr>
              </a:buClr>
              <a:buSzPct val="70000"/>
              <a:buFont typeface="Courier New"/>
              <a:buChar char="o"/>
              <a:defRPr sz="1800" kern="1200">
                <a:solidFill>
                  <a:schemeClr val="tx1"/>
                </a:solidFill>
                <a:latin typeface="+mn-lt"/>
                <a:ea typeface="+mn-ea"/>
                <a:cs typeface="Arial"/>
              </a:defRPr>
            </a:lvl3pPr>
            <a:lvl4pPr marL="1600110" indent="-228587" algn="l" defTabSz="457174" rtl="0" eaLnBrk="1" latinLnBrk="0" hangingPunct="1">
              <a:spcBef>
                <a:spcPct val="20000"/>
              </a:spcBef>
              <a:buClr>
                <a:schemeClr val="bg1">
                  <a:lumMod val="50000"/>
                </a:schemeClr>
              </a:buClr>
              <a:buSzPct val="70000"/>
              <a:buFont typeface="Arial"/>
              <a:buChar char="–"/>
              <a:defRPr sz="1400" kern="1200">
                <a:solidFill>
                  <a:schemeClr val="tx1"/>
                </a:solidFill>
                <a:latin typeface="+mn-lt"/>
                <a:ea typeface="+mn-ea"/>
                <a:cs typeface="Arial"/>
              </a:defRPr>
            </a:lvl4pPr>
            <a:lvl5pPr marL="1828698" indent="0" algn="l" defTabSz="457174" rtl="0" eaLnBrk="1" latinLnBrk="0" hangingPunct="1">
              <a:spcBef>
                <a:spcPct val="20000"/>
              </a:spcBef>
              <a:buClr>
                <a:schemeClr val="bg1">
                  <a:lumMod val="50000"/>
                </a:schemeClr>
              </a:buClr>
              <a:buSzPct val="70000"/>
              <a:buFont typeface="Arial"/>
              <a:buNone/>
              <a:defRPr sz="1400" kern="1200">
                <a:solidFill>
                  <a:schemeClr val="tx1"/>
                </a:solidFill>
                <a:latin typeface="+mn-lt"/>
                <a:ea typeface="+mn-ea"/>
                <a:cs typeface="Arial"/>
              </a:defRPr>
            </a:lvl5pPr>
            <a:lvl6pPr marL="2514459" indent="-228587" algn="l" defTabSz="457174" rtl="0" eaLnBrk="1" latinLnBrk="0" hangingPunct="1">
              <a:spcBef>
                <a:spcPct val="20000"/>
              </a:spcBef>
              <a:buFont typeface="Arial"/>
              <a:buChar char="•"/>
              <a:defRPr sz="2000" kern="1200">
                <a:solidFill>
                  <a:schemeClr val="tx1"/>
                </a:solidFill>
                <a:latin typeface="+mn-lt"/>
                <a:ea typeface="+mn-ea"/>
                <a:cs typeface="+mn-cs"/>
              </a:defRPr>
            </a:lvl6pPr>
            <a:lvl7pPr marL="2971633" indent="-228587" algn="l" defTabSz="457174" rtl="0" eaLnBrk="1" latinLnBrk="0" hangingPunct="1">
              <a:spcBef>
                <a:spcPct val="20000"/>
              </a:spcBef>
              <a:buFont typeface="Arial"/>
              <a:buChar char="•"/>
              <a:defRPr sz="2000" kern="1200">
                <a:solidFill>
                  <a:schemeClr val="tx1"/>
                </a:solidFill>
                <a:latin typeface="+mn-lt"/>
                <a:ea typeface="+mn-ea"/>
                <a:cs typeface="+mn-cs"/>
              </a:defRPr>
            </a:lvl7pPr>
            <a:lvl8pPr marL="3428807" indent="-228587" algn="l" defTabSz="457174" rtl="0" eaLnBrk="1" latinLnBrk="0" hangingPunct="1">
              <a:spcBef>
                <a:spcPct val="20000"/>
              </a:spcBef>
              <a:buFont typeface="Arial"/>
              <a:buChar char="•"/>
              <a:defRPr sz="2000" kern="1200">
                <a:solidFill>
                  <a:schemeClr val="tx1"/>
                </a:solidFill>
                <a:latin typeface="+mn-lt"/>
                <a:ea typeface="+mn-ea"/>
                <a:cs typeface="+mn-cs"/>
              </a:defRPr>
            </a:lvl8pPr>
            <a:lvl9pPr marL="3885981" indent="-228587" algn="l" defTabSz="457174"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sz="2600" dirty="0"/>
              <a:t>When programming with loops, you often need to know the values of data from previous iterations of the loop.</a:t>
            </a:r>
          </a:p>
          <a:p>
            <a:pPr lvl="1"/>
            <a:r>
              <a:rPr lang="en-US" sz="2600" dirty="0"/>
              <a:t>Shift registers transfer values from one loop iteration to the next.</a:t>
            </a:r>
          </a:p>
        </p:txBody>
      </p:sp>
      <p:pic>
        <p:nvPicPr>
          <p:cNvPr id="12" name="Picture 2" descr="loc_bd_iterative data transfer.bmp">
            <a:extLst>
              <a:ext uri="{FF2B5EF4-FFF2-40B4-BE49-F238E27FC236}">
                <a16:creationId xmlns:a16="http://schemas.microsoft.com/office/drawing/2014/main" id="{DE622B97-D905-1B40-8F6F-D8D0CEE6F935}"/>
              </a:ext>
            </a:extLst>
          </p:cNvPr>
          <p:cNvPicPr>
            <a:picLocks noChangeAspect="1" noChangeArrowheads="1"/>
          </p:cNvPicPr>
          <p:nvPr/>
        </p:nvPicPr>
        <p:blipFill>
          <a:blip r:embed="rId3" cstate="screen"/>
          <a:srcRect/>
          <a:stretch>
            <a:fillRect/>
          </a:stretch>
        </p:blipFill>
        <p:spPr bwMode="auto">
          <a:xfrm>
            <a:off x="2213835" y="3529208"/>
            <a:ext cx="5270500" cy="2695970"/>
          </a:xfrm>
          <a:prstGeom prst="rect">
            <a:avLst/>
          </a:prstGeom>
          <a:noFill/>
          <a:ln w="9525">
            <a:noFill/>
            <a:miter lim="800000"/>
            <a:headEnd/>
            <a:tailEnd/>
          </a:ln>
        </p:spPr>
      </p:pic>
      <p:cxnSp>
        <p:nvCxnSpPr>
          <p:cNvPr id="9" name="Straight Arrow Connector 8">
            <a:extLst>
              <a:ext uri="{FF2B5EF4-FFF2-40B4-BE49-F238E27FC236}">
                <a16:creationId xmlns:a16="http://schemas.microsoft.com/office/drawing/2014/main" id="{EC1BDCC7-51DA-E944-9B29-7722D66A2957}"/>
              </a:ext>
            </a:extLst>
          </p:cNvPr>
          <p:cNvCxnSpPr>
            <a:cxnSpLocks/>
          </p:cNvCxnSpPr>
          <p:nvPr/>
        </p:nvCxnSpPr>
        <p:spPr>
          <a:xfrm flipH="1" flipV="1">
            <a:off x="6400802" y="4743254"/>
            <a:ext cx="1193866" cy="82550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553F50DE-66F4-9D4A-BAED-E6E975F6D46E}"/>
              </a:ext>
            </a:extLst>
          </p:cNvPr>
          <p:cNvCxnSpPr>
            <a:cxnSpLocks/>
          </p:cNvCxnSpPr>
          <p:nvPr/>
        </p:nvCxnSpPr>
        <p:spPr>
          <a:xfrm flipV="1">
            <a:off x="1616902" y="4781158"/>
            <a:ext cx="1193866" cy="82550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114087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Shift register, multiple values</a:t>
            </a:r>
          </a:p>
        </p:txBody>
      </p:sp>
      <p:sp>
        <p:nvSpPr>
          <p:cNvPr id="5" name="Rectangle 7">
            <a:extLst>
              <a:ext uri="{FF2B5EF4-FFF2-40B4-BE49-F238E27FC236}">
                <a16:creationId xmlns:a16="http://schemas.microsoft.com/office/drawing/2014/main" id="{6B0ABDD5-52DE-EE49-8F17-439F147EF66B}"/>
              </a:ext>
            </a:extLst>
          </p:cNvPr>
          <p:cNvSpPr>
            <a:spLocks noGrp="1" noChangeArrowheads="1"/>
          </p:cNvSpPr>
          <p:nvPr>
            <p:ph idx="1"/>
          </p:nvPr>
        </p:nvSpPr>
        <p:spPr>
          <a:xfrm>
            <a:off x="457200" y="1189038"/>
            <a:ext cx="8229600" cy="4343400"/>
          </a:xfrm>
        </p:spPr>
        <p:txBody>
          <a:bodyPr>
            <a:normAutofit/>
          </a:bodyPr>
          <a:lstStyle/>
          <a:p>
            <a:pPr lvl="1" eaLnBrk="1" hangingPunct="1"/>
            <a:r>
              <a:rPr lang="en-US" sz="2400" dirty="0"/>
              <a:t>Stacked shift registers remember values from multiple previous iterations and carry those values to the next iterations.</a:t>
            </a:r>
          </a:p>
          <a:p>
            <a:pPr lvl="1" eaLnBrk="1" hangingPunct="1"/>
            <a:r>
              <a:rPr lang="en-US" sz="2400" dirty="0"/>
              <a:t>Right-click the left shift register and select </a:t>
            </a:r>
            <a:r>
              <a:rPr lang="en-US" sz="2400" b="1" dirty="0"/>
              <a:t>Add Element</a:t>
            </a:r>
            <a:r>
              <a:rPr lang="en-US" sz="2400" dirty="0"/>
              <a:t> from the shortcut menu to stack a shift register.</a:t>
            </a:r>
          </a:p>
        </p:txBody>
      </p:sp>
      <p:pic>
        <p:nvPicPr>
          <p:cNvPr id="6" name="Picture 7" descr="loc_bd_Avg Last 5 Stacked Shift.bmp">
            <a:extLst>
              <a:ext uri="{FF2B5EF4-FFF2-40B4-BE49-F238E27FC236}">
                <a16:creationId xmlns:a16="http://schemas.microsoft.com/office/drawing/2014/main" id="{8141A838-5CDA-7B4E-BDCB-0E0FF8CA8A07}"/>
              </a:ext>
            </a:extLst>
          </p:cNvPr>
          <p:cNvPicPr>
            <a:picLocks noChangeAspect="1" noChangeArrowheads="1"/>
          </p:cNvPicPr>
          <p:nvPr/>
        </p:nvPicPr>
        <p:blipFill>
          <a:blip r:embed="rId3" cstate="screen"/>
          <a:srcRect/>
          <a:stretch>
            <a:fillRect/>
          </a:stretch>
        </p:blipFill>
        <p:spPr bwMode="auto">
          <a:xfrm>
            <a:off x="1465546" y="3657600"/>
            <a:ext cx="5852786" cy="2633754"/>
          </a:xfrm>
          <a:prstGeom prst="rect">
            <a:avLst/>
          </a:prstGeom>
          <a:noFill/>
          <a:ln w="9525">
            <a:noFill/>
            <a:miter lim="800000"/>
            <a:headEnd/>
            <a:tailEnd/>
          </a:ln>
        </p:spPr>
      </p:pic>
    </p:spTree>
    <p:extLst>
      <p:ext uri="{BB962C8B-B14F-4D97-AF65-F5344CB8AC3E}">
        <p14:creationId xmlns:p14="http://schemas.microsoft.com/office/powerpoint/2010/main" val="202237061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Introduction </a:t>
            </a:r>
            <a:r>
              <a:rPr lang="en-US"/>
              <a:t>to LabVIEW FPGA</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9026433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Why Are FPGAs Useful?</a:t>
            </a:r>
          </a:p>
        </p:txBody>
      </p:sp>
      <p:sp>
        <p:nvSpPr>
          <p:cNvPr id="11267" name="Content Placeholder 2"/>
          <p:cNvSpPr>
            <a:spLocks noGrp="1"/>
          </p:cNvSpPr>
          <p:nvPr>
            <p:ph idx="1"/>
          </p:nvPr>
        </p:nvSpPr>
        <p:spPr>
          <a:xfrm>
            <a:off x="478332" y="1398494"/>
            <a:ext cx="8165605" cy="4671898"/>
          </a:xfrm>
        </p:spPr>
        <p:txBody>
          <a:bodyPr>
            <a:normAutofit fontScale="92500" lnSpcReduction="10000"/>
          </a:bodyPr>
          <a:lstStyle/>
          <a:p>
            <a:r>
              <a:rPr lang="en-US" sz="2800" b="1" dirty="0">
                <a:solidFill>
                  <a:srgbClr val="0070C0"/>
                </a:solidFill>
              </a:rPr>
              <a:t>True Parallelism</a:t>
            </a:r>
            <a:r>
              <a:rPr lang="en-US" sz="2800" dirty="0">
                <a:solidFill>
                  <a:srgbClr val="0070C0"/>
                </a:solidFill>
              </a:rPr>
              <a:t> </a:t>
            </a:r>
            <a:br>
              <a:rPr lang="en-US" sz="2800" dirty="0"/>
            </a:br>
            <a:r>
              <a:rPr lang="en-US" sz="2800" dirty="0"/>
              <a:t>Provides parallel tasks and pipelining</a:t>
            </a:r>
            <a:endParaRPr lang="en-US" sz="2800" b="1" dirty="0"/>
          </a:p>
          <a:p>
            <a:endParaRPr lang="en-US" sz="2000" b="1" dirty="0"/>
          </a:p>
          <a:p>
            <a:r>
              <a:rPr lang="en-US" sz="2800" b="1" dirty="0">
                <a:solidFill>
                  <a:srgbClr val="0070C0"/>
                </a:solidFill>
              </a:rPr>
              <a:t>High Reliability </a:t>
            </a:r>
            <a:br>
              <a:rPr lang="en-US" sz="2800" b="1" dirty="0"/>
            </a:br>
            <a:r>
              <a:rPr lang="en-US" sz="2800" dirty="0"/>
              <a:t>Designs become a custom circuit</a:t>
            </a:r>
          </a:p>
          <a:p>
            <a:endParaRPr lang="en-US" sz="2800" b="1" dirty="0"/>
          </a:p>
          <a:p>
            <a:r>
              <a:rPr lang="en-US" sz="2800" b="1" dirty="0">
                <a:solidFill>
                  <a:srgbClr val="0070C0"/>
                </a:solidFill>
              </a:rPr>
              <a:t>High Determinism </a:t>
            </a:r>
            <a:br>
              <a:rPr lang="en-US" sz="2800" dirty="0"/>
            </a:br>
            <a:r>
              <a:rPr lang="en-US" sz="2800" dirty="0"/>
              <a:t>Runs algorithms at deterministic rates down to 25 ns (faster in many cases)</a:t>
            </a:r>
          </a:p>
          <a:p>
            <a:endParaRPr lang="en-US" sz="2000" b="1" dirty="0"/>
          </a:p>
          <a:p>
            <a:r>
              <a:rPr lang="en-US" sz="2800" b="1" dirty="0">
                <a:solidFill>
                  <a:srgbClr val="0070C0"/>
                </a:solidFill>
              </a:rPr>
              <a:t>Reconfigurable</a:t>
            </a:r>
            <a:r>
              <a:rPr lang="en-US" sz="2800" dirty="0">
                <a:solidFill>
                  <a:srgbClr val="0070C0"/>
                </a:solidFill>
              </a:rPr>
              <a:t> </a:t>
            </a:r>
            <a:br>
              <a:rPr lang="en-US" sz="2800" dirty="0"/>
            </a:br>
            <a:r>
              <a:rPr lang="en-US" sz="2800" dirty="0"/>
              <a:t>Create new and alter existing tasks easily</a:t>
            </a:r>
          </a:p>
        </p:txBody>
      </p:sp>
      <p:pic>
        <p:nvPicPr>
          <p:cNvPr id="5" name="Content Placeholder 3" descr="C:\Documents and Settings\Casey\Desktop\9705_ill.jpg"/>
          <p:cNvPicPr>
            <a:picLocks noChangeAspect="1" noChangeArrowheads="1"/>
          </p:cNvPicPr>
          <p:nvPr/>
        </p:nvPicPr>
        <p:blipFill>
          <a:blip r:embed="rId3" cstate="screen">
            <a:clrChange>
              <a:clrFrom>
                <a:srgbClr val="6697C2"/>
              </a:clrFrom>
              <a:clrTo>
                <a:srgbClr val="6697C2">
                  <a:alpha val="0"/>
                </a:srgbClr>
              </a:clrTo>
            </a:clrChange>
          </a:blip>
          <a:srcRect l="42856" t="13683" r="42921" b="71063"/>
          <a:stretch>
            <a:fillRect/>
          </a:stretch>
        </p:blipFill>
        <p:spPr bwMode="auto">
          <a:xfrm>
            <a:off x="8442972" y="304800"/>
            <a:ext cx="674524" cy="609600"/>
          </a:xfrm>
          <a:prstGeom prst="roundRect">
            <a:avLst/>
          </a:prstGeom>
          <a:noFill/>
        </p:spPr>
      </p:pic>
    </p:spTree>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OFFISYNC_SLIDE_GUID" val="00cc0736-f429-4eb0-ae4c-869639e7119d"/>
</p:tagLst>
</file>

<file path=ppt/tags/tag2.xml><?xml version="1.0" encoding="utf-8"?>
<p:tagLst xmlns:a="http://schemas.openxmlformats.org/drawingml/2006/main" xmlns:r="http://schemas.openxmlformats.org/officeDocument/2006/relationships" xmlns:p="http://schemas.openxmlformats.org/presentationml/2006/main">
  <p:tag name="OFFISYNC_SLIDE_GUID" val="684e3ec3-55f4-4c19-8971-3f37bb55bc8c"/>
</p:tagLst>
</file>

<file path=ppt/tags/tag3.xml><?xml version="1.0" encoding="utf-8"?>
<p:tagLst xmlns:a="http://schemas.openxmlformats.org/drawingml/2006/main" xmlns:r="http://schemas.openxmlformats.org/officeDocument/2006/relationships" xmlns:p="http://schemas.openxmlformats.org/presentationml/2006/main">
  <p:tag name="OFFISYNC_SLIDE_GUID" val="f10fe4fd-0106-4dc3-9337-07f5e91c637e"/>
</p:tagLst>
</file>

<file path=ppt/theme/theme1.xml><?xml version="1.0" encoding="utf-8"?>
<a:theme xmlns:a="http://schemas.openxmlformats.org/drawingml/2006/main" name="NI company PowerPoint template_2012(3)">
  <a:themeElements>
    <a:clrScheme name="National Instruments">
      <a:dk1>
        <a:sysClr val="windowText" lastClr="000000"/>
      </a:dk1>
      <a:lt1>
        <a:sysClr val="window" lastClr="FFFFFF"/>
      </a:lt1>
      <a:dk2>
        <a:srgbClr val="0A60A3"/>
      </a:dk2>
      <a:lt2>
        <a:srgbClr val="F5F5F5"/>
      </a:lt2>
      <a:accent1>
        <a:srgbClr val="0A60A3"/>
      </a:accent1>
      <a:accent2>
        <a:srgbClr val="93191A"/>
      </a:accent2>
      <a:accent3>
        <a:srgbClr val="79B04E"/>
      </a:accent3>
      <a:accent4>
        <a:srgbClr val="EDB72E"/>
      </a:accent4>
      <a:accent5>
        <a:srgbClr val="73AED9"/>
      </a:accent5>
      <a:accent6>
        <a:srgbClr val="DE8C2D"/>
      </a:accent6>
      <a:hlink>
        <a:srgbClr val="0A60A3"/>
      </a:hlink>
      <a:folHlink>
        <a:srgbClr val="73AED9"/>
      </a:folHlink>
    </a:clrScheme>
    <a:fontScheme name="NationalInstruments">
      <a:majorFont>
        <a:latin typeface="Univers Com 55"/>
        <a:ea typeface=""/>
        <a:cs typeface=""/>
      </a:majorFont>
      <a:minorFont>
        <a:latin typeface="Univers Com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outerShdw blurRad="50800" dist="38100" dir="2700000" algn="tl" rotWithShape="0">
            <a:prstClr val="black">
              <a:alpha val="40000"/>
            </a:prstClr>
          </a:outerShdw>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NI company PowerPoint template_2012(3)</Template>
  <TotalTime>28496</TotalTime>
  <Words>8570</Words>
  <Application>Microsoft Macintosh PowerPoint</Application>
  <PresentationFormat>On-screen Show (4:3)</PresentationFormat>
  <Paragraphs>624</Paragraphs>
  <Slides>46</Slides>
  <Notes>44</Notes>
  <HiddenSlides>12</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7" baseType="lpstr">
      <vt:lpstr>Arial</vt:lpstr>
      <vt:lpstr>Arial Narrow</vt:lpstr>
      <vt:lpstr>Calibri</vt:lpstr>
      <vt:lpstr>Calibri Light</vt:lpstr>
      <vt:lpstr>Courier New</vt:lpstr>
      <vt:lpstr>Tahoma</vt:lpstr>
      <vt:lpstr>Univers Com 45 Light</vt:lpstr>
      <vt:lpstr>Univers Com 55</vt:lpstr>
      <vt:lpstr>Univers LT Std 45 Light</vt:lpstr>
      <vt:lpstr>NI company PowerPoint template_2012(3)</vt:lpstr>
      <vt:lpstr>Bitmap Image</vt:lpstr>
      <vt:lpstr>PowerPoint Presentation</vt:lpstr>
      <vt:lpstr>Content of LabVIEW FPGA hands-on 2</vt:lpstr>
      <vt:lpstr>A few more LabVIEW basics</vt:lpstr>
      <vt:lpstr>While loop tunnel</vt:lpstr>
      <vt:lpstr>For loop</vt:lpstr>
      <vt:lpstr>Shift register</vt:lpstr>
      <vt:lpstr>Shift register, multiple values</vt:lpstr>
      <vt:lpstr>Introduction to LabVIEW FPGA</vt:lpstr>
      <vt:lpstr>Why Are FPGAs Useful?</vt:lpstr>
      <vt:lpstr>FPGA Technology</vt:lpstr>
      <vt:lpstr>FPGAs are Dataflow Systems</vt:lpstr>
      <vt:lpstr>FPGAs are Dataflow Systems</vt:lpstr>
      <vt:lpstr>FPGAs are Parallel Dataflow Systems</vt:lpstr>
      <vt:lpstr>LabVIEW FPGA    vs.  VHDL</vt:lpstr>
      <vt:lpstr>LabVIEW FPGA: How does it work?</vt:lpstr>
      <vt:lpstr>PowerPoint Presentation</vt:lpstr>
      <vt:lpstr>PowerPoint Presentation</vt:lpstr>
      <vt:lpstr>PowerPoint Presentation</vt:lpstr>
      <vt:lpstr>NI myRIO Product Overview: Front View</vt:lpstr>
      <vt:lpstr>Top View</vt:lpstr>
      <vt:lpstr>NI myRIO Expansion Port (MXP)</vt:lpstr>
      <vt:lpstr>NI miniSystems Port (MSP)</vt:lpstr>
      <vt:lpstr>myRIO exercise board</vt:lpstr>
      <vt:lpstr>Exercise board</vt:lpstr>
      <vt:lpstr>Exercise 1 Blinking LED</vt:lpstr>
      <vt:lpstr>Exercise 2 Switch on when it’s dark</vt:lpstr>
      <vt:lpstr>Exercise 3 Acquire transient</vt:lpstr>
      <vt:lpstr>Exercise 4 Pulse delay</vt:lpstr>
      <vt:lpstr>FPGA to ARM communication</vt:lpstr>
      <vt:lpstr>Resources and Next Steps</vt:lpstr>
      <vt:lpstr>NI myRIO Kits | ni.com/myrio</vt:lpstr>
      <vt:lpstr>From small to big</vt:lpstr>
      <vt:lpstr>Learn More About Programming NI myRIO</vt:lpstr>
      <vt:lpstr>Thank you !!!</vt:lpstr>
      <vt:lpstr>What is Real-Time?</vt:lpstr>
      <vt:lpstr>Critical Applications  Example</vt:lpstr>
      <vt:lpstr>Critical Applications to Consider</vt:lpstr>
      <vt:lpstr>When General Purpose OSs Fall Short</vt:lpstr>
      <vt:lpstr>Key Careabouts for Critical Applications</vt:lpstr>
      <vt:lpstr>Key Careabouts for Critical Applications</vt:lpstr>
      <vt:lpstr>Introduction to LabVIEW Real-Time</vt:lpstr>
      <vt:lpstr>NI Linux Real-Time</vt:lpstr>
      <vt:lpstr>NI Linux Real-Time</vt:lpstr>
      <vt:lpstr>PowerPoint Presentation</vt:lpstr>
      <vt:lpstr>LabVIEW MathScript RT Module</vt:lpstr>
      <vt:lpstr>MathScript RT Demo</vt:lpstr>
    </vt:vector>
  </TitlesOfParts>
  <Company>National Instruments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Margaret Barrett</dc:creator>
  <cp:lastModifiedBy>Adriaan Rijllart</cp:lastModifiedBy>
  <cp:revision>337</cp:revision>
  <cp:lastPrinted>2020-10-04T21:28:01Z</cp:lastPrinted>
  <dcterms:created xsi:type="dcterms:W3CDTF">2013-08-19T16:34:41Z</dcterms:created>
  <dcterms:modified xsi:type="dcterms:W3CDTF">2023-10-11T14:26:20Z</dcterms:modified>
</cp:coreProperties>
</file>