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omments/modernComment_187_D29D2E14.xml" ContentType="application/vnd.ms-powerpoint.comments+xml"/>
  <Override PartName="/ppt/notesSlides/notesSlide8.xml" ContentType="application/vnd.openxmlformats-officedocument.presentationml.notesSlide+xml"/>
  <Override PartName="/ppt/comments/modernComment_15A_133F3FE6.xml" ContentType="application/vnd.ms-powerpoint.comments+xml"/>
  <Override PartName="/ppt/notesSlides/notesSlide9.xml" ContentType="application/vnd.openxmlformats-officedocument.presentationml.notesSlide+xml"/>
  <Override PartName="/ppt/comments/modernComment_1B4_5B72410A.xml" ContentType="application/vnd.ms-powerpoint.comment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omments/modernComment_1B5_505F6C92.xml" ContentType="application/vnd.ms-powerpoint.comment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314" r:id="rId2"/>
    <p:sldId id="354" r:id="rId3"/>
    <p:sldId id="438" r:id="rId4"/>
    <p:sldId id="447" r:id="rId5"/>
    <p:sldId id="348" r:id="rId6"/>
    <p:sldId id="351" r:id="rId7"/>
    <p:sldId id="391" r:id="rId8"/>
    <p:sldId id="346" r:id="rId9"/>
    <p:sldId id="436" r:id="rId10"/>
    <p:sldId id="440" r:id="rId11"/>
    <p:sldId id="437" r:id="rId12"/>
    <p:sldId id="442" r:id="rId13"/>
    <p:sldId id="443" r:id="rId14"/>
    <p:sldId id="445" r:id="rId15"/>
    <p:sldId id="446" r:id="rId16"/>
    <p:sldId id="448" r:id="rId17"/>
    <p:sldId id="434" r:id="rId18"/>
    <p:sldId id="413" r:id="rId19"/>
    <p:sldId id="410" r:id="rId20"/>
    <p:sldId id="432" r:id="rId21"/>
    <p:sldId id="44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5A93E3-F395-8F16-6929-C709B0FC4DE8}" name="Pettus, Walter C." initials="PC" userId="S::pettus@iu.edu::79b60118-1344-470f-a027-272e8ea3e01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1A8F795-2CA2-714F-A473-ED0AA5D34842}" v="1703" dt="2023-11-11T19:33:25.1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84577"/>
  </p:normalViewPr>
  <p:slideViewPr>
    <p:cSldViewPr snapToGrid="0">
      <p:cViewPr>
        <p:scale>
          <a:sx n="115" d="100"/>
          <a:sy n="115" d="100"/>
        </p:scale>
        <p:origin x="472" y="-2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omments/modernComment_15A_133F3FE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E70EA37-3D73-4677-BE47-FA23DF1B60A1}" authorId="{595A93E3-F395-8F16-6929-C709B0FC4DE8}" created="2023-11-07T19:52:41.806">
    <pc:sldMkLst xmlns:pc="http://schemas.microsoft.com/office/powerpoint/2013/main/command">
      <pc:docMk/>
      <pc:sldMk cId="322912230" sldId="346"/>
    </pc:sldMkLst>
    <p188:txBody>
      <a:bodyPr/>
      <a:lstStyle/>
      <a:p>
        <a:r>
          <a:rPr lang="en-US"/>
          <a:t>bottom left plot is getting quite small
also consider using that plot to show
Gerda &gt; L200 &gt; L1000 progression of experiments</a:t>
        </a:r>
      </a:p>
    </p188:txBody>
  </p188:cm>
  <p188:cm id="{8A275BCA-DD21-4220-9EE4-AE6DF33275BF}" authorId="{595A93E3-F395-8F16-6929-C709B0FC4DE8}" created="2023-11-07T19:53:42.123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322912230" sldId="346"/>
      <ac:spMk id="14" creationId="{D0AB29D5-C1FE-A98D-BD86-7BDA78F49D43}"/>
      <ac:txMk cp="0" len="41">
        <ac:context len="207" hash="2833137221"/>
      </ac:txMk>
    </ac:txMkLst>
    <p188:pos x="546484" y="554181"/>
    <p188:txBody>
      <a:bodyPr/>
      <a:lstStyle/>
      <a:p>
        <a:r>
          <a:rPr lang="en-US"/>
          <a:t>Gran Sasso isn't 1.5 miles underground, wikipedia claims 1400 m rock overburden, which is &lt;1 mile</a:t>
        </a:r>
      </a:p>
    </p188:txBody>
  </p188:cm>
</p188:cmLst>
</file>

<file path=ppt/comments/modernComment_187_D29D2E14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5281C86-0F7D-4CBF-8F04-4162EF8A8F9B}" authorId="{595A93E3-F395-8F16-6929-C709B0FC4DE8}" created="2023-11-07T19:50:11.031">
    <pc:sldMkLst xmlns:pc="http://schemas.microsoft.com/office/powerpoint/2013/main/command">
      <pc:docMk/>
      <pc:sldMk cId="3533516308" sldId="391"/>
    </pc:sldMkLst>
    <p188:txBody>
      <a:bodyPr/>
      <a:lstStyle/>
      <a:p>
        <a:r>
          <a:rPr lang="en-US"/>
          <a:t>consider re-framing this slide:
Germanium already has demonstrated the best energy resolution and the lowest backgrounds of any search (by significant margins) &lt; this is the top-level takeaway
now how do we do that - through technicalities of semiconductors, which means extreme purity (HPGe), fano factor, etc</a:t>
        </a:r>
      </a:p>
    </p188:txBody>
  </p188:cm>
</p188:cmLst>
</file>

<file path=ppt/comments/modernComment_1B4_5B72410A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6ECD8657-919D-4060-A377-418BAD9157D0}" authorId="{595A93E3-F395-8F16-6929-C709B0FC4DE8}" created="2023-11-07T19:54:25.438">
    <pc:sldMkLst xmlns:pc="http://schemas.microsoft.com/office/powerpoint/2013/main/command">
      <pc:docMk/>
      <pc:sldMk cId="1534214410" sldId="436"/>
    </pc:sldMkLst>
    <p188:txBody>
      <a:bodyPr/>
      <a:lstStyle/>
      <a:p>
        <a:r>
          <a:rPr lang="en-US"/>
          <a:t>I really we wish we didn't have to keep talking about the coax detectors, they're such a pain</a:t>
        </a:r>
      </a:p>
    </p188:txBody>
  </p188:cm>
</p188:cmLst>
</file>

<file path=ppt/comments/modernComment_1B5_505F6C92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E0715DAB-931E-42B5-BB85-679AFE8C111C}" authorId="{595A93E3-F395-8F16-6929-C709B0FC4DE8}" created="2023-11-07T19:55:27.301">
    <pc:sldMkLst xmlns:pc="http://schemas.microsoft.com/office/powerpoint/2013/main/command">
      <pc:docMk/>
      <pc:sldMk cId="1348430994" sldId="437"/>
    </pc:sldMkLst>
    <p188:txBody>
      <a:bodyPr/>
      <a:lstStyle/>
      <a:p>
        <a:r>
          <a:rPr lang="en-US"/>
          <a:t>make sure to include your takeaway in text on this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697861-1D37-8545-8D25-A08BAB790F1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8D10B7-ED81-BA48-A3B3-C833E1644D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14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284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[* LEGEND detectors are fully depleted.]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PPC </a:t>
            </a:r>
            <a:r>
              <a:rPr lang="en-US" sz="1200" dirty="0"/>
              <a:t>(+</a:t>
            </a:r>
            <a:r>
              <a:rPr lang="en-US" sz="1200" dirty="0" err="1"/>
              <a:t>ve</a:t>
            </a:r>
            <a:r>
              <a:rPr lang="en-US" sz="1200" dirty="0"/>
              <a:t> PC): Inherited from</a:t>
            </a:r>
            <a:br>
              <a:rPr lang="en-US" sz="1200" dirty="0"/>
            </a:br>
            <a:r>
              <a:rPr lang="en-US" sz="1200" dirty="0"/>
              <a:t>GERDA &amp; MJD</a:t>
            </a:r>
            <a:br>
              <a:rPr lang="en-US" dirty="0"/>
            </a:br>
            <a:r>
              <a:rPr lang="en-US" dirty="0"/>
              <a:t>ICPC</a:t>
            </a:r>
            <a:r>
              <a:rPr lang="en-US" sz="1200" dirty="0"/>
              <a:t>(Inverted Co-axial PC)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Can be twice as massive than PPC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Advantages of point-contact detectors:</a:t>
            </a:r>
            <a:br>
              <a:rPr lang="en-US" dirty="0"/>
            </a:br>
            <a:r>
              <a:rPr lang="en-US" dirty="0"/>
              <a:t> 1. Has ~pF capacitance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which reduces ‘pickup’ noise.(?)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better energy resolution</a:t>
            </a:r>
          </a:p>
          <a:p>
            <a:r>
              <a:rPr lang="en-US" dirty="0">
                <a:sym typeface="Wingdings" pitchFamily="2" charset="2"/>
              </a:rPr>
              <a:t> 2. Also has long drift times + fast charge collection (will explain soon) excellent Pulse Shape Analysis  Rejecting backgrounds (e.g. multi-site events)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0722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39Ar is most radioactive </a:t>
            </a:r>
            <a:r>
              <a:rPr lang="en-US" dirty="0" err="1"/>
              <a:t>Ar</a:t>
            </a:r>
            <a:r>
              <a:rPr lang="en-US" dirty="0"/>
              <a:t>, but 99.9% of natural </a:t>
            </a:r>
            <a:r>
              <a:rPr lang="en-US" dirty="0" err="1"/>
              <a:t>Ar</a:t>
            </a:r>
            <a:r>
              <a:rPr lang="en-US" dirty="0"/>
              <a:t> is 40Ar</a:t>
            </a:r>
          </a:p>
          <a:p>
            <a:endParaRPr lang="en-US" dirty="0"/>
          </a:p>
          <a:p>
            <a:r>
              <a:rPr lang="en-US" dirty="0"/>
              <a:t>Alpha particles are from 210Po (T1/2 = 138d) or 210Pb (T1/2  =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2809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[* LEGEND detectors are fully depleted.]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PPC </a:t>
            </a:r>
            <a:r>
              <a:rPr lang="en-US" sz="1200" dirty="0"/>
              <a:t>(+</a:t>
            </a:r>
            <a:r>
              <a:rPr lang="en-US" sz="1200" dirty="0" err="1"/>
              <a:t>ve</a:t>
            </a:r>
            <a:r>
              <a:rPr lang="en-US" sz="1200" dirty="0"/>
              <a:t> PC): Inherited from</a:t>
            </a:r>
            <a:br>
              <a:rPr lang="en-US" sz="1200" dirty="0"/>
            </a:br>
            <a:r>
              <a:rPr lang="en-US" sz="1200" dirty="0"/>
              <a:t>GERDA &amp; MJD</a:t>
            </a:r>
            <a:br>
              <a:rPr lang="en-US" dirty="0"/>
            </a:br>
            <a:r>
              <a:rPr lang="en-US" dirty="0"/>
              <a:t>ICPC</a:t>
            </a:r>
            <a:r>
              <a:rPr lang="en-US" sz="1200" dirty="0"/>
              <a:t>(Inverted Co-axial PC)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Can be twice as massive than PPC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Advantages of point-contact detectors:</a:t>
            </a:r>
            <a:br>
              <a:rPr lang="en-US" dirty="0"/>
            </a:br>
            <a:r>
              <a:rPr lang="en-US" dirty="0"/>
              <a:t> 1. Has ~pF capacitance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which reduces ‘pickup’ noise.(?)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better energy resolution</a:t>
            </a:r>
          </a:p>
          <a:p>
            <a:r>
              <a:rPr lang="en-US" dirty="0">
                <a:sym typeface="Wingdings" pitchFamily="2" charset="2"/>
              </a:rPr>
              <a:t> 2. Also has long drift times + fast charge collection (will explain soon) excellent Pulse Shape Analysis  Rejecting backgrounds (e.g. multi-site events)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915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[* LEGEND detectors are fully depleted.]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PPC </a:t>
            </a:r>
            <a:r>
              <a:rPr lang="en-US" sz="1200" dirty="0"/>
              <a:t>(+</a:t>
            </a:r>
            <a:r>
              <a:rPr lang="en-US" sz="1200" dirty="0" err="1"/>
              <a:t>ve</a:t>
            </a:r>
            <a:r>
              <a:rPr lang="en-US" sz="1200" dirty="0"/>
              <a:t> PC): Inherited from</a:t>
            </a:r>
            <a:br>
              <a:rPr lang="en-US" sz="1200" dirty="0"/>
            </a:br>
            <a:r>
              <a:rPr lang="en-US" sz="1200" dirty="0"/>
              <a:t>GERDA &amp; MJD</a:t>
            </a:r>
            <a:br>
              <a:rPr lang="en-US" dirty="0"/>
            </a:br>
            <a:r>
              <a:rPr lang="en-US" dirty="0"/>
              <a:t>ICPC</a:t>
            </a:r>
            <a:r>
              <a:rPr lang="en-US" sz="1200" dirty="0"/>
              <a:t>(Inverted Co-axial PC)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Can be twice as massive than PPC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Advantages of point-contact detectors:</a:t>
            </a:r>
            <a:br>
              <a:rPr lang="en-US" dirty="0"/>
            </a:br>
            <a:r>
              <a:rPr lang="en-US" dirty="0"/>
              <a:t> 1. Has ~pF capacitance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which reduces ‘pickup’ noise.(?)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better energy resolution</a:t>
            </a:r>
          </a:p>
          <a:p>
            <a:r>
              <a:rPr lang="en-US" dirty="0">
                <a:sym typeface="Wingdings" pitchFamily="2" charset="2"/>
              </a:rPr>
              <a:t> 2. Also has long drift times + fast charge collection (will explain soon) excellent Pulse Shape Analysis  Rejecting backgrounds (e.g. multi-site events)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7357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[* LEGEND detectors are fully depleted.]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PPC </a:t>
            </a:r>
            <a:r>
              <a:rPr lang="en-US" sz="1200" dirty="0"/>
              <a:t>(+</a:t>
            </a:r>
            <a:r>
              <a:rPr lang="en-US" sz="1200" dirty="0" err="1"/>
              <a:t>ve</a:t>
            </a:r>
            <a:r>
              <a:rPr lang="en-US" sz="1200" dirty="0"/>
              <a:t> PC): Inherited from</a:t>
            </a:r>
            <a:br>
              <a:rPr lang="en-US" sz="1200" dirty="0"/>
            </a:br>
            <a:r>
              <a:rPr lang="en-US" sz="1200" dirty="0"/>
              <a:t>GERDA &amp; MJD</a:t>
            </a:r>
            <a:br>
              <a:rPr lang="en-US" dirty="0"/>
            </a:br>
            <a:r>
              <a:rPr lang="en-US" dirty="0"/>
              <a:t>ICPC</a:t>
            </a:r>
            <a:r>
              <a:rPr lang="en-US" sz="1200" dirty="0"/>
              <a:t>(Inverted Co-axial PC)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Can be twice as massive than PPC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Advantages of point-contact detectors:</a:t>
            </a:r>
            <a:br>
              <a:rPr lang="en-US" dirty="0"/>
            </a:br>
            <a:r>
              <a:rPr lang="en-US" dirty="0"/>
              <a:t> 1. Has ~pF capacitance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which reduces ‘pickup’ noise.(?)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better energy resolution</a:t>
            </a:r>
          </a:p>
          <a:p>
            <a:r>
              <a:rPr lang="en-US" dirty="0">
                <a:sym typeface="Wingdings" pitchFamily="2" charset="2"/>
              </a:rPr>
              <a:t> 2. Also has long drift times + fast charge collection (will explain soon) excellent Pulse Shape Analysis  Rejecting backgrounds (e.g. multi-site events)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743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[* LEGEND detectors are fully depleted.]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PPC </a:t>
            </a:r>
            <a:r>
              <a:rPr lang="en-US" sz="1200" dirty="0"/>
              <a:t>(+</a:t>
            </a:r>
            <a:r>
              <a:rPr lang="en-US" sz="1200" dirty="0" err="1"/>
              <a:t>ve</a:t>
            </a:r>
            <a:r>
              <a:rPr lang="en-US" sz="1200" dirty="0"/>
              <a:t> PC): Inherited from</a:t>
            </a:r>
            <a:br>
              <a:rPr lang="en-US" sz="1200" dirty="0"/>
            </a:br>
            <a:r>
              <a:rPr lang="en-US" sz="1200" dirty="0"/>
              <a:t>GERDA &amp; MJD</a:t>
            </a:r>
            <a:br>
              <a:rPr lang="en-US" dirty="0"/>
            </a:br>
            <a:r>
              <a:rPr lang="en-US" dirty="0"/>
              <a:t>ICPC</a:t>
            </a:r>
            <a:r>
              <a:rPr lang="en-US" sz="1200" dirty="0"/>
              <a:t>(Inverted Co-axial PC)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Can be twice as massive than PPC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Advantages of point-contact detectors:</a:t>
            </a:r>
            <a:br>
              <a:rPr lang="en-US" dirty="0"/>
            </a:br>
            <a:r>
              <a:rPr lang="en-US" dirty="0"/>
              <a:t> 1. Has ~pF capacitance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which reduces ‘pickup’ noise.(?)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better energy resolution</a:t>
            </a:r>
          </a:p>
          <a:p>
            <a:r>
              <a:rPr lang="en-US" dirty="0">
                <a:sym typeface="Wingdings" pitchFamily="2" charset="2"/>
              </a:rPr>
              <a:t> 2. Also has long drift times + fast charge collection (will explain soon) excellent Pulse Shape Analysis  Rejecting backgrounds (e.g. multi-site events)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360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Mention: parity violation -&gt; generic to weak interactions </a:t>
            </a:r>
            <a:r>
              <a:rPr lang="en-US" dirty="0">
                <a:sym typeface="Wingdings" pitchFamily="2" charset="2"/>
              </a:rPr>
              <a:t> but also neutrino always involved in weak interaction.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No evidence of RH neutrino == neutrinos are massless : complement each other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7163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RH neutrinos can be used as possible explanation of dark matter. Is it still true?</a:t>
            </a:r>
          </a:p>
          <a:p>
            <a:r>
              <a:rPr lang="en-US" dirty="0"/>
              <a:t>Neutrinos can’t gain masses like other leptons </a:t>
            </a:r>
            <a:r>
              <a:rPr lang="en-US" dirty="0" err="1"/>
              <a:t>thorugh</a:t>
            </a:r>
            <a:r>
              <a:rPr lang="en-US" dirty="0"/>
              <a:t> </a:t>
            </a:r>
            <a:r>
              <a:rPr lang="en-US" dirty="0" err="1"/>
              <a:t>higgs</a:t>
            </a:r>
            <a:r>
              <a:rPr lang="en-US" dirty="0"/>
              <a:t> mechanism because we have to incorporate the fact that weak interactions prefers left handedness.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5389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M_nu</a:t>
            </a:r>
            <a:r>
              <a:rPr lang="en-US" dirty="0"/>
              <a:t> ~ 0.1 eV, VEV~246 GeV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524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8123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8D10B7-ED81-BA48-A3B3-C833E1644D9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7875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8D10B7-ED81-BA48-A3B3-C833E1644D9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386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Beta decay usually means B- decay</a:t>
            </a:r>
          </a:p>
          <a:p>
            <a:r>
              <a:rPr lang="en-US" dirty="0"/>
              <a:t>Picture source: https://</a:t>
            </a:r>
            <a:r>
              <a:rPr lang="en-US" dirty="0" err="1"/>
              <a:t>www.particlebites.com</a:t>
            </a:r>
            <a:r>
              <a:rPr lang="en-US" dirty="0"/>
              <a:t>/?p=1002</a:t>
            </a:r>
          </a:p>
          <a:p>
            <a:endParaRPr lang="en-US" dirty="0"/>
          </a:p>
          <a:p>
            <a:r>
              <a:rPr lang="en-US" dirty="0"/>
              <a:t>Talk about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752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 with: Not all nuclei can go through a double beta decay. It depends on how stable nearby nuclei are.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Image courtesy: https://</a:t>
            </a:r>
            <a:r>
              <a:rPr lang="en-US" dirty="0" err="1"/>
              <a:t>www.hindawi.com</a:t>
            </a:r>
            <a:r>
              <a:rPr lang="en-US" dirty="0"/>
              <a:t>/journals/</a:t>
            </a:r>
            <a:r>
              <a:rPr lang="en-US" dirty="0" err="1"/>
              <a:t>ahep</a:t>
            </a:r>
            <a:r>
              <a:rPr lang="en-US" dirty="0"/>
              <a:t>/2012/857016/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69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7594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[* LEGEND detectors are fully depleted.]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PPC </a:t>
            </a:r>
            <a:r>
              <a:rPr lang="en-US" sz="1200" dirty="0"/>
              <a:t>(+</a:t>
            </a:r>
            <a:r>
              <a:rPr lang="en-US" sz="1200" dirty="0" err="1"/>
              <a:t>ve</a:t>
            </a:r>
            <a:r>
              <a:rPr lang="en-US" sz="1200" dirty="0"/>
              <a:t> PC): Inherited from</a:t>
            </a:r>
            <a:br>
              <a:rPr lang="en-US" sz="1200" dirty="0"/>
            </a:br>
            <a:r>
              <a:rPr lang="en-US" sz="1200" dirty="0"/>
              <a:t>GERDA &amp; MJD</a:t>
            </a:r>
            <a:br>
              <a:rPr lang="en-US" dirty="0"/>
            </a:br>
            <a:r>
              <a:rPr lang="en-US" dirty="0"/>
              <a:t>ICPC</a:t>
            </a:r>
            <a:r>
              <a:rPr lang="en-US" sz="1200" dirty="0"/>
              <a:t>(Inverted Co-axial PC)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Can be twice as massive than PPC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Advantages of point-contact detectors:</a:t>
            </a:r>
            <a:br>
              <a:rPr lang="en-US" dirty="0"/>
            </a:br>
            <a:r>
              <a:rPr lang="en-US" dirty="0"/>
              <a:t> 1. Has ~pF capacitance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which reduces ‘pickup’ noise.(?)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better energy resolution</a:t>
            </a:r>
          </a:p>
          <a:p>
            <a:r>
              <a:rPr lang="en-US" dirty="0">
                <a:sym typeface="Wingdings" pitchFamily="2" charset="2"/>
              </a:rPr>
              <a:t> 2. Also has long drift times + fast charge collection (will explain soon) excellent Pulse Shape Analysis  Rejecting backgrounds (e.g. multi-site events)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015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[* LEGEND detectors are fully depleted.]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PPC </a:t>
            </a:r>
            <a:r>
              <a:rPr lang="en-US" sz="1200" dirty="0"/>
              <a:t>(+</a:t>
            </a:r>
            <a:r>
              <a:rPr lang="en-US" sz="1200" dirty="0" err="1"/>
              <a:t>ve</a:t>
            </a:r>
            <a:r>
              <a:rPr lang="en-US" sz="1200" dirty="0"/>
              <a:t> PC): Inherited from</a:t>
            </a:r>
            <a:br>
              <a:rPr lang="en-US" sz="1200" dirty="0"/>
            </a:br>
            <a:r>
              <a:rPr lang="en-US" sz="1200" dirty="0"/>
              <a:t>GERDA &amp; MJD</a:t>
            </a:r>
            <a:br>
              <a:rPr lang="en-US" dirty="0"/>
            </a:br>
            <a:r>
              <a:rPr lang="en-US" dirty="0"/>
              <a:t>ICPC</a:t>
            </a:r>
            <a:r>
              <a:rPr lang="en-US" sz="1200" dirty="0"/>
              <a:t>(Inverted Co-axial PC)</a:t>
            </a:r>
            <a:r>
              <a:rPr lang="en-US" dirty="0"/>
              <a:t>: </a:t>
            </a:r>
            <a:br>
              <a:rPr lang="en-US" dirty="0"/>
            </a:br>
            <a:r>
              <a:rPr lang="en-US" dirty="0"/>
              <a:t>Can be twice as massive than PPC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Advantages of point-contact detectors:</a:t>
            </a:r>
            <a:br>
              <a:rPr lang="en-US" dirty="0"/>
            </a:br>
            <a:r>
              <a:rPr lang="en-US" dirty="0"/>
              <a:t> 1. Has ~pF capacitance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</a:t>
            </a:r>
            <a:r>
              <a:rPr lang="en-US" dirty="0"/>
              <a:t>which reduces ‘pickup’ noise.(?)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better energy resolution</a:t>
            </a:r>
          </a:p>
          <a:p>
            <a:r>
              <a:rPr lang="en-US" dirty="0">
                <a:sym typeface="Wingdings" pitchFamily="2" charset="2"/>
              </a:rPr>
              <a:t> 2. Also has long drift times + fast charge collection (will explain soon) excellent Pulse Shape Analysis  Rejecting backgrounds (e.g. multi-site events)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06D261-4ACC-5E49-97C5-9D8FD2D9A3A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280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6AD19-E467-6AAF-FF86-AE9673A05C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480471-3EFC-75AC-731E-17714D5B4A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4618B3-F87F-71BA-7363-5B94CC899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9498D-107F-3333-DF82-3CDA22CFF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1E2E5A-A11D-C6F0-D534-684868C34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76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AEF09D-BAE5-D2CB-D38F-42910EB07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2FE75D2-FA63-7377-FE1E-80E257D890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9924B-AFF9-BF8B-9D0F-BEE2A43168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8BDC9-9FD1-EBD7-82F3-DB9A4B87B1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2277E-709B-645C-4529-32024C5E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763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440B3AF-23E7-1E16-8661-161022CD68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ECE51C-0648-F04C-3D4C-CEF7EF9EE0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C37B2D-26A1-E7FF-71AB-5FE0EA099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DC6938-9D0D-0A65-BAF5-2387EF6CE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E5BBF-C8AD-959E-6AF4-CB9CEBCAB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0306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page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844406" y="-864501"/>
            <a:ext cx="977953" cy="315669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/>
          <p:cNvSpPr>
            <a:spLocks noGrp="1"/>
          </p:cNvSpPr>
          <p:nvPr userDrawn="1">
            <p:ph type="title" hasCustomPrompt="1"/>
          </p:nvPr>
        </p:nvSpPr>
        <p:spPr>
          <a:xfrm>
            <a:off x="670538" y="3688697"/>
            <a:ext cx="10312295" cy="1485992"/>
          </a:xfrm>
        </p:spPr>
        <p:txBody>
          <a:bodyPr anchor="ctr">
            <a:normAutofit/>
          </a:bodyPr>
          <a:lstStyle>
            <a:lvl1pPr>
              <a:lnSpc>
                <a:spcPct val="90000"/>
              </a:lnSpc>
              <a:defRPr sz="5333" b="1" i="0" spc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Unnecessarily extra long title of presentation</a:t>
            </a:r>
          </a:p>
        </p:txBody>
      </p:sp>
      <p:sp>
        <p:nvSpPr>
          <p:cNvPr id="11" name="Text Placeholder 19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707592" y="6279762"/>
            <a:ext cx="10312296" cy="370205"/>
          </a:xfrm>
        </p:spPr>
        <p:txBody>
          <a:bodyPr anchor="ctr">
            <a:noAutofit/>
          </a:bodyPr>
          <a:lstStyle>
            <a:lvl1pPr marL="0" indent="0">
              <a:buNone/>
              <a:defRPr sz="1467" b="1" spc="107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INDIANA UNIVERSITY</a:t>
            </a:r>
          </a:p>
        </p:txBody>
      </p:sp>
      <p:sp>
        <p:nvSpPr>
          <p:cNvPr id="9" name="Text Placeholder 19"/>
          <p:cNvSpPr>
            <a:spLocks noGrp="1"/>
          </p:cNvSpPr>
          <p:nvPr>
            <p:ph type="body" sz="quarter" idx="11" hasCustomPrompt="1"/>
          </p:nvPr>
        </p:nvSpPr>
        <p:spPr>
          <a:xfrm>
            <a:off x="707592" y="3258479"/>
            <a:ext cx="10312296" cy="336549"/>
          </a:xfrm>
        </p:spPr>
        <p:txBody>
          <a:bodyPr anchor="ctr">
            <a:noAutofit/>
          </a:bodyPr>
          <a:lstStyle>
            <a:lvl1pPr marL="0" indent="0">
              <a:buNone/>
              <a:defRPr sz="2400" b="0" spc="0" baseline="0">
                <a:solidFill>
                  <a:srgbClr val="A6A6A6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dirty="0"/>
              <a:t>SUBHEAD OR NAME OF SCHOOL, DEPARTMENT, OR UNIT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00" y="775038"/>
            <a:ext cx="1718861" cy="1887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9405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only: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06437" y="225519"/>
            <a:ext cx="10672521" cy="932087"/>
          </a:xfrm>
        </p:spPr>
        <p:txBody>
          <a:bodyPr>
            <a:normAutofit/>
          </a:bodyPr>
          <a:lstStyle>
            <a:lvl1pPr>
              <a:defRPr sz="4000" b="1" i="0" cap="none" spc="0">
                <a:solidFill>
                  <a:srgbClr val="40404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0" y="490535"/>
            <a:ext cx="110219" cy="516263"/>
          </a:xfrm>
          <a:prstGeom prst="rect">
            <a:avLst/>
          </a:prstGeom>
          <a:solidFill>
            <a:srgbClr val="99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691765" y="1353171"/>
            <a:ext cx="10687459" cy="4566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marR="0" indent="-457189" algn="l" defTabSz="60958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Arial" panose="020B0604020202020204" pitchFamily="34" charset="0"/>
              <a:buChar char="•"/>
              <a:tabLst/>
              <a:defRPr sz="2400">
                <a:solidFill>
                  <a:srgbClr val="404041"/>
                </a:solidFill>
                <a:latin typeface="Arial"/>
                <a:cs typeface="Arial"/>
              </a:defRPr>
            </a:lvl1pPr>
            <a:lvl2pPr marL="990575" indent="-380990">
              <a:lnSpc>
                <a:spcPct val="10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2133">
                <a:solidFill>
                  <a:srgbClr val="404041"/>
                </a:solidFill>
                <a:latin typeface="Arial"/>
                <a:cs typeface="Arial"/>
              </a:defRPr>
            </a:lvl2pPr>
            <a:lvl3pPr>
              <a:lnSpc>
                <a:spcPct val="100000"/>
              </a:lnSpc>
              <a:spcAft>
                <a:spcPts val="0"/>
              </a:spcAft>
              <a:defRPr sz="2133">
                <a:solidFill>
                  <a:srgbClr val="404041"/>
                </a:solidFill>
                <a:latin typeface="Arial"/>
                <a:cs typeface="Arial"/>
              </a:defRPr>
            </a:lvl3pPr>
            <a:lvl4pPr>
              <a:lnSpc>
                <a:spcPct val="100000"/>
              </a:lnSpc>
              <a:defRPr sz="2133">
                <a:solidFill>
                  <a:srgbClr val="404041"/>
                </a:solidFill>
                <a:latin typeface="Arial"/>
                <a:cs typeface="Arial"/>
              </a:defRPr>
            </a:lvl4pPr>
            <a:lvl5pPr>
              <a:lnSpc>
                <a:spcPct val="100000"/>
              </a:lnSpc>
              <a:defRPr sz="2133">
                <a:solidFill>
                  <a:srgbClr val="404041"/>
                </a:solidFill>
                <a:latin typeface="Arial"/>
                <a:cs typeface="Arial"/>
              </a:defRPr>
            </a:lvl5pPr>
          </a:lstStyle>
          <a:p>
            <a:pPr lvl="0"/>
            <a:r>
              <a:rPr lang="en-US" dirty="0"/>
              <a:t>Click to edit master subtitle style</a:t>
            </a:r>
          </a:p>
          <a:p>
            <a:pPr lvl="1"/>
            <a:r>
              <a:rPr lang="en-US" dirty="0"/>
              <a:t>Continue editing</a:t>
            </a:r>
          </a:p>
          <a:p>
            <a:pPr lvl="2"/>
            <a:r>
              <a:rPr lang="en-US" dirty="0"/>
              <a:t>More details</a:t>
            </a:r>
          </a:p>
          <a:p>
            <a:pPr lvl="3"/>
            <a:r>
              <a:rPr lang="en-US" dirty="0"/>
              <a:t>Please finish?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-41050" y="6215357"/>
            <a:ext cx="12304889" cy="705284"/>
            <a:chOff x="-30788" y="4661517"/>
            <a:chExt cx="9228667" cy="528963"/>
          </a:xfrm>
        </p:grpSpPr>
        <p:sp>
          <p:nvSpPr>
            <p:cNvPr id="14" name="Rectangle 13"/>
            <p:cNvSpPr/>
            <p:nvPr userDrawn="1"/>
          </p:nvSpPr>
          <p:spPr>
            <a:xfrm>
              <a:off x="-30788" y="4734807"/>
              <a:ext cx="9228667" cy="455673"/>
            </a:xfrm>
            <a:prstGeom prst="rect">
              <a:avLst/>
            </a:prstGeom>
            <a:solidFill>
              <a:srgbClr val="69030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635303" y="4661517"/>
              <a:ext cx="387197" cy="528963"/>
            </a:xfrm>
            <a:prstGeom prst="rect">
              <a:avLst/>
            </a:prstGeom>
            <a:solidFill>
              <a:srgbClr val="99000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21" name="TextBox 20"/>
            <p:cNvSpPr txBox="1"/>
            <p:nvPr userDrawn="1"/>
          </p:nvSpPr>
          <p:spPr>
            <a:xfrm>
              <a:off x="1030972" y="4835279"/>
              <a:ext cx="3613600" cy="20774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</a:rPr>
                <a:t>INDIANA UNIVERSITY</a:t>
              </a:r>
            </a:p>
          </p:txBody>
        </p:sp>
      </p:grp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093" y="6019792"/>
            <a:ext cx="912775" cy="1002449"/>
          </a:xfrm>
          <a:prstGeom prst="rect">
            <a:avLst/>
          </a:prstGeom>
        </p:spPr>
      </p:pic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20F1EE8D-14C4-E945-A8ED-572A4E8267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3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 err="1"/>
              <a:t>Nafis</a:t>
            </a:r>
            <a:r>
              <a:rPr lang="en-US" dirty="0"/>
              <a:t> Fuad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9F41DCE-298E-454A-A75C-8626DFBCE5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80993" y="6437376"/>
            <a:ext cx="38608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Feb 1, 2023</a:t>
            </a:r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B271871B-90DA-CC49-9F95-6E9B7CD8F7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5467" y="6431649"/>
            <a:ext cx="28448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1839CB6-43E1-9145-9E4A-C1E96B16227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354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C502A-435F-9E73-095D-B35C73213F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1E0D0-A50C-5ABF-5C6E-1ED2BF683D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619A02-EFC3-43E7-50C7-66FEFD94C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CBC13B-0A0B-C584-2BC2-71EFA55C3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05EE3-FC1E-9554-F890-41590C366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8920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8FEF9A-93CA-B76B-3453-F40FC973DC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8A911C-E94C-94FC-1091-E768EC606C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39A9E-8D81-6843-7E2B-3F0D3B60F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313F83-43BD-20FF-126E-DBB02DF8D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B863D2-B805-0019-4623-A374E035B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266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E0E4F-3BA3-5B4D-5D60-2E3A1FD5C4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4CDFD-0B08-9789-92DD-833CEAD5621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A23619-5CD4-1EF4-1B80-D095DAF005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07CDAB-6807-A184-82BC-8492C107B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82EFE3-846D-52CB-DF54-F6A5ABCE3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BD552D-FE6E-8EEF-FEBB-1F8585EE2F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97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A59228-2DA5-E6A3-59C5-EC9F57C3A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3EC86-2899-2F82-A34C-6C2BD67BC6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462BE-67C3-C556-D10C-F96F9D62EA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8ABAF47-FA72-CB28-D838-3765F96F17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D5D1BA-4C59-2286-8B28-42AB238B49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4E48A1-FC2E-6DCD-157E-DF0785075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252DD9-C177-31EA-DDF0-CB3F0CF78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BE8CE8-45CF-A50F-0DBA-95AF9E036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13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A8964-514B-2CF6-62CA-E6B338B84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AA75EB2-0FAE-0117-CCD3-5096A6F16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88A2D7-C726-C999-8465-2C3882C01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712AFC-4531-5E5E-C27D-6B8668F89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8363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8414E3-AA70-023F-01A0-8D3E7A14F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FE81C0-61F6-B577-7AA7-2BFC3A31EB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C4AFA2-C6C5-2C98-48CF-DABC41306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50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2CECC-6E7E-F8E6-E4DA-EE7CA7C2A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B520ED-7F75-06D1-0636-E3B98A8368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B39D2E-4647-DD01-E8A3-CA0DB8B952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AC957E-8424-863B-85AD-1ADCF5AD8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313469-088D-BAD9-5F22-44B0A14C4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592D8-FD55-4644-AAF4-B3F850CDF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15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44ECB-BA31-B87F-3040-51AC71DDC5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8CFC73-D005-A4AA-EB88-46014C201D2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D1D148-ADA4-7591-E938-80FEEEE3E0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6BC136-485C-6CA8-12B3-F5CF79115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AD99B-F797-7814-03D2-AFF98DDA1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6F48F6-470C-52DF-BE40-2272E39C5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1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1C2D3A-6F46-6564-E0C1-A880F143C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E182B7-2995-CFEF-905D-28E1B41F89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1E7BF-B3A5-4F2E-C967-C922BCEF40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007DC0-2636-5545-9BF5-B30803446847}" type="datetimeFigureOut">
              <a:rPr lang="en-US" smtClean="0"/>
              <a:t>11/10/23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230B8D-3E99-E61A-179E-6905AE55D2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A48E3-E9F4-47C8-32C8-987D9A089A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5516B-53A1-274E-A50C-D63977D9F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71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5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70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B5_505F6C9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0.png"/><Relationship Id="rId5" Type="http://schemas.openxmlformats.org/officeDocument/2006/relationships/image" Target="../media/image39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8.png"/><Relationship Id="rId5" Type="http://schemas.openxmlformats.org/officeDocument/2006/relationships/image" Target="../media/image47.jpg"/><Relationship Id="rId4" Type="http://schemas.openxmlformats.org/officeDocument/2006/relationships/image" Target="../media/image4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12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2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g"/><Relationship Id="rId3" Type="http://schemas.openxmlformats.org/officeDocument/2006/relationships/image" Target="../media/image12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9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160.png"/><Relationship Id="rId7" Type="http://schemas.openxmlformats.org/officeDocument/2006/relationships/image" Target="../media/image6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Relationship Id="rId9" Type="http://schemas.openxmlformats.org/officeDocument/2006/relationships/image" Target="../media/image6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87_D29D2E14.xm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5A_133F3FE6.xml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B4_5B72410A.xml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3.png"/><Relationship Id="rId5" Type="http://schemas.openxmlformats.org/officeDocument/2006/relationships/image" Target="../media/image32.gif"/><Relationship Id="rId4" Type="http://schemas.openxmlformats.org/officeDocument/2006/relationships/image" Target="../media/image3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0537" y="3688697"/>
            <a:ext cx="10746912" cy="1485992"/>
          </a:xfrm>
        </p:spPr>
        <p:txBody>
          <a:bodyPr>
            <a:noAutofit/>
          </a:bodyPr>
          <a:lstStyle/>
          <a:p>
            <a:r>
              <a:rPr lang="en-US" sz="4267" dirty="0"/>
              <a:t>The search for </a:t>
            </a:r>
            <a:r>
              <a:rPr lang="en-US" sz="4267" dirty="0" err="1"/>
              <a:t>Neutrinoless</a:t>
            </a:r>
            <a:r>
              <a:rPr lang="en-US" sz="4267" dirty="0"/>
              <a:t> double beta decay in Ge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INDIANA UNIVERSITY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err="1"/>
              <a:t>Nafis</a:t>
            </a:r>
            <a:r>
              <a:rPr lang="en-US" dirty="0"/>
              <a:t> Fuad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252F6D26-517A-6247-A20A-042152494BF6}"/>
              </a:ext>
            </a:extLst>
          </p:cNvPr>
          <p:cNvSpPr txBox="1">
            <a:spLocks/>
          </p:cNvSpPr>
          <p:nvPr/>
        </p:nvSpPr>
        <p:spPr>
          <a:xfrm>
            <a:off x="707592" y="5174690"/>
            <a:ext cx="10312296" cy="706157"/>
          </a:xfrm>
          <a:prstGeom prst="rect">
            <a:avLst/>
          </a:prstGeom>
        </p:spPr>
        <p:txBody>
          <a:bodyPr vert="horz" lIns="121920" tIns="60960" rIns="121920" bIns="60960" rtlCol="0" anchor="ctr">
            <a:no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tx1">
                  <a:lumMod val="50000"/>
                  <a:lumOff val="50000"/>
                </a:schemeClr>
              </a:buClr>
              <a:buSzPct val="100000"/>
              <a:buFont typeface="Wingdings" charset="2"/>
              <a:buNone/>
              <a:defRPr sz="1800" b="0" kern="1200" spc="0" baseline="0">
                <a:solidFill>
                  <a:srgbClr val="A6A6A6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/>
              <a:buChar char="•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Font typeface="Arial"/>
              <a:buChar char="»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800"/>
              </a:spcAft>
            </a:pPr>
            <a:r>
              <a:rPr lang="en-US" sz="2400" dirty="0"/>
              <a:t>PIKIMO 15 - Fall 2023</a:t>
            </a:r>
          </a:p>
          <a:p>
            <a:pPr>
              <a:spcAft>
                <a:spcPts val="800"/>
              </a:spcAft>
            </a:pPr>
            <a:r>
              <a:rPr lang="en-US" sz="2400" dirty="0"/>
              <a:t>November 11, 2023</a:t>
            </a:r>
          </a:p>
        </p:txBody>
      </p:sp>
    </p:spTree>
    <p:extLst>
      <p:ext uri="{BB962C8B-B14F-4D97-AF65-F5344CB8AC3E}">
        <p14:creationId xmlns:p14="http://schemas.microsoft.com/office/powerpoint/2010/main" val="919017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5D29B-B6B0-E4C7-5DB3-8EC931E74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67" y="300577"/>
            <a:ext cx="12056533" cy="932087"/>
          </a:xfrm>
        </p:spPr>
        <p:txBody>
          <a:bodyPr>
            <a:noAutofit/>
          </a:bodyPr>
          <a:lstStyle/>
          <a:p>
            <a:r>
              <a:rPr lang="en-US" sz="3200" dirty="0"/>
              <a:t>LEGEND-200 : Detector performances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0B49-FF6E-CC8D-D895-C7EB1428B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8399D5-C363-B9E6-F1F5-81E654EB8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9CB3C6EE-A882-1EBD-F37B-E47A08BBF9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467" y="1145560"/>
            <a:ext cx="9432279" cy="2015939"/>
          </a:xfrm>
        </p:spPr>
        <p:txBody>
          <a:bodyPr>
            <a:normAutofit/>
          </a:bodyPr>
          <a:lstStyle/>
          <a:p>
            <a:r>
              <a:rPr lang="en-US" dirty="0"/>
              <a:t>101 detectors = ~140 kg (14% of total goal)</a:t>
            </a:r>
          </a:p>
          <a:p>
            <a:r>
              <a:rPr lang="en-US" dirty="0"/>
              <a:t>Mostly ICPC. PPC and </a:t>
            </a:r>
            <a:r>
              <a:rPr lang="en-US" dirty="0" err="1"/>
              <a:t>BEGe</a:t>
            </a:r>
            <a:r>
              <a:rPr lang="en-US" dirty="0"/>
              <a:t> from MJD and GERDA repurposed</a:t>
            </a:r>
          </a:p>
          <a:p>
            <a:r>
              <a:rPr lang="en-US" dirty="0"/>
              <a:t>Weekly energy calibration using </a:t>
            </a:r>
            <a:r>
              <a:rPr lang="en-US" baseline="30000" dirty="0"/>
              <a:t>228</a:t>
            </a:r>
            <a:r>
              <a:rPr lang="en-US" dirty="0"/>
              <a:t>Th sources.</a:t>
            </a:r>
          </a:p>
          <a:p>
            <a:r>
              <a:rPr lang="en-US" dirty="0"/>
              <a:t>Currently collecting data. Recent result on 10.1 kg-yr.</a:t>
            </a:r>
          </a:p>
          <a:p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0A303F2-0693-A50E-8870-7A885EC81D44}"/>
              </a:ext>
            </a:extLst>
          </p:cNvPr>
          <p:cNvGrpSpPr/>
          <p:nvPr/>
        </p:nvGrpSpPr>
        <p:grpSpPr>
          <a:xfrm>
            <a:off x="0" y="3113590"/>
            <a:ext cx="4919241" cy="2968182"/>
            <a:chOff x="0" y="3244334"/>
            <a:chExt cx="4508500" cy="283743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E7474C08-C26A-846E-FEE7-FACD3E335C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516371"/>
              <a:ext cx="4508500" cy="2565400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B438B29-B2E3-9AF5-8C89-0288E05FC4C1}"/>
                </a:ext>
              </a:extLst>
            </p:cNvPr>
            <p:cNvSpPr txBox="1"/>
            <p:nvPr/>
          </p:nvSpPr>
          <p:spPr>
            <a:xfrm>
              <a:off x="597059" y="3244334"/>
              <a:ext cx="37222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Energy calibration stable over months</a:t>
              </a:r>
            </a:p>
          </p:txBody>
        </p: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AB37B324-BBA1-BFF5-69A4-EBEEAD5CCB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2361" y="3499940"/>
            <a:ext cx="5423571" cy="25989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6DA5A25-FB39-1CAC-61B2-3AC0B6408A1F}"/>
                  </a:ext>
                </a:extLst>
              </p:cNvPr>
              <p:cNvSpPr txBox="1"/>
              <p:nvPr/>
            </p:nvSpPr>
            <p:spPr>
              <a:xfrm>
                <a:off x="6163733" y="3125165"/>
                <a:ext cx="49891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FWHM ~ 0.1% of </a:t>
                </a:r>
                <a:r>
                  <a:rPr lang="en-US" dirty="0" err="1"/>
                  <a:t>Q</a:t>
                </a:r>
                <a14:m>
                  <m:oMath xmlns:m="http://schemas.openxmlformats.org/officeDocument/2006/math"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𝛽𝛽</m:t>
                    </m:r>
                  </m:oMath>
                </a14:m>
                <a:r>
                  <a:rPr lang="en-US" dirty="0"/>
                  <a:t>, even better than expected!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86DA5A25-FB39-1CAC-61B2-3AC0B6408A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63733" y="3125165"/>
                <a:ext cx="4989123" cy="369332"/>
              </a:xfrm>
              <a:prstGeom prst="rect">
                <a:avLst/>
              </a:prstGeom>
              <a:blipFill>
                <a:blip r:embed="rId6"/>
                <a:stretch>
                  <a:fillRect l="-977" t="-10000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B7175CDE-8DEA-A923-AD14-697DCFBDECF3}"/>
              </a:ext>
            </a:extLst>
          </p:cNvPr>
          <p:cNvGrpSpPr/>
          <p:nvPr/>
        </p:nvGrpSpPr>
        <p:grpSpPr>
          <a:xfrm>
            <a:off x="10198100" y="141694"/>
            <a:ext cx="1993900" cy="2671677"/>
            <a:chOff x="10198100" y="141694"/>
            <a:chExt cx="1993900" cy="2671677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9A8659A-A154-E3FF-769C-A56081C8F70D}"/>
                </a:ext>
              </a:extLst>
            </p:cNvPr>
            <p:cNvGrpSpPr/>
            <p:nvPr/>
          </p:nvGrpSpPr>
          <p:grpSpPr>
            <a:xfrm>
              <a:off x="10365535" y="141694"/>
              <a:ext cx="1826465" cy="2481235"/>
              <a:chOff x="10365535" y="141694"/>
              <a:chExt cx="1826465" cy="2481235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896A86D-C396-DCC6-C388-75366A6E345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0365535" y="141694"/>
                <a:ext cx="1826465" cy="2481235"/>
              </a:xfrm>
              <a:prstGeom prst="rect">
                <a:avLst/>
              </a:prstGeom>
            </p:spPr>
          </p:pic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EEC18A8-D8D9-C64C-2204-9BBD2EF8339A}"/>
                  </a:ext>
                </a:extLst>
              </p:cNvPr>
              <p:cNvSpPr txBox="1"/>
              <p:nvPr/>
            </p:nvSpPr>
            <p:spPr>
              <a:xfrm>
                <a:off x="10365535" y="1938085"/>
                <a:ext cx="1826465" cy="43088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dirty="0"/>
                  <a:t>L-200 Detector composition (By mass)</a:t>
                </a:r>
              </a:p>
            </p:txBody>
          </p:sp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489EEA8-11D1-6B1B-0F48-548079F8BA9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0198100" y="2368871"/>
              <a:ext cx="1993900" cy="4445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95479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5D29B-B6B0-E4C7-5DB3-8EC931E74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67" y="300577"/>
            <a:ext cx="12056533" cy="932087"/>
          </a:xfrm>
        </p:spPr>
        <p:txBody>
          <a:bodyPr>
            <a:noAutofit/>
          </a:bodyPr>
          <a:lstStyle/>
          <a:p>
            <a:r>
              <a:rPr lang="en-US" sz="3200" dirty="0"/>
              <a:t>LEGEND-200 : Energy spectrum and background index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0B49-FF6E-CC8D-D895-C7EB1428B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8399D5-C363-B9E6-F1F5-81E654EB8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8ABF803-1CD4-0C8D-6E3A-888D29BC60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328774"/>
            <a:ext cx="6991109" cy="29873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5132269-4930-0A75-7EEF-33C576961662}"/>
                  </a:ext>
                </a:extLst>
              </p:cNvPr>
              <p:cNvSpPr txBox="1"/>
              <p:nvPr/>
            </p:nvSpPr>
            <p:spPr>
              <a:xfrm>
                <a:off x="132166" y="1023581"/>
                <a:ext cx="7346498" cy="22377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Energy spectrum of L200. Nothing surprising.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aseline="30000" dirty="0"/>
                  <a:t>42</a:t>
                </a:r>
                <a:r>
                  <a:rPr lang="en-US" sz="2000" dirty="0"/>
                  <a:t>K,</a:t>
                </a:r>
                <a:r>
                  <a:rPr lang="en-US" sz="2000" baseline="30000" dirty="0"/>
                  <a:t> 40</a:t>
                </a:r>
                <a:r>
                  <a:rPr lang="en-US" sz="2000" dirty="0"/>
                  <a:t>K from Liquid </a:t>
                </a:r>
                <a:r>
                  <a:rPr lang="en-US" sz="2000" dirty="0" err="1"/>
                  <a:t>Ar</a:t>
                </a:r>
                <a:endParaRPr lang="en-US" sz="2000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baseline="30000" dirty="0"/>
                  <a:t>208</a:t>
                </a:r>
                <a:r>
                  <a:rPr lang="en-US" sz="2000" dirty="0"/>
                  <a:t>Tl from </a:t>
                </a:r>
                <a:r>
                  <a:rPr lang="en-US" sz="2000" baseline="30000" dirty="0"/>
                  <a:t>232</a:t>
                </a:r>
                <a:r>
                  <a:rPr lang="en-US" sz="2000" dirty="0"/>
                  <a:t>Th chain </a:t>
                </a:r>
                <a:r>
                  <a:rPr lang="en-US" sz="1600" dirty="0"/>
                  <a:t>(residual </a:t>
                </a:r>
                <a:r>
                  <a:rPr lang="en-US" sz="1600" dirty="0" err="1"/>
                  <a:t>Thoriums</a:t>
                </a:r>
                <a:r>
                  <a:rPr lang="en-US" sz="1600" dirty="0"/>
                  <a:t> in the detector components)</a:t>
                </a:r>
                <a:endParaRPr lang="en-US" dirty="0"/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sz="2000" dirty="0"/>
                  <a:t> spectrum visible with thousands of them detected already! </a:t>
                </a:r>
                <a:r>
                  <a:rPr lang="en-US" sz="16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sSup>
                          <m:s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</m:e>
                          <m:sup>
                            <m: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76</m:t>
                            </m:r>
                          </m:sup>
                        </m:sSup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Ge</m:t>
                        </m:r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→2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𝜈𝛽𝛽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𝑦𝑟</m:t>
                    </m:r>
                  </m:oMath>
                </a14:m>
                <a:r>
                  <a:rPr lang="en-US" sz="1600" dirty="0"/>
                  <a:t>, so already very very rare!)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Some ‘high energy’ (~5 MeV)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particles, originated from </a:t>
                </a:r>
                <a:r>
                  <a:rPr lang="en-US" baseline="30000" dirty="0"/>
                  <a:t>210</a:t>
                </a:r>
                <a:r>
                  <a:rPr lang="en-US" dirty="0"/>
                  <a:t>Po and </a:t>
                </a:r>
                <a:r>
                  <a:rPr lang="en-US" baseline="30000" dirty="0"/>
                  <a:t>210</a:t>
                </a:r>
                <a:r>
                  <a:rPr lang="en-US" dirty="0"/>
                  <a:t>Pb.</a:t>
                </a:r>
                <a:br>
                  <a:rPr lang="en-US" dirty="0"/>
                </a:br>
                <a:endParaRPr lang="en-US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15132269-4930-0A75-7EEF-33C5769616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166" y="1023581"/>
                <a:ext cx="7346498" cy="2237728"/>
              </a:xfrm>
              <a:prstGeom prst="rect">
                <a:avLst/>
              </a:prstGeom>
              <a:blipFill>
                <a:blip r:embed="rId5"/>
                <a:stretch>
                  <a:fillRect l="-864" t="-1695" r="-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4" name="Group 33">
            <a:extLst>
              <a:ext uri="{FF2B5EF4-FFF2-40B4-BE49-F238E27FC236}">
                <a16:creationId xmlns:a16="http://schemas.microsoft.com/office/drawing/2014/main" id="{0D43ABCF-CA5D-B63E-0C7E-4FDFF2B23536}"/>
              </a:ext>
            </a:extLst>
          </p:cNvPr>
          <p:cNvGrpSpPr/>
          <p:nvPr/>
        </p:nvGrpSpPr>
        <p:grpSpPr>
          <a:xfrm>
            <a:off x="6991109" y="3094658"/>
            <a:ext cx="5200892" cy="3141280"/>
            <a:chOff x="6991108" y="2921037"/>
            <a:chExt cx="5200892" cy="314128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56433918-9264-41D7-AF8D-C701ABBD0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991108" y="3155152"/>
              <a:ext cx="5200892" cy="2907165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3A3515E-5717-0DCA-CDB4-0F0E7086EC17}"/>
                </a:ext>
              </a:extLst>
            </p:cNvPr>
            <p:cNvSpPr txBox="1"/>
            <p:nvPr/>
          </p:nvSpPr>
          <p:spPr>
            <a:xfrm>
              <a:off x="8457899" y="2921037"/>
              <a:ext cx="362942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Background subtracted spectrum of L200 in ROI</a:t>
              </a:r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51DDCD24-7E24-EFD7-E3AF-B47C9787BD19}"/>
              </a:ext>
            </a:extLst>
          </p:cNvPr>
          <p:cNvSpPr txBox="1"/>
          <p:nvPr/>
        </p:nvSpPr>
        <p:spPr>
          <a:xfrm>
            <a:off x="8212059" y="2308445"/>
            <a:ext cx="32138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Bkg</a:t>
            </a:r>
            <a:r>
              <a:rPr lang="en-US" dirty="0"/>
              <a:t> Index = 2x10</a:t>
            </a:r>
            <a:r>
              <a:rPr lang="en-US" baseline="30000" dirty="0"/>
              <a:t>-4</a:t>
            </a:r>
            <a:r>
              <a:rPr lang="en-US" dirty="0"/>
              <a:t> </a:t>
            </a:r>
            <a:r>
              <a:rPr lang="en-US" dirty="0" err="1"/>
              <a:t>cts</a:t>
            </a:r>
            <a:r>
              <a:rPr lang="en-US" dirty="0"/>
              <a:t>/keV-kg-</a:t>
            </a:r>
            <a:r>
              <a:rPr lang="en-US" dirty="0" err="1"/>
              <a:t>yr</a:t>
            </a:r>
            <a:r>
              <a:rPr lang="en-US" dirty="0"/>
              <a:t> </a:t>
            </a:r>
            <a:br>
              <a:rPr lang="en-US" dirty="0"/>
            </a:br>
            <a:r>
              <a:rPr lang="en-US" sz="1400" dirty="0"/>
              <a:t>(&lt; 10</a:t>
            </a:r>
            <a:r>
              <a:rPr lang="en-US" sz="1400" baseline="30000" dirty="0"/>
              <a:t>-3</a:t>
            </a:r>
            <a:r>
              <a:rPr lang="en-US" sz="1400" dirty="0"/>
              <a:t> of previous best)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8430994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5D29B-B6B0-E4C7-5DB3-8EC931E74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67" y="300577"/>
            <a:ext cx="12056533" cy="932087"/>
          </a:xfrm>
        </p:spPr>
        <p:txBody>
          <a:bodyPr>
            <a:noAutofit/>
          </a:bodyPr>
          <a:lstStyle/>
          <a:p>
            <a:r>
              <a:rPr lang="en-US" sz="3200" dirty="0"/>
              <a:t>Can those alphas be problematic? Possibly!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0B49-FF6E-CC8D-D895-C7EB1428B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8399D5-C363-B9E6-F1F5-81E654EB8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pic>
        <p:nvPicPr>
          <p:cNvPr id="4" name="Google Shape;133;p2" descr="specEnrVsNat.pdf">
            <a:extLst>
              <a:ext uri="{FF2B5EF4-FFF2-40B4-BE49-F238E27FC236}">
                <a16:creationId xmlns:a16="http://schemas.microsoft.com/office/drawing/2014/main" id="{E134850B-E1AA-4CD1-D6B8-061320F6876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649459"/>
            <a:ext cx="4790334" cy="2817231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98C161D-FEC4-5595-3A5D-AF47651FFA35}"/>
              </a:ext>
            </a:extLst>
          </p:cNvPr>
          <p:cNvSpPr txBox="1"/>
          <p:nvPr/>
        </p:nvSpPr>
        <p:spPr>
          <a:xfrm>
            <a:off x="0" y="1458410"/>
            <a:ext cx="7121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Majorana Demonstrator’s low energy spectrum reveals some missing peaks from </a:t>
            </a:r>
            <a:r>
              <a:rPr lang="en-US" baseline="30000" dirty="0"/>
              <a:t>210</a:t>
            </a:r>
            <a:r>
              <a:rPr lang="en-US" dirty="0"/>
              <a:t>Pb </a:t>
            </a:r>
            <a:r>
              <a:rPr lang="en-US" dirty="0">
                <a:sym typeface="Wingdings" pitchFamily="2" charset="2"/>
              </a:rPr>
              <a:t> Energy degraded in the passivated surface of the detectors? </a:t>
            </a:r>
            <a:endParaRPr lang="en-US" dirty="0"/>
          </a:p>
        </p:txBody>
      </p:sp>
      <p:grpSp>
        <p:nvGrpSpPr>
          <p:cNvPr id="7" name="Google Shape;150;p2">
            <a:extLst>
              <a:ext uri="{FF2B5EF4-FFF2-40B4-BE49-F238E27FC236}">
                <a16:creationId xmlns:a16="http://schemas.microsoft.com/office/drawing/2014/main" id="{E1E51483-FD34-B1EA-05A9-D8FFDBF4C40C}"/>
              </a:ext>
            </a:extLst>
          </p:cNvPr>
          <p:cNvGrpSpPr/>
          <p:nvPr/>
        </p:nvGrpSpPr>
        <p:grpSpPr>
          <a:xfrm>
            <a:off x="1460117" y="5164736"/>
            <a:ext cx="2720379" cy="1133505"/>
            <a:chOff x="6617419" y="3504106"/>
            <a:chExt cx="2881573" cy="984169"/>
          </a:xfrm>
        </p:grpSpPr>
        <p:grpSp>
          <p:nvGrpSpPr>
            <p:cNvPr id="8" name="Google Shape;151;p2">
              <a:extLst>
                <a:ext uri="{FF2B5EF4-FFF2-40B4-BE49-F238E27FC236}">
                  <a16:creationId xmlns:a16="http://schemas.microsoft.com/office/drawing/2014/main" id="{C7A42A34-96AA-6308-DAF2-A7861973AAE1}"/>
                </a:ext>
              </a:extLst>
            </p:cNvPr>
            <p:cNvGrpSpPr/>
            <p:nvPr/>
          </p:nvGrpSpPr>
          <p:grpSpPr>
            <a:xfrm>
              <a:off x="6617419" y="3504106"/>
              <a:ext cx="2881573" cy="984169"/>
              <a:chOff x="6617419" y="3504106"/>
              <a:chExt cx="2881573" cy="984169"/>
            </a:xfrm>
          </p:grpSpPr>
          <p:grpSp>
            <p:nvGrpSpPr>
              <p:cNvPr id="10" name="Google Shape;152;p2">
                <a:extLst>
                  <a:ext uri="{FF2B5EF4-FFF2-40B4-BE49-F238E27FC236}">
                    <a16:creationId xmlns:a16="http://schemas.microsoft.com/office/drawing/2014/main" id="{01B126F4-63B0-6E5D-9D9E-BD2B1D9674EF}"/>
                  </a:ext>
                </a:extLst>
              </p:cNvPr>
              <p:cNvGrpSpPr/>
              <p:nvPr/>
            </p:nvGrpSpPr>
            <p:grpSpPr>
              <a:xfrm>
                <a:off x="6617419" y="3504106"/>
                <a:ext cx="2881573" cy="984169"/>
                <a:chOff x="6251414" y="711200"/>
                <a:chExt cx="2881573" cy="984169"/>
              </a:xfrm>
            </p:grpSpPr>
            <p:grpSp>
              <p:nvGrpSpPr>
                <p:cNvPr id="14" name="Google Shape;153;p2">
                  <a:extLst>
                    <a:ext uri="{FF2B5EF4-FFF2-40B4-BE49-F238E27FC236}">
                      <a16:creationId xmlns:a16="http://schemas.microsoft.com/office/drawing/2014/main" id="{2649CDD2-C205-E480-AB81-D5BFDE322F48}"/>
                    </a:ext>
                  </a:extLst>
                </p:cNvPr>
                <p:cNvGrpSpPr/>
                <p:nvPr/>
              </p:nvGrpSpPr>
              <p:grpSpPr>
                <a:xfrm>
                  <a:off x="6251414" y="711200"/>
                  <a:ext cx="2360581" cy="984169"/>
                  <a:chOff x="6045226" y="3520000"/>
                  <a:chExt cx="2360581" cy="984169"/>
                </a:xfrm>
              </p:grpSpPr>
              <p:pic>
                <p:nvPicPr>
                  <p:cNvPr id="16" name="Google Shape;154;p2" descr="Image">
                    <a:extLst>
                      <a:ext uri="{FF2B5EF4-FFF2-40B4-BE49-F238E27FC236}">
                        <a16:creationId xmlns:a16="http://schemas.microsoft.com/office/drawing/2014/main" id="{F55AC253-5E39-CC7D-CA90-72278B60F2A1}"/>
                      </a:ext>
                    </a:extLst>
                  </p:cNvPr>
                  <p:cNvPicPr preferRelativeResize="0"/>
                  <p:nvPr/>
                </p:nvPicPr>
                <p:blipFill rotWithShape="1">
                  <a:blip r:embed="rId4">
                    <a:alphaModFix/>
                  </a:blip>
                  <a:srcRect l="33429" t="62359" r="18621" b="17601"/>
                  <a:stretch/>
                </p:blipFill>
                <p:spPr>
                  <a:xfrm>
                    <a:off x="6045226" y="3520000"/>
                    <a:ext cx="2354415" cy="847593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17" name="Google Shape;155;p2">
                    <a:extLst>
                      <a:ext uri="{FF2B5EF4-FFF2-40B4-BE49-F238E27FC236}">
                        <a16:creationId xmlns:a16="http://schemas.microsoft.com/office/drawing/2014/main" id="{E25CE944-C7DD-3B49-048F-9DA4C0AAD1D7}"/>
                      </a:ext>
                    </a:extLst>
                  </p:cNvPr>
                  <p:cNvSpPr txBox="1"/>
                  <p:nvPr/>
                </p:nvSpPr>
                <p:spPr>
                  <a:xfrm>
                    <a:off x="6045226" y="4358912"/>
                    <a:ext cx="2360581" cy="14525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spcFirstLastPara="1" wrap="square" lIns="19050" tIns="19050" rIns="19050" bIns="19050" anchor="ctr" anchorCtr="0">
                    <a:spAutoFit/>
                  </a:bodyPr>
                  <a:lstStyle/>
                  <a:p>
                    <a:pPr marL="0" marR="0" lvl="0" indent="0" algn="ctr" rtl="0">
                      <a:lnSpc>
                        <a:spcPct val="9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rgbClr val="000000"/>
                      </a:buClr>
                      <a:buSzPts val="800"/>
                      <a:buFont typeface="Belleza"/>
                      <a:buNone/>
                    </a:pPr>
                    <a:r>
                      <a:rPr lang="en-US" sz="800" b="0" i="0" u="none" strike="noStrike" cap="none" dirty="0">
                        <a:solidFill>
                          <a:srgbClr val="000000"/>
                        </a:solidFill>
                        <a:latin typeface="Belleza"/>
                        <a:ea typeface="Belleza"/>
                        <a:cs typeface="Belleza"/>
                        <a:sym typeface="Belleza"/>
                      </a:rPr>
                      <a:t>* this is not a comprehensive list, just a quick copy-paste</a:t>
                    </a:r>
                    <a:endParaRPr sz="500" b="0" i="0" u="none" strike="noStrike" cap="none" dirty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endParaRPr>
                  </a:p>
                </p:txBody>
              </p:sp>
            </p:grpSp>
            <p:sp>
              <p:nvSpPr>
                <p:cNvPr id="15" name="Google Shape;156;p2">
                  <a:extLst>
                    <a:ext uri="{FF2B5EF4-FFF2-40B4-BE49-F238E27FC236}">
                      <a16:creationId xmlns:a16="http://schemas.microsoft.com/office/drawing/2014/main" id="{CF1288CE-5671-118E-DB42-31DE003D3CFB}"/>
                    </a:ext>
                  </a:extLst>
                </p:cNvPr>
                <p:cNvSpPr txBox="1"/>
                <p:nvPr/>
              </p:nvSpPr>
              <p:spPr>
                <a:xfrm>
                  <a:off x="8390064" y="796211"/>
                  <a:ext cx="742923" cy="29391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45700" rIns="91425" bIns="45700" anchor="t" anchorCtr="0">
                  <a:sp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US" sz="800" b="0" i="0" u="none" strike="noStrike" cap="none" dirty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in </a:t>
                  </a:r>
                  <a:br>
                    <a:rPr lang="en-US" sz="800" b="0" i="0" u="none" strike="noStrike" cap="none" dirty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</a:br>
                  <a:r>
                    <a:rPr lang="en-US" sz="800" b="0" i="0" u="none" strike="noStrike" cap="none" dirty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crystal</a:t>
                  </a:r>
                  <a:r>
                    <a:rPr lang="en-US" sz="800" dirty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 </a:t>
                  </a:r>
                  <a:r>
                    <a:rPr lang="en-US" sz="800" b="0" i="0" u="none" strike="noStrike" cap="none" dirty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Ge</a:t>
                  </a:r>
                  <a:endParaRPr dirty="0"/>
                </a:p>
              </p:txBody>
            </p:sp>
          </p:grpSp>
          <p:sp>
            <p:nvSpPr>
              <p:cNvPr id="11" name="Google Shape;157;p2">
                <a:extLst>
                  <a:ext uri="{FF2B5EF4-FFF2-40B4-BE49-F238E27FC236}">
                    <a16:creationId xmlns:a16="http://schemas.microsoft.com/office/drawing/2014/main" id="{08E376DA-7855-0B18-8450-BB0D29C30A65}"/>
                  </a:ext>
                </a:extLst>
              </p:cNvPr>
              <p:cNvSpPr txBox="1"/>
              <p:nvPr/>
            </p:nvSpPr>
            <p:spPr>
              <a:xfrm>
                <a:off x="8579225" y="3732841"/>
                <a:ext cx="235962" cy="1870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800" b="0" i="0" u="none" strike="noStrike" cap="none" dirty="0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x</a:t>
                </a:r>
                <a:endParaRPr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Google Shape;158;p2">
                <a:extLst>
                  <a:ext uri="{FF2B5EF4-FFF2-40B4-BE49-F238E27FC236}">
                    <a16:creationId xmlns:a16="http://schemas.microsoft.com/office/drawing/2014/main" id="{EC8C8323-AD36-FAF3-1FF8-5DF75619C12C}"/>
                  </a:ext>
                </a:extLst>
              </p:cNvPr>
              <p:cNvSpPr txBox="1"/>
              <p:nvPr/>
            </p:nvSpPr>
            <p:spPr>
              <a:xfrm>
                <a:off x="8588190" y="3867311"/>
                <a:ext cx="235962" cy="1870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800" b="0" i="0" u="none" strike="noStrike" cap="none" dirty="0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x</a:t>
                </a:r>
                <a:endParaRPr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Google Shape;159;p2">
                <a:extLst>
                  <a:ext uri="{FF2B5EF4-FFF2-40B4-BE49-F238E27FC236}">
                    <a16:creationId xmlns:a16="http://schemas.microsoft.com/office/drawing/2014/main" id="{74DFE07F-3F04-A358-B4F8-4338A9E0B23A}"/>
                  </a:ext>
                </a:extLst>
              </p:cNvPr>
              <p:cNvSpPr txBox="1"/>
              <p:nvPr/>
            </p:nvSpPr>
            <p:spPr>
              <a:xfrm>
                <a:off x="8571462" y="4171715"/>
                <a:ext cx="235962" cy="18702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800" b="0" i="0" u="none" strike="noStrike" cap="none" dirty="0">
                    <a:solidFill>
                      <a:srgbClr val="FF0000"/>
                    </a:solidFill>
                    <a:latin typeface="Arial"/>
                    <a:ea typeface="Arial"/>
                    <a:cs typeface="Arial"/>
                    <a:sym typeface="Arial"/>
                  </a:rPr>
                  <a:t>x</a:t>
                </a:r>
                <a:endParaRPr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9" name="Google Shape;160;p2">
              <a:extLst>
                <a:ext uri="{FF2B5EF4-FFF2-40B4-BE49-F238E27FC236}">
                  <a16:creationId xmlns:a16="http://schemas.microsoft.com/office/drawing/2014/main" id="{A01CDAD0-B59D-A0C4-0C50-D4A199CCF55C}"/>
                </a:ext>
              </a:extLst>
            </p:cNvPr>
            <p:cNvSpPr txBox="1"/>
            <p:nvPr/>
          </p:nvSpPr>
          <p:spPr>
            <a:xfrm>
              <a:off x="8627774" y="3959644"/>
              <a:ext cx="344057" cy="21374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1" i="0" u="none" strike="noStrike" cap="none" dirty="0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rPr>
                <a:t>\</a:t>
              </a:r>
              <a:r>
                <a:rPr lang="en-US" sz="1000" b="0" i="0" u="none" strike="noStrike" cap="none" dirty="0">
                  <a:solidFill>
                    <a:srgbClr val="00B050"/>
                  </a:solidFill>
                  <a:latin typeface="Arial"/>
                  <a:ea typeface="Arial"/>
                  <a:cs typeface="Arial"/>
                  <a:sym typeface="Arial"/>
                </a:rPr>
                <a:t>/</a:t>
              </a:r>
              <a:endParaRPr dirty="0">
                <a:solidFill>
                  <a:srgbClr val="00B050"/>
                </a:solidFill>
              </a:endParaRPr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DB25EBCF-A23A-BE1B-EBDC-F4FD6D2AF7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0446" y="2209686"/>
            <a:ext cx="2051108" cy="3218493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60391055-0A50-E400-39B5-1DD5E62FA2AF}"/>
              </a:ext>
            </a:extLst>
          </p:cNvPr>
          <p:cNvSpPr/>
          <p:nvPr/>
        </p:nvSpPr>
        <p:spPr>
          <a:xfrm>
            <a:off x="5625296" y="2546430"/>
            <a:ext cx="914400" cy="27779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A1C5766-D3C8-F334-AFC4-5B70064DABEE}"/>
                  </a:ext>
                </a:extLst>
              </p:cNvPr>
              <p:cNvSpPr txBox="1"/>
              <p:nvPr/>
            </p:nvSpPr>
            <p:spPr>
              <a:xfrm>
                <a:off x="8218025" y="2649459"/>
                <a:ext cx="3669175" cy="646331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~5 MeV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particles can get degraded to ~2 MeV, which is ROI!!!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1A1C5766-D3C8-F334-AFC4-5B70064DA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18025" y="2649459"/>
                <a:ext cx="3669175" cy="646331"/>
              </a:xfrm>
              <a:prstGeom prst="rect">
                <a:avLst/>
              </a:prstGeom>
              <a:blipFill>
                <a:blip r:embed="rId6"/>
                <a:stretch>
                  <a:fillRect l="-1031" t="-3774" r="-687" b="-11321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35928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5D29B-B6B0-E4C7-5DB3-8EC931E74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67" y="300577"/>
            <a:ext cx="12056533" cy="932087"/>
          </a:xfrm>
        </p:spPr>
        <p:txBody>
          <a:bodyPr>
            <a:noAutofit/>
          </a:bodyPr>
          <a:lstStyle/>
          <a:p>
            <a:r>
              <a:rPr lang="en-US" sz="3200" dirty="0"/>
              <a:t>IU+UW joint effort to solve the issue!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0B49-FF6E-CC8D-D895-C7EB1428B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8399D5-C363-B9E6-F1F5-81E654EB8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1962356-8A0C-D8EC-CA5E-12FE3A09CCC5}"/>
              </a:ext>
            </a:extLst>
          </p:cNvPr>
          <p:cNvGrpSpPr/>
          <p:nvPr/>
        </p:nvGrpSpPr>
        <p:grpSpPr>
          <a:xfrm>
            <a:off x="0" y="2490044"/>
            <a:ext cx="5540188" cy="1877912"/>
            <a:chOff x="268572" y="1504994"/>
            <a:chExt cx="8606856" cy="3360318"/>
          </a:xfrm>
        </p:grpSpPr>
        <p:pic>
          <p:nvPicPr>
            <p:cNvPr id="20" name="Google Shape;170;p3" descr="Image">
              <a:extLst>
                <a:ext uri="{FF2B5EF4-FFF2-40B4-BE49-F238E27FC236}">
                  <a16:creationId xmlns:a16="http://schemas.microsoft.com/office/drawing/2014/main" id="{84C67EC0-F273-FE7D-C77E-115B43B7BB74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3524830" y="1504994"/>
              <a:ext cx="2818375" cy="334237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1" name="Google Shape;171;p3" descr="Image">
              <a:extLst>
                <a:ext uri="{FF2B5EF4-FFF2-40B4-BE49-F238E27FC236}">
                  <a16:creationId xmlns:a16="http://schemas.microsoft.com/office/drawing/2014/main" id="{912B1DD6-BAAD-6C2A-9725-A747880CC133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6375485" y="1504994"/>
              <a:ext cx="2499943" cy="33325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2" name="Google Shape;174;p3">
              <a:extLst>
                <a:ext uri="{FF2B5EF4-FFF2-40B4-BE49-F238E27FC236}">
                  <a16:creationId xmlns:a16="http://schemas.microsoft.com/office/drawing/2014/main" id="{263631CC-C1FA-F99A-117B-486875C2FAD7}"/>
                </a:ext>
              </a:extLst>
            </p:cNvPr>
            <p:cNvSpPr/>
            <p:nvPr/>
          </p:nvSpPr>
          <p:spPr>
            <a:xfrm>
              <a:off x="3684759" y="4521189"/>
              <a:ext cx="2499943" cy="316316"/>
            </a:xfrm>
            <a:prstGeom prst="rect">
              <a:avLst/>
            </a:pr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Copper can inside cryostat</a:t>
              </a:r>
              <a:endParaRPr sz="900" dirty="0"/>
            </a:p>
          </p:txBody>
        </p:sp>
        <p:sp>
          <p:nvSpPr>
            <p:cNvPr id="23" name="Google Shape;175;p3">
              <a:extLst>
                <a:ext uri="{FF2B5EF4-FFF2-40B4-BE49-F238E27FC236}">
                  <a16:creationId xmlns:a16="http://schemas.microsoft.com/office/drawing/2014/main" id="{5A906C77-2E66-3FDF-5375-311CC4BF3341}"/>
                </a:ext>
              </a:extLst>
            </p:cNvPr>
            <p:cNvSpPr txBox="1"/>
            <p:nvPr/>
          </p:nvSpPr>
          <p:spPr>
            <a:xfrm>
              <a:off x="7666753" y="1550217"/>
              <a:ext cx="1103027" cy="605734"/>
            </a:xfrm>
            <a:prstGeom prst="rect">
              <a:avLst/>
            </a:pr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Inside the copper can</a:t>
              </a:r>
              <a:endParaRPr sz="800" dirty="0"/>
            </a:p>
          </p:txBody>
        </p:sp>
        <p:pic>
          <p:nvPicPr>
            <p:cNvPr id="24" name="Google Shape;176;p3" descr="IMG_5041.jpeg">
              <a:extLst>
                <a:ext uri="{FF2B5EF4-FFF2-40B4-BE49-F238E27FC236}">
                  <a16:creationId xmlns:a16="http://schemas.microsoft.com/office/drawing/2014/main" id="{DFCE7C75-CA4C-4043-00E3-8210106C982A}"/>
                </a:ext>
              </a:extLst>
            </p:cNvPr>
            <p:cNvPicPr preferRelativeResize="0"/>
            <p:nvPr/>
          </p:nvPicPr>
          <p:blipFill rotWithShape="1">
            <a:blip r:embed="rId5">
              <a:alphaModFix/>
            </a:blip>
            <a:srcRect l="19819" r="7590"/>
            <a:stretch/>
          </p:blipFill>
          <p:spPr>
            <a:xfrm>
              <a:off x="268572" y="1504994"/>
              <a:ext cx="3225406" cy="33325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7" name="Google Shape;177;p3">
              <a:extLst>
                <a:ext uri="{FF2B5EF4-FFF2-40B4-BE49-F238E27FC236}">
                  <a16:creationId xmlns:a16="http://schemas.microsoft.com/office/drawing/2014/main" id="{BC5BDBD2-62B1-441E-661D-730056431D87}"/>
                </a:ext>
              </a:extLst>
            </p:cNvPr>
            <p:cNvSpPr txBox="1"/>
            <p:nvPr/>
          </p:nvSpPr>
          <p:spPr>
            <a:xfrm>
              <a:off x="1613647" y="4213412"/>
              <a:ext cx="801619" cy="338982"/>
            </a:xfrm>
            <a:prstGeom prst="rect">
              <a:avLst/>
            </a:pr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9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Dewar</a:t>
              </a:r>
              <a:endParaRPr sz="900" dirty="0"/>
            </a:p>
          </p:txBody>
        </p:sp>
        <p:sp>
          <p:nvSpPr>
            <p:cNvPr id="28" name="Google Shape;178;p3">
              <a:extLst>
                <a:ext uri="{FF2B5EF4-FFF2-40B4-BE49-F238E27FC236}">
                  <a16:creationId xmlns:a16="http://schemas.microsoft.com/office/drawing/2014/main" id="{96AD6699-0719-18CD-5751-23E6166F736C}"/>
                </a:ext>
              </a:extLst>
            </p:cNvPr>
            <p:cNvSpPr txBox="1"/>
            <p:nvPr/>
          </p:nvSpPr>
          <p:spPr>
            <a:xfrm rot="16200000">
              <a:off x="1531203" y="3055733"/>
              <a:ext cx="867352" cy="286822"/>
            </a:xfrm>
            <a:prstGeom prst="rect">
              <a:avLst/>
            </a:pr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cryostat</a:t>
              </a:r>
              <a:endParaRPr sz="600" dirty="0"/>
            </a:p>
          </p:txBody>
        </p:sp>
        <p:sp>
          <p:nvSpPr>
            <p:cNvPr id="29" name="Google Shape;179;p3">
              <a:extLst>
                <a:ext uri="{FF2B5EF4-FFF2-40B4-BE49-F238E27FC236}">
                  <a16:creationId xmlns:a16="http://schemas.microsoft.com/office/drawing/2014/main" id="{ED9F92B6-1C9E-0C87-14E4-42F09C04C1CE}"/>
                </a:ext>
              </a:extLst>
            </p:cNvPr>
            <p:cNvSpPr txBox="1"/>
            <p:nvPr/>
          </p:nvSpPr>
          <p:spPr>
            <a:xfrm>
              <a:off x="331695" y="4259578"/>
              <a:ext cx="702299" cy="605734"/>
            </a:xfrm>
            <a:prstGeom prst="rect">
              <a:avLst/>
            </a:prstGeom>
            <a:solidFill>
              <a:srgbClr val="FFFFFF">
                <a:alpha val="74901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Turbo pump</a:t>
              </a:r>
              <a:endParaRPr sz="800" dirty="0"/>
            </a:p>
          </p:txBody>
        </p:sp>
        <p:sp>
          <p:nvSpPr>
            <p:cNvPr id="30" name="Google Shape;180;p3">
              <a:extLst>
                <a:ext uri="{FF2B5EF4-FFF2-40B4-BE49-F238E27FC236}">
                  <a16:creationId xmlns:a16="http://schemas.microsoft.com/office/drawing/2014/main" id="{63BA67D3-8F4A-1F05-A694-5AA457488D44}"/>
                </a:ext>
              </a:extLst>
            </p:cNvPr>
            <p:cNvSpPr txBox="1"/>
            <p:nvPr/>
          </p:nvSpPr>
          <p:spPr>
            <a:xfrm>
              <a:off x="1672957" y="1685776"/>
              <a:ext cx="801621" cy="330368"/>
            </a:xfrm>
            <a:prstGeom prst="rect">
              <a:avLst/>
            </a:prstGeom>
            <a:solidFill>
              <a:srgbClr val="FFFFFF">
                <a:alpha val="49803"/>
              </a:srgbClr>
            </a:solidFill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none" strike="noStrike" cap="none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Amplifier</a:t>
              </a:r>
              <a:endParaRPr sz="600" dirty="0"/>
            </a:p>
          </p:txBody>
        </p:sp>
        <p:sp>
          <p:nvSpPr>
            <p:cNvPr id="31" name="Google Shape;181;p3">
              <a:extLst>
                <a:ext uri="{FF2B5EF4-FFF2-40B4-BE49-F238E27FC236}">
                  <a16:creationId xmlns:a16="http://schemas.microsoft.com/office/drawing/2014/main" id="{98F71379-8160-E2FC-FD99-CD15E6DA6E51}"/>
                </a:ext>
              </a:extLst>
            </p:cNvPr>
            <p:cNvSpPr/>
            <p:nvPr/>
          </p:nvSpPr>
          <p:spPr>
            <a:xfrm>
              <a:off x="2558172" y="3707540"/>
              <a:ext cx="795000" cy="220500"/>
            </a:xfrm>
            <a:prstGeom prst="rect">
              <a:avLst/>
            </a:prstGeom>
            <a:solidFill>
              <a:schemeClr val="lt1">
                <a:alpha val="4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8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Source</a:t>
              </a:r>
              <a:endParaRPr sz="800" dirty="0"/>
            </a:p>
          </p:txBody>
        </p:sp>
        <p:sp>
          <p:nvSpPr>
            <p:cNvPr id="32" name="Google Shape;182;p3">
              <a:extLst>
                <a:ext uri="{FF2B5EF4-FFF2-40B4-BE49-F238E27FC236}">
                  <a16:creationId xmlns:a16="http://schemas.microsoft.com/office/drawing/2014/main" id="{21F73BED-9564-6771-9A44-A423CF6A6363}"/>
                </a:ext>
              </a:extLst>
            </p:cNvPr>
            <p:cNvSpPr/>
            <p:nvPr/>
          </p:nvSpPr>
          <p:spPr>
            <a:xfrm>
              <a:off x="2248420" y="2804858"/>
              <a:ext cx="1104900" cy="261000"/>
            </a:xfrm>
            <a:prstGeom prst="rect">
              <a:avLst/>
            </a:prstGeom>
            <a:solidFill>
              <a:schemeClr val="lt1">
                <a:alpha val="4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Source valve</a:t>
              </a:r>
              <a:endParaRPr sz="700" dirty="0"/>
            </a:p>
          </p:txBody>
        </p:sp>
        <p:cxnSp>
          <p:nvCxnSpPr>
            <p:cNvPr id="33" name="Google Shape;183;p3">
              <a:extLst>
                <a:ext uri="{FF2B5EF4-FFF2-40B4-BE49-F238E27FC236}">
                  <a16:creationId xmlns:a16="http://schemas.microsoft.com/office/drawing/2014/main" id="{F1E378D2-E84A-96DF-18F1-6827DD2E0D69}"/>
                </a:ext>
              </a:extLst>
            </p:cNvPr>
            <p:cNvCxnSpPr>
              <a:stCxn id="32" idx="2"/>
            </p:cNvCxnSpPr>
            <p:nvPr/>
          </p:nvCxnSpPr>
          <p:spPr>
            <a:xfrm>
              <a:off x="2800870" y="3065858"/>
              <a:ext cx="114600" cy="2367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34" name="Google Shape;184;p3">
              <a:extLst>
                <a:ext uri="{FF2B5EF4-FFF2-40B4-BE49-F238E27FC236}">
                  <a16:creationId xmlns:a16="http://schemas.microsoft.com/office/drawing/2014/main" id="{8C6B843A-B46C-82A3-B568-83E2BDDC72D5}"/>
                </a:ext>
              </a:extLst>
            </p:cNvPr>
            <p:cNvSpPr/>
            <p:nvPr/>
          </p:nvSpPr>
          <p:spPr>
            <a:xfrm>
              <a:off x="292592" y="1793499"/>
              <a:ext cx="1104900" cy="261000"/>
            </a:xfrm>
            <a:prstGeom prst="rect">
              <a:avLst/>
            </a:prstGeom>
            <a:solidFill>
              <a:schemeClr val="lt1">
                <a:alpha val="49803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700" b="0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Pump valve</a:t>
              </a:r>
              <a:endParaRPr sz="1000" dirty="0"/>
            </a:p>
          </p:txBody>
        </p:sp>
        <p:cxnSp>
          <p:nvCxnSpPr>
            <p:cNvPr id="35" name="Google Shape;185;p3">
              <a:extLst>
                <a:ext uri="{FF2B5EF4-FFF2-40B4-BE49-F238E27FC236}">
                  <a16:creationId xmlns:a16="http://schemas.microsoft.com/office/drawing/2014/main" id="{891A5BBA-8434-2B26-2E94-5654FB4D5E54}"/>
                </a:ext>
              </a:extLst>
            </p:cNvPr>
            <p:cNvCxnSpPr/>
            <p:nvPr/>
          </p:nvCxnSpPr>
          <p:spPr>
            <a:xfrm>
              <a:off x="919625" y="2020330"/>
              <a:ext cx="114600" cy="23670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triangle" w="med" len="med"/>
            </a:ln>
          </p:spPr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6197209C-4C91-C472-FF29-FA0A2330A346}"/>
              </a:ext>
            </a:extLst>
          </p:cNvPr>
          <p:cNvSpPr txBox="1"/>
          <p:nvPr/>
        </p:nvSpPr>
        <p:spPr>
          <a:xfrm>
            <a:off x="300942" y="1493134"/>
            <a:ext cx="46982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 PPC detector from Majorana Demonstrator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Shoot Kr towards 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Look for 32 keV electron peak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2E135473-0093-2D55-0FE9-A67F7D32D54D}"/>
              </a:ext>
            </a:extLst>
          </p:cNvPr>
          <p:cNvGrpSpPr/>
          <p:nvPr/>
        </p:nvGrpSpPr>
        <p:grpSpPr>
          <a:xfrm>
            <a:off x="10322712" y="1720846"/>
            <a:ext cx="2006940" cy="2593184"/>
            <a:chOff x="3335666" y="1151270"/>
            <a:chExt cx="2006940" cy="2593184"/>
          </a:xfrm>
        </p:grpSpPr>
        <p:sp>
          <p:nvSpPr>
            <p:cNvPr id="38" name="Google Shape;227;p5">
              <a:extLst>
                <a:ext uri="{FF2B5EF4-FFF2-40B4-BE49-F238E27FC236}">
                  <a16:creationId xmlns:a16="http://schemas.microsoft.com/office/drawing/2014/main" id="{08F17BCB-15D6-0A76-2ACE-EE81F5E169EB}"/>
                </a:ext>
              </a:extLst>
            </p:cNvPr>
            <p:cNvSpPr txBox="1"/>
            <p:nvPr/>
          </p:nvSpPr>
          <p:spPr>
            <a:xfrm>
              <a:off x="3521274" y="3498273"/>
              <a:ext cx="1821332" cy="24618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0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*monoenergetic</a:t>
              </a:r>
              <a:endParaRPr sz="1000"/>
            </a:p>
          </p:txBody>
        </p: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881F6833-70C2-539A-7BAF-CFE00A002EC8}"/>
                </a:ext>
              </a:extLst>
            </p:cNvPr>
            <p:cNvGrpSpPr/>
            <p:nvPr/>
          </p:nvGrpSpPr>
          <p:grpSpPr>
            <a:xfrm>
              <a:off x="3335666" y="1151270"/>
              <a:ext cx="1862007" cy="2593184"/>
              <a:chOff x="7281992" y="1190171"/>
              <a:chExt cx="1862007" cy="2593184"/>
            </a:xfrm>
          </p:grpSpPr>
          <p:sp>
            <p:nvSpPr>
              <p:cNvPr id="40" name="Google Shape;214;p5">
                <a:extLst>
                  <a:ext uri="{FF2B5EF4-FFF2-40B4-BE49-F238E27FC236}">
                    <a16:creationId xmlns:a16="http://schemas.microsoft.com/office/drawing/2014/main" id="{38358334-AFED-D949-0356-9D0F523C95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81992" y="1349829"/>
                <a:ext cx="1862007" cy="23176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vert="horz" wrap="square" lIns="19050" tIns="19050" rIns="19050" bIns="19050" rtlCol="0" anchor="t" anchorCtr="0">
                <a:normAutofit lnSpcReduction="10000"/>
              </a:bodyPr>
              <a:lstStyle>
                <a:lvl1pPr marL="342900" marR="0" indent="-34290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tx1">
                      <a:lumMod val="50000"/>
                      <a:lumOff val="50000"/>
                    </a:schemeClr>
                  </a:buClr>
                  <a:buSzPct val="100000"/>
                  <a:buFont typeface="Arial" panose="020B0604020202020204" pitchFamily="34" charset="0"/>
                  <a:buChar char="•"/>
                  <a:tabLst/>
                  <a:defRPr sz="1800" kern="1200">
                    <a:solidFill>
                      <a:srgbClr val="404041"/>
                    </a:solidFill>
                    <a:latin typeface="Arial"/>
                    <a:ea typeface="+mn-ea"/>
                    <a:cs typeface="Arial"/>
                  </a:defRPr>
                </a:lvl1pPr>
                <a:lvl2pPr marL="742950" indent="-285750" algn="l" defTabSz="4572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 sz="1600" kern="1200">
                    <a:solidFill>
                      <a:srgbClr val="404041"/>
                    </a:solidFill>
                    <a:latin typeface="Arial"/>
                    <a:ea typeface="+mn-ea"/>
                    <a:cs typeface="Arial"/>
                  </a:defRPr>
                </a:lvl2pPr>
                <a:lvl3pPr marL="1143000" indent="-228600" algn="l" defTabSz="4572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Font typeface="Arial"/>
                  <a:buChar char="•"/>
                  <a:defRPr sz="1600" kern="1200">
                    <a:solidFill>
                      <a:srgbClr val="404041"/>
                    </a:solidFill>
                    <a:latin typeface="Arial"/>
                    <a:ea typeface="+mn-ea"/>
                    <a:cs typeface="Arial"/>
                  </a:defRPr>
                </a:lvl3pPr>
                <a:lvl4pPr marL="1600200" indent="-228600" algn="l" defTabSz="4572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800"/>
                  </a:spcAft>
                  <a:buFont typeface="Arial"/>
                  <a:buChar char="–"/>
                  <a:defRPr sz="1600" kern="1200">
                    <a:solidFill>
                      <a:srgbClr val="404041"/>
                    </a:solidFill>
                    <a:latin typeface="Arial"/>
                    <a:ea typeface="+mn-ea"/>
                    <a:cs typeface="Arial"/>
                  </a:defRPr>
                </a:lvl4pPr>
                <a:lvl5pPr marL="2057400" indent="-228600" algn="l" defTabSz="457200" rtl="0" eaLnBrk="1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1800"/>
                  </a:spcAft>
                  <a:buFont typeface="Arial"/>
                  <a:buChar char="»"/>
                  <a:defRPr sz="1600" kern="1200">
                    <a:solidFill>
                      <a:srgbClr val="404041"/>
                    </a:solidFill>
                    <a:latin typeface="Arial"/>
                    <a:ea typeface="+mn-ea"/>
                    <a:cs typeface="Arial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r">
                  <a:lnSpc>
                    <a:spcPct val="110000"/>
                  </a:lnSpc>
                  <a:buClr>
                    <a:srgbClr val="000000"/>
                  </a:buClr>
                  <a:buSzPts val="1400"/>
                  <a:buFont typeface="Belleza"/>
                  <a:buNone/>
                </a:pPr>
                <a:r>
                  <a:rPr lang="en-US" sz="1200" b="1" dirty="0"/>
                  <a:t>Expected signals:</a:t>
                </a:r>
                <a:endParaRPr lang="en-US" sz="1200" dirty="0"/>
              </a:p>
              <a:p>
                <a:pPr marL="0" indent="0" algn="r">
                  <a:lnSpc>
                    <a:spcPct val="110000"/>
                  </a:lnSpc>
                  <a:spcBef>
                    <a:spcPts val="600"/>
                  </a:spcBef>
                  <a:buClr>
                    <a:srgbClr val="257F17"/>
                  </a:buClr>
                  <a:buSzPts val="1400"/>
                  <a:buFont typeface="Belleza"/>
                  <a:buNone/>
                </a:pPr>
                <a:r>
                  <a:rPr lang="en-US" sz="1200" b="1" dirty="0">
                    <a:solidFill>
                      <a:srgbClr val="257F17"/>
                    </a:solidFill>
                  </a:rPr>
                  <a:t>Conversion electrons*</a:t>
                </a:r>
                <a:endParaRPr lang="en-US" sz="1200" dirty="0"/>
              </a:p>
              <a:p>
                <a:pPr marL="0" indent="0" algn="r">
                  <a:lnSpc>
                    <a:spcPct val="110000"/>
                  </a:lnSpc>
                  <a:spcBef>
                    <a:spcPts val="600"/>
                  </a:spcBef>
                  <a:buClr>
                    <a:srgbClr val="247B17"/>
                  </a:buClr>
                  <a:buSzPts val="1400"/>
                  <a:buFont typeface="Belleza"/>
                  <a:buNone/>
                </a:pPr>
                <a:r>
                  <a:rPr lang="en-US" sz="900" b="1" dirty="0">
                    <a:solidFill>
                      <a:srgbClr val="247B17"/>
                    </a:solidFill>
                  </a:rPr>
                  <a:t>17-18 keV (25%)</a:t>
                </a:r>
                <a:endParaRPr lang="en-US" sz="1200" dirty="0"/>
              </a:p>
              <a:p>
                <a:pPr marL="0" indent="0" algn="r">
                  <a:lnSpc>
                    <a:spcPct val="110000"/>
                  </a:lnSpc>
                  <a:spcBef>
                    <a:spcPts val="600"/>
                  </a:spcBef>
                  <a:buClr>
                    <a:srgbClr val="247B17"/>
                  </a:buClr>
                  <a:buSzPts val="1400"/>
                  <a:buFont typeface="Belleza"/>
                  <a:buNone/>
                </a:pPr>
                <a:r>
                  <a:rPr lang="en-US" sz="900" b="1" dirty="0">
                    <a:solidFill>
                      <a:srgbClr val="247B17"/>
                    </a:solidFill>
                  </a:rPr>
                  <a:t>30-31 keV (63%)</a:t>
                </a:r>
                <a:endParaRPr lang="en-US" sz="1200" dirty="0"/>
              </a:p>
              <a:p>
                <a:pPr marL="0" indent="0" algn="r">
                  <a:lnSpc>
                    <a:spcPct val="110000"/>
                  </a:lnSpc>
                  <a:spcBef>
                    <a:spcPts val="600"/>
                  </a:spcBef>
                  <a:buClr>
                    <a:srgbClr val="7E6121"/>
                  </a:buClr>
                  <a:buSzPts val="1400"/>
                  <a:buFont typeface="Belleza"/>
                  <a:buNone/>
                </a:pPr>
                <a:r>
                  <a:rPr lang="en-US" sz="1200" dirty="0">
                    <a:solidFill>
                      <a:srgbClr val="7E6121"/>
                    </a:solidFill>
                  </a:rPr>
                  <a:t>Gammas</a:t>
                </a:r>
                <a:r>
                  <a:rPr lang="en-US" sz="1200" b="1" dirty="0"/>
                  <a:t> </a:t>
                </a:r>
                <a:endParaRPr lang="en-US" sz="1200" dirty="0"/>
              </a:p>
              <a:p>
                <a:pPr marL="0" indent="0" algn="r">
                  <a:lnSpc>
                    <a:spcPct val="110000"/>
                  </a:lnSpc>
                  <a:spcBef>
                    <a:spcPts val="600"/>
                  </a:spcBef>
                  <a:buClr>
                    <a:srgbClr val="7F6221"/>
                  </a:buClr>
                  <a:buSzPts val="1400"/>
                  <a:buFont typeface="Belleza"/>
                  <a:buNone/>
                </a:pPr>
                <a:r>
                  <a:rPr lang="en-US" sz="900" b="1" dirty="0">
                    <a:solidFill>
                      <a:srgbClr val="7F6221"/>
                    </a:solidFill>
                  </a:rPr>
                  <a:t>9.4 keV (5.5%), </a:t>
                </a:r>
                <a:endParaRPr lang="en-US" sz="900" dirty="0"/>
              </a:p>
              <a:p>
                <a:pPr marL="0" indent="0" algn="r">
                  <a:lnSpc>
                    <a:spcPct val="110000"/>
                  </a:lnSpc>
                  <a:spcBef>
                    <a:spcPts val="600"/>
                  </a:spcBef>
                  <a:buClr>
                    <a:srgbClr val="7F6221"/>
                  </a:buClr>
                  <a:buSzPts val="1400"/>
                  <a:buNone/>
                </a:pPr>
                <a:r>
                  <a:rPr lang="en-US" sz="900" b="1" dirty="0">
                    <a:solidFill>
                      <a:srgbClr val="7F6221"/>
                    </a:solidFill>
                  </a:rPr>
                  <a:t>32.15 keV (&lt; 0.1%) </a:t>
                </a:r>
              </a:p>
              <a:p>
                <a:pPr marL="0" indent="0" algn="r">
                  <a:lnSpc>
                    <a:spcPct val="110000"/>
                  </a:lnSpc>
                  <a:spcBef>
                    <a:spcPts val="600"/>
                  </a:spcBef>
                  <a:buClr>
                    <a:srgbClr val="7D0009"/>
                  </a:buClr>
                  <a:buSzPts val="1400"/>
                  <a:buFont typeface="Belleza"/>
                  <a:buNone/>
                </a:pPr>
                <a:r>
                  <a:rPr lang="en-US" sz="1200" b="1" dirty="0">
                    <a:solidFill>
                      <a:srgbClr val="7D0009"/>
                    </a:solidFill>
                  </a:rPr>
                  <a:t>X-rays </a:t>
                </a:r>
                <a:br>
                  <a:rPr lang="en-US" sz="1200" b="1" dirty="0">
                    <a:solidFill>
                      <a:srgbClr val="7D0009"/>
                    </a:solidFill>
                  </a:rPr>
                </a:br>
                <a:r>
                  <a:rPr lang="en-US" sz="700" b="1" dirty="0">
                    <a:solidFill>
                      <a:srgbClr val="7D0009"/>
                    </a:solidFill>
                  </a:rPr>
                  <a:t>(requires atomic </a:t>
                </a:r>
                <a:r>
                  <a:rPr lang="en-US" sz="700" dirty="0"/>
                  <a:t> </a:t>
                </a:r>
                <a:r>
                  <a:rPr lang="en-US" sz="700" b="1" dirty="0">
                    <a:solidFill>
                      <a:srgbClr val="7D0009"/>
                    </a:solidFill>
                  </a:rPr>
                  <a:t>excitation)</a:t>
                </a:r>
                <a:endParaRPr lang="en-US" sz="700" dirty="0"/>
              </a:p>
              <a:p>
                <a:pPr marL="0" indent="0" algn="r">
                  <a:lnSpc>
                    <a:spcPct val="110000"/>
                  </a:lnSpc>
                  <a:spcBef>
                    <a:spcPts val="600"/>
                  </a:spcBef>
                  <a:buClr>
                    <a:srgbClr val="7C0009"/>
                  </a:buClr>
                  <a:buSzPts val="1400"/>
                  <a:buFont typeface="Belleza"/>
                  <a:buNone/>
                </a:pPr>
                <a:r>
                  <a:rPr lang="en-US" sz="900" b="1" dirty="0">
                    <a:solidFill>
                      <a:srgbClr val="7C0009"/>
                    </a:solidFill>
                  </a:rPr>
                  <a:t>12 keV (~13%)</a:t>
                </a:r>
              </a:p>
            </p:txBody>
          </p:sp>
          <p:sp>
            <p:nvSpPr>
              <p:cNvPr id="41" name="Rectangle 40">
                <a:extLst>
                  <a:ext uri="{FF2B5EF4-FFF2-40B4-BE49-F238E27FC236}">
                    <a16:creationId xmlns:a16="http://schemas.microsoft.com/office/drawing/2014/main" id="{D688CA03-061D-3656-F2FF-0ECB39D233F4}"/>
                  </a:ext>
                </a:extLst>
              </p:cNvPr>
              <p:cNvSpPr/>
              <p:nvPr/>
            </p:nvSpPr>
            <p:spPr>
              <a:xfrm>
                <a:off x="7467600" y="1190171"/>
                <a:ext cx="1676399" cy="2593184"/>
              </a:xfrm>
              <a:prstGeom prst="rect">
                <a:avLst/>
              </a:prstGeom>
              <a:noFill/>
              <a:ln w="15875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543208"/>
                          <a:gd name="connsiteY0" fmla="*/ 235390 h 470780"/>
                          <a:gd name="connsiteX1" fmla="*/ 271604 w 543208"/>
                          <a:gd name="connsiteY1" fmla="*/ 0 h 470780"/>
                          <a:gd name="connsiteX2" fmla="*/ 543208 w 543208"/>
                          <a:gd name="connsiteY2" fmla="*/ 235390 h 470780"/>
                          <a:gd name="connsiteX3" fmla="*/ 271604 w 543208"/>
                          <a:gd name="connsiteY3" fmla="*/ 470780 h 470780"/>
                          <a:gd name="connsiteX4" fmla="*/ 0 w 543208"/>
                          <a:gd name="connsiteY4" fmla="*/ 235390 h 4707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43208" h="470780" extrusionOk="0">
                            <a:moveTo>
                              <a:pt x="0" y="235390"/>
                            </a:moveTo>
                            <a:cubicBezTo>
                              <a:pt x="-3979" y="102934"/>
                              <a:pt x="92762" y="10824"/>
                              <a:pt x="271604" y="0"/>
                            </a:cubicBezTo>
                            <a:cubicBezTo>
                              <a:pt x="426672" y="1066"/>
                              <a:pt x="519701" y="106135"/>
                              <a:pt x="543208" y="235390"/>
                            </a:cubicBezTo>
                            <a:cubicBezTo>
                              <a:pt x="517020" y="390966"/>
                              <a:pt x="418714" y="486768"/>
                              <a:pt x="271604" y="470780"/>
                            </a:cubicBezTo>
                            <a:cubicBezTo>
                              <a:pt x="104413" y="461376"/>
                              <a:pt x="16750" y="373395"/>
                              <a:pt x="0" y="23539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3CBC17D-80A6-86C3-1340-B52FC28A37BB}"/>
              </a:ext>
            </a:extLst>
          </p:cNvPr>
          <p:cNvGrpSpPr/>
          <p:nvPr/>
        </p:nvGrpSpPr>
        <p:grpSpPr>
          <a:xfrm>
            <a:off x="5630294" y="1492606"/>
            <a:ext cx="4878025" cy="3009945"/>
            <a:chOff x="24708972" y="17611997"/>
            <a:chExt cx="8014588" cy="5054216"/>
          </a:xfrm>
        </p:grpSpPr>
        <p:pic>
          <p:nvPicPr>
            <p:cNvPr id="43" name="Picture 42" descr="A graph of a graph showing a number of energy&#10;&#10;Description automatically generated">
              <a:extLst>
                <a:ext uri="{FF2B5EF4-FFF2-40B4-BE49-F238E27FC236}">
                  <a16:creationId xmlns:a16="http://schemas.microsoft.com/office/drawing/2014/main" id="{602B2F6E-5E90-AEC6-1B1C-870DED7A26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4708972" y="17859270"/>
              <a:ext cx="8014588" cy="4806943"/>
            </a:xfrm>
            <a:prstGeom prst="rect">
              <a:avLst/>
            </a:prstGeom>
            <a:ln w="31750">
              <a:noFill/>
            </a:ln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4BEAF194-BB3C-DD61-3169-251406A14C47}"/>
                </a:ext>
              </a:extLst>
            </p:cNvPr>
            <p:cNvSpPr txBox="1"/>
            <p:nvPr/>
          </p:nvSpPr>
          <p:spPr>
            <a:xfrm>
              <a:off x="26246376" y="17611997"/>
              <a:ext cx="4830173" cy="4728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/>
                <a:t>Typical energy spectra for the Kr source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3258C51-7D0B-C3F3-A270-4E10AF48CE35}"/>
                </a:ext>
              </a:extLst>
            </p:cNvPr>
            <p:cNvSpPr txBox="1"/>
            <p:nvPr/>
          </p:nvSpPr>
          <p:spPr>
            <a:xfrm rot="16200000">
              <a:off x="26126599" y="18529738"/>
              <a:ext cx="1349771" cy="33167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9.4 keV gamma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C2444C2-E05F-5801-A018-282F4D9BF282}"/>
                </a:ext>
              </a:extLst>
            </p:cNvPr>
            <p:cNvSpPr txBox="1"/>
            <p:nvPr/>
          </p:nvSpPr>
          <p:spPr>
            <a:xfrm rot="16200000">
              <a:off x="26593038" y="19083241"/>
              <a:ext cx="1269179" cy="33167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600" dirty="0"/>
                <a:t>12.6 keV x-ray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783880D2-1637-D20C-F300-8F39B849BB65}"/>
                </a:ext>
              </a:extLst>
            </p:cNvPr>
            <p:cNvSpPr txBox="1"/>
            <p:nvPr/>
          </p:nvSpPr>
          <p:spPr>
            <a:xfrm rot="1160511">
              <a:off x="27480753" y="20807429"/>
              <a:ext cx="2361420" cy="37251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30—32 keV e</a:t>
              </a:r>
              <a:r>
                <a:rPr lang="en-US" sz="700" baseline="30000" dirty="0"/>
                <a:t>-</a:t>
              </a:r>
              <a:r>
                <a:rPr lang="en-US" sz="700" dirty="0"/>
                <a:t> line degraded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9D4CF4DE-3EDA-20C9-092E-994D40826184}"/>
              </a:ext>
            </a:extLst>
          </p:cNvPr>
          <p:cNvSpPr txBox="1"/>
          <p:nvPr/>
        </p:nvSpPr>
        <p:spPr>
          <a:xfrm>
            <a:off x="6389225" y="4641448"/>
            <a:ext cx="57954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32 keV line of Kr is clearly degraded, and possibly in the passivated surface.</a:t>
            </a:r>
          </a:p>
          <a:p>
            <a:r>
              <a:rPr lang="en-US" dirty="0"/>
              <a:t>How do we quantify it?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F62C0159-266B-1C5D-53B0-2B13F19788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3345" y="5100441"/>
            <a:ext cx="18669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62554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5D29B-B6B0-E4C7-5DB3-8EC931E74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67" y="300577"/>
            <a:ext cx="12056533" cy="932087"/>
          </a:xfrm>
        </p:spPr>
        <p:txBody>
          <a:bodyPr>
            <a:noAutofit/>
          </a:bodyPr>
          <a:lstStyle/>
          <a:p>
            <a:r>
              <a:rPr lang="en-US" sz="3200" dirty="0"/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0B49-FF6E-CC8D-D895-C7EB1428B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8399D5-C363-B9E6-F1F5-81E654EB8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22DAAD7-AA9E-A9F0-35B3-5A21AF2786B4}"/>
              </a:ext>
            </a:extLst>
          </p:cNvPr>
          <p:cNvGrpSpPr/>
          <p:nvPr/>
        </p:nvGrpSpPr>
        <p:grpSpPr>
          <a:xfrm>
            <a:off x="7288168" y="487259"/>
            <a:ext cx="2865864" cy="1809614"/>
            <a:chOff x="7189715" y="3140007"/>
            <a:chExt cx="4356590" cy="291422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CD7835A-0070-FD59-88DE-23E083DA8DA2}"/>
                </a:ext>
              </a:extLst>
            </p:cNvPr>
            <p:cNvGrpSpPr/>
            <p:nvPr/>
          </p:nvGrpSpPr>
          <p:grpSpPr>
            <a:xfrm>
              <a:off x="7189715" y="3140007"/>
              <a:ext cx="3625320" cy="2914224"/>
              <a:chOff x="5824753" y="1043986"/>
              <a:chExt cx="2718990" cy="218566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A770039-1A71-0317-7D67-07FCA87EFA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24753" y="1043986"/>
                <a:ext cx="2718990" cy="2185668"/>
              </a:xfrm>
              <a:prstGeom prst="rect">
                <a:avLst/>
              </a:prstGeom>
            </p:spPr>
          </p:pic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29CAAB84-B2BA-96B8-CAA0-6B0F92824E80}"/>
                  </a:ext>
                </a:extLst>
              </p:cNvPr>
              <p:cNvSpPr/>
              <p:nvPr/>
            </p:nvSpPr>
            <p:spPr>
              <a:xfrm>
                <a:off x="7445829" y="1280160"/>
                <a:ext cx="243840" cy="357051"/>
              </a:xfrm>
              <a:prstGeom prst="ellipse">
                <a:avLst/>
              </a:prstGeom>
              <a:noFill/>
              <a:ln w="15875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543208"/>
                          <a:gd name="connsiteY0" fmla="*/ 235390 h 470780"/>
                          <a:gd name="connsiteX1" fmla="*/ 271604 w 543208"/>
                          <a:gd name="connsiteY1" fmla="*/ 0 h 470780"/>
                          <a:gd name="connsiteX2" fmla="*/ 543208 w 543208"/>
                          <a:gd name="connsiteY2" fmla="*/ 235390 h 470780"/>
                          <a:gd name="connsiteX3" fmla="*/ 271604 w 543208"/>
                          <a:gd name="connsiteY3" fmla="*/ 470780 h 470780"/>
                          <a:gd name="connsiteX4" fmla="*/ 0 w 543208"/>
                          <a:gd name="connsiteY4" fmla="*/ 235390 h 4707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43208" h="470780" extrusionOk="0">
                            <a:moveTo>
                              <a:pt x="0" y="235390"/>
                            </a:moveTo>
                            <a:cubicBezTo>
                              <a:pt x="-3979" y="102934"/>
                              <a:pt x="92762" y="10824"/>
                              <a:pt x="271604" y="0"/>
                            </a:cubicBezTo>
                            <a:cubicBezTo>
                              <a:pt x="426672" y="1066"/>
                              <a:pt x="519701" y="106135"/>
                              <a:pt x="543208" y="235390"/>
                            </a:cubicBezTo>
                            <a:cubicBezTo>
                              <a:pt x="517020" y="390966"/>
                              <a:pt x="418714" y="486768"/>
                              <a:pt x="271604" y="470780"/>
                            </a:cubicBezTo>
                            <a:cubicBezTo>
                              <a:pt x="104413" y="461376"/>
                              <a:pt x="16750" y="373395"/>
                              <a:pt x="0" y="23539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FE8F588-4B3F-B71C-AF3A-D2EACCE6F621}"/>
                    </a:ext>
                  </a:extLst>
                </p:cNvPr>
                <p:cNvSpPr txBox="1"/>
                <p:nvPr/>
              </p:nvSpPr>
              <p:spPr>
                <a:xfrm>
                  <a:off x="10401394" y="5091846"/>
                  <a:ext cx="1144911" cy="51035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8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f>
                            <m:fPr>
                              <m:ctrlPr>
                                <a:rPr lang="en-US" sz="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8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8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</m:oMath>
                  </a14:m>
                  <a:r>
                    <a:rPr lang="en-US" sz="800" b="0" dirty="0">
                      <a:solidFill>
                        <a:srgbClr val="FF0000"/>
                      </a:solidFill>
                    </a:rPr>
                    <a:t> (</a:t>
                  </a:r>
                  <a:r>
                    <a:rPr lang="en-US" sz="800" b="0" baseline="30000" dirty="0">
                      <a:solidFill>
                        <a:srgbClr val="FF0000"/>
                      </a:solidFill>
                    </a:rPr>
                    <a:t>76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8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</m:oMath>
                  </a14:m>
                  <a:r>
                    <a:rPr lang="en-US" sz="800" b="0" dirty="0">
                      <a:solidFill>
                        <a:srgbClr val="FF0000"/>
                      </a:solidFill>
                    </a:rPr>
                    <a:t>)</a:t>
                  </a:r>
                  <a:r>
                    <a:rPr lang="en-US" sz="800" dirty="0">
                      <a:solidFill>
                        <a:srgbClr val="FF0000"/>
                      </a:solidFill>
                    </a:rPr>
                    <a:t>= ??</a:t>
                  </a:r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FE8F588-4B3F-B71C-AF3A-D2EACCE6F6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01394" y="5091846"/>
                  <a:ext cx="1144911" cy="51035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E71681F-7CB0-8F85-118E-44C4954D46A9}"/>
                  </a:ext>
                </a:extLst>
              </p:cNvPr>
              <p:cNvSpPr txBox="1"/>
              <p:nvPr/>
            </p:nvSpPr>
            <p:spPr>
              <a:xfrm>
                <a:off x="211873" y="1460810"/>
                <a:ext cx="6913756" cy="3539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Set out to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baseline="30000" smtClean="0">
                        <a:latin typeface="Cambria Math" panose="02040503050406030204" pitchFamily="18" charset="0"/>
                      </a:rPr>
                      <m:t>76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𝐺𝑒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→0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/>
                  <a:t>), Currently: &gt;10</a:t>
                </a:r>
                <a:r>
                  <a:rPr lang="en-US" baseline="30000" dirty="0"/>
                  <a:t>25</a:t>
                </a:r>
                <a:r>
                  <a:rPr lang="en-US" dirty="0"/>
                  <a:t>yr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LEGEND: A ton scale experiment looking for 0vBB in 76Ge,</a:t>
                </a:r>
                <a:br>
                  <a:rPr lang="en-US" dirty="0"/>
                </a:br>
                <a:r>
                  <a:rPr lang="en-US" dirty="0"/>
                  <a:t>Built on success of Majorana Demonstrator and GERDA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LEGEND 200: 15% deployed, currently taking physics data </a:t>
                </a:r>
                <a:br>
                  <a:rPr lang="en-US" baseline="30000" dirty="0"/>
                </a:br>
                <a:r>
                  <a:rPr lang="en-US" dirty="0"/>
                  <a:t>- better both FWHM and </a:t>
                </a:r>
                <a:r>
                  <a:rPr lang="en-US" dirty="0" err="1"/>
                  <a:t>Bkg</a:t>
                </a:r>
                <a:r>
                  <a:rPr lang="en-US" dirty="0"/>
                  <a:t> Index so far</a:t>
                </a:r>
                <a:br>
                  <a:rPr lang="en-US" baseline="30000" dirty="0"/>
                </a:br>
                <a:r>
                  <a:rPr lang="en-US" dirty="0"/>
                  <a:t>- Already seeing thousands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𝜈𝛽𝛽</m:t>
                    </m:r>
                  </m:oMath>
                </a14:m>
                <a:endParaRPr lang="en-US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/>
                  <a:t>Some </a:t>
                </a:r>
                <a:r>
                  <a:rPr lang="en-US" dirty="0"/>
                  <a:t>’high energy’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b="0" dirty="0"/>
                  <a:t>s are expected to be problematic. IU+UW groups are working on it.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E71681F-7CB0-8F85-118E-44C4954D46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873" y="1460810"/>
                <a:ext cx="6913756" cy="3539046"/>
              </a:xfrm>
              <a:prstGeom prst="rect">
                <a:avLst/>
              </a:prstGeom>
              <a:blipFill>
                <a:blip r:embed="rId5"/>
                <a:stretch>
                  <a:fillRect l="-549" t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5AF6EE25-2C3C-253F-6B99-9F9A95E87A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9961" y="2721449"/>
            <a:ext cx="3863915" cy="1651100"/>
          </a:xfrm>
          <a:prstGeom prst="rect">
            <a:avLst/>
          </a:prstGeom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64D117F7-B64E-45AD-E38C-B078A4078679}"/>
              </a:ext>
            </a:extLst>
          </p:cNvPr>
          <p:cNvGrpSpPr/>
          <p:nvPr/>
        </p:nvGrpSpPr>
        <p:grpSpPr>
          <a:xfrm>
            <a:off x="9242520" y="4769530"/>
            <a:ext cx="2732078" cy="1334484"/>
            <a:chOff x="4730801" y="4207802"/>
            <a:chExt cx="2849119" cy="1177039"/>
          </a:xfrm>
        </p:grpSpPr>
        <p:pic>
          <p:nvPicPr>
            <p:cNvPr id="51" name="Google Shape;170;p3" descr="Image">
              <a:extLst>
                <a:ext uri="{FF2B5EF4-FFF2-40B4-BE49-F238E27FC236}">
                  <a16:creationId xmlns:a16="http://schemas.microsoft.com/office/drawing/2014/main" id="{CC1AB1AE-DA3F-E519-A3D1-1096CE693239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258048" y="4207802"/>
              <a:ext cx="1321872" cy="11770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176;p3" descr="IMG_5041.jpeg">
              <a:extLst>
                <a:ext uri="{FF2B5EF4-FFF2-40B4-BE49-F238E27FC236}">
                  <a16:creationId xmlns:a16="http://schemas.microsoft.com/office/drawing/2014/main" id="{7FD8D820-3EBF-77A7-AEC9-AFC7EDC02190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 l="19819" r="7590"/>
            <a:stretch/>
          </p:blipFill>
          <p:spPr>
            <a:xfrm>
              <a:off x="4730801" y="4207802"/>
              <a:ext cx="1512777" cy="117356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0188C7C4-ADAE-5896-7EFA-5E51B6198C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18565" y="466745"/>
            <a:ext cx="2173435" cy="1857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8323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5D29B-B6B0-E4C7-5DB3-8EC931E74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67" y="300577"/>
            <a:ext cx="12056533" cy="932087"/>
          </a:xfrm>
        </p:spPr>
        <p:txBody>
          <a:bodyPr>
            <a:noAutofit/>
          </a:bodyPr>
          <a:lstStyle/>
          <a:p>
            <a:r>
              <a:rPr lang="en-US" sz="3200" dirty="0"/>
              <a:t>Summary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0B49-FF6E-CC8D-D895-C7EB1428B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8399D5-C363-B9E6-F1F5-81E654EB8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22DAAD7-AA9E-A9F0-35B3-5A21AF2786B4}"/>
              </a:ext>
            </a:extLst>
          </p:cNvPr>
          <p:cNvGrpSpPr/>
          <p:nvPr/>
        </p:nvGrpSpPr>
        <p:grpSpPr>
          <a:xfrm>
            <a:off x="7288168" y="487259"/>
            <a:ext cx="2865864" cy="1809614"/>
            <a:chOff x="7189715" y="3140007"/>
            <a:chExt cx="4356590" cy="291422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CD7835A-0070-FD59-88DE-23E083DA8DA2}"/>
                </a:ext>
              </a:extLst>
            </p:cNvPr>
            <p:cNvGrpSpPr/>
            <p:nvPr/>
          </p:nvGrpSpPr>
          <p:grpSpPr>
            <a:xfrm>
              <a:off x="7189715" y="3140007"/>
              <a:ext cx="3625320" cy="2914224"/>
              <a:chOff x="5824753" y="1043986"/>
              <a:chExt cx="2718990" cy="2185668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FA770039-1A71-0317-7D67-07FCA87EFA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824753" y="1043986"/>
                <a:ext cx="2718990" cy="2185668"/>
              </a:xfrm>
              <a:prstGeom prst="rect">
                <a:avLst/>
              </a:prstGeom>
            </p:spPr>
          </p:pic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29CAAB84-B2BA-96B8-CAA0-6B0F92824E80}"/>
                  </a:ext>
                </a:extLst>
              </p:cNvPr>
              <p:cNvSpPr/>
              <p:nvPr/>
            </p:nvSpPr>
            <p:spPr>
              <a:xfrm>
                <a:off x="7445829" y="1280160"/>
                <a:ext cx="243840" cy="357051"/>
              </a:xfrm>
              <a:prstGeom prst="ellipse">
                <a:avLst/>
              </a:prstGeom>
              <a:noFill/>
              <a:ln w="15875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543208"/>
                          <a:gd name="connsiteY0" fmla="*/ 235390 h 470780"/>
                          <a:gd name="connsiteX1" fmla="*/ 271604 w 543208"/>
                          <a:gd name="connsiteY1" fmla="*/ 0 h 470780"/>
                          <a:gd name="connsiteX2" fmla="*/ 543208 w 543208"/>
                          <a:gd name="connsiteY2" fmla="*/ 235390 h 470780"/>
                          <a:gd name="connsiteX3" fmla="*/ 271604 w 543208"/>
                          <a:gd name="connsiteY3" fmla="*/ 470780 h 470780"/>
                          <a:gd name="connsiteX4" fmla="*/ 0 w 543208"/>
                          <a:gd name="connsiteY4" fmla="*/ 235390 h 4707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43208" h="470780" extrusionOk="0">
                            <a:moveTo>
                              <a:pt x="0" y="235390"/>
                            </a:moveTo>
                            <a:cubicBezTo>
                              <a:pt x="-3979" y="102934"/>
                              <a:pt x="92762" y="10824"/>
                              <a:pt x="271604" y="0"/>
                            </a:cubicBezTo>
                            <a:cubicBezTo>
                              <a:pt x="426672" y="1066"/>
                              <a:pt x="519701" y="106135"/>
                              <a:pt x="543208" y="235390"/>
                            </a:cubicBezTo>
                            <a:cubicBezTo>
                              <a:pt x="517020" y="390966"/>
                              <a:pt x="418714" y="486768"/>
                              <a:pt x="271604" y="470780"/>
                            </a:cubicBezTo>
                            <a:cubicBezTo>
                              <a:pt x="104413" y="461376"/>
                              <a:pt x="16750" y="373395"/>
                              <a:pt x="0" y="23539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FE8F588-4B3F-B71C-AF3A-D2EACCE6F621}"/>
                    </a:ext>
                  </a:extLst>
                </p:cNvPr>
                <p:cNvSpPr txBox="1"/>
                <p:nvPr/>
              </p:nvSpPr>
              <p:spPr>
                <a:xfrm>
                  <a:off x="10401394" y="5091846"/>
                  <a:ext cx="1144911" cy="510353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8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800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f>
                            <m:fPr>
                              <m:ctrlPr>
                                <a:rPr lang="en-US" sz="8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8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800" b="0" i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sub>
                      </m:sSub>
                    </m:oMath>
                  </a14:m>
                  <a:r>
                    <a:rPr lang="en-US" sz="800" b="0" dirty="0">
                      <a:solidFill>
                        <a:srgbClr val="FF0000"/>
                      </a:solidFill>
                    </a:rPr>
                    <a:t> (</a:t>
                  </a:r>
                  <a:r>
                    <a:rPr lang="en-US" sz="800" b="0" baseline="30000" dirty="0">
                      <a:solidFill>
                        <a:srgbClr val="FF0000"/>
                      </a:solidFill>
                    </a:rPr>
                    <a:t>76</a:t>
                  </a:r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8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Ge</m:t>
                      </m:r>
                    </m:oMath>
                  </a14:m>
                  <a:r>
                    <a:rPr lang="en-US" sz="800" b="0" dirty="0">
                      <a:solidFill>
                        <a:srgbClr val="FF0000"/>
                      </a:solidFill>
                    </a:rPr>
                    <a:t>)</a:t>
                  </a:r>
                  <a:r>
                    <a:rPr lang="en-US" sz="800" dirty="0">
                      <a:solidFill>
                        <a:srgbClr val="FF0000"/>
                      </a:solidFill>
                    </a:rPr>
                    <a:t>= ??</a:t>
                  </a:r>
                </a:p>
              </p:txBody>
            </p:sp>
          </mc:Choice>
          <mc:Fallback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0FE8F588-4B3F-B71C-AF3A-D2EACCE6F62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01394" y="5091846"/>
                  <a:ext cx="1144911" cy="510353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E71681F-7CB0-8F85-118E-44C4954D46A9}"/>
                  </a:ext>
                </a:extLst>
              </p:cNvPr>
              <p:cNvSpPr txBox="1"/>
              <p:nvPr/>
            </p:nvSpPr>
            <p:spPr>
              <a:xfrm>
                <a:off x="211873" y="1460810"/>
                <a:ext cx="6913756" cy="353904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Set out to measure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baseline="30000" smtClean="0">
                        <a:latin typeface="Cambria Math" panose="02040503050406030204" pitchFamily="18" charset="0"/>
                      </a:rPr>
                      <m:t>76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𝐺𝑒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→0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dirty="0"/>
                  <a:t>), Currently: &gt;10</a:t>
                </a:r>
                <a:r>
                  <a:rPr lang="en-US" baseline="30000" dirty="0"/>
                  <a:t>25</a:t>
                </a:r>
                <a:r>
                  <a:rPr lang="en-US" dirty="0"/>
                  <a:t>yr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LEGEND: A ton scale experiment looking for 0vBB in 76Ge,</a:t>
                </a:r>
                <a:br>
                  <a:rPr lang="en-US" dirty="0"/>
                </a:br>
                <a:r>
                  <a:rPr lang="en-US" dirty="0"/>
                  <a:t>Built on success of Majorana Demonstrator and GERDA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LEGEND 200: 15% deployed, currently taking physics data </a:t>
                </a:r>
                <a:br>
                  <a:rPr lang="en-US" baseline="30000" dirty="0"/>
                </a:br>
                <a:r>
                  <a:rPr lang="en-US" dirty="0"/>
                  <a:t>- better both FWHM and </a:t>
                </a:r>
                <a:r>
                  <a:rPr lang="en-US" dirty="0" err="1"/>
                  <a:t>Bkg</a:t>
                </a:r>
                <a:r>
                  <a:rPr lang="en-US" dirty="0"/>
                  <a:t> Index so far</a:t>
                </a:r>
                <a:br>
                  <a:rPr lang="en-US" baseline="30000" dirty="0"/>
                </a:br>
                <a:r>
                  <a:rPr lang="en-US" dirty="0"/>
                  <a:t>- Already seeing thousands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𝜈𝛽𝛽</m:t>
                    </m:r>
                  </m:oMath>
                </a14:m>
                <a:endParaRPr lang="en-US" b="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0" dirty="0"/>
                  <a:t>Some </a:t>
                </a:r>
                <a:r>
                  <a:rPr lang="en-US" dirty="0"/>
                  <a:t>’high energy’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b="0" dirty="0"/>
                  <a:t>s are expected to be problematic. IU+UW groups are working on it.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E71681F-7CB0-8F85-118E-44C4954D46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873" y="1460810"/>
                <a:ext cx="6913756" cy="3539046"/>
              </a:xfrm>
              <a:prstGeom prst="rect">
                <a:avLst/>
              </a:prstGeom>
              <a:blipFill>
                <a:blip r:embed="rId5"/>
                <a:stretch>
                  <a:fillRect l="-549" t="-10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6" name="Picture 25">
            <a:extLst>
              <a:ext uri="{FF2B5EF4-FFF2-40B4-BE49-F238E27FC236}">
                <a16:creationId xmlns:a16="http://schemas.microsoft.com/office/drawing/2014/main" id="{5AF6EE25-2C3C-253F-6B99-9F9A95E87A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29961" y="2721449"/>
            <a:ext cx="3863915" cy="1651100"/>
          </a:xfrm>
          <a:prstGeom prst="rect">
            <a:avLst/>
          </a:prstGeom>
        </p:spPr>
      </p:pic>
      <p:grpSp>
        <p:nvGrpSpPr>
          <p:cNvPr id="74" name="Group 73">
            <a:extLst>
              <a:ext uri="{FF2B5EF4-FFF2-40B4-BE49-F238E27FC236}">
                <a16:creationId xmlns:a16="http://schemas.microsoft.com/office/drawing/2014/main" id="{64D117F7-B64E-45AD-E38C-B078A4078679}"/>
              </a:ext>
            </a:extLst>
          </p:cNvPr>
          <p:cNvGrpSpPr/>
          <p:nvPr/>
        </p:nvGrpSpPr>
        <p:grpSpPr>
          <a:xfrm>
            <a:off x="8549237" y="4705911"/>
            <a:ext cx="3425361" cy="1398103"/>
            <a:chOff x="4730801" y="4207802"/>
            <a:chExt cx="2849119" cy="1177039"/>
          </a:xfrm>
        </p:grpSpPr>
        <p:pic>
          <p:nvPicPr>
            <p:cNvPr id="51" name="Google Shape;170;p3" descr="Image">
              <a:extLst>
                <a:ext uri="{FF2B5EF4-FFF2-40B4-BE49-F238E27FC236}">
                  <a16:creationId xmlns:a16="http://schemas.microsoft.com/office/drawing/2014/main" id="{CC1AB1AE-DA3F-E519-A3D1-1096CE693239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6258048" y="4207802"/>
              <a:ext cx="1321872" cy="117703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176;p3" descr="IMG_5041.jpeg">
              <a:extLst>
                <a:ext uri="{FF2B5EF4-FFF2-40B4-BE49-F238E27FC236}">
                  <a16:creationId xmlns:a16="http://schemas.microsoft.com/office/drawing/2014/main" id="{7FD8D820-3EBF-77A7-AEC9-AFC7EDC02190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 l="19819" r="7590"/>
            <a:stretch/>
          </p:blipFill>
          <p:spPr>
            <a:xfrm>
              <a:off x="4730801" y="4207802"/>
              <a:ext cx="1512777" cy="1173566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69" name="Picture 68">
            <a:extLst>
              <a:ext uri="{FF2B5EF4-FFF2-40B4-BE49-F238E27FC236}">
                <a16:creationId xmlns:a16="http://schemas.microsoft.com/office/drawing/2014/main" id="{0188C7C4-ADAE-5896-7EFA-5E51B6198CD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018565" y="466745"/>
            <a:ext cx="2173435" cy="1857723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26E85A43-5F57-604B-73C5-DC951D4C9CF6}"/>
              </a:ext>
            </a:extLst>
          </p:cNvPr>
          <p:cNvSpPr txBox="1">
            <a:spLocks/>
          </p:cNvSpPr>
          <p:nvPr/>
        </p:nvSpPr>
        <p:spPr>
          <a:xfrm>
            <a:off x="1925476" y="5129561"/>
            <a:ext cx="6212752" cy="15278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kern="1200" cap="none" spc="0">
                <a:solidFill>
                  <a:srgbClr val="40404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en-US" dirty="0"/>
              <a:t>Thanks everyone for listening!</a:t>
            </a:r>
          </a:p>
          <a:p>
            <a:pPr algn="ctr"/>
            <a:br>
              <a:rPr lang="en-US" dirty="0"/>
            </a:br>
            <a:r>
              <a:rPr lang="en-US" dirty="0"/>
              <a:t>Questions?</a:t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0158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AF773-5FEE-BBAD-7642-7AFAB1E7A7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20676101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DFCA5-49BF-174A-457A-3AD9E80229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B91DDB5-017A-845C-E4DB-E18A67F09D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5467" y="6431649"/>
            <a:ext cx="2844800" cy="304800"/>
          </a:xfrm>
        </p:spPr>
        <p:txBody>
          <a:bodyPr/>
          <a:lstStyle/>
          <a:p>
            <a:fld id="{51839CB6-43E1-9145-9E4A-C1E96B162272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5D9F7E4-A46F-BE4F-7E25-EBC4C0E87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317" y="1157606"/>
            <a:ext cx="5295900" cy="1485900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F9F6A66-53D5-A7FD-543B-A92DCFDF5A4C}"/>
              </a:ext>
            </a:extLst>
          </p:cNvPr>
          <p:cNvCxnSpPr>
            <a:cxnSpLocks/>
          </p:cNvCxnSpPr>
          <p:nvPr/>
        </p:nvCxnSpPr>
        <p:spPr>
          <a:xfrm flipH="1" flipV="1">
            <a:off x="4486275" y="2200275"/>
            <a:ext cx="164717" cy="81109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6B8CDBF-F3F1-1EF7-A2EB-6F45F266DDED}"/>
              </a:ext>
            </a:extLst>
          </p:cNvPr>
          <p:cNvSpPr txBox="1"/>
          <p:nvPr/>
        </p:nvSpPr>
        <p:spPr>
          <a:xfrm>
            <a:off x="4414838" y="3057525"/>
            <a:ext cx="1789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Majorana phases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D9EFA0-E134-FE6B-5025-35D9BA7B8FCA}"/>
              </a:ext>
            </a:extLst>
          </p:cNvPr>
          <p:cNvSpPr txBox="1"/>
          <p:nvPr/>
        </p:nvSpPr>
        <p:spPr>
          <a:xfrm>
            <a:off x="6972300" y="1343025"/>
            <a:ext cx="5219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Inverted and normal order hierarchy comes into</a:t>
            </a:r>
            <a:br>
              <a:rPr lang="en-US" dirty="0"/>
            </a:br>
            <a:r>
              <a:rPr lang="en-US" dirty="0"/>
              <a:t>play when calculating </a:t>
            </a:r>
            <a:r>
              <a:rPr lang="en-US" dirty="0" err="1"/>
              <a:t>m_BB</a:t>
            </a:r>
            <a:r>
              <a:rPr lang="en-US" dirty="0"/>
              <a:t> from T_1/2, not before that.</a:t>
            </a:r>
          </a:p>
        </p:txBody>
      </p:sp>
    </p:spTree>
    <p:extLst>
      <p:ext uri="{BB962C8B-B14F-4D97-AF65-F5344CB8AC3E}">
        <p14:creationId xmlns:p14="http://schemas.microsoft.com/office/powerpoint/2010/main" val="182805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281E22-6548-EBDD-7654-8BA70CF500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But Standard Model tries to understand them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C55B-3CFD-04CF-E60D-CABAD92E489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err="1"/>
              <a:t>Nafis</a:t>
            </a:r>
            <a:r>
              <a:rPr lang="en-US" dirty="0"/>
              <a:t> Fuad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C86DEA-D2E6-D282-3C76-0FCD07A9F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Feb 1, 2023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2A119C-5583-65EC-654C-CA7A491BC1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3006C2F-A0CC-B047-BD3B-D56507BD1594}"/>
              </a:ext>
            </a:extLst>
          </p:cNvPr>
          <p:cNvGrpSpPr/>
          <p:nvPr/>
        </p:nvGrpSpPr>
        <p:grpSpPr>
          <a:xfrm>
            <a:off x="8640766" y="1157605"/>
            <a:ext cx="3447433" cy="4730217"/>
            <a:chOff x="6480574" y="868204"/>
            <a:chExt cx="2585575" cy="354766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A27B7BF-F92A-4B20-CEF8-4A7C2E149DA1}"/>
                </a:ext>
              </a:extLst>
            </p:cNvPr>
            <p:cNvGrpSpPr/>
            <p:nvPr/>
          </p:nvGrpSpPr>
          <p:grpSpPr>
            <a:xfrm>
              <a:off x="6480574" y="868204"/>
              <a:ext cx="2133599" cy="3436271"/>
              <a:chOff x="6480574" y="868204"/>
              <a:chExt cx="2133599" cy="3436271"/>
            </a:xfrm>
          </p:grpSpPr>
          <p:pic>
            <p:nvPicPr>
              <p:cNvPr id="1026" name="Picture 2" descr="The particles in the Standard Model.">
                <a:extLst>
                  <a:ext uri="{FF2B5EF4-FFF2-40B4-BE49-F238E27FC236}">
                    <a16:creationId xmlns:a16="http://schemas.microsoft.com/office/drawing/2014/main" id="{B4592F7E-1E19-7ABD-673C-D00B22ED7F8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80574" y="868204"/>
                <a:ext cx="2133599" cy="229717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9FE47B17-92F9-5383-F29C-39D96FDD58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15836" y="3317288"/>
                <a:ext cx="1221766" cy="987187"/>
              </a:xfrm>
              <a:prstGeom prst="rect">
                <a:avLst/>
              </a:prstGeom>
            </p:spPr>
          </p:pic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C1088AB-B7DB-13F0-5C2D-39964DA34BD4}"/>
                </a:ext>
              </a:extLst>
            </p:cNvPr>
            <p:cNvGrpSpPr/>
            <p:nvPr/>
          </p:nvGrpSpPr>
          <p:grpSpPr>
            <a:xfrm>
              <a:off x="6586903" y="3025412"/>
              <a:ext cx="2479246" cy="1390455"/>
              <a:chOff x="6586903" y="3190783"/>
              <a:chExt cx="2479246" cy="1390455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5363679-586C-AF26-442F-1C9E0818F29D}"/>
                  </a:ext>
                </a:extLst>
              </p:cNvPr>
              <p:cNvSpPr txBox="1"/>
              <p:nvPr/>
            </p:nvSpPr>
            <p:spPr>
              <a:xfrm>
                <a:off x="6586903" y="3228865"/>
                <a:ext cx="780503" cy="1300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66" dirty="0">
                    <a:latin typeface="Abadi MT Condensed Light" panose="020B0306030101010103" pitchFamily="34" charset="77"/>
                    <a:cs typeface="AkayaTelivigala" pitchFamily="2" charset="77"/>
                  </a:rPr>
                  <a:t>()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E998841-3BD3-C996-546F-CB032E2115BA}"/>
                  </a:ext>
                </a:extLst>
              </p:cNvPr>
              <p:cNvSpPr txBox="1"/>
              <p:nvPr/>
            </p:nvSpPr>
            <p:spPr>
              <a:xfrm>
                <a:off x="6992225" y="3190783"/>
                <a:ext cx="780503" cy="1300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66" dirty="0">
                    <a:latin typeface="Abadi MT Condensed Light" panose="020B0306030101010103" pitchFamily="34" charset="77"/>
                    <a:cs typeface="AkayaTelivigala" pitchFamily="2" charset="77"/>
                  </a:rPr>
                  <a:t>()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C322D19-2A20-24ED-04C2-10E336C6E5FA}"/>
                  </a:ext>
                </a:extLst>
              </p:cNvPr>
              <p:cNvSpPr txBox="1"/>
              <p:nvPr/>
            </p:nvSpPr>
            <p:spPr>
              <a:xfrm>
                <a:off x="7407273" y="3222377"/>
                <a:ext cx="780503" cy="13002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666" dirty="0">
                    <a:latin typeface="Abadi MT Condensed Light" panose="020B0306030101010103" pitchFamily="34" charset="77"/>
                    <a:cs typeface="AkayaTelivigala" pitchFamily="2" charset="77"/>
                  </a:rPr>
                  <a:t>()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0CCDA98-5207-0DE3-065A-37C96E19D4AE}"/>
                  </a:ext>
                </a:extLst>
              </p:cNvPr>
              <p:cNvSpPr txBox="1"/>
              <p:nvPr/>
            </p:nvSpPr>
            <p:spPr>
              <a:xfrm>
                <a:off x="6669395" y="4234989"/>
                <a:ext cx="1222931" cy="34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b="1" dirty="0"/>
                  <a:t>      R   </a:t>
                </a:r>
                <a:r>
                  <a:rPr lang="en-US" sz="1067" b="1" dirty="0"/>
                  <a:t> </a:t>
                </a:r>
                <a:r>
                  <a:rPr lang="en-US" sz="2400" b="1" dirty="0"/>
                  <a:t>R    R</a:t>
                </a:r>
              </a:p>
            </p:txBody>
          </p:sp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AC5D6AB2-D592-0D2D-341E-A64AA1750BCC}"/>
                  </a:ext>
                </a:extLst>
              </p:cNvPr>
              <p:cNvSpPr txBox="1"/>
              <p:nvPr/>
            </p:nvSpPr>
            <p:spPr>
              <a:xfrm>
                <a:off x="6832674" y="3545825"/>
                <a:ext cx="924773" cy="34624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>
                    <a:solidFill>
                      <a:srgbClr val="FF0000"/>
                    </a:solidFill>
                  </a:rPr>
                  <a:t>X.   X.   X</a:t>
                </a:r>
              </a:p>
            </p:txBody>
          </p: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0047DC33-EFA9-A432-ADB2-DBCA7FAF44A2}"/>
                  </a:ext>
                </a:extLst>
              </p:cNvPr>
              <p:cNvCxnSpPr>
                <a:cxnSpLocks/>
                <a:stCxn id="26" idx="1"/>
              </p:cNvCxnSpPr>
              <p:nvPr/>
            </p:nvCxnSpPr>
            <p:spPr>
              <a:xfrm flipH="1" flipV="1">
                <a:off x="8002944" y="3880321"/>
                <a:ext cx="377441" cy="138001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F88F7F7-5CB1-0B3C-4D08-921DEC39DEE8}"/>
                  </a:ext>
                </a:extLst>
              </p:cNvPr>
              <p:cNvSpPr txBox="1"/>
              <p:nvPr/>
            </p:nvSpPr>
            <p:spPr>
              <a:xfrm>
                <a:off x="8380384" y="3768205"/>
                <a:ext cx="685765" cy="50023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67" dirty="0"/>
                  <a:t>RH</a:t>
                </a:r>
                <a:br>
                  <a:rPr lang="en-US" sz="1867" dirty="0"/>
                </a:br>
                <a:r>
                  <a:rPr lang="en-US" sz="1867" dirty="0"/>
                  <a:t>singlets</a:t>
                </a:r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5A1D719-666C-AC5D-9AE4-1B86266FC877}"/>
                </a:ext>
              </a:extLst>
            </p:cNvPr>
            <p:cNvSpPr txBox="1"/>
            <p:nvPr/>
          </p:nvSpPr>
          <p:spPr>
            <a:xfrm>
              <a:off x="6590148" y="1932673"/>
              <a:ext cx="780503" cy="1300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666" dirty="0">
                  <a:latin typeface="Abadi MT Condensed Light" panose="020B0306030101010103" pitchFamily="34" charset="77"/>
                  <a:cs typeface="AkayaTelivigala" pitchFamily="2" charset="77"/>
                </a:rPr>
                <a:t>()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B882464-2832-3D6C-793F-5ADACF4E97B1}"/>
                </a:ext>
              </a:extLst>
            </p:cNvPr>
            <p:cNvSpPr txBox="1"/>
            <p:nvPr/>
          </p:nvSpPr>
          <p:spPr>
            <a:xfrm>
              <a:off x="6995470" y="1929427"/>
              <a:ext cx="780503" cy="1300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666" dirty="0">
                  <a:latin typeface="Abadi MT Condensed Light" panose="020B0306030101010103" pitchFamily="34" charset="77"/>
                  <a:cs typeface="AkayaTelivigala" pitchFamily="2" charset="77"/>
                </a:rPr>
                <a:t>()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ECFDE63-EA99-282A-A364-6770E7756A7E}"/>
                </a:ext>
              </a:extLst>
            </p:cNvPr>
            <p:cNvSpPr txBox="1"/>
            <p:nvPr/>
          </p:nvSpPr>
          <p:spPr>
            <a:xfrm>
              <a:off x="7410518" y="1926185"/>
              <a:ext cx="780503" cy="13002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666" dirty="0">
                  <a:latin typeface="Abadi MT Condensed Light" panose="020B0306030101010103" pitchFamily="34" charset="77"/>
                  <a:cs typeface="AkayaTelivigala" pitchFamily="2" charset="77"/>
                </a:rPr>
                <a:t>()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CAC8E17-547C-7566-FA5A-F21868D5426C}"/>
                </a:ext>
              </a:extLst>
            </p:cNvPr>
            <p:cNvSpPr txBox="1"/>
            <p:nvPr/>
          </p:nvSpPr>
          <p:spPr>
            <a:xfrm>
              <a:off x="6662914" y="2958250"/>
              <a:ext cx="1177245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/>
                <a:t>      L    </a:t>
              </a:r>
              <a:r>
                <a:rPr lang="en-US" sz="1067" b="1" dirty="0"/>
                <a:t> </a:t>
              </a:r>
              <a:r>
                <a:rPr lang="en-US" sz="2400" b="1" dirty="0"/>
                <a:t>L    L</a:t>
              </a: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07FA0EA-652B-93AA-2970-52F0DA27EE36}"/>
                  </a:ext>
                </a:extLst>
              </p:cNvPr>
              <p:cNvSpPr txBox="1"/>
              <p:nvPr/>
            </p:nvSpPr>
            <p:spPr>
              <a:xfrm>
                <a:off x="278763" y="1416455"/>
                <a:ext cx="8937837" cy="39089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Leads to ElectroWeak theory: SU(2)</a:t>
                </a:r>
                <a:r>
                  <a:rPr lang="en-US" sz="2400" dirty="0" err="1"/>
                  <a:t>xU</a:t>
                </a:r>
                <a:r>
                  <a:rPr lang="en-US" sz="2400" dirty="0"/>
                  <a:t>(1), </a:t>
                </a:r>
                <a:r>
                  <a:rPr lang="en-US" sz="1867" dirty="0"/>
                  <a:t>[G,W,S,…,1970s]</a:t>
                </a:r>
                <a:endParaRPr lang="en-US" sz="2400" dirty="0"/>
              </a:p>
              <a:p>
                <a:pPr/>
                <a:r>
                  <a:rPr lang="en-US" sz="1867" dirty="0"/>
                  <a:t>[all fermions starts with 0 Dirac mass and only gets mass later through</a:t>
                </a:r>
                <a:br>
                  <a:rPr lang="en-US" sz="1867" dirty="0"/>
                </a:br>
                <a:r>
                  <a:rPr lang="en-US" sz="1867" dirty="0" err="1"/>
                  <a:t>SSBreaking</a:t>
                </a:r>
                <a:r>
                  <a:rPr lang="en-US" sz="1867" dirty="0"/>
                  <a:t>]</a:t>
                </a:r>
                <a:br>
                  <a:rPr lang="en-US" sz="2400" dirty="0"/>
                </a:br>
                <a:br>
                  <a:rPr lang="en-US" sz="2400" dirty="0"/>
                </a:br>
                <a:r>
                  <a:rPr lang="en-US" sz="2400" dirty="0"/>
                  <a:t>No evidence of RH neutrino + Only evidence of Higgs doublet </a:t>
                </a:r>
                <a:br>
                  <a:rPr lang="en-US" sz="2400" dirty="0"/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↓</m:t>
                      </m:r>
                    </m:oMath>
                  </m:oMathPara>
                </a14:m>
                <a:endParaRPr lang="en-US" sz="2400" dirty="0"/>
              </a:p>
              <a:p>
                <a:pPr/>
                <a:r>
                  <a:rPr lang="en-US" sz="2400" dirty="0"/>
                  <a:t>				  LH doublet + RH singlet</a:t>
                </a:r>
                <a:br>
                  <a:rPr lang="en-US" sz="2400" i="1" dirty="0">
                    <a:latin typeface="Cambria Math" panose="020405030504060302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↓</m:t>
                      </m:r>
                    </m:oMath>
                  </m:oMathPara>
                </a14:m>
                <a:endParaRPr lang="en-US" sz="2400" dirty="0"/>
              </a:p>
              <a:p>
                <a:r>
                  <a:rPr lang="en-US" sz="2400" dirty="0"/>
                  <a:t>				   Neutrinos are massless</a:t>
                </a:r>
                <a:br>
                  <a:rPr lang="en-US" sz="2400" dirty="0"/>
                </a:br>
                <a:r>
                  <a:rPr lang="en-US" sz="2400" dirty="0"/>
                  <a:t>				     </a:t>
                </a:r>
                <a:r>
                  <a:rPr lang="en-US" sz="1867" dirty="0"/>
                  <a:t>(i.e. no coupling with Higgs)</a:t>
                </a:r>
                <a:endParaRPr lang="en-US" sz="2400" dirty="0"/>
              </a:p>
              <a:p>
                <a:r>
                  <a:rPr lang="en-US" sz="1867" dirty="0"/>
                  <a:t>            </a:t>
                </a: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07FA0EA-652B-93AA-2970-52F0DA27EE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763" y="1416455"/>
                <a:ext cx="8937837" cy="3908955"/>
              </a:xfrm>
              <a:prstGeom prst="rect">
                <a:avLst/>
              </a:prstGeom>
              <a:blipFill>
                <a:blip r:embed="rId5"/>
                <a:stretch>
                  <a:fillRect l="-1136" t="-12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DB165D39-AB21-6A81-C19C-13E93A848D0C}"/>
              </a:ext>
            </a:extLst>
          </p:cNvPr>
          <p:cNvCxnSpPr>
            <a:cxnSpLocks/>
          </p:cNvCxnSpPr>
          <p:nvPr/>
        </p:nvCxnSpPr>
        <p:spPr>
          <a:xfrm flipH="1" flipV="1">
            <a:off x="10669521" y="3866328"/>
            <a:ext cx="406464" cy="38368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66EDE7E7-09B7-CC3A-85BC-5B1B2452A437}"/>
              </a:ext>
            </a:extLst>
          </p:cNvPr>
          <p:cNvSpPr txBox="1"/>
          <p:nvPr/>
        </p:nvSpPr>
        <p:spPr>
          <a:xfrm>
            <a:off x="10976307" y="4073345"/>
            <a:ext cx="1192605" cy="66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67" dirty="0"/>
              <a:t>LH</a:t>
            </a:r>
            <a:br>
              <a:rPr lang="en-US" sz="1867" dirty="0"/>
            </a:br>
            <a:r>
              <a:rPr lang="en-US" sz="1867" dirty="0"/>
              <a:t>doublets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57FFD0-86B6-0386-3823-4A7FC5870800}"/>
              </a:ext>
            </a:extLst>
          </p:cNvPr>
          <p:cNvSpPr txBox="1"/>
          <p:nvPr/>
        </p:nvSpPr>
        <p:spPr>
          <a:xfrm>
            <a:off x="545001" y="5241491"/>
            <a:ext cx="8371440" cy="830997"/>
          </a:xfrm>
          <a:prstGeom prst="rect">
            <a:avLst/>
          </a:prstGeom>
          <a:noFill/>
          <a:ln w="19050">
            <a:noFill/>
          </a:ln>
        </p:spPr>
        <p:txBody>
          <a:bodyPr wrap="square">
            <a:spAutoFit/>
          </a:bodyPr>
          <a:lstStyle/>
          <a:p>
            <a:r>
              <a:rPr lang="en-US" sz="2400" dirty="0"/>
              <a:t>1998: Neutrinos have mass! </a:t>
            </a:r>
            <a:r>
              <a:rPr lang="en-US" sz="1867" dirty="0"/>
              <a:t>(=all mass eigenvalues can’t be 0)</a:t>
            </a:r>
            <a:r>
              <a:rPr lang="en-US" sz="2400" dirty="0"/>
              <a:t>,     but very tiny!</a:t>
            </a:r>
            <a:r>
              <a:rPr lang="en-US" sz="1867" dirty="0"/>
              <a:t>(~0.1 eV)</a:t>
            </a:r>
            <a:r>
              <a:rPr lang="en-US" sz="2400" dirty="0"/>
              <a:t> </a:t>
            </a:r>
            <a:r>
              <a:rPr lang="en-US" sz="1867" dirty="0"/>
              <a:t>[Super-</a:t>
            </a:r>
            <a:r>
              <a:rPr lang="en-US" sz="1867" dirty="0" err="1"/>
              <a:t>Kamiokande</a:t>
            </a:r>
            <a:r>
              <a:rPr lang="en-US" sz="1867" dirty="0"/>
              <a:t>]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EB850F4-A670-EAE6-1A1E-7A2514EDF9F9}"/>
              </a:ext>
            </a:extLst>
          </p:cNvPr>
          <p:cNvGrpSpPr/>
          <p:nvPr/>
        </p:nvGrpSpPr>
        <p:grpSpPr>
          <a:xfrm>
            <a:off x="9078619" y="5960765"/>
            <a:ext cx="2300339" cy="306576"/>
            <a:chOff x="6808964" y="4470574"/>
            <a:chExt cx="1725254" cy="22993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9397B04E-320D-C919-B65E-70F58797EBB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808964" y="4476965"/>
              <a:ext cx="1009128" cy="22354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7EC761F-B8D6-8839-7E7D-0D289C590A8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26857" y="4470574"/>
              <a:ext cx="507361" cy="228669"/>
            </a:xfrm>
            <a:prstGeom prst="rect">
              <a:avLst/>
            </a:prstGeom>
          </p:spPr>
        </p:pic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9E0ED497-D7E0-3D36-E68A-4C6E77C33E77}"/>
                </a:ext>
              </a:extLst>
            </p:cNvPr>
            <p:cNvCxnSpPr>
              <a:cxnSpLocks/>
              <a:stCxn id="9" idx="3"/>
            </p:cNvCxnSpPr>
            <p:nvPr/>
          </p:nvCxnSpPr>
          <p:spPr>
            <a:xfrm>
              <a:off x="7818092" y="4588736"/>
              <a:ext cx="219510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76651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61953B-DA24-09DD-671E-2C5C573447BD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/>
            <p:txBody>
              <a:bodyPr/>
              <a:lstStyle/>
              <a:p>
                <a:r>
                  <a:rPr lang="en-US" dirty="0"/>
                  <a:t>Worth to look for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161953B-DA24-09DD-671E-2C5C573447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blipFill>
                <a:blip r:embed="rId3"/>
                <a:stretch>
                  <a:fillRect l="-1743" b="-160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A132C-DE4B-C78F-5C7F-BDF3D34E82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BCFD162-0ED7-319C-E0DA-E881A36442C0}"/>
              </a:ext>
            </a:extLst>
          </p:cNvPr>
          <p:cNvSpPr txBox="1"/>
          <p:nvPr/>
        </p:nvSpPr>
        <p:spPr>
          <a:xfrm>
            <a:off x="8259400" y="233756"/>
            <a:ext cx="3512244" cy="748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i="1" dirty="0"/>
              <a:t>* ~‘Anything that can happen,</a:t>
            </a:r>
            <a:br>
              <a:rPr lang="en-US" sz="2133" i="1" dirty="0"/>
            </a:br>
            <a:r>
              <a:rPr lang="en-US" sz="2133" i="1" dirty="0"/>
              <a:t>should happen.’</a:t>
            </a:r>
            <a:r>
              <a:rPr lang="en-US" sz="1600" i="1" dirty="0"/>
              <a:t>(G</a:t>
            </a:r>
            <a:r>
              <a:rPr lang="en-US" sz="1600" dirty="0"/>
              <a:t>ood enough?)</a:t>
            </a:r>
            <a:endParaRPr lang="en-US" sz="2133" i="1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4CE8996-24F7-39BE-DD68-D64911847959}"/>
              </a:ext>
            </a:extLst>
          </p:cNvPr>
          <p:cNvGrpSpPr/>
          <p:nvPr/>
        </p:nvGrpSpPr>
        <p:grpSpPr>
          <a:xfrm>
            <a:off x="439711" y="1332641"/>
            <a:ext cx="11146316" cy="4512407"/>
            <a:chOff x="151107" y="835387"/>
            <a:chExt cx="8359737" cy="3384305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CC6128B6-AB13-8DCC-4760-E447C5763AC8}"/>
                </a:ext>
              </a:extLst>
            </p:cNvPr>
            <p:cNvGrpSpPr/>
            <p:nvPr/>
          </p:nvGrpSpPr>
          <p:grpSpPr>
            <a:xfrm>
              <a:off x="427075" y="2830459"/>
              <a:ext cx="3111753" cy="889000"/>
              <a:chOff x="6194550" y="2087329"/>
              <a:chExt cx="3111753" cy="889000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972550A6-166C-6C63-D197-C3609C24B3E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8074403" y="2087329"/>
                <a:ext cx="1231900" cy="889000"/>
              </a:xfrm>
              <a:prstGeom prst="rect">
                <a:avLst/>
              </a:prstGeom>
            </p:spPr>
          </p:pic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A5857377-82FD-E4E3-A5BD-9D6645B02B28}"/>
                      </a:ext>
                    </a:extLst>
                  </p:cNvPr>
                  <p:cNvSpPr txBox="1"/>
                  <p:nvPr/>
                </p:nvSpPr>
                <p:spPr>
                  <a:xfrm>
                    <a:off x="6194550" y="2312368"/>
                    <a:ext cx="1980062" cy="34624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left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𝑃𝑀𝑁𝑆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𝐶𝐾𝑀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𝛿</m:t>
                          </m:r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)</m:t>
                          </m:r>
                        </m:oMath>
                      </m:oMathPara>
                    </a14:m>
                    <a:endParaRPr lang="en-US" sz="2400" dirty="0"/>
                  </a:p>
                </p:txBody>
              </p:sp>
            </mc:Choice>
            <mc:Fallback>
              <p:sp>
                <p:nvSpPr>
                  <p:cNvPr id="8" name="TextBox 7">
                    <a:extLst>
                      <a:ext uri="{FF2B5EF4-FFF2-40B4-BE49-F238E27FC236}">
                        <a16:creationId xmlns:a16="http://schemas.microsoft.com/office/drawing/2014/main" id="{A5857377-82FD-E4E3-A5BD-9D6645B02B28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94550" y="2312368"/>
                    <a:ext cx="1980062" cy="346249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l="-478" b="-1578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002536C-30B8-8E7D-885C-072F0D93C687}"/>
                </a:ext>
              </a:extLst>
            </p:cNvPr>
            <p:cNvSpPr txBox="1"/>
            <p:nvPr/>
          </p:nvSpPr>
          <p:spPr>
            <a:xfrm>
              <a:off x="151107" y="1607460"/>
              <a:ext cx="3606276" cy="11157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Only 3 phases can be absorbed in</a:t>
              </a:r>
              <a:br>
                <a:rPr lang="en-US" sz="2400" dirty="0"/>
              </a:br>
              <a:r>
                <a:rPr lang="en-US" sz="2400" dirty="0"/>
                <a:t>leptonic fields</a:t>
              </a:r>
              <a:br>
                <a:rPr lang="en-US" sz="2400" dirty="0"/>
              </a:br>
              <a:r>
                <a:rPr lang="en-US" sz="1867" dirty="0"/>
                <a:t>(i.e. only charged lepton fields can do that now)</a:t>
              </a:r>
            </a:p>
            <a:p>
              <a:endParaRPr lang="en-US" sz="2400" dirty="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26BAC49B-DE58-646C-C4EE-D628F6E81651}"/>
                </a:ext>
              </a:extLst>
            </p:cNvPr>
            <p:cNvGrpSpPr/>
            <p:nvPr/>
          </p:nvGrpSpPr>
          <p:grpSpPr>
            <a:xfrm>
              <a:off x="151107" y="835387"/>
              <a:ext cx="8359737" cy="898316"/>
              <a:chOff x="151107" y="835387"/>
              <a:chExt cx="8359737" cy="898316"/>
            </a:xfrm>
          </p:grpSpPr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B52AE0C9-9A7E-71CA-E814-4B41B1D917FA}"/>
                  </a:ext>
                </a:extLst>
              </p:cNvPr>
              <p:cNvGrpSpPr/>
              <p:nvPr/>
            </p:nvGrpSpPr>
            <p:grpSpPr>
              <a:xfrm>
                <a:off x="6607870" y="1217736"/>
                <a:ext cx="1902974" cy="515967"/>
                <a:chOff x="6607870" y="1217736"/>
                <a:chExt cx="1902974" cy="515967"/>
              </a:xfrm>
            </p:grpSpPr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0164FBE0-466F-DB7D-559D-B3309A4A5918}"/>
                    </a:ext>
                  </a:extLst>
                </p:cNvPr>
                <p:cNvSpPr txBox="1"/>
                <p:nvPr/>
              </p:nvSpPr>
              <p:spPr>
                <a:xfrm>
                  <a:off x="6607870" y="1387454"/>
                  <a:ext cx="1902974" cy="34624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400" dirty="0"/>
                    <a:t>All the good stuff…</a:t>
                  </a:r>
                </a:p>
              </p:txBody>
            </p:sp>
            <p:cxnSp>
              <p:nvCxnSpPr>
                <p:cNvPr id="14" name="Straight Arrow Connector 13">
                  <a:extLst>
                    <a:ext uri="{FF2B5EF4-FFF2-40B4-BE49-F238E27FC236}">
                      <a16:creationId xmlns:a16="http://schemas.microsoft.com/office/drawing/2014/main" id="{1832D3A1-6207-8AE3-F974-FD31AFC02BF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86829" y="1217736"/>
                  <a:ext cx="0" cy="233923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tailEnd type="triangl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FC78AA1-5879-83CF-A440-EA85F7716123}"/>
                      </a:ext>
                    </a:extLst>
                  </p:cNvPr>
                  <p:cNvSpPr txBox="1"/>
                  <p:nvPr/>
                </p:nvSpPr>
                <p:spPr>
                  <a:xfrm>
                    <a:off x="151107" y="835387"/>
                    <a:ext cx="7310751" cy="34624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2400" dirty="0"/>
                      <a:t>Majorana nature of neutrino </a:t>
                    </a:r>
                    <a:r>
                      <a:rPr lang="en-US" sz="2400" dirty="0">
                        <a:sym typeface="Wingdings" pitchFamily="2" charset="2"/>
                      </a:rPr>
                      <a:t> ‘Tunable’ origin of </a:t>
                    </a:r>
                    <a14:m>
                      <m:oMath xmlns:m="http://schemas.openxmlformats.org/officeDocument/2006/math">
                        <m:r>
                          <a:rPr lang="en-US" sz="2400" i="1">
                            <a:latin typeface="Cambria Math" panose="02040503050406030204" pitchFamily="18" charset="0"/>
                            <a:sym typeface="Wingdings" pitchFamily="2" charset="2"/>
                          </a:rPr>
                          <m:t>𝜈</m:t>
                        </m:r>
                      </m:oMath>
                    </a14:m>
                    <a:r>
                      <a:rPr lang="en-US" sz="2400" dirty="0">
                        <a:sym typeface="Wingdings" pitchFamily="2" charset="2"/>
                      </a:rPr>
                      <a:t> masses  Leptogenesis</a:t>
                    </a:r>
                    <a:endParaRPr lang="en-US" sz="2400" dirty="0"/>
                  </a:p>
                </p:txBody>
              </p:sp>
            </mc:Choice>
            <mc:Fallback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5FC78AA1-5879-83CF-A440-EA85F7716123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51107" y="835387"/>
                    <a:ext cx="7310751" cy="346249"/>
                  </a:xfrm>
                  <a:prstGeom prst="rect">
                    <a:avLst/>
                  </a:prstGeom>
                  <a:blipFill>
                    <a:blip r:embed="rId6"/>
                    <a:stretch>
                      <a:fillRect l="-1040" t="-10811" b="-2973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C9C375E2-0AE8-55E9-41C8-962698F12EB7}"/>
                </a:ext>
              </a:extLst>
            </p:cNvPr>
            <p:cNvCxnSpPr/>
            <p:nvPr/>
          </p:nvCxnSpPr>
          <p:spPr>
            <a:xfrm>
              <a:off x="1681655" y="1217736"/>
              <a:ext cx="0" cy="35363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E8883AAE-47BB-EF63-8BE3-8C14AAF7D438}"/>
                </a:ext>
              </a:extLst>
            </p:cNvPr>
            <p:cNvCxnSpPr/>
            <p:nvPr/>
          </p:nvCxnSpPr>
          <p:spPr>
            <a:xfrm>
              <a:off x="1681655" y="2480865"/>
              <a:ext cx="0" cy="353638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91F66FB-4AD9-ADE0-534C-F0CA4C7E3C22}"/>
                </a:ext>
              </a:extLst>
            </p:cNvPr>
            <p:cNvSpPr txBox="1"/>
            <p:nvPr/>
          </p:nvSpPr>
          <p:spPr>
            <a:xfrm>
              <a:off x="529827" y="3719459"/>
              <a:ext cx="2927100" cy="5002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67" dirty="0"/>
                <a:t>[Just two more ways to explain the</a:t>
              </a:r>
              <a:br>
                <a:rPr lang="en-US" sz="1867" dirty="0"/>
              </a:br>
              <a:r>
                <a:rPr lang="en-US" sz="1867" dirty="0"/>
                <a:t>observed ‘big’ amount of CP violation]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F8F2720-5845-877E-5502-4BA72DBFBB19}"/>
              </a:ext>
            </a:extLst>
          </p:cNvPr>
          <p:cNvGrpSpPr/>
          <p:nvPr/>
        </p:nvGrpSpPr>
        <p:grpSpPr>
          <a:xfrm>
            <a:off x="5790369" y="4236541"/>
            <a:ext cx="6295659" cy="1970156"/>
            <a:chOff x="4514133" y="3177405"/>
            <a:chExt cx="4550387" cy="1477617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8D979F14-6A84-05F7-FD59-3073B8F90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02440" y="3177405"/>
              <a:ext cx="2362080" cy="1477617"/>
            </a:xfrm>
            <a:prstGeom prst="rect">
              <a:avLst/>
            </a:prstGeom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D2975705-BB57-62BB-8BB3-D7D1F5D44B93}"/>
                    </a:ext>
                  </a:extLst>
                </p:cNvPr>
                <p:cNvSpPr txBox="1"/>
                <p:nvPr/>
              </p:nvSpPr>
              <p:spPr>
                <a:xfrm>
                  <a:off x="4514133" y="3308430"/>
                  <a:ext cx="2272413" cy="9617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133" dirty="0"/>
                    <a:t>Possible Lorentz violation: shifts </a:t>
                  </a:r>
                  <a14:m>
                    <m:oMath xmlns:m="http://schemas.openxmlformats.org/officeDocument/2006/math">
                      <m:r>
                        <a:rPr lang="en-US" sz="2133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US" sz="2133" i="1">
                          <a:latin typeface="Cambria Math" panose="02040503050406030204" pitchFamily="18" charset="0"/>
                        </a:rPr>
                        <m:t>𝜈𝛽𝛽</m:t>
                      </m:r>
                    </m:oMath>
                  </a14:m>
                  <a:r>
                    <a:rPr lang="en-US" sz="2133" dirty="0"/>
                    <a:t> spectrum </a:t>
                  </a:r>
                </a:p>
                <a:p>
                  <a:endParaRPr lang="en-US" sz="1867" dirty="0"/>
                </a:p>
                <a:p>
                  <a:r>
                    <a:rPr lang="en-US" sz="1600" dirty="0"/>
                    <a:t>[Checked on 136Xe, null result.]</a:t>
                  </a:r>
                </a:p>
              </p:txBody>
            </p:sp>
          </mc:Choice>
          <mc:Fallback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D2975705-BB57-62BB-8BB3-D7D1F5D44B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14133" y="3308430"/>
                  <a:ext cx="2272413" cy="961754"/>
                </a:xfrm>
                <a:prstGeom prst="rect">
                  <a:avLst/>
                </a:prstGeom>
                <a:blipFill>
                  <a:blip r:embed="rId8"/>
                  <a:stretch>
                    <a:fillRect l="-2823" t="-2941" r="-1210" b="-4902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9A5C250-8BAE-8E29-570D-F3B4E4B372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8F30BCD2-450B-DB60-B860-76A91B91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80993" y="6437376"/>
            <a:ext cx="3860800" cy="304800"/>
          </a:xfrm>
        </p:spPr>
        <p:txBody>
          <a:bodyPr/>
          <a:lstStyle/>
          <a:p>
            <a:r>
              <a:rPr lang="en-US" dirty="0"/>
              <a:t>Feb 1, 2023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CCFBB5-B1CC-E21C-B503-97ACCAD1F617}"/>
                  </a:ext>
                </a:extLst>
              </p:cNvPr>
              <p:cNvSpPr txBox="1"/>
              <p:nvPr/>
            </p:nvSpPr>
            <p:spPr>
              <a:xfrm>
                <a:off x="5858272" y="2526218"/>
                <a:ext cx="2401129" cy="954300"/>
              </a:xfrm>
              <a:prstGeom prst="rect">
                <a:avLst/>
              </a:prstGeom>
              <a:noFill/>
              <a:ln w="12700">
                <a:solidFill>
                  <a:schemeClr val="dk1">
                    <a:shade val="95000"/>
                    <a:satMod val="105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867" dirty="0"/>
                  <a:t>Schechter-Valle</a:t>
                </a:r>
                <a:r>
                  <a:rPr lang="en-US" sz="1467" dirty="0"/>
                  <a:t>[1982] </a:t>
                </a:r>
                <a:r>
                  <a:rPr lang="en-US" sz="1867" dirty="0"/>
                  <a:t>: ‘Any diagram of </a:t>
                </a:r>
                <a14:m>
                  <m:oMath xmlns:m="http://schemas.openxmlformats.org/officeDocument/2006/math">
                    <m:r>
                      <a:rPr lang="en-US" sz="1867" i="1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867" i="1">
                        <a:latin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sz="1867" dirty="0"/>
                  <a:t> </a:t>
                </a:r>
                <a:r>
                  <a:rPr lang="en-US" sz="1867" dirty="0">
                    <a:sym typeface="Wingdings" pitchFamily="2" charset="2"/>
                  </a:rPr>
                  <a:t> </a:t>
                </a:r>
                <a:r>
                  <a:rPr lang="en-US" sz="1867" dirty="0"/>
                  <a:t>Majorana </a:t>
                </a:r>
                <a14:m>
                  <m:oMath xmlns:m="http://schemas.openxmlformats.org/officeDocument/2006/math">
                    <m:r>
                      <a:rPr lang="en-US" sz="1867" i="1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867" dirty="0"/>
                  <a:t>’</a:t>
                </a: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CCCFBB5-B1CC-E21C-B503-97ACCAD1F6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8272" y="2526218"/>
                <a:ext cx="2401129" cy="954300"/>
              </a:xfrm>
              <a:prstGeom prst="rect">
                <a:avLst/>
              </a:prstGeom>
              <a:blipFill>
                <a:blip r:embed="rId9"/>
                <a:stretch>
                  <a:fillRect l="-1571" t="-2597" b="-7792"/>
                </a:stretch>
              </a:blipFill>
              <a:ln w="12700">
                <a:solidFill>
                  <a:schemeClr val="dk1">
                    <a:shade val="95000"/>
                    <a:satMod val="105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72291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7943D-8702-7ED2-CD59-E4DAE23276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6437" y="225519"/>
            <a:ext cx="2451101" cy="93208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5D2166-905D-ED02-773E-DF5EEA5B3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Neutrinos: Known and Unknown</a:t>
            </a:r>
          </a:p>
          <a:p>
            <a:endParaRPr lang="en-US" dirty="0"/>
          </a:p>
          <a:p>
            <a:r>
              <a:rPr lang="en-US" dirty="0" err="1">
                <a:sym typeface="Wingdings" pitchFamily="2" charset="2"/>
              </a:rPr>
              <a:t>Neutrinoless</a:t>
            </a:r>
            <a:r>
              <a:rPr lang="en-US" dirty="0">
                <a:sym typeface="Wingdings" pitchFamily="2" charset="2"/>
              </a:rPr>
              <a:t> double beta decay, in 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LEGEND - a </a:t>
            </a:r>
            <a:r>
              <a:rPr lang="en-US" dirty="0" err="1">
                <a:sym typeface="Wingdings" pitchFamily="2" charset="2"/>
              </a:rPr>
              <a:t>neutrinoless</a:t>
            </a:r>
            <a:r>
              <a:rPr lang="en-US" dirty="0">
                <a:sym typeface="Wingdings" pitchFamily="2" charset="2"/>
              </a:rPr>
              <a:t> double beta decay (in Ge) experiment</a:t>
            </a:r>
          </a:p>
          <a:p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Work of IU group: investigating a small part of the detectors called ‘passivated surface’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18C73C-0DA5-F3EF-0583-2CDA18C4DD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6F7DF8-5180-51F0-C5F1-1A7923F7C2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5634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8628D6-AAFC-5BD7-A066-87085EF83D1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559" y="884149"/>
                <a:ext cx="11880715" cy="483539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br>
                  <a:rPr lang="en-US" u="sng" dirty="0">
                    <a:solidFill>
                      <a:schemeClr val="tx1"/>
                    </a:solidFill>
                  </a:rPr>
                </a:br>
                <a:r>
                  <a:rPr lang="en-US" u="sng" dirty="0">
                    <a:solidFill>
                      <a:schemeClr val="tx1"/>
                    </a:solidFill>
                  </a:rPr>
                  <a:t>Dirac way</a:t>
                </a:r>
                <a:r>
                  <a:rPr lang="en-US" dirty="0">
                    <a:solidFill>
                      <a:schemeClr val="tx1"/>
                    </a:solidFill>
                  </a:rPr>
                  <a:t>: coupling with Higgs field </a:t>
                </a:r>
                <a:r>
                  <a:rPr lang="en-US" sz="1867" dirty="0">
                    <a:solidFill>
                      <a:schemeClr val="tx1"/>
                    </a:solidFill>
                  </a:rPr>
                  <a:t>(just like other leptons)</a:t>
                </a:r>
                <a:r>
                  <a:rPr lang="en-US" dirty="0">
                    <a:solidFill>
                      <a:schemeClr val="tx1"/>
                    </a:solidFill>
                  </a:rPr>
                  <a:t>, </a:t>
                </a: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gets mass through SSB.</a:t>
                </a:r>
                <a:br>
                  <a:rPr lang="en-US" dirty="0">
                    <a:solidFill>
                      <a:schemeClr val="tx1"/>
                    </a:solidFill>
                  </a:rPr>
                </a:br>
                <a:r>
                  <a:rPr lang="en-US" dirty="0">
                    <a:solidFill>
                      <a:schemeClr val="tx1"/>
                    </a:solidFill>
                    <a:sym typeface="Wingdings" pitchFamily="2" charset="2"/>
                  </a:rPr>
                  <a:t> </a:t>
                </a:r>
                <a:r>
                  <a:rPr lang="en-US" dirty="0">
                    <a:solidFill>
                      <a:srgbClr val="00B050"/>
                    </a:solidFill>
                    <a:sym typeface="Wingdings" pitchFamily="2" charset="2"/>
                  </a:rPr>
                  <a:t>conserves lepton number </a:t>
                </a:r>
                <a:r>
                  <a:rPr lang="en-US" sz="1867" dirty="0">
                    <a:solidFill>
                      <a:schemeClr val="tx1"/>
                    </a:solidFill>
                    <a:sym typeface="Wingdings" pitchFamily="2" charset="2"/>
                  </a:rPr>
                  <a:t>(like all other known interactions)</a:t>
                </a:r>
              </a:p>
              <a:p>
                <a:pPr marL="0" indent="0">
                  <a:buNone/>
                </a:pPr>
                <a:r>
                  <a:rPr lang="en-US" sz="2133" dirty="0">
                    <a:solidFill>
                      <a:srgbClr val="FF0000"/>
                    </a:solidFill>
                    <a:sym typeface="Wingdings" pitchFamily="2" charset="2"/>
                  </a:rPr>
                  <a:t>Leads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133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2133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𝑦</m:t>
                        </m:r>
                      </m:e>
                      <m:sub>
                        <m:r>
                          <a:rPr lang="en-US" sz="2133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𝜈</m:t>
                        </m:r>
                      </m:sub>
                    </m:sSub>
                    <m:r>
                      <a:rPr lang="en-US" sz="2133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~</m:t>
                    </m:r>
                    <m:r>
                      <a:rPr lang="en-US" sz="2133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𝑂</m:t>
                    </m:r>
                    <m:r>
                      <a:rPr lang="en-US" sz="2133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(</m:t>
                    </m:r>
                    <m:sSup>
                      <m:sSupPr>
                        <m:ctrlPr>
                          <a:rPr lang="en-US" sz="2133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2133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10</m:t>
                        </m:r>
                      </m:e>
                      <m:sup>
                        <m:r>
                          <a:rPr lang="en-US" sz="2133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−12</m:t>
                        </m:r>
                      </m:sup>
                    </m:sSup>
                    <m:r>
                      <a:rPr lang="en-US" sz="2133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)</m:t>
                    </m:r>
                  </m:oMath>
                </a14:m>
                <a:r>
                  <a:rPr lang="en-US" sz="2133" dirty="0">
                    <a:solidFill>
                      <a:srgbClr val="FF0000"/>
                    </a:solidFill>
                    <a:sym typeface="Wingdings" pitchFamily="2" charset="2"/>
                  </a:rPr>
                  <a:t>, </a:t>
                </a:r>
                <a: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  <a:t>based on limits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𝑚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𝜈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[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𝑒𝑥𝑝</m:t>
                        </m:r>
                        <m: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]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  <a:t> and VEV. Existence of heavy RH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𝜈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  <a:t> could make this better.</a:t>
                </a:r>
                <a:br>
                  <a:rPr lang="en-US" sz="1600" dirty="0">
                    <a:solidFill>
                      <a:schemeClr val="tx1"/>
                    </a:solidFill>
                    <a:sym typeface="Wingdings" pitchFamily="2" charset="2"/>
                  </a:rPr>
                </a:br>
                <a:r>
                  <a:rPr lang="en-US" sz="1867" dirty="0">
                    <a:solidFill>
                      <a:srgbClr val="FF0000"/>
                    </a:solidFill>
                    <a:sym typeface="Wingdings" pitchFamily="2" charset="2"/>
                  </a:rPr>
                  <a:t>(But other ones (e.g. electrons’) are ~O(1)</a:t>
                </a:r>
                <a:r>
                  <a:rPr lang="en-US" sz="1867" dirty="0">
                    <a:solidFill>
                      <a:srgbClr val="FFFFFF"/>
                    </a:solidFill>
                    <a:latin typeface=".Apple Color Emoji UI"/>
                  </a:rPr>
                  <a:t> 🤔</a:t>
                </a:r>
                <a:r>
                  <a:rPr lang="en-US" sz="1867" dirty="0">
                    <a:solidFill>
                      <a:srgbClr val="FF0000"/>
                    </a:solidFill>
                  </a:rPr>
                  <a:t>)</a:t>
                </a:r>
                <a:endParaRPr lang="en-US" sz="1867" dirty="0">
                  <a:solidFill>
                    <a:schemeClr val="tx1"/>
                  </a:solidFill>
                  <a:sym typeface="Wingdings" pitchFamily="2" charset="2"/>
                </a:endParaRPr>
              </a:p>
              <a:p>
                <a:pPr marL="0" indent="0">
                  <a:buNone/>
                </a:pPr>
                <a:br>
                  <a:rPr lang="en-US" u="sng" dirty="0">
                    <a:solidFill>
                      <a:schemeClr val="tx1"/>
                    </a:solidFill>
                    <a:sym typeface="Wingdings" pitchFamily="2" charset="2"/>
                  </a:rPr>
                </a:br>
                <a:r>
                  <a:rPr lang="en-US" u="sng" dirty="0">
                    <a:solidFill>
                      <a:schemeClr val="tx1"/>
                    </a:solidFill>
                    <a:sym typeface="Wingdings" pitchFamily="2" charset="2"/>
                  </a:rPr>
                  <a:t>Majorana way</a:t>
                </a:r>
                <a:r>
                  <a:rPr lang="en-US" dirty="0">
                    <a:solidFill>
                      <a:schemeClr val="tx1"/>
                    </a:solidFill>
                    <a:sym typeface="Wingdings" pitchFamily="2" charset="2"/>
                  </a:rPr>
                  <a:t>: No Higgs coupling required, </a:t>
                </a:r>
                <a:r>
                  <a:rPr lang="en-US" dirty="0">
                    <a:solidFill>
                      <a:srgbClr val="00B050"/>
                    </a:solidFill>
                    <a:sym typeface="Wingdings" pitchFamily="2" charset="2"/>
                  </a:rPr>
                  <a:t>so can explain ~any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𝑚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B050"/>
                    </a:solidFill>
                    <a:sym typeface="Wingdings" pitchFamily="2" charset="2"/>
                  </a:rPr>
                  <a:t>!</a:t>
                </a:r>
                <a:r>
                  <a:rPr lang="en-US" dirty="0">
                    <a:solidFill>
                      <a:schemeClr val="tx1"/>
                    </a:solidFill>
                    <a:sym typeface="Wingdings" pitchFamily="2" charset="2"/>
                  </a:rPr>
                  <a:t> </a:t>
                </a:r>
                <a:br>
                  <a:rPr lang="en-US" dirty="0">
                    <a:solidFill>
                      <a:schemeClr val="tx1"/>
                    </a:solidFill>
                    <a:sym typeface="Wingdings" pitchFamily="2" charset="2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𝐿</m:t>
                        </m:r>
                      </m:sub>
                    </m:sSub>
                    <m:sSubSup>
                      <m:sSub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𝜈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𝐿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𝐶</m:t>
                        </m:r>
                      </m:sup>
                    </m:sSubSup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can be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≠0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since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𝝂</m:t>
                        </m:r>
                      </m:e>
                      <m:sub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𝑳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𝑪</m:t>
                        </m:r>
                      </m:sup>
                    </m:sSubSup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CP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𝐿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𝐶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𝜈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sym typeface="Wingdings" pitchFamily="2" charset="2"/>
                              </a:rPr>
                              <m:t>𝑅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itchFamily="2" charset="2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𝝂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sym typeface="Wingdings" pitchFamily="2" charset="2"/>
                          </a:rPr>
                          <m:t>𝑹</m:t>
                        </m:r>
                      </m:sub>
                    </m:sSub>
                  </m:oMath>
                </a14:m>
                <a:r>
                  <a:rPr lang="en-US" sz="1867" b="1" dirty="0">
                    <a:solidFill>
                      <a:schemeClr val="tx1"/>
                    </a:solidFill>
                  </a:rPr>
                  <a:t> </a:t>
                </a:r>
                <a:r>
                  <a:rPr lang="en-US" sz="1867" dirty="0">
                    <a:solidFill>
                      <a:schemeClr val="tx1"/>
                    </a:solidFill>
                  </a:rPr>
                  <a:t>(since </a:t>
                </a:r>
                <a14:m>
                  <m:oMath xmlns:m="http://schemas.openxmlformats.org/officeDocument/2006/math">
                    <m:r>
                      <a:rPr lang="en-US" sz="1867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sz="1867" dirty="0">
                    <a:solidFill>
                      <a:schemeClr val="tx1"/>
                    </a:solidFill>
                  </a:rPr>
                  <a:t>s are chargeless. So no </a:t>
                </a:r>
                <a:r>
                  <a:rPr lang="en-US" sz="1867" i="1" dirty="0">
                    <a:solidFill>
                      <a:schemeClr val="tx1"/>
                    </a:solidFill>
                  </a:rPr>
                  <a:t>need</a:t>
                </a:r>
                <a:r>
                  <a:rPr lang="en-US" sz="1867" dirty="0">
                    <a:solidFill>
                      <a:schemeClr val="tx1"/>
                    </a:solidFill>
                  </a:rPr>
                  <a:t>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67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67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sz="1867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sz="1867" dirty="0">
                    <a:solidFill>
                      <a:schemeClr val="tx1"/>
                    </a:solidFill>
                  </a:rPr>
                  <a:t>, but can accommodate that if needed.)</a:t>
                </a:r>
                <a:br>
                  <a:rPr lang="en-US" dirty="0">
                    <a:solidFill>
                      <a:schemeClr val="tx1"/>
                    </a:solidFill>
                    <a:sym typeface="Wingdings" pitchFamily="2" charset="2"/>
                  </a:rPr>
                </a:br>
                <a:r>
                  <a:rPr lang="en-US" dirty="0">
                    <a:solidFill>
                      <a:srgbClr val="FF0000"/>
                    </a:solidFill>
                    <a:sym typeface="Wingdings" pitchFamily="2" charset="2"/>
                  </a:rPr>
                  <a:t>Violates Lepton number conservation </a:t>
                </a:r>
                <a:r>
                  <a:rPr lang="en-US" sz="1867" dirty="0">
                    <a:solidFill>
                      <a:srgbClr val="FF0000"/>
                    </a:solidFill>
                  </a:rPr>
                  <a:t>😬 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(no known interaction does that, but not prohibited either!</a:t>
                </a:r>
                <a:r>
                  <a:rPr lang="en-US" sz="1600" dirty="0">
                    <a:solidFill>
                      <a:srgbClr val="FFFFFF"/>
                    </a:solidFill>
                    <a:latin typeface=".Apple Color Emoji UI"/>
                  </a:rPr>
                  <a:t> 🤔</a:t>
                </a:r>
                <a:r>
                  <a:rPr lang="en-US" sz="1600" dirty="0">
                    <a:solidFill>
                      <a:srgbClr val="FF0000"/>
                    </a:solidFill>
                    <a:sym typeface="Wingdings" pitchFamily="2" charset="2"/>
                  </a:rPr>
                  <a:t>)</a:t>
                </a:r>
                <a:br>
                  <a:rPr lang="en-US" sz="1867" dirty="0">
                    <a:solidFill>
                      <a:schemeClr val="tx1"/>
                    </a:solidFill>
                    <a:sym typeface="Wingdings" pitchFamily="2" charset="2"/>
                  </a:rPr>
                </a:br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48628D6-AAFC-5BD7-A066-87085EF83D1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559" y="884149"/>
                <a:ext cx="11880715" cy="4835399"/>
              </a:xfrm>
              <a:blipFill>
                <a:blip r:embed="rId3"/>
                <a:stretch>
                  <a:fillRect l="-821" r="-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39D993-1C75-A413-B4FB-B9D1F96C4B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6BF6EA-07DC-C7C0-A85E-47176A894F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0C7DA9-878A-B3E9-F413-3080C9AD1330}"/>
              </a:ext>
            </a:extLst>
          </p:cNvPr>
          <p:cNvSpPr txBox="1"/>
          <p:nvPr/>
        </p:nvSpPr>
        <p:spPr>
          <a:xfrm>
            <a:off x="0" y="5481794"/>
            <a:ext cx="100482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Majorana </a:t>
            </a:r>
            <a:r>
              <a:rPr lang="en-US" sz="2400" dirty="0">
                <a:sym typeface="Wingdings" pitchFamily="2" charset="2"/>
              </a:rPr>
              <a:t>.             					     </a:t>
            </a:r>
            <a:r>
              <a:rPr lang="en-US" sz="2400" dirty="0"/>
              <a:t>particle = anti-particle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40D6BC36-2E8F-09CB-7256-511D7AA00D13}"/>
              </a:ext>
            </a:extLst>
          </p:cNvPr>
          <p:cNvSpPr txBox="1">
            <a:spLocks/>
          </p:cNvSpPr>
          <p:nvPr/>
        </p:nvSpPr>
        <p:spPr>
          <a:xfrm>
            <a:off x="29952" y="277006"/>
            <a:ext cx="10672521" cy="932087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000" b="1" i="0" kern="100" cap="none" spc="0">
                <a:solidFill>
                  <a:srgbClr val="40404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sz="3733" dirty="0"/>
              <a:t>Where could neutrinos gain masses from?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C423AB5-CC7B-CE54-5D0C-A90FCD981190}"/>
              </a:ext>
            </a:extLst>
          </p:cNvPr>
          <p:cNvGrpSpPr/>
          <p:nvPr/>
        </p:nvGrpSpPr>
        <p:grpSpPr>
          <a:xfrm>
            <a:off x="7569718" y="1292831"/>
            <a:ext cx="4574903" cy="722117"/>
            <a:chOff x="5677288" y="969623"/>
            <a:chExt cx="3431177" cy="54158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B76FB90-2901-2812-31A5-60BABCC17BF3}"/>
                </a:ext>
              </a:extLst>
            </p:cNvPr>
            <p:cNvGrpSpPr/>
            <p:nvPr/>
          </p:nvGrpSpPr>
          <p:grpSpPr>
            <a:xfrm>
              <a:off x="5677288" y="969623"/>
              <a:ext cx="3431177" cy="541588"/>
              <a:chOff x="5715934" y="1032784"/>
              <a:chExt cx="3009089" cy="415509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8763BFF3-33C8-8A67-164E-4F0E44E000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715934" y="1032784"/>
                <a:ext cx="3009089" cy="415509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694F06A-AAEF-0A8A-F7C7-F82CDDC6539F}"/>
                  </a:ext>
                </a:extLst>
              </p:cNvPr>
              <p:cNvSpPr/>
              <p:nvPr/>
            </p:nvSpPr>
            <p:spPr>
              <a:xfrm>
                <a:off x="6662558" y="1032784"/>
                <a:ext cx="720736" cy="415509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543208"/>
                          <a:gd name="connsiteY0" fmla="*/ 235390 h 470780"/>
                          <a:gd name="connsiteX1" fmla="*/ 271604 w 543208"/>
                          <a:gd name="connsiteY1" fmla="*/ 0 h 470780"/>
                          <a:gd name="connsiteX2" fmla="*/ 543208 w 543208"/>
                          <a:gd name="connsiteY2" fmla="*/ 235390 h 470780"/>
                          <a:gd name="connsiteX3" fmla="*/ 271604 w 543208"/>
                          <a:gd name="connsiteY3" fmla="*/ 470780 h 470780"/>
                          <a:gd name="connsiteX4" fmla="*/ 0 w 543208"/>
                          <a:gd name="connsiteY4" fmla="*/ 235390 h 4707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43208" h="470780" extrusionOk="0">
                            <a:moveTo>
                              <a:pt x="0" y="235390"/>
                            </a:moveTo>
                            <a:cubicBezTo>
                              <a:pt x="-3979" y="102934"/>
                              <a:pt x="92762" y="10824"/>
                              <a:pt x="271604" y="0"/>
                            </a:cubicBezTo>
                            <a:cubicBezTo>
                              <a:pt x="426672" y="1066"/>
                              <a:pt x="519701" y="106135"/>
                              <a:pt x="543208" y="235390"/>
                            </a:cubicBezTo>
                            <a:cubicBezTo>
                              <a:pt x="517020" y="390966"/>
                              <a:pt x="418714" y="486768"/>
                              <a:pt x="271604" y="470780"/>
                            </a:cubicBezTo>
                            <a:cubicBezTo>
                              <a:pt x="104413" y="461376"/>
                              <a:pt x="16750" y="373395"/>
                              <a:pt x="0" y="23539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 dirty="0"/>
              </a:p>
            </p:txBody>
          </p:sp>
        </p:grpSp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22CAE63A-BD6E-6B8E-F8EC-E02014854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899537" y="1154415"/>
              <a:ext cx="73082" cy="97443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E786F0B-D5EB-33D0-BAB5-F5BEBEDE3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00364" y="1154415"/>
              <a:ext cx="73082" cy="97443"/>
            </a:xfrm>
            <a:prstGeom prst="rect">
              <a:avLst/>
            </a:prstGeom>
          </p:spPr>
        </p:pic>
      </p:grp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CFE3F545-262C-FB0C-6F96-49DCE0C1C207}"/>
              </a:ext>
            </a:extLst>
          </p:cNvPr>
          <p:cNvCxnSpPr>
            <a:cxnSpLocks/>
          </p:cNvCxnSpPr>
          <p:nvPr/>
        </p:nvCxnSpPr>
        <p:spPr>
          <a:xfrm flipH="1">
            <a:off x="10612360" y="1047671"/>
            <a:ext cx="491977" cy="502604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AA45E78-668D-B88B-3A96-2A4FB3DAE939}"/>
              </a:ext>
            </a:extLst>
          </p:cNvPr>
          <p:cNvCxnSpPr>
            <a:cxnSpLocks/>
          </p:cNvCxnSpPr>
          <p:nvPr/>
        </p:nvCxnSpPr>
        <p:spPr>
          <a:xfrm>
            <a:off x="11094698" y="1052260"/>
            <a:ext cx="114503" cy="477851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BAB07B9-6962-FB9C-93B4-9535999E3CFF}"/>
              </a:ext>
            </a:extLst>
          </p:cNvPr>
          <p:cNvSpPr txBox="1"/>
          <p:nvPr/>
        </p:nvSpPr>
        <p:spPr>
          <a:xfrm>
            <a:off x="10564323" y="646391"/>
            <a:ext cx="1433406" cy="420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67" dirty="0"/>
              <a:t>Both same handed,</a:t>
            </a:r>
            <a:br>
              <a:rPr lang="en-US" sz="1067" dirty="0"/>
            </a:br>
            <a:r>
              <a:rPr lang="en-US" sz="1067" dirty="0"/>
              <a:t>No Higgs field needed.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6AFA1E-A226-3B79-5E69-0665AC503329}"/>
              </a:ext>
            </a:extLst>
          </p:cNvPr>
          <p:cNvSpPr/>
          <p:nvPr/>
        </p:nvSpPr>
        <p:spPr>
          <a:xfrm>
            <a:off x="10249437" y="1292830"/>
            <a:ext cx="1294480" cy="722117"/>
          </a:xfrm>
          <a:prstGeom prst="rect">
            <a:avLst/>
          </a:prstGeom>
          <a:noFill/>
          <a:ln w="15875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543208"/>
                      <a:gd name="connsiteY0" fmla="*/ 235390 h 470780"/>
                      <a:gd name="connsiteX1" fmla="*/ 271604 w 543208"/>
                      <a:gd name="connsiteY1" fmla="*/ 0 h 470780"/>
                      <a:gd name="connsiteX2" fmla="*/ 543208 w 543208"/>
                      <a:gd name="connsiteY2" fmla="*/ 235390 h 470780"/>
                      <a:gd name="connsiteX3" fmla="*/ 271604 w 543208"/>
                      <a:gd name="connsiteY3" fmla="*/ 470780 h 470780"/>
                      <a:gd name="connsiteX4" fmla="*/ 0 w 543208"/>
                      <a:gd name="connsiteY4" fmla="*/ 235390 h 47078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43208" h="470780" extrusionOk="0">
                        <a:moveTo>
                          <a:pt x="0" y="235390"/>
                        </a:moveTo>
                        <a:cubicBezTo>
                          <a:pt x="-3979" y="102934"/>
                          <a:pt x="92762" y="10824"/>
                          <a:pt x="271604" y="0"/>
                        </a:cubicBezTo>
                        <a:cubicBezTo>
                          <a:pt x="426672" y="1066"/>
                          <a:pt x="519701" y="106135"/>
                          <a:pt x="543208" y="235390"/>
                        </a:cubicBezTo>
                        <a:cubicBezTo>
                          <a:pt x="517020" y="390966"/>
                          <a:pt x="418714" y="486768"/>
                          <a:pt x="271604" y="470780"/>
                        </a:cubicBezTo>
                        <a:cubicBezTo>
                          <a:pt x="104413" y="461376"/>
                          <a:pt x="16750" y="373395"/>
                          <a:pt x="0" y="23539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43F5DF-4689-2555-E8DA-60326F555D2C}"/>
              </a:ext>
            </a:extLst>
          </p:cNvPr>
          <p:cNvSpPr txBox="1"/>
          <p:nvPr/>
        </p:nvSpPr>
        <p:spPr>
          <a:xfrm>
            <a:off x="10187354" y="1968441"/>
            <a:ext cx="16042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Majorana term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B4264FD-23B1-5DB5-6A4E-59BE2E3A9A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07141" y="5431681"/>
            <a:ext cx="4097867" cy="59266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0D3567D-B366-9BF9-A671-66650BAD8D9D}"/>
              </a:ext>
            </a:extLst>
          </p:cNvPr>
          <p:cNvSpPr txBox="1"/>
          <p:nvPr/>
        </p:nvSpPr>
        <p:spPr>
          <a:xfrm>
            <a:off x="8421559" y="1091771"/>
            <a:ext cx="12025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Right handed neutrino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4241EB2-A958-F773-1A52-12B458972088}"/>
              </a:ext>
            </a:extLst>
          </p:cNvPr>
          <p:cNvCxnSpPr>
            <a:cxnSpLocks/>
          </p:cNvCxnSpPr>
          <p:nvPr/>
        </p:nvCxnSpPr>
        <p:spPr>
          <a:xfrm>
            <a:off x="9167244" y="1269771"/>
            <a:ext cx="261600" cy="236567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AE87500-9CA8-905E-38BC-5E191303ED3F}"/>
              </a:ext>
            </a:extLst>
          </p:cNvPr>
          <p:cNvSpPr txBox="1"/>
          <p:nvPr/>
        </p:nvSpPr>
        <p:spPr>
          <a:xfrm>
            <a:off x="9093652" y="1975493"/>
            <a:ext cx="1018482" cy="3610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Dirac term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AE67A0DC-2535-9A67-1A5D-9A6009792A45}"/>
              </a:ext>
            </a:extLst>
          </p:cNvPr>
          <p:cNvCxnSpPr>
            <a:cxnSpLocks/>
          </p:cNvCxnSpPr>
          <p:nvPr/>
        </p:nvCxnSpPr>
        <p:spPr>
          <a:xfrm>
            <a:off x="9726481" y="1124491"/>
            <a:ext cx="29075" cy="369183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70FB38B-EB6F-2461-A4C5-A6B438B27297}"/>
              </a:ext>
            </a:extLst>
          </p:cNvPr>
          <p:cNvSpPr txBox="1"/>
          <p:nvPr/>
        </p:nvSpPr>
        <p:spPr>
          <a:xfrm>
            <a:off x="9527694" y="925374"/>
            <a:ext cx="447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Higgs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99FE463-82E7-990D-BCEC-2E98470DD44E}"/>
              </a:ext>
            </a:extLst>
          </p:cNvPr>
          <p:cNvCxnSpPr>
            <a:cxnSpLocks/>
          </p:cNvCxnSpPr>
          <p:nvPr/>
        </p:nvCxnSpPr>
        <p:spPr>
          <a:xfrm flipH="1">
            <a:off x="9939673" y="925375"/>
            <a:ext cx="71161" cy="568302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CF32C55B-C845-CCDE-8E99-3C06B1FDBA16}"/>
              </a:ext>
            </a:extLst>
          </p:cNvPr>
          <p:cNvSpPr txBox="1"/>
          <p:nvPr/>
        </p:nvSpPr>
        <p:spPr>
          <a:xfrm>
            <a:off x="9582770" y="755792"/>
            <a:ext cx="10438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Left handed lepton</a:t>
            </a:r>
          </a:p>
        </p:txBody>
      </p:sp>
    </p:spTree>
    <p:extLst>
      <p:ext uri="{BB962C8B-B14F-4D97-AF65-F5344CB8AC3E}">
        <p14:creationId xmlns:p14="http://schemas.microsoft.com/office/powerpoint/2010/main" val="18097206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1BE3D-9274-F211-0A04-1E6B4DDAA4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335394"/>
            <a:ext cx="4437352" cy="29728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05F77D-BF7F-D590-165A-C51160BC88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25644" y="0"/>
            <a:ext cx="4766356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3705569-0229-FBDF-C07F-61D997DF0E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4162" y="-6549"/>
            <a:ext cx="4131482" cy="2973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0229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DB191-CB4D-93E1-D630-58185CDBCC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71" y="308646"/>
            <a:ext cx="11045324" cy="932087"/>
          </a:xfrm>
        </p:spPr>
        <p:txBody>
          <a:bodyPr>
            <a:normAutofit/>
          </a:bodyPr>
          <a:lstStyle/>
          <a:p>
            <a:r>
              <a:rPr lang="en-US" dirty="0"/>
              <a:t>What we know &amp; don’t know about Neutrinos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F860B48-376B-7917-E87E-DA47B80258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5467" y="6431649"/>
            <a:ext cx="1158943" cy="304800"/>
          </a:xfrm>
        </p:spPr>
        <p:txBody>
          <a:bodyPr/>
          <a:lstStyle/>
          <a:p>
            <a:fld id="{51839CB6-43E1-9145-9E4A-C1E96B162272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B501DE2-67F4-D82A-AC31-C61B35C0D22D}"/>
              </a:ext>
            </a:extLst>
          </p:cNvPr>
          <p:cNvGrpSpPr/>
          <p:nvPr/>
        </p:nvGrpSpPr>
        <p:grpSpPr>
          <a:xfrm>
            <a:off x="3468886" y="4524499"/>
            <a:ext cx="2100640" cy="724393"/>
            <a:chOff x="5517998" y="2943214"/>
            <a:chExt cx="2109691" cy="57538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7EDD07B-EF94-B925-C5BA-C89D69175F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7998" y="3032067"/>
              <a:ext cx="1967345" cy="48484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8261EA8-0961-E3FA-6C9B-6888FA287113}"/>
                </a:ext>
              </a:extLst>
            </p:cNvPr>
            <p:cNvSpPr txBox="1"/>
            <p:nvPr/>
          </p:nvSpPr>
          <p:spPr>
            <a:xfrm>
              <a:off x="7342515" y="2943214"/>
              <a:ext cx="285174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</a:rPr>
                <a:t>\</a:t>
              </a:r>
              <a:r>
                <a:rPr lang="en-US" sz="2400" dirty="0">
                  <a:solidFill>
                    <a:srgbClr val="00B050"/>
                  </a:solidFill>
                </a:rPr>
                <a:t>/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27853E6-8925-77E5-6B75-8819C9F6E44D}"/>
                </a:ext>
              </a:extLst>
            </p:cNvPr>
            <p:cNvSpPr txBox="1"/>
            <p:nvPr/>
          </p:nvSpPr>
          <p:spPr>
            <a:xfrm>
              <a:off x="7351751" y="3287770"/>
              <a:ext cx="213039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X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6966856-2570-8A32-C5D1-A34A82E11AE2}"/>
              </a:ext>
            </a:extLst>
          </p:cNvPr>
          <p:cNvGrpSpPr/>
          <p:nvPr/>
        </p:nvGrpSpPr>
        <p:grpSpPr>
          <a:xfrm>
            <a:off x="2576" y="1187200"/>
            <a:ext cx="6067308" cy="4770921"/>
            <a:chOff x="2576" y="1187200"/>
            <a:chExt cx="6067308" cy="477092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CE33AA8-9C73-3713-5F35-FE15FF925793}"/>
                    </a:ext>
                  </a:extLst>
                </p:cNvPr>
                <p:cNvSpPr txBox="1"/>
                <p:nvPr/>
              </p:nvSpPr>
              <p:spPr>
                <a:xfrm>
                  <a:off x="2576" y="1187200"/>
                  <a:ext cx="6067308" cy="47709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u="sng" dirty="0"/>
                    <a:t>We know</a:t>
                  </a:r>
                  <a:r>
                    <a:rPr lang="en-US" sz="2400" dirty="0"/>
                    <a:t>: Neutrinos</a:t>
                  </a:r>
                  <a:endParaRPr lang="en-US" sz="1867" dirty="0"/>
                </a:p>
                <a:p>
                  <a:endParaRPr lang="en-US" sz="2400" dirty="0"/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Are only electric chargeless </a:t>
                  </a:r>
                  <a:r>
                    <a:rPr lang="en-US" sz="1867" dirty="0"/>
                    <a:t>(charge conservation in beta decays, Cowan-</a:t>
                  </a:r>
                  <a:r>
                    <a:rPr lang="en-US" sz="1867" dirty="0" err="1"/>
                    <a:t>Reines</a:t>
                  </a:r>
                  <a:r>
                    <a:rPr lang="en-US" sz="1867" dirty="0"/>
                    <a:t>, 1953) </a:t>
                  </a:r>
                  <a:r>
                    <a:rPr lang="en-US" sz="2400" dirty="0"/>
                    <a:t>fermions </a:t>
                  </a:r>
                  <a:r>
                    <a:rPr lang="en-US" sz="1867" dirty="0"/>
                    <a:t>(have spin ½, from many experiments, by  angular momentum conservation)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1867" dirty="0"/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Interact ~only through Weak interactions!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1867" dirty="0"/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Violate parity!</a:t>
                  </a:r>
                  <a:r>
                    <a:rPr lang="en-US" sz="1867" dirty="0"/>
                    <a:t> (And ~maximally, ~100% LH!!) [Wu, 1958]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2400" dirty="0"/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Have mass &gt; 0.01 eV</a:t>
                  </a:r>
                  <a:r>
                    <a:rPr lang="en-US" sz="1867" dirty="0"/>
                    <a:t> (from </a:t>
                  </a:r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867" dirty="0"/>
                    <a:t>-flavor oscillation experiments)</a:t>
                  </a:r>
                </a:p>
              </p:txBody>
            </p:sp>
          </mc:Choice>
          <mc:Fallback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CE33AA8-9C73-3713-5F35-FE15FF9257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6" y="1187200"/>
                  <a:ext cx="6067308" cy="4770921"/>
                </a:xfrm>
                <a:prstGeom prst="rect">
                  <a:avLst/>
                </a:prstGeom>
                <a:blipFill>
                  <a:blip r:embed="rId4"/>
                  <a:stretch>
                    <a:fillRect l="-1670" t="-1064" b="-13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C4F3CE9-6A99-4CD4-38E8-206C9626B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82807" y="5291365"/>
              <a:ext cx="252070" cy="315087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4F175EE-831E-ED38-93E1-ADDB0B32FBAA}"/>
              </a:ext>
            </a:extLst>
          </p:cNvPr>
          <p:cNvSpPr txBox="1"/>
          <p:nvPr/>
        </p:nvSpPr>
        <p:spPr>
          <a:xfrm>
            <a:off x="3036230" y="889811"/>
            <a:ext cx="277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(so far, among other things)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0E2A8A8-4DF3-9CB7-FCF5-BCBFE1251911}"/>
              </a:ext>
            </a:extLst>
          </p:cNvPr>
          <p:cNvGrpSpPr/>
          <p:nvPr/>
        </p:nvGrpSpPr>
        <p:grpSpPr>
          <a:xfrm>
            <a:off x="3468886" y="1424967"/>
            <a:ext cx="2430109" cy="582253"/>
            <a:chOff x="3468886" y="1424967"/>
            <a:chExt cx="2430109" cy="58225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5455E99-B788-06C2-7FE4-CAB8748D35E7}"/>
                </a:ext>
              </a:extLst>
            </p:cNvPr>
            <p:cNvSpPr txBox="1"/>
            <p:nvPr/>
          </p:nvSpPr>
          <p:spPr>
            <a:xfrm>
              <a:off x="3714740" y="1424967"/>
              <a:ext cx="2184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At least, very tiny, since so many of them can escape the Sun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BD45884-734F-916B-5560-725E46BC27BB}"/>
                </a:ext>
              </a:extLst>
            </p:cNvPr>
            <p:cNvGrpSpPr/>
            <p:nvPr/>
          </p:nvGrpSpPr>
          <p:grpSpPr>
            <a:xfrm>
              <a:off x="3468886" y="1655799"/>
              <a:ext cx="232792" cy="351421"/>
              <a:chOff x="3714740" y="1655799"/>
              <a:chExt cx="232792" cy="351421"/>
            </a:xfrm>
          </p:grpSpPr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29D0DB5B-2015-2BB0-7328-CA1B281964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4740" y="1655799"/>
                <a:ext cx="0" cy="35142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8E7EC104-54C3-9877-18D9-60603CC3A84D}"/>
                  </a:ext>
                </a:extLst>
              </p:cNvPr>
              <p:cNvCxnSpPr>
                <a:stCxn id="7" idx="1"/>
              </p:cNvCxnSpPr>
              <p:nvPr/>
            </p:nvCxnSpPr>
            <p:spPr>
              <a:xfrm flipV="1">
                <a:off x="3714740" y="1655799"/>
                <a:ext cx="232792" cy="1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9497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DB191-CB4D-93E1-D630-58185CDBCC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671" y="308646"/>
            <a:ext cx="11045324" cy="932087"/>
          </a:xfrm>
        </p:spPr>
        <p:txBody>
          <a:bodyPr>
            <a:normAutofit/>
          </a:bodyPr>
          <a:lstStyle/>
          <a:p>
            <a:r>
              <a:rPr lang="en-US" dirty="0"/>
              <a:t>What we know &amp; don’t know about Neutrinos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F860B48-376B-7917-E87E-DA47B80258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35467" y="6431649"/>
            <a:ext cx="1158943" cy="304800"/>
          </a:xfrm>
        </p:spPr>
        <p:txBody>
          <a:bodyPr/>
          <a:lstStyle/>
          <a:p>
            <a:fld id="{51839CB6-43E1-9145-9E4A-C1E96B162272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B501DE2-67F4-D82A-AC31-C61B35C0D22D}"/>
              </a:ext>
            </a:extLst>
          </p:cNvPr>
          <p:cNvGrpSpPr/>
          <p:nvPr/>
        </p:nvGrpSpPr>
        <p:grpSpPr>
          <a:xfrm>
            <a:off x="3468886" y="4524499"/>
            <a:ext cx="2100640" cy="724393"/>
            <a:chOff x="5517998" y="2943214"/>
            <a:chExt cx="2109691" cy="57538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7EDD07B-EF94-B925-C5BA-C89D69175F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17998" y="3032067"/>
              <a:ext cx="1967345" cy="484843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8261EA8-0961-E3FA-6C9B-6888FA287113}"/>
                </a:ext>
              </a:extLst>
            </p:cNvPr>
            <p:cNvSpPr txBox="1"/>
            <p:nvPr/>
          </p:nvSpPr>
          <p:spPr>
            <a:xfrm>
              <a:off x="7342515" y="2943214"/>
              <a:ext cx="285174" cy="3462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00B050"/>
                  </a:solidFill>
                </a:rPr>
                <a:t>\</a:t>
              </a:r>
              <a:r>
                <a:rPr lang="en-US" sz="2400" dirty="0">
                  <a:solidFill>
                    <a:srgbClr val="00B050"/>
                  </a:solidFill>
                </a:rPr>
                <a:t>/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27853E6-8925-77E5-6B75-8819C9F6E44D}"/>
                </a:ext>
              </a:extLst>
            </p:cNvPr>
            <p:cNvSpPr txBox="1"/>
            <p:nvPr/>
          </p:nvSpPr>
          <p:spPr>
            <a:xfrm>
              <a:off x="7351751" y="3287770"/>
              <a:ext cx="213039" cy="2308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solidFill>
                    <a:srgbClr val="FF0000"/>
                  </a:solidFill>
                </a:rPr>
                <a:t>X</a:t>
              </a:r>
              <a:endParaRPr lang="en-US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64DCEE1-55AB-B0AD-2BFC-A4FCDD9C817C}"/>
              </a:ext>
            </a:extLst>
          </p:cNvPr>
          <p:cNvGrpSpPr/>
          <p:nvPr/>
        </p:nvGrpSpPr>
        <p:grpSpPr>
          <a:xfrm>
            <a:off x="6193505" y="1097924"/>
            <a:ext cx="5708430" cy="5150213"/>
            <a:chOff x="6193505" y="1097924"/>
            <a:chExt cx="5708430" cy="5150213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EACF590-2764-AA5D-C7D3-6B1173D55AF0}"/>
                    </a:ext>
                  </a:extLst>
                </p:cNvPr>
                <p:cNvSpPr txBox="1"/>
                <p:nvPr/>
              </p:nvSpPr>
              <p:spPr>
                <a:xfrm>
                  <a:off x="6193505" y="1097924"/>
                  <a:ext cx="5708430" cy="477053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u="sng" dirty="0"/>
                    <a:t>We don’t know</a:t>
                  </a:r>
                  <a:r>
                    <a:rPr lang="en-US" sz="2400" dirty="0"/>
                    <a:t>: Origin of their masses.</a:t>
                  </a:r>
                  <a:br>
                    <a:rPr lang="en-US" sz="2400" dirty="0"/>
                  </a:br>
                  <a:r>
                    <a:rPr lang="en-US" sz="2400" dirty="0"/>
                    <a:t>Two possible ways: </a:t>
                  </a:r>
                </a:p>
                <a:p>
                  <a:r>
                    <a:rPr lang="en-US" sz="2400" dirty="0"/>
                    <a:t>Dirac Way: </a:t>
                  </a:r>
                  <a:r>
                    <a:rPr lang="en-US" dirty="0"/>
                    <a:t>Two handedness of leptons + coupling with Higgs field </a:t>
                  </a:r>
                  <a:r>
                    <a:rPr lang="en-US" dirty="0">
                      <a:sym typeface="Wingdings" pitchFamily="2" charset="2"/>
                    </a:rPr>
                    <a:t> </a:t>
                  </a:r>
                  <a:r>
                    <a:rPr lang="en-US" dirty="0">
                      <a:solidFill>
                        <a:srgbClr val="00B050"/>
                      </a:solidFill>
                      <a:sym typeface="Wingdings" pitchFamily="2" charset="2"/>
                    </a:rPr>
                    <a:t>Conserves Lepton Number</a:t>
                  </a:r>
                  <a:r>
                    <a:rPr lang="en-US" dirty="0">
                      <a:sym typeface="Wingdings" pitchFamily="2" charset="2"/>
                    </a:rPr>
                    <a:t> </a:t>
                  </a:r>
                  <a:r>
                    <a:rPr lang="en-US" dirty="0">
                      <a:solidFill>
                        <a:srgbClr val="FF0000"/>
                      </a:solidFill>
                      <a:sym typeface="Wingdings" pitchFamily="2" charset="2"/>
                    </a:rPr>
                    <a:t> </a:t>
                  </a:r>
                  <a:r>
                    <a:rPr lang="en-US" dirty="0">
                      <a:solidFill>
                        <a:schemeClr val="accent2"/>
                      </a:solidFill>
                      <a:sym typeface="Wingdings" pitchFamily="2" charset="2"/>
                    </a:rPr>
                    <a:t>Leads to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bPr>
                        <m:e>
                          <m:r>
                            <a:rPr lang="en-US" sz="16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𝑦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𝜈</m:t>
                          </m:r>
                        </m:sub>
                      </m:sSub>
                      <m:r>
                        <a:rPr lang="en-US" sz="16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~</m:t>
                      </m:r>
                      <m:r>
                        <a:rPr lang="en-US" sz="16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𝑂</m:t>
                      </m:r>
                      <m:r>
                        <a:rPr lang="en-US" sz="16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(</m:t>
                      </m:r>
                      <m:sSup>
                        <m:sSupPr>
                          <m:ctrlPr>
                            <a:rPr lang="en-US" sz="16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</m:ctrlPr>
                        </m:sSupPr>
                        <m:e>
                          <m:r>
                            <a:rPr lang="en-US" sz="16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10</m:t>
                          </m:r>
                        </m:e>
                        <m:sup>
                          <m:r>
                            <a:rPr lang="en-US" sz="1600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sym typeface="Wingdings" pitchFamily="2" charset="2"/>
                            </a:rPr>
                            <m:t>−12</m:t>
                          </m:r>
                        </m:sup>
                      </m:sSup>
                      <m:r>
                        <a:rPr lang="en-US" sz="1600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sym typeface="Wingdings" pitchFamily="2" charset="2"/>
                        </a:rPr>
                        <m:t>)</m:t>
                      </m:r>
                    </m:oMath>
                  </a14:m>
                  <a:r>
                    <a:rPr lang="en-US" sz="1600" dirty="0">
                      <a:solidFill>
                        <a:schemeClr val="accent2"/>
                      </a:solidFill>
                    </a:rPr>
                    <a:t> (meh)</a:t>
                  </a:r>
                </a:p>
                <a:p>
                  <a:endParaRPr lang="en-US" sz="2400" dirty="0"/>
                </a:p>
                <a:p>
                  <a:endParaRPr lang="en-US" sz="2400" dirty="0"/>
                </a:p>
                <a:p>
                  <a:endParaRPr lang="en-US" sz="2400" dirty="0"/>
                </a:p>
                <a:p>
                  <a:endParaRPr lang="en-US" sz="2400" dirty="0"/>
                </a:p>
                <a:p>
                  <a:endParaRPr lang="en-US" sz="2400" dirty="0"/>
                </a:p>
                <a:p>
                  <a:r>
                    <a:rPr lang="en-US" sz="2400" dirty="0"/>
                    <a:t>Majorana Way: </a:t>
                  </a:r>
                  <a:r>
                    <a:rPr lang="en-US" dirty="0" err="1"/>
                    <a:t>Charglessness</a:t>
                  </a:r>
                  <a:r>
                    <a:rPr lang="en-US" dirty="0"/>
                    <a:t> + being fermion </a:t>
                  </a:r>
                  <a:r>
                    <a:rPr lang="en-US" dirty="0">
                      <a:sym typeface="Wingdings" pitchFamily="2" charset="2"/>
                    </a:rPr>
                    <a:t> </a:t>
                  </a:r>
                  <a:r>
                    <a:rPr lang="en-US" dirty="0"/>
                    <a:t>No Higgs coupling needed </a:t>
                  </a:r>
                  <a:r>
                    <a:rPr lang="en-US" dirty="0">
                      <a:sym typeface="Wingdings" pitchFamily="2" charset="2"/>
                    </a:rPr>
                    <a:t> Lets same handed fermionic fields be coupled together  </a:t>
                  </a:r>
                  <a:r>
                    <a:rPr lang="en-US" dirty="0">
                      <a:solidFill>
                        <a:srgbClr val="FF0000"/>
                      </a:solidFill>
                      <a:sym typeface="Wingdings" pitchFamily="2" charset="2"/>
                    </a:rPr>
                    <a:t>Violates Lepton number, </a:t>
                  </a:r>
                  <a:r>
                    <a:rPr lang="en-US" dirty="0">
                      <a:solidFill>
                        <a:srgbClr val="00B050"/>
                      </a:solidFill>
                      <a:sym typeface="Wingdings" pitchFamily="2" charset="2"/>
                    </a:rPr>
                    <a:t>No need for RH neutrinos</a:t>
                  </a:r>
                  <a:endParaRPr lang="en-US" dirty="0">
                    <a:solidFill>
                      <a:srgbClr val="00B050"/>
                    </a:solidFill>
                  </a:endParaRPr>
                </a:p>
              </p:txBody>
            </p:sp>
          </mc:Choice>
          <mc:Fallback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EEACF590-2764-AA5D-C7D3-6B1173D55AF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93505" y="1097924"/>
                  <a:ext cx="5708430" cy="4770537"/>
                </a:xfrm>
                <a:prstGeom prst="rect">
                  <a:avLst/>
                </a:prstGeom>
                <a:blipFill>
                  <a:blip r:embed="rId4"/>
                  <a:stretch>
                    <a:fillRect l="-1556" t="-1061" b="-106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FA3414C6-76EE-472A-F560-DF6A563344D0}"/>
                </a:ext>
              </a:extLst>
            </p:cNvPr>
            <p:cNvGrpSpPr/>
            <p:nvPr/>
          </p:nvGrpSpPr>
          <p:grpSpPr>
            <a:xfrm>
              <a:off x="6584506" y="5844639"/>
              <a:ext cx="5093751" cy="403498"/>
              <a:chOff x="6764825" y="5874583"/>
              <a:chExt cx="5093751" cy="403498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E929A5CA-8A71-D8F2-1E0E-53C2DDB8B9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764825" y="5874583"/>
                <a:ext cx="2789901" cy="403498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933AD6E-08F6-8FC1-5CA5-9FE662D8ED2F}"/>
                  </a:ext>
                </a:extLst>
              </p:cNvPr>
              <p:cNvSpPr txBox="1"/>
              <p:nvPr/>
            </p:nvSpPr>
            <p:spPr>
              <a:xfrm>
                <a:off x="9475231" y="5891666"/>
                <a:ext cx="23833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>
                    <a:sym typeface="Wingdings" pitchFamily="2" charset="2"/>
                  </a:rPr>
                  <a:t>: Particle = Anti-particle</a:t>
                </a:r>
                <a:endParaRPr lang="en-US" dirty="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6966856-2570-8A32-C5D1-A34A82E11AE2}"/>
              </a:ext>
            </a:extLst>
          </p:cNvPr>
          <p:cNvGrpSpPr/>
          <p:nvPr/>
        </p:nvGrpSpPr>
        <p:grpSpPr>
          <a:xfrm>
            <a:off x="2576" y="1187200"/>
            <a:ext cx="6067308" cy="4770921"/>
            <a:chOff x="2576" y="1187200"/>
            <a:chExt cx="6067308" cy="4770921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CE33AA8-9C73-3713-5F35-FE15FF925793}"/>
                    </a:ext>
                  </a:extLst>
                </p:cNvPr>
                <p:cNvSpPr txBox="1"/>
                <p:nvPr/>
              </p:nvSpPr>
              <p:spPr>
                <a:xfrm>
                  <a:off x="2576" y="1187200"/>
                  <a:ext cx="6067308" cy="47709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400" u="sng" dirty="0"/>
                    <a:t>We know</a:t>
                  </a:r>
                  <a:r>
                    <a:rPr lang="en-US" sz="2400" dirty="0"/>
                    <a:t>: Neutrinos</a:t>
                  </a:r>
                  <a:endParaRPr lang="en-US" sz="1867" dirty="0"/>
                </a:p>
                <a:p>
                  <a:endParaRPr lang="en-US" sz="2400" dirty="0"/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Are only electric chargeless </a:t>
                  </a:r>
                  <a:r>
                    <a:rPr lang="en-US" sz="1867" dirty="0"/>
                    <a:t>(charge conservation in beta decays, Cowan-</a:t>
                  </a:r>
                  <a:r>
                    <a:rPr lang="en-US" sz="1867" dirty="0" err="1"/>
                    <a:t>Reines</a:t>
                  </a:r>
                  <a:r>
                    <a:rPr lang="en-US" sz="1867" dirty="0"/>
                    <a:t>, 1953) </a:t>
                  </a:r>
                  <a:r>
                    <a:rPr lang="en-US" sz="2400" dirty="0"/>
                    <a:t>fermions </a:t>
                  </a:r>
                  <a:r>
                    <a:rPr lang="en-US" sz="1867" dirty="0"/>
                    <a:t>(have spin ½, from many experiments, by  angular momentum conservation)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1867" dirty="0"/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Interact ~only through Weak interactions!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1867" dirty="0"/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Violate parity!</a:t>
                  </a:r>
                  <a:r>
                    <a:rPr lang="en-US" sz="1867" dirty="0"/>
                    <a:t> (And ~maximally, ~100% LH!!) [Wu, 1958]</a:t>
                  </a:r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endParaRPr lang="en-US" sz="2400" dirty="0"/>
                </a:p>
                <a:p>
                  <a:pPr marL="342900" indent="-342900">
                    <a:buFont typeface="Arial" panose="020B0604020202020204" pitchFamily="34" charset="0"/>
                    <a:buChar char="•"/>
                  </a:pPr>
                  <a:r>
                    <a:rPr lang="en-US" sz="2400" dirty="0"/>
                    <a:t>Have mass &gt; 0.01 eV</a:t>
                  </a:r>
                  <a:r>
                    <a:rPr lang="en-US" sz="1867" dirty="0"/>
                    <a:t> (from </a:t>
                  </a:r>
                  <a14:m>
                    <m:oMath xmlns:m="http://schemas.openxmlformats.org/officeDocument/2006/math">
                      <m:r>
                        <a:rPr lang="en-US" sz="2400" i="1">
                          <a:latin typeface="Cambria Math" panose="02040503050406030204" pitchFamily="18" charset="0"/>
                        </a:rPr>
                        <m:t>𝜈</m:t>
                      </m:r>
                    </m:oMath>
                  </a14:m>
                  <a:r>
                    <a:rPr lang="en-US" sz="1867" dirty="0"/>
                    <a:t>-flavor oscillation experiments)</a:t>
                  </a:r>
                </a:p>
              </p:txBody>
            </p:sp>
          </mc:Choice>
          <mc:Fallback>
            <p:sp>
              <p:nvSpPr>
                <p:cNvPr id="5" name="TextBox 4">
                  <a:extLst>
                    <a:ext uri="{FF2B5EF4-FFF2-40B4-BE49-F238E27FC236}">
                      <a16:creationId xmlns:a16="http://schemas.microsoft.com/office/drawing/2014/main" id="{3CE33AA8-9C73-3713-5F35-FE15FF92579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76" y="1187200"/>
                  <a:ext cx="6067308" cy="4770921"/>
                </a:xfrm>
                <a:prstGeom prst="rect">
                  <a:avLst/>
                </a:prstGeom>
                <a:blipFill>
                  <a:blip r:embed="rId6"/>
                  <a:stretch>
                    <a:fillRect l="-1670" t="-1064" b="-133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C4F3CE9-6A99-4CD4-38E8-206C9626B4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782807" y="5291365"/>
              <a:ext cx="252070" cy="315087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4F175EE-831E-ED38-93E1-ADDB0B32FBAA}"/>
              </a:ext>
            </a:extLst>
          </p:cNvPr>
          <p:cNvSpPr txBox="1"/>
          <p:nvPr/>
        </p:nvSpPr>
        <p:spPr>
          <a:xfrm>
            <a:off x="3036230" y="889811"/>
            <a:ext cx="2779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(so far, among other things)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0F823D1-B8BA-9179-9BB4-61FD8EFB807A}"/>
              </a:ext>
            </a:extLst>
          </p:cNvPr>
          <p:cNvGrpSpPr/>
          <p:nvPr/>
        </p:nvGrpSpPr>
        <p:grpSpPr>
          <a:xfrm>
            <a:off x="6839417" y="2666838"/>
            <a:ext cx="4574903" cy="1590712"/>
            <a:chOff x="7502302" y="3980649"/>
            <a:chExt cx="4574903" cy="1590712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6D5250A-25EC-1CF5-AC23-28FB06AE5AD1}"/>
                </a:ext>
              </a:extLst>
            </p:cNvPr>
            <p:cNvGrpSpPr/>
            <p:nvPr/>
          </p:nvGrpSpPr>
          <p:grpSpPr>
            <a:xfrm>
              <a:off x="7502302" y="4627089"/>
              <a:ext cx="4574903" cy="722117"/>
              <a:chOff x="5677288" y="969623"/>
              <a:chExt cx="3431177" cy="541588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8FB3DB82-41CC-8F7D-A286-BF79A85F94DA}"/>
                  </a:ext>
                </a:extLst>
              </p:cNvPr>
              <p:cNvGrpSpPr/>
              <p:nvPr/>
            </p:nvGrpSpPr>
            <p:grpSpPr>
              <a:xfrm>
                <a:off x="5677288" y="969623"/>
                <a:ext cx="3431177" cy="541588"/>
                <a:chOff x="5715934" y="1032784"/>
                <a:chExt cx="3009089" cy="415509"/>
              </a:xfrm>
            </p:grpSpPr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9C2081B2-6B94-6870-16B3-BC99871793E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5715934" y="1032784"/>
                  <a:ext cx="3009089" cy="415509"/>
                </a:xfrm>
                <a:prstGeom prst="rect">
                  <a:avLst/>
                </a:prstGeom>
              </p:spPr>
            </p:pic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0110A4D6-35D4-7309-6BEB-7EE8C960AD3D}"/>
                    </a:ext>
                  </a:extLst>
                </p:cNvPr>
                <p:cNvSpPr/>
                <p:nvPr/>
              </p:nvSpPr>
              <p:spPr>
                <a:xfrm>
                  <a:off x="6662558" y="1032784"/>
                  <a:ext cx="720736" cy="415509"/>
                </a:xfrm>
                <a:prstGeom prst="rect">
                  <a:avLst/>
                </a:prstGeom>
                <a:noFill/>
                <a:ln w="15875">
                  <a:solidFill>
                    <a:schemeClr val="tx1"/>
                  </a:solidFill>
                  <a:extLst>
                    <a:ext uri="{C807C97D-BFC1-408E-A445-0C87EB9F89A2}">
                      <ask:lineSketchStyleProps xmlns:ask="http://schemas.microsoft.com/office/drawing/2018/sketchyshapes" sd="1219033472">
                        <a:custGeom>
                          <a:avLst/>
                          <a:gdLst>
                            <a:gd name="connsiteX0" fmla="*/ 0 w 543208"/>
                            <a:gd name="connsiteY0" fmla="*/ 235390 h 470780"/>
                            <a:gd name="connsiteX1" fmla="*/ 271604 w 543208"/>
                            <a:gd name="connsiteY1" fmla="*/ 0 h 470780"/>
                            <a:gd name="connsiteX2" fmla="*/ 543208 w 543208"/>
                            <a:gd name="connsiteY2" fmla="*/ 235390 h 470780"/>
                            <a:gd name="connsiteX3" fmla="*/ 271604 w 543208"/>
                            <a:gd name="connsiteY3" fmla="*/ 470780 h 470780"/>
                            <a:gd name="connsiteX4" fmla="*/ 0 w 543208"/>
                            <a:gd name="connsiteY4" fmla="*/ 235390 h 47078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</a:cxnLst>
                          <a:rect l="l" t="t" r="r" b="b"/>
                          <a:pathLst>
                            <a:path w="543208" h="470780" extrusionOk="0">
                              <a:moveTo>
                                <a:pt x="0" y="235390"/>
                              </a:moveTo>
                              <a:cubicBezTo>
                                <a:pt x="-3979" y="102934"/>
                                <a:pt x="92762" y="10824"/>
                                <a:pt x="271604" y="0"/>
                              </a:cubicBezTo>
                              <a:cubicBezTo>
                                <a:pt x="426672" y="1066"/>
                                <a:pt x="519701" y="106135"/>
                                <a:pt x="543208" y="235390"/>
                              </a:cubicBezTo>
                              <a:cubicBezTo>
                                <a:pt x="517020" y="390966"/>
                                <a:pt x="418714" y="486768"/>
                                <a:pt x="271604" y="470780"/>
                              </a:cubicBezTo>
                              <a:cubicBezTo>
                                <a:pt x="104413" y="461376"/>
                                <a:pt x="16750" y="373395"/>
                                <a:pt x="0" y="23539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2400" dirty="0"/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D68DF418-EAEB-C417-77F9-7A288673F0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899537" y="1154415"/>
                <a:ext cx="73082" cy="97443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ABC8752-3BD7-9ADE-430A-6283396EF6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8400364" y="1154415"/>
                <a:ext cx="73082" cy="97443"/>
              </a:xfrm>
              <a:prstGeom prst="rect">
                <a:avLst/>
              </a:prstGeom>
            </p:spPr>
          </p:pic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43287F4-5227-59A3-4B38-B55497080D3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544944" y="4381929"/>
              <a:ext cx="491977" cy="502604"/>
            </a:xfrm>
            <a:prstGeom prst="straightConnector1">
              <a:avLst/>
            </a:prstGeom>
            <a:ln w="15875">
              <a:solidFill>
                <a:schemeClr val="bg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66BB059-52BC-A6A8-0165-2F69C850F19D}"/>
                </a:ext>
              </a:extLst>
            </p:cNvPr>
            <p:cNvCxnSpPr>
              <a:cxnSpLocks/>
            </p:cNvCxnSpPr>
            <p:nvPr/>
          </p:nvCxnSpPr>
          <p:spPr>
            <a:xfrm>
              <a:off x="11027282" y="4386518"/>
              <a:ext cx="114503" cy="477851"/>
            </a:xfrm>
            <a:prstGeom prst="straightConnector1">
              <a:avLst/>
            </a:prstGeom>
            <a:ln w="15875">
              <a:solidFill>
                <a:schemeClr val="bg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BCC7784-2A72-3319-BEF2-B98E0829C1B9}"/>
                </a:ext>
              </a:extLst>
            </p:cNvPr>
            <p:cNvSpPr txBox="1"/>
            <p:nvPr/>
          </p:nvSpPr>
          <p:spPr>
            <a:xfrm>
              <a:off x="10496907" y="3980649"/>
              <a:ext cx="1433406" cy="420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67" dirty="0">
                  <a:solidFill>
                    <a:schemeClr val="bg1">
                      <a:lumMod val="50000"/>
                    </a:schemeClr>
                  </a:solidFill>
                </a:rPr>
                <a:t>Both same handed,</a:t>
              </a:r>
              <a:br>
                <a:rPr lang="en-US" sz="1067" dirty="0">
                  <a:solidFill>
                    <a:schemeClr val="bg1">
                      <a:lumMod val="50000"/>
                    </a:schemeClr>
                  </a:solidFill>
                </a:rPr>
              </a:br>
              <a:r>
                <a:rPr lang="en-US" sz="1067" dirty="0">
                  <a:solidFill>
                    <a:schemeClr val="bg1">
                      <a:lumMod val="50000"/>
                    </a:schemeClr>
                  </a:solidFill>
                </a:rPr>
                <a:t>No Higgs field needed.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7DC1A7C-5BF8-2AF3-749A-004D412B4005}"/>
                </a:ext>
              </a:extLst>
            </p:cNvPr>
            <p:cNvSpPr/>
            <p:nvPr/>
          </p:nvSpPr>
          <p:spPr>
            <a:xfrm>
              <a:off x="10182021" y="4627088"/>
              <a:ext cx="1294480" cy="722117"/>
            </a:xfrm>
            <a:prstGeom prst="rect">
              <a:avLst/>
            </a:prstGeom>
            <a:noFill/>
            <a:ln w="15875">
              <a:solidFill>
                <a:schemeClr val="tx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543208"/>
                        <a:gd name="connsiteY0" fmla="*/ 235390 h 470780"/>
                        <a:gd name="connsiteX1" fmla="*/ 271604 w 543208"/>
                        <a:gd name="connsiteY1" fmla="*/ 0 h 470780"/>
                        <a:gd name="connsiteX2" fmla="*/ 543208 w 543208"/>
                        <a:gd name="connsiteY2" fmla="*/ 235390 h 470780"/>
                        <a:gd name="connsiteX3" fmla="*/ 271604 w 543208"/>
                        <a:gd name="connsiteY3" fmla="*/ 470780 h 470780"/>
                        <a:gd name="connsiteX4" fmla="*/ 0 w 543208"/>
                        <a:gd name="connsiteY4" fmla="*/ 235390 h 4707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3208" h="470780" extrusionOk="0">
                          <a:moveTo>
                            <a:pt x="0" y="235390"/>
                          </a:moveTo>
                          <a:cubicBezTo>
                            <a:pt x="-3979" y="102934"/>
                            <a:pt x="92762" y="10824"/>
                            <a:pt x="271604" y="0"/>
                          </a:cubicBezTo>
                          <a:cubicBezTo>
                            <a:pt x="426672" y="1066"/>
                            <a:pt x="519701" y="106135"/>
                            <a:pt x="543208" y="235390"/>
                          </a:cubicBezTo>
                          <a:cubicBezTo>
                            <a:pt x="517020" y="390966"/>
                            <a:pt x="418714" y="486768"/>
                            <a:pt x="271604" y="470780"/>
                          </a:cubicBezTo>
                          <a:cubicBezTo>
                            <a:pt x="104413" y="461376"/>
                            <a:pt x="16750" y="373395"/>
                            <a:pt x="0" y="23539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E184BDB-5384-A36C-2389-E3747AEB5417}"/>
                </a:ext>
              </a:extLst>
            </p:cNvPr>
            <p:cNvSpPr txBox="1"/>
            <p:nvPr/>
          </p:nvSpPr>
          <p:spPr>
            <a:xfrm>
              <a:off x="10119938" y="5302699"/>
              <a:ext cx="160422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Majorana-like term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86F31D4-BF09-CA02-9C20-AC92CC14311D}"/>
                </a:ext>
              </a:extLst>
            </p:cNvPr>
            <p:cNvSpPr txBox="1"/>
            <p:nvPr/>
          </p:nvSpPr>
          <p:spPr>
            <a:xfrm>
              <a:off x="8354143" y="4426029"/>
              <a:ext cx="13564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Right handed neutrino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24B6FD8-A4B4-471E-8F5A-5BDBD550BEBE}"/>
                </a:ext>
              </a:extLst>
            </p:cNvPr>
            <p:cNvCxnSpPr>
              <a:cxnSpLocks/>
            </p:cNvCxnSpPr>
            <p:nvPr/>
          </p:nvCxnSpPr>
          <p:spPr>
            <a:xfrm>
              <a:off x="9099828" y="4604029"/>
              <a:ext cx="261600" cy="236567"/>
            </a:xfrm>
            <a:prstGeom prst="straightConnector1">
              <a:avLst/>
            </a:prstGeom>
            <a:ln w="15875">
              <a:solidFill>
                <a:schemeClr val="bg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F21B943-A5BF-DB7B-B5D2-DD10EBC18140}"/>
                </a:ext>
              </a:extLst>
            </p:cNvPr>
            <p:cNvSpPr txBox="1"/>
            <p:nvPr/>
          </p:nvSpPr>
          <p:spPr>
            <a:xfrm>
              <a:off x="9026236" y="5309751"/>
              <a:ext cx="10326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bg1">
                      <a:lumMod val="50000"/>
                    </a:schemeClr>
                  </a:solidFill>
                </a:rPr>
                <a:t>Dirac-like term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A7D27BD2-0DDE-9C76-F299-ED19887DA703}"/>
                </a:ext>
              </a:extLst>
            </p:cNvPr>
            <p:cNvCxnSpPr>
              <a:cxnSpLocks/>
            </p:cNvCxnSpPr>
            <p:nvPr/>
          </p:nvCxnSpPr>
          <p:spPr>
            <a:xfrm>
              <a:off x="9659065" y="4458749"/>
              <a:ext cx="29075" cy="369183"/>
            </a:xfrm>
            <a:prstGeom prst="straightConnector1">
              <a:avLst/>
            </a:prstGeom>
            <a:ln w="15875">
              <a:solidFill>
                <a:schemeClr val="bg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EB1BD26-BD8D-7C59-FCF1-D8132B5E18AD}"/>
                </a:ext>
              </a:extLst>
            </p:cNvPr>
            <p:cNvSpPr txBox="1"/>
            <p:nvPr/>
          </p:nvSpPr>
          <p:spPr>
            <a:xfrm>
              <a:off x="9460278" y="4259632"/>
              <a:ext cx="46519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Higgs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FD282F5F-0F42-A376-803E-72B6CA5BAA0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872257" y="4259633"/>
              <a:ext cx="71161" cy="568302"/>
            </a:xfrm>
            <a:prstGeom prst="straightConnector1">
              <a:avLst/>
            </a:prstGeom>
            <a:ln w="15875">
              <a:solidFill>
                <a:schemeClr val="bg1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963C5F5-38C4-73AE-FA5A-7B5D33C4D97B}"/>
                </a:ext>
              </a:extLst>
            </p:cNvPr>
            <p:cNvSpPr txBox="1"/>
            <p:nvPr/>
          </p:nvSpPr>
          <p:spPr>
            <a:xfrm>
              <a:off x="9515354" y="4090050"/>
              <a:ext cx="1175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>
                      <a:lumMod val="50000"/>
                    </a:schemeClr>
                  </a:solidFill>
                </a:rPr>
                <a:t>Left handed lepton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9FED44AD-B297-A8EB-6AE8-0EEEE1F5A665}"/>
              </a:ext>
            </a:extLst>
          </p:cNvPr>
          <p:cNvGrpSpPr/>
          <p:nvPr/>
        </p:nvGrpSpPr>
        <p:grpSpPr>
          <a:xfrm>
            <a:off x="3468886" y="1424967"/>
            <a:ext cx="2430109" cy="582253"/>
            <a:chOff x="3468886" y="1424967"/>
            <a:chExt cx="2430109" cy="58225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59A2C89-A685-6AEE-AD53-628C34C7AD9A}"/>
                </a:ext>
              </a:extLst>
            </p:cNvPr>
            <p:cNvSpPr txBox="1"/>
            <p:nvPr/>
          </p:nvSpPr>
          <p:spPr>
            <a:xfrm>
              <a:off x="3714740" y="1424967"/>
              <a:ext cx="218425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At least, very tiny, since so many of them can escape the Sun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DEC426E4-4DCC-636F-3B06-95CAF003936B}"/>
                </a:ext>
              </a:extLst>
            </p:cNvPr>
            <p:cNvGrpSpPr/>
            <p:nvPr/>
          </p:nvGrpSpPr>
          <p:grpSpPr>
            <a:xfrm>
              <a:off x="3468886" y="1655799"/>
              <a:ext cx="232792" cy="351421"/>
              <a:chOff x="3714740" y="1655799"/>
              <a:chExt cx="232792" cy="351421"/>
            </a:xfrm>
          </p:grpSpPr>
          <p:cxnSp>
            <p:nvCxnSpPr>
              <p:cNvPr id="38" name="Straight Arrow Connector 37">
                <a:extLst>
                  <a:ext uri="{FF2B5EF4-FFF2-40B4-BE49-F238E27FC236}">
                    <a16:creationId xmlns:a16="http://schemas.microsoft.com/office/drawing/2014/main" id="{673D74B6-75CF-83F5-7BC3-C0C5266448F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14740" y="1655799"/>
                <a:ext cx="0" cy="351421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D1C3290A-F449-9974-EC5E-4DF06BFAF636}"/>
                  </a:ext>
                </a:extLst>
              </p:cNvPr>
              <p:cNvCxnSpPr>
                <a:stCxn id="7" idx="1"/>
              </p:cNvCxnSpPr>
              <p:nvPr/>
            </p:nvCxnSpPr>
            <p:spPr>
              <a:xfrm flipV="1">
                <a:off x="3714740" y="1655799"/>
                <a:ext cx="232792" cy="1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744018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D73CD-96EC-E157-048E-B1A2D47ACF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67" y="342146"/>
            <a:ext cx="7916003" cy="932087"/>
          </a:xfrm>
        </p:spPr>
        <p:txBody>
          <a:bodyPr>
            <a:normAutofit/>
          </a:bodyPr>
          <a:lstStyle/>
          <a:p>
            <a:r>
              <a:rPr lang="en-US" dirty="0" err="1"/>
              <a:t>Neutrinoless</a:t>
            </a:r>
            <a:r>
              <a:rPr lang="en-US" dirty="0"/>
              <a:t> double beta decay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984EBA-E14C-BA6C-E9FE-03344CC82A7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0010" y="1143608"/>
                <a:ext cx="7135911" cy="357667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e>
                      <m:sup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/>
                  <a:t> decay: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sz="2000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sz="2000" dirty="0"/>
                  <a:t> decay: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12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f>
                          <m:f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sz="1200" dirty="0"/>
                  <a:t> (</a:t>
                </a:r>
                <a:r>
                  <a:rPr lang="en-US" sz="1200" baseline="30000" dirty="0"/>
                  <a:t>76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Ge</m:t>
                    </m:r>
                  </m:oMath>
                </a14:m>
                <a:r>
                  <a:rPr lang="en-US" sz="1200" dirty="0"/>
                  <a:t>)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21</m:t>
                        </m:r>
                      </m:sup>
                    </m:sSup>
                  </m:oMath>
                </a14:m>
                <a:r>
                  <a:rPr lang="en-US" sz="1200" dirty="0"/>
                  <a:t>yr)</a:t>
                </a:r>
                <a:endParaRPr lang="en-US" sz="1200" baseline="300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000" b="0" i="1" dirty="0" smtClean="0">
                        <a:latin typeface="Cambria Math" panose="02040503050406030204" pitchFamily="18" charset="0"/>
                      </a:rPr>
                      <m:t>𝜈𝛽𝛽</m:t>
                    </m:r>
                  </m:oMath>
                </a14:m>
                <a:r>
                  <a:rPr lang="en-US" sz="2000" dirty="0"/>
                  <a:t> decay: </a:t>
                </a:r>
                <a14:m>
                  <m:oMath xmlns:m="http://schemas.openxmlformats.org/officeDocument/2006/math"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→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</m:t>
                    </m:r>
                    <m:sSub>
                      <m:sSubPr>
                        <m:ctrlPr>
                          <a:rPr lang="en-US" sz="20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:r>
                  <a:rPr lang="en-US" sz="12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sub>
                        <m:f>
                          <m:f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20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sub>
                    </m:sSub>
                  </m:oMath>
                </a14:m>
                <a:r>
                  <a:rPr lang="en-US" sz="1200" dirty="0"/>
                  <a:t>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??</m:t>
                    </m:r>
                  </m:oMath>
                </a14:m>
                <a:r>
                  <a:rPr lang="en-US" sz="1200" dirty="0"/>
                  <a:t>, Current: &gt;10</a:t>
                </a:r>
                <a:r>
                  <a:rPr lang="en-US" sz="1200" baseline="30000" dirty="0"/>
                  <a:t>25</a:t>
                </a:r>
                <a:r>
                  <a:rPr lang="en-US" sz="1200" dirty="0"/>
                  <a:t>yr)</a:t>
                </a:r>
                <a:endParaRPr lang="en-US" sz="1200" baseline="30000" dirty="0"/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9984EBA-E14C-BA6C-E9FE-03344CC82A7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0010" y="1143608"/>
                <a:ext cx="7135911" cy="3576673"/>
              </a:xfrm>
              <a:blipFill>
                <a:blip r:embed="rId3"/>
                <a:stretch>
                  <a:fillRect l="-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6797CE-B9BE-18F3-CED4-ABFDF96121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2B26414-2D51-CF3E-1398-5443D2999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FEADC7F-CD46-026D-4FF3-C869A2A35C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25" y="2784172"/>
            <a:ext cx="4001984" cy="18129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F48CBC8-3606-7F00-B7FC-7E3EE24A733A}"/>
                  </a:ext>
                </a:extLst>
              </p:cNvPr>
              <p:cNvSpPr txBox="1"/>
              <p:nvPr/>
            </p:nvSpPr>
            <p:spPr>
              <a:xfrm>
                <a:off x="6794400" y="1459838"/>
                <a:ext cx="4643343" cy="15268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u="sng" dirty="0"/>
                  <a:t>Experimental signature of </a:t>
                </a:r>
                <a14:m>
                  <m:oMath xmlns:m="http://schemas.openxmlformats.org/officeDocument/2006/math">
                    <m:r>
                      <a:rPr lang="en-US" b="1" i="1" u="sng" smtClean="0">
                        <a:latin typeface="Cambria Math" panose="02040503050406030204" pitchFamily="18" charset="0"/>
                      </a:rPr>
                      <m:t>𝟎</m:t>
                    </m:r>
                    <m:r>
                      <a:rPr lang="en-US" b="1" i="1" u="sng" smtClean="0">
                        <a:latin typeface="Cambria Math" panose="02040503050406030204" pitchFamily="18" charset="0"/>
                      </a:rPr>
                      <m:t>𝝂𝜷𝜷</m:t>
                    </m:r>
                  </m:oMath>
                </a14:m>
                <a:r>
                  <a:rPr lang="en-US" dirty="0"/>
                  <a:t> </a:t>
                </a:r>
              </a:p>
              <a:p>
                <a:r>
                  <a:rPr lang="en-US" dirty="0"/>
                  <a:t>No neutrinos in this case to take away any energy </a:t>
                </a:r>
                <a:r>
                  <a:rPr lang="en-US" dirty="0">
                    <a:sym typeface="Wingdings" pitchFamily="2" charset="2"/>
                  </a:rPr>
                  <a:t> </a:t>
                </a:r>
                <a:r>
                  <a:rPr lang="en-US" dirty="0"/>
                  <a:t>very sharp peak at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r>
                  <a:rPr lang="en-US" dirty="0"/>
                  <a:t>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𝜈𝛽𝛽</m:t>
                    </m:r>
                  </m:oMath>
                </a14:m>
                <a:endParaRPr lang="en-US" b="0" dirty="0"/>
              </a:p>
              <a:p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𝛽𝛽</m:t>
                        </m:r>
                      </m:sub>
                    </m:sSub>
                  </m:oMath>
                </a14:m>
                <a:r>
                  <a:rPr lang="en-US" dirty="0"/>
                  <a:t> = Total energy of 2e</a:t>
                </a:r>
                <a:r>
                  <a:rPr lang="en-US" baseline="30000" dirty="0"/>
                  <a:t>- </a:t>
                </a:r>
                <a:r>
                  <a:rPr lang="en-US" dirty="0"/>
                  <a:t>(2.039 MeV for </a:t>
                </a:r>
                <a:r>
                  <a:rPr lang="en-US" baseline="30000" dirty="0"/>
                  <a:t>76</a:t>
                </a:r>
                <a:r>
                  <a:rPr lang="en-US" dirty="0"/>
                  <a:t>Ge)</a:t>
                </a:r>
                <a:endParaRPr lang="en-US" baseline="30000" dirty="0"/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F48CBC8-3606-7F00-B7FC-7E3EE24A7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94400" y="1459838"/>
                <a:ext cx="4643343" cy="1526828"/>
              </a:xfrm>
              <a:prstGeom prst="rect">
                <a:avLst/>
              </a:prstGeom>
              <a:blipFill>
                <a:blip r:embed="rId5"/>
                <a:stretch>
                  <a:fillRect l="-1366" t="-1639" b="-4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>
            <a:extLst>
              <a:ext uri="{FF2B5EF4-FFF2-40B4-BE49-F238E27FC236}">
                <a16:creationId xmlns:a16="http://schemas.microsoft.com/office/drawing/2014/main" id="{1A27B6DE-1DD1-4132-0686-1710A332D4DB}"/>
              </a:ext>
            </a:extLst>
          </p:cNvPr>
          <p:cNvGrpSpPr/>
          <p:nvPr/>
        </p:nvGrpSpPr>
        <p:grpSpPr>
          <a:xfrm>
            <a:off x="7189714" y="3140007"/>
            <a:ext cx="4865365" cy="2914224"/>
            <a:chOff x="7189714" y="3140007"/>
            <a:chExt cx="4865365" cy="2914224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290C43D-7B46-9E80-F6AA-9D2DFA4F314D}"/>
                </a:ext>
              </a:extLst>
            </p:cNvPr>
            <p:cNvGrpSpPr/>
            <p:nvPr/>
          </p:nvGrpSpPr>
          <p:grpSpPr>
            <a:xfrm>
              <a:off x="7189714" y="3140007"/>
              <a:ext cx="4865365" cy="2914224"/>
              <a:chOff x="5824753" y="1043986"/>
              <a:chExt cx="3649024" cy="2185668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F925348-5135-5A56-3FD4-6B3015D53299}"/>
                  </a:ext>
                </a:extLst>
              </p:cNvPr>
              <p:cNvGrpSpPr/>
              <p:nvPr/>
            </p:nvGrpSpPr>
            <p:grpSpPr>
              <a:xfrm>
                <a:off x="5824753" y="1043986"/>
                <a:ext cx="3649024" cy="2185668"/>
                <a:chOff x="4963886" y="314188"/>
                <a:chExt cx="3649024" cy="2185668"/>
              </a:xfrm>
            </p:grpSpPr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31B0C46C-F3FB-4A8C-5A6E-A0C0F665078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963886" y="314188"/>
                  <a:ext cx="2718990" cy="2185668"/>
                </a:xfrm>
                <a:prstGeom prst="rect">
                  <a:avLst/>
                </a:prstGeom>
              </p:spPr>
            </p:pic>
            <p:grpSp>
              <p:nvGrpSpPr>
                <p:cNvPr id="18" name="Group 17">
                  <a:extLst>
                    <a:ext uri="{FF2B5EF4-FFF2-40B4-BE49-F238E27FC236}">
                      <a16:creationId xmlns:a16="http://schemas.microsoft.com/office/drawing/2014/main" id="{925B107E-1422-DF93-8C59-CDADFB37AE78}"/>
                    </a:ext>
                  </a:extLst>
                </p:cNvPr>
                <p:cNvGrpSpPr/>
                <p:nvPr/>
              </p:nvGrpSpPr>
              <p:grpSpPr>
                <a:xfrm>
                  <a:off x="7446891" y="2129579"/>
                  <a:ext cx="1166019" cy="265738"/>
                  <a:chOff x="8050472" y="2231328"/>
                  <a:chExt cx="1166019" cy="265738"/>
                </a:xfrm>
              </p:grpSpPr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67137807-C8DC-961E-E7F0-27C8DA8782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8050472" y="2231328"/>
                    <a:ext cx="214376" cy="81776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25D12088-E34B-08C3-1067-1D40671E163A}"/>
                      </a:ext>
                    </a:extLst>
                  </p:cNvPr>
                  <p:cNvSpPr txBox="1"/>
                  <p:nvPr/>
                </p:nvSpPr>
                <p:spPr>
                  <a:xfrm>
                    <a:off x="8102725" y="2273975"/>
                    <a:ext cx="1113766" cy="22309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1333" dirty="0"/>
                      <a:t>2039 keV for Ge</a:t>
                    </a:r>
                  </a:p>
                </p:txBody>
              </p:sp>
            </p:grpSp>
          </p:grp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26EE4D3C-78D2-8796-1ECF-18B08C2892AA}"/>
                  </a:ext>
                </a:extLst>
              </p:cNvPr>
              <p:cNvSpPr/>
              <p:nvPr/>
            </p:nvSpPr>
            <p:spPr>
              <a:xfrm>
                <a:off x="7445829" y="1280160"/>
                <a:ext cx="243840" cy="357051"/>
              </a:xfrm>
              <a:prstGeom prst="ellipse">
                <a:avLst/>
              </a:prstGeom>
              <a:noFill/>
              <a:ln w="15875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543208"/>
                          <a:gd name="connsiteY0" fmla="*/ 235390 h 470780"/>
                          <a:gd name="connsiteX1" fmla="*/ 271604 w 543208"/>
                          <a:gd name="connsiteY1" fmla="*/ 0 h 470780"/>
                          <a:gd name="connsiteX2" fmla="*/ 543208 w 543208"/>
                          <a:gd name="connsiteY2" fmla="*/ 235390 h 470780"/>
                          <a:gd name="connsiteX3" fmla="*/ 271604 w 543208"/>
                          <a:gd name="connsiteY3" fmla="*/ 470780 h 470780"/>
                          <a:gd name="connsiteX4" fmla="*/ 0 w 543208"/>
                          <a:gd name="connsiteY4" fmla="*/ 235390 h 4707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43208" h="470780" extrusionOk="0">
                            <a:moveTo>
                              <a:pt x="0" y="235390"/>
                            </a:moveTo>
                            <a:cubicBezTo>
                              <a:pt x="-3979" y="102934"/>
                              <a:pt x="92762" y="10824"/>
                              <a:pt x="271604" y="0"/>
                            </a:cubicBezTo>
                            <a:cubicBezTo>
                              <a:pt x="426672" y="1066"/>
                              <a:pt x="519701" y="106135"/>
                              <a:pt x="543208" y="235390"/>
                            </a:cubicBezTo>
                            <a:cubicBezTo>
                              <a:pt x="517020" y="390966"/>
                              <a:pt x="418714" y="486768"/>
                              <a:pt x="271604" y="470780"/>
                            </a:cubicBezTo>
                            <a:cubicBezTo>
                              <a:pt x="104413" y="461376"/>
                              <a:pt x="16750" y="373395"/>
                              <a:pt x="0" y="23539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016AC32-CF29-4387-CCE6-41C1D3D71372}"/>
                </a:ext>
              </a:extLst>
            </p:cNvPr>
            <p:cNvSpPr txBox="1"/>
            <p:nvPr/>
          </p:nvSpPr>
          <p:spPr>
            <a:xfrm>
              <a:off x="8102430" y="4337208"/>
              <a:ext cx="899944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/>
              <a:endParaRPr lang="en-US" sz="11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83286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1623DAD-070C-B73F-731E-32602C6C9E64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286173" y="241758"/>
                <a:ext cx="10672521" cy="93208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What isotopes can actually go through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𝜷𝜷</m:t>
                    </m:r>
                  </m:oMath>
                </a14:m>
                <a:r>
                  <a:rPr lang="en-US" dirty="0"/>
                  <a:t>?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81623DAD-070C-B73F-731E-32602C6C9E6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286173" y="241758"/>
                <a:ext cx="10672521" cy="932087"/>
              </a:xfrm>
              <a:blipFill>
                <a:blip r:embed="rId3"/>
                <a:stretch>
                  <a:fillRect l="-2056" t="-2614" r="-1885" b="-124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64D43C-625A-0409-3AEF-8FDD9171890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86172" y="1322411"/>
                <a:ext cx="7458747" cy="243757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2000" b="1" dirty="0"/>
                  <a:t>Spin paring </a:t>
                </a:r>
                <a:r>
                  <a:rPr lang="en-US" sz="2000" dirty="0"/>
                  <a:t>makes even-even nuclei more strongly</a:t>
                </a:r>
                <a:br>
                  <a:rPr lang="en-US" sz="2000" dirty="0"/>
                </a:br>
                <a:r>
                  <a:rPr lang="en-US" sz="2000" dirty="0"/>
                  <a:t>bound than its nearby ones. </a:t>
                </a:r>
              </a:p>
              <a:p>
                <a:pPr marL="0" indent="0">
                  <a:buNone/>
                </a:pPr>
                <a:endParaRPr lang="en-US" sz="2000" dirty="0"/>
              </a:p>
              <a:p>
                <a:pPr marL="0" indent="0">
                  <a:buNone/>
                </a:pPr>
                <a:r>
                  <a:rPr lang="en-US" sz="2000" b="1" dirty="0">
                    <a:sym typeface="Wingdings" pitchFamily="2" charset="2"/>
                  </a:rPr>
                  <a:t>Binding energy </a:t>
                </a:r>
                <a:r>
                  <a:rPr lang="en-US" sz="2000" dirty="0">
                    <a:sym typeface="Wingdings" pitchFamily="2" charset="2"/>
                  </a:rPr>
                  <a:t>of parent and daughter nuclei decides if that nucleus </a:t>
                </a:r>
                <a:r>
                  <a:rPr lang="en-US" sz="2000" u="sng" dirty="0">
                    <a:sym typeface="Wingdings" pitchFamily="2" charset="2"/>
                  </a:rPr>
                  <a:t>can</a:t>
                </a:r>
                <a:r>
                  <a:rPr lang="en-US" sz="2000" dirty="0">
                    <a:sym typeface="Wingdings" pitchFamily="2" charset="2"/>
                  </a:rPr>
                  <a:t> go through a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𝛽𝛽</m:t>
                    </m:r>
                  </m:oMath>
                </a14:m>
                <a:r>
                  <a:rPr lang="en-US" sz="2000" dirty="0">
                    <a:sym typeface="Wingdings" pitchFamily="2" charset="2"/>
                  </a:rPr>
                  <a:t> decay instead of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sz="2000" dirty="0">
                    <a:sym typeface="Wingdings" pitchFamily="2" charset="2"/>
                  </a:rPr>
                  <a:t> decay!</a:t>
                </a:r>
                <a:endParaRPr lang="en-US" sz="2000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764D43C-625A-0409-3AEF-8FDD9171890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6172" y="1322411"/>
                <a:ext cx="7458747" cy="2437571"/>
              </a:xfrm>
              <a:blipFill>
                <a:blip r:embed="rId4"/>
                <a:stretch>
                  <a:fillRect l="-850" t="-1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E69E5E-E37F-7E3C-2E79-190E9A9F0B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677154F-64E5-90B4-5DF2-10B3B8CEBCDF}"/>
              </a:ext>
            </a:extLst>
          </p:cNvPr>
          <p:cNvGrpSpPr/>
          <p:nvPr/>
        </p:nvGrpSpPr>
        <p:grpSpPr>
          <a:xfrm>
            <a:off x="3378323" y="3425640"/>
            <a:ext cx="3293916" cy="2437571"/>
            <a:chOff x="6079061" y="1512479"/>
            <a:chExt cx="2890829" cy="206477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2026075-EF50-B507-169F-E9B39213D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6079061" y="1512479"/>
              <a:ext cx="2489687" cy="2064771"/>
            </a:xfrm>
            <a:prstGeom prst="rect">
              <a:avLst/>
            </a:prstGeom>
          </p:spPr>
        </p:pic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07853B08-4BFB-B73A-065E-5F0295BA8037}"/>
                </a:ext>
              </a:extLst>
            </p:cNvPr>
            <p:cNvCxnSpPr>
              <a:cxnSpLocks/>
            </p:cNvCxnSpPr>
            <p:nvPr/>
          </p:nvCxnSpPr>
          <p:spPr>
            <a:xfrm>
              <a:off x="6778431" y="3093538"/>
              <a:ext cx="0" cy="362984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DD8443B1-E4B0-0445-9A4D-324BEB317D53}"/>
                </a:ext>
              </a:extLst>
            </p:cNvPr>
            <p:cNvCxnSpPr>
              <a:cxnSpLocks/>
            </p:cNvCxnSpPr>
            <p:nvPr/>
          </p:nvCxnSpPr>
          <p:spPr>
            <a:xfrm>
              <a:off x="7412128" y="3126014"/>
              <a:ext cx="0" cy="314339"/>
            </a:xfrm>
            <a:prstGeom prst="line">
              <a:avLst/>
            </a:prstGeom>
            <a:ln w="9525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DDCBBFE9-C395-10E4-F6AE-0B4D5DE33DF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8431" y="3274272"/>
              <a:ext cx="123514" cy="0"/>
            </a:xfrm>
            <a:prstGeom prst="line">
              <a:avLst/>
            </a:prstGeom>
            <a:ln w="9525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1BB95119-6E97-5255-ED0B-953AF6068385}"/>
                </a:ext>
              </a:extLst>
            </p:cNvPr>
            <p:cNvCxnSpPr>
              <a:cxnSpLocks/>
            </p:cNvCxnSpPr>
            <p:nvPr/>
          </p:nvCxnSpPr>
          <p:spPr>
            <a:xfrm>
              <a:off x="7207624" y="3274272"/>
              <a:ext cx="199215" cy="0"/>
            </a:xfrm>
            <a:prstGeom prst="line">
              <a:avLst/>
            </a:prstGeom>
            <a:ln w="9525">
              <a:solidFill>
                <a:schemeClr val="tx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DA41060-3797-D897-A590-15F4FEA410ED}"/>
                    </a:ext>
                  </a:extLst>
                </p:cNvPr>
                <p:cNvSpPr txBox="1"/>
                <p:nvPr/>
              </p:nvSpPr>
              <p:spPr>
                <a:xfrm>
                  <a:off x="6849611" y="3181893"/>
                  <a:ext cx="413735" cy="1458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80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800" i="1">
                            <a:latin typeface="Cambria Math" panose="02040503050406030204" pitchFamily="18" charset="0"/>
                          </a:rPr>
                          <m:t>𝑍</m:t>
                        </m:r>
                        <m:r>
                          <a:rPr lang="en-US" sz="800" i="1">
                            <a:latin typeface="Cambria Math" panose="02040503050406030204" pitchFamily="18" charset="0"/>
                          </a:rPr>
                          <m:t>=2</m:t>
                        </m:r>
                      </m:oMath>
                    </m:oMathPara>
                  </a14:m>
                  <a:endParaRPr lang="en-US" sz="800" dirty="0"/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7DA41060-3797-D897-A590-15F4FEA410E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49611" y="3181893"/>
                  <a:ext cx="413735" cy="145854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3971A5C-C4BE-0009-BCAA-E7C253A19ECA}"/>
                </a:ext>
              </a:extLst>
            </p:cNvPr>
            <p:cNvSpPr/>
            <p:nvPr/>
          </p:nvSpPr>
          <p:spPr>
            <a:xfrm>
              <a:off x="7036466" y="2764243"/>
              <a:ext cx="198872" cy="184666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543208"/>
                        <a:gd name="connsiteY0" fmla="*/ 235390 h 470780"/>
                        <a:gd name="connsiteX1" fmla="*/ 271604 w 543208"/>
                        <a:gd name="connsiteY1" fmla="*/ 0 h 470780"/>
                        <a:gd name="connsiteX2" fmla="*/ 543208 w 543208"/>
                        <a:gd name="connsiteY2" fmla="*/ 235390 h 470780"/>
                        <a:gd name="connsiteX3" fmla="*/ 271604 w 543208"/>
                        <a:gd name="connsiteY3" fmla="*/ 470780 h 470780"/>
                        <a:gd name="connsiteX4" fmla="*/ 0 w 543208"/>
                        <a:gd name="connsiteY4" fmla="*/ 235390 h 4707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3208" h="470780" extrusionOk="0">
                          <a:moveTo>
                            <a:pt x="0" y="235390"/>
                          </a:moveTo>
                          <a:cubicBezTo>
                            <a:pt x="-3979" y="102934"/>
                            <a:pt x="92762" y="10824"/>
                            <a:pt x="271604" y="0"/>
                          </a:cubicBezTo>
                          <a:cubicBezTo>
                            <a:pt x="426672" y="1066"/>
                            <a:pt x="519701" y="106135"/>
                            <a:pt x="543208" y="235390"/>
                          </a:cubicBezTo>
                          <a:cubicBezTo>
                            <a:pt x="517020" y="390966"/>
                            <a:pt x="418714" y="486768"/>
                            <a:pt x="271604" y="470780"/>
                          </a:cubicBezTo>
                          <a:cubicBezTo>
                            <a:pt x="104413" y="461376"/>
                            <a:pt x="16750" y="373395"/>
                            <a:pt x="0" y="23539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31B3C38-FF84-31E8-0C6E-DC79323B74D0}"/>
                    </a:ext>
                  </a:extLst>
                </p:cNvPr>
                <p:cNvSpPr txBox="1"/>
                <p:nvPr/>
              </p:nvSpPr>
              <p:spPr>
                <a:xfrm>
                  <a:off x="7996623" y="2983766"/>
                  <a:ext cx="973267" cy="17637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sz="1067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067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</m:e>
                          <m:sub>
                            <m:r>
                              <a:rPr lang="en-US" sz="1067" i="1">
                                <a:latin typeface="Cambria Math" panose="02040503050406030204" pitchFamily="18" charset="0"/>
                              </a:rPr>
                              <m:t>34</m:t>
                            </m:r>
                          </m:sub>
                          <m:sup>
                            <m:r>
                              <a:rPr lang="en-US" sz="1067" i="1">
                                <a:latin typeface="Cambria Math" panose="02040503050406030204" pitchFamily="18" charset="0"/>
                              </a:rPr>
                              <m:t>76</m:t>
                            </m:r>
                          </m:sup>
                        </m:sSubSup>
                        <m:r>
                          <a:rPr lang="en-US" sz="1067" i="1">
                            <a:latin typeface="Cambria Math" panose="02040503050406030204" pitchFamily="18" charset="0"/>
                          </a:rPr>
                          <m:t>𝑆𝑒</m:t>
                        </m:r>
                        <m:r>
                          <a:rPr lang="en-US" sz="1067" i="1">
                            <a:latin typeface="Cambria Math" panose="02040503050406030204" pitchFamily="18" charset="0"/>
                          </a:rPr>
                          <m:t>:(42</m:t>
                        </m:r>
                        <m:r>
                          <a:rPr lang="en-US" sz="1067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a:rPr lang="en-US" sz="1067" i="1">
                            <a:latin typeface="Cambria Math" panose="02040503050406030204" pitchFamily="18" charset="0"/>
                          </a:rPr>
                          <m:t>,34</m:t>
                        </m:r>
                        <m:r>
                          <a:rPr lang="en-US" sz="1067" i="1"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sz="1067" i="1"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en-US" sz="1067" dirty="0"/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731B3C38-FF84-31E8-0C6E-DC79323B74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96623" y="2983766"/>
                  <a:ext cx="973267" cy="176371"/>
                </a:xfrm>
                <a:prstGeom prst="rect">
                  <a:avLst/>
                </a:prstGeom>
                <a:blipFill>
                  <a:blip r:embed="rId7"/>
                  <a:stretch>
                    <a:fillRect b="-4444"/>
                  </a:stretch>
                </a:blipFill>
                <a:ln>
                  <a:solidFill>
                    <a:schemeClr val="tx1"/>
                  </a:solidFill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AF4B8C-2719-10CA-1DE7-F579197246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182A31-261C-8766-CFBB-92B7A42C384D}"/>
                  </a:ext>
                </a:extLst>
              </p:cNvPr>
              <p:cNvSpPr txBox="1"/>
              <p:nvPr/>
            </p:nvSpPr>
            <p:spPr>
              <a:xfrm>
                <a:off x="7744919" y="1273219"/>
                <a:ext cx="6150963" cy="132343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itchFamily="2" charset="2"/>
                  </a:rPr>
                  <a:t>~100 isotopes calculated to be </a:t>
                </a:r>
                <a:br>
                  <a:rPr lang="en-US" sz="2000" dirty="0">
                    <a:sym typeface="Wingdings" pitchFamily="2" charset="2"/>
                  </a:rPr>
                </a:br>
                <a:r>
                  <a:rPr lang="en-US" sz="2000" dirty="0">
                    <a:sym typeface="Wingdings" pitchFamily="2" charset="2"/>
                  </a:rPr>
                  <a:t>able to go through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𝛽𝛽</m:t>
                    </m:r>
                  </m:oMath>
                </a14:m>
                <a:r>
                  <a:rPr lang="en-US" sz="2000" dirty="0">
                    <a:sym typeface="Wingdings" pitchFamily="2" charset="2"/>
                  </a:rPr>
                  <a:t>.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000" dirty="0">
                    <a:sym typeface="Wingdings" pitchFamily="2" charset="2"/>
                  </a:rPr>
                  <a:t>9 nuclei directly observed to do</a:t>
                </a:r>
                <a:br>
                  <a:rPr lang="en-US" sz="2000" dirty="0">
                    <a:sym typeface="Wingdings" pitchFamily="2" charset="2"/>
                  </a:rPr>
                </a:br>
                <a:r>
                  <a:rPr lang="en-US" sz="2000" dirty="0">
                    <a:sym typeface="Wingdings" pitchFamily="2" charset="2"/>
                  </a:rPr>
                  <a:t> this.</a:t>
                </a:r>
                <a:endParaRPr lang="en-US" sz="2000" dirty="0"/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9182A31-261C-8766-CFBB-92B7A42C38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4919" y="1273219"/>
                <a:ext cx="6150963" cy="1323439"/>
              </a:xfrm>
              <a:prstGeom prst="rect">
                <a:avLst/>
              </a:prstGeom>
              <a:blipFill>
                <a:blip r:embed="rId8"/>
                <a:stretch>
                  <a:fillRect l="-823" t="-2857" b="-76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Right Brace 17">
            <a:extLst>
              <a:ext uri="{FF2B5EF4-FFF2-40B4-BE49-F238E27FC236}">
                <a16:creationId xmlns:a16="http://schemas.microsoft.com/office/drawing/2014/main" id="{E868CA3F-DBBE-004B-B46C-3DD708186F05}"/>
              </a:ext>
            </a:extLst>
          </p:cNvPr>
          <p:cNvSpPr/>
          <p:nvPr/>
        </p:nvSpPr>
        <p:spPr>
          <a:xfrm>
            <a:off x="7505076" y="1322410"/>
            <a:ext cx="239843" cy="1669221"/>
          </a:xfrm>
          <a:prstGeom prst="rightBrace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400" b="1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DE40E39-7ACC-B0DD-0466-7448D66B36E9}"/>
              </a:ext>
            </a:extLst>
          </p:cNvPr>
          <p:cNvGrpSpPr/>
          <p:nvPr/>
        </p:nvGrpSpPr>
        <p:grpSpPr>
          <a:xfrm>
            <a:off x="7617467" y="2597040"/>
            <a:ext cx="4574533" cy="3266171"/>
            <a:chOff x="5713100" y="1947780"/>
            <a:chExt cx="3430900" cy="244962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98D0373C-C86A-BDF2-3E60-6376A936B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01456" y="1947780"/>
              <a:ext cx="2542544" cy="2449628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FB72F7F-9C09-EC5B-E827-F0688EF10EF8}"/>
                </a:ext>
              </a:extLst>
            </p:cNvPr>
            <p:cNvSpPr/>
            <p:nvPr/>
          </p:nvSpPr>
          <p:spPr>
            <a:xfrm>
              <a:off x="5724841" y="2236466"/>
              <a:ext cx="3404646" cy="94282"/>
            </a:xfrm>
            <a:prstGeom prst="rect">
              <a:avLst/>
            </a:prstGeom>
            <a:noFill/>
            <a:ln w="15875">
              <a:solidFill>
                <a:srgbClr val="FF0000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custGeom>
                      <a:avLst/>
                      <a:gdLst>
                        <a:gd name="connsiteX0" fmla="*/ 0 w 543208"/>
                        <a:gd name="connsiteY0" fmla="*/ 235390 h 470780"/>
                        <a:gd name="connsiteX1" fmla="*/ 271604 w 543208"/>
                        <a:gd name="connsiteY1" fmla="*/ 0 h 470780"/>
                        <a:gd name="connsiteX2" fmla="*/ 543208 w 543208"/>
                        <a:gd name="connsiteY2" fmla="*/ 235390 h 470780"/>
                        <a:gd name="connsiteX3" fmla="*/ 271604 w 543208"/>
                        <a:gd name="connsiteY3" fmla="*/ 470780 h 470780"/>
                        <a:gd name="connsiteX4" fmla="*/ 0 w 543208"/>
                        <a:gd name="connsiteY4" fmla="*/ 235390 h 47078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43208" h="470780" extrusionOk="0">
                          <a:moveTo>
                            <a:pt x="0" y="235390"/>
                          </a:moveTo>
                          <a:cubicBezTo>
                            <a:pt x="-3979" y="102934"/>
                            <a:pt x="92762" y="10824"/>
                            <a:pt x="271604" y="0"/>
                          </a:cubicBezTo>
                          <a:cubicBezTo>
                            <a:pt x="426672" y="1066"/>
                            <a:pt x="519701" y="106135"/>
                            <a:pt x="543208" y="235390"/>
                          </a:cubicBezTo>
                          <a:cubicBezTo>
                            <a:pt x="517020" y="390966"/>
                            <a:pt x="418714" y="486768"/>
                            <a:pt x="271604" y="470780"/>
                          </a:cubicBezTo>
                          <a:cubicBezTo>
                            <a:pt x="104413" y="461376"/>
                            <a:pt x="16750" y="373395"/>
                            <a:pt x="0" y="235390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C65D972-17F6-421F-8B34-F848296411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713100" y="2907011"/>
              <a:ext cx="888356" cy="26973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A1C718F-30C7-6F88-8C67-35E3C4FF7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724840" y="2360342"/>
              <a:ext cx="361357" cy="546669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3C28B60-FC52-A80D-127F-F1A20A57E59A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6105986" y="2360342"/>
              <a:ext cx="495470" cy="53358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52230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326B4-025D-B604-04B0-21F4932BB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67" y="293875"/>
            <a:ext cx="7255933" cy="932087"/>
          </a:xfrm>
        </p:spPr>
        <p:txBody>
          <a:bodyPr/>
          <a:lstStyle/>
          <a:p>
            <a:r>
              <a:rPr lang="en-US" dirty="0"/>
              <a:t>Why Ge?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FCE60A-A875-A2FA-00BC-36AB8054BB5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3FBC16-803B-429F-0C72-9BFB9CBD51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614118-DAD8-22E5-9731-8AAC78471031}"/>
              </a:ext>
            </a:extLst>
          </p:cNvPr>
          <p:cNvSpPr txBox="1"/>
          <p:nvPr/>
        </p:nvSpPr>
        <p:spPr>
          <a:xfrm>
            <a:off x="135467" y="1176741"/>
            <a:ext cx="725593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Ge detectors are semiconductors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2000" dirty="0">
                <a:sym typeface="Wingdings" pitchFamily="2" charset="2"/>
              </a:rPr>
              <a:t>Big number of electron-hole pairs for even small amount of energy deposition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2000" dirty="0">
                <a:sym typeface="Wingdings" pitchFamily="2" charset="2"/>
              </a:rPr>
              <a:t>Greater energy resolution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sz="2000" dirty="0"/>
              <a:t>Makes it possible to remove more background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586344A-8609-4AE3-D7CE-C4C2EE23A0C9}"/>
              </a:ext>
            </a:extLst>
          </p:cNvPr>
          <p:cNvGrpSpPr/>
          <p:nvPr/>
        </p:nvGrpSpPr>
        <p:grpSpPr>
          <a:xfrm>
            <a:off x="7597120" y="3252764"/>
            <a:ext cx="4594880" cy="2784332"/>
            <a:chOff x="8267138" y="3484868"/>
            <a:chExt cx="3924865" cy="221283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8183A550-1FFB-B360-66F7-1E7732D9EA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267138" y="3484868"/>
              <a:ext cx="3924865" cy="2212832"/>
            </a:xfrm>
            <a:prstGeom prst="rect">
              <a:avLst/>
            </a:prstGeom>
          </p:spPr>
        </p:pic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C3F7785-6103-3992-4DB6-0EA981CA7496}"/>
                </a:ext>
              </a:extLst>
            </p:cNvPr>
            <p:cNvSpPr/>
            <p:nvPr/>
          </p:nvSpPr>
          <p:spPr>
            <a:xfrm>
              <a:off x="9242520" y="4595149"/>
              <a:ext cx="1381667" cy="46298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F482EF9-BF3F-9E7C-9492-005EC34E99F4}"/>
              </a:ext>
            </a:extLst>
          </p:cNvPr>
          <p:cNvGrpSpPr/>
          <p:nvPr/>
        </p:nvGrpSpPr>
        <p:grpSpPr>
          <a:xfrm>
            <a:off x="2858838" y="3252606"/>
            <a:ext cx="4532562" cy="3050688"/>
            <a:chOff x="13633" y="3761812"/>
            <a:chExt cx="3871634" cy="2424517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F5CAFE3F-6569-29C9-E53D-E71EBB97988D}"/>
                </a:ext>
              </a:extLst>
            </p:cNvPr>
            <p:cNvGrpSpPr/>
            <p:nvPr/>
          </p:nvGrpSpPr>
          <p:grpSpPr>
            <a:xfrm>
              <a:off x="13633" y="3762064"/>
              <a:ext cx="3871634" cy="2424265"/>
              <a:chOff x="3184031" y="3484869"/>
              <a:chExt cx="3871634" cy="2424265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E9746273-4D1E-A663-D0E4-F3EBF2AD520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192" b="28271"/>
              <a:stretch/>
            </p:blipFill>
            <p:spPr>
              <a:xfrm>
                <a:off x="3184031" y="3484869"/>
                <a:ext cx="3721100" cy="1964480"/>
              </a:xfrm>
              <a:prstGeom prst="rect">
                <a:avLst/>
              </a:prstGeom>
            </p:spPr>
          </p:pic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8FB8CD1A-D8E4-0991-E7C5-DC205CAE5B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3334565" y="5147134"/>
                <a:ext cx="3721100" cy="762000"/>
              </a:xfrm>
              <a:prstGeom prst="rect">
                <a:avLst/>
              </a:prstGeom>
            </p:spPr>
          </p:pic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93CC257-2569-2077-B33E-9A7FF4B99A0E}"/>
                </a:ext>
              </a:extLst>
            </p:cNvPr>
            <p:cNvSpPr txBox="1"/>
            <p:nvPr/>
          </p:nvSpPr>
          <p:spPr>
            <a:xfrm>
              <a:off x="973356" y="3761812"/>
              <a:ext cx="210942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Resolution (%FWHM) at Q_BB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8562D8AA-1809-3DEF-B431-85614FB9831C}"/>
              </a:ext>
            </a:extLst>
          </p:cNvPr>
          <p:cNvSpPr txBox="1"/>
          <p:nvPr/>
        </p:nvSpPr>
        <p:spPr>
          <a:xfrm>
            <a:off x="4848438" y="3729281"/>
            <a:ext cx="184808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 dirty="0"/>
              <a:t>Background Index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8B1CE3F-9E74-940E-D29A-3175C1666F4B}"/>
                  </a:ext>
                </a:extLst>
              </p:cNvPr>
              <p:cNvSpPr txBox="1"/>
              <p:nvPr/>
            </p:nvSpPr>
            <p:spPr>
              <a:xfrm>
                <a:off x="6494676" y="2329276"/>
                <a:ext cx="4170244" cy="9233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u="sng" dirty="0"/>
                  <a:t>From Majorana Demonstrator and GERDA</a:t>
                </a:r>
                <a:r>
                  <a:rPr lang="en-US" dirty="0"/>
                  <a:t>:</a:t>
                </a:r>
                <a:br>
                  <a:rPr lang="en-US" dirty="0"/>
                </a:br>
                <a:r>
                  <a:rPr lang="en-US" b="1" dirty="0"/>
                  <a:t>Energy resolution</a:t>
                </a:r>
                <a:r>
                  <a:rPr lang="en-US" dirty="0"/>
                  <a:t> 0.12% FWHM at Q</a:t>
                </a:r>
                <a14:m>
                  <m:oMath xmlns:m="http://schemas.openxmlformats.org/officeDocument/2006/math">
                    <m:r>
                      <a:rPr lang="en-US" b="0" i="1" baseline="-25000" smtClean="0">
                        <a:latin typeface="Cambria Math" panose="02040503050406030204" pitchFamily="18" charset="0"/>
                      </a:rPr>
                      <m:t>𝛽𝛽</m:t>
                    </m:r>
                  </m:oMath>
                </a14:m>
                <a:r>
                  <a:rPr lang="en-US" dirty="0"/>
                  <a:t>; </a:t>
                </a:r>
                <a:br>
                  <a:rPr lang="en-US" dirty="0"/>
                </a:br>
                <a:r>
                  <a:rPr lang="en-US" b="1" dirty="0" err="1"/>
                  <a:t>Bkg</a:t>
                </a:r>
                <a:r>
                  <a:rPr lang="en-US" b="1" dirty="0"/>
                  <a:t> Index</a:t>
                </a:r>
                <a:r>
                  <a:rPr lang="en-US" dirty="0"/>
                  <a:t>  10</a:t>
                </a:r>
                <a:r>
                  <a:rPr lang="en-US" baseline="30000" dirty="0"/>
                  <a:t>-3</a:t>
                </a:r>
                <a:r>
                  <a:rPr lang="en-US" dirty="0"/>
                  <a:t> counts/keV-kg-</a:t>
                </a:r>
                <a:r>
                  <a:rPr lang="en-US" dirty="0" err="1"/>
                  <a:t>yr</a:t>
                </a:r>
                <a:r>
                  <a:rPr lang="en-US" dirty="0"/>
                  <a:t> at ROI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8B1CE3F-9E74-940E-D29A-3175C1666F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94676" y="2329276"/>
                <a:ext cx="4170244" cy="923330"/>
              </a:xfrm>
              <a:prstGeom prst="rect">
                <a:avLst/>
              </a:prstGeom>
              <a:blipFill>
                <a:blip r:embed="rId7"/>
                <a:stretch>
                  <a:fillRect l="-1216" t="-2703" r="-304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3351630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7C5D29B-B6B0-E4C7-5DB3-8EC931E74CF5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135467" y="300577"/>
                <a:ext cx="12056533" cy="932087"/>
              </a:xfrm>
            </p:spPr>
            <p:txBody>
              <a:bodyPr>
                <a:noAutofit/>
              </a:bodyPr>
              <a:lstStyle/>
              <a:p>
                <a:r>
                  <a:rPr lang="en-US" sz="3200" dirty="0"/>
                  <a:t>LEGEND (</a:t>
                </a:r>
                <a:r>
                  <a:rPr lang="en-US" sz="2400" dirty="0"/>
                  <a:t>Large Enriched Ge Experiment for </a:t>
                </a:r>
                <a:r>
                  <a:rPr lang="en-US" sz="2400" dirty="0" err="1"/>
                  <a:t>Neutrinoless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 panose="02040503050406030204" pitchFamily="18" charset="0"/>
                      </a:rPr>
                      <m:t>𝜷𝜷</m:t>
                    </m:r>
                  </m:oMath>
                </a14:m>
                <a:r>
                  <a:rPr lang="en-US" sz="2400" dirty="0"/>
                  <a:t> Decay</a:t>
                </a:r>
                <a:r>
                  <a:rPr lang="en-US" sz="3200" dirty="0"/>
                  <a:t>)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37C5D29B-B6B0-E4C7-5DB3-8EC931E74CF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135467" y="300577"/>
                <a:ext cx="12056533" cy="932087"/>
              </a:xfrm>
              <a:blipFill>
                <a:blip r:embed="rId4"/>
                <a:stretch>
                  <a:fillRect l="-1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0B49-FF6E-CC8D-D895-C7EB1428B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8399D5-C363-B9E6-F1F5-81E654EB8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0AB29D5-C1FE-A98D-BD86-7BDA78F49D43}"/>
              </a:ext>
            </a:extLst>
          </p:cNvPr>
          <p:cNvSpPr txBox="1"/>
          <p:nvPr/>
        </p:nvSpPr>
        <p:spPr>
          <a:xfrm>
            <a:off x="270924" y="1232664"/>
            <a:ext cx="58250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~1 mile underground in Gran </a:t>
            </a:r>
            <a:r>
              <a:rPr lang="en-US" dirty="0" err="1"/>
              <a:t>Sasso</a:t>
            </a:r>
            <a:r>
              <a:rPr lang="en-US" dirty="0"/>
              <a:t>, Italy.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Modular form, arrays of ~10 detectors hung on strings.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LAr</a:t>
            </a:r>
            <a:r>
              <a:rPr lang="en-US" dirty="0"/>
              <a:t> in the cryostat below detector strings. </a:t>
            </a:r>
            <a:r>
              <a:rPr lang="en-US" dirty="0" err="1"/>
              <a:t>SiPMs</a:t>
            </a:r>
            <a:r>
              <a:rPr lang="en-US" dirty="0"/>
              <a:t> basically make it an ‘active detector for backgrounds’.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194F526-482B-01B3-689E-AC6E1D7855E4}"/>
              </a:ext>
            </a:extLst>
          </p:cNvPr>
          <p:cNvSpPr txBox="1"/>
          <p:nvPr/>
        </p:nvSpPr>
        <p:spPr>
          <a:xfrm>
            <a:off x="7888932" y="-20348"/>
            <a:ext cx="431464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~300 members, 55 institutions, 12 countries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4008B55-6BBE-98AA-14C5-A0C37E93BC55}"/>
              </a:ext>
            </a:extLst>
          </p:cNvPr>
          <p:cNvGrpSpPr/>
          <p:nvPr/>
        </p:nvGrpSpPr>
        <p:grpSpPr>
          <a:xfrm>
            <a:off x="0" y="3280985"/>
            <a:ext cx="6204645" cy="2856669"/>
            <a:chOff x="45683" y="2560282"/>
            <a:chExt cx="6204645" cy="285666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D743E62F-67A5-1DA2-A4F0-755A17CF0FFC}"/>
                </a:ext>
              </a:extLst>
            </p:cNvPr>
            <p:cNvGrpSpPr/>
            <p:nvPr/>
          </p:nvGrpSpPr>
          <p:grpSpPr>
            <a:xfrm>
              <a:off x="2943223" y="2653805"/>
              <a:ext cx="3307105" cy="2763146"/>
              <a:chOff x="62049" y="1543544"/>
              <a:chExt cx="3797300" cy="2596401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A56D49C-63FD-4ECA-662B-375329B262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rcRect/>
              <a:stretch/>
            </p:blipFill>
            <p:spPr>
              <a:xfrm>
                <a:off x="62049" y="1543544"/>
                <a:ext cx="3797300" cy="2596401"/>
              </a:xfrm>
              <a:prstGeom prst="rect">
                <a:avLst/>
              </a:prstGeom>
            </p:spPr>
          </p:pic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D2D0E3F5-22CF-964A-F380-B7B9D73DCDBB}"/>
                  </a:ext>
                </a:extLst>
              </p:cNvPr>
              <p:cNvCxnSpPr/>
              <p:nvPr/>
            </p:nvCxnSpPr>
            <p:spPr>
              <a:xfrm>
                <a:off x="487680" y="3093720"/>
                <a:ext cx="7620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EE7C4CD-CB01-94E3-1CDC-F9681394B3B3}"/>
                  </a:ext>
                </a:extLst>
              </p:cNvPr>
              <p:cNvSpPr txBox="1"/>
              <p:nvPr/>
            </p:nvSpPr>
            <p:spPr>
              <a:xfrm>
                <a:off x="596810" y="2826329"/>
                <a:ext cx="54373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/>
                  <a:t>Current</a:t>
                </a:r>
              </a:p>
              <a:p>
                <a:r>
                  <a:rPr lang="en-US" sz="900" dirty="0"/>
                  <a:t>meas.</a:t>
                </a:r>
              </a:p>
            </p:txBody>
          </p:sp>
        </p:grp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20F770E5-CD64-A62B-86A5-FE54E1EB6DE6}"/>
                </a:ext>
              </a:extLst>
            </p:cNvPr>
            <p:cNvGrpSpPr/>
            <p:nvPr/>
          </p:nvGrpSpPr>
          <p:grpSpPr>
            <a:xfrm>
              <a:off x="45683" y="2560282"/>
              <a:ext cx="2934583" cy="2543748"/>
              <a:chOff x="4758702" y="1068309"/>
              <a:chExt cx="4178193" cy="2911820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BFBE1FBB-A4ED-71D4-47FF-3767C92002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58702" y="1163370"/>
                <a:ext cx="4178193" cy="2816759"/>
              </a:xfrm>
              <a:prstGeom prst="rect">
                <a:avLst/>
              </a:prstGeom>
            </p:spPr>
          </p:pic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51978FCB-A755-D354-24E3-792BADAF4738}"/>
                  </a:ext>
                </a:extLst>
              </p:cNvPr>
              <p:cNvSpPr/>
              <p:nvPr/>
            </p:nvSpPr>
            <p:spPr>
              <a:xfrm>
                <a:off x="7428324" y="1068309"/>
                <a:ext cx="1404412" cy="1503440"/>
              </a:xfrm>
              <a:prstGeom prst="ellipse">
                <a:avLst/>
              </a:prstGeom>
              <a:noFill/>
              <a:ln w="15875">
                <a:solidFill>
                  <a:srgbClr val="FF0000"/>
                </a:solidFill>
                <a:extLst>
                  <a:ext uri="{C807C97D-BFC1-408E-A445-0C87EB9F89A2}">
                    <ask:lineSketchStyleProps xmlns:ask="http://schemas.microsoft.com/office/drawing/2018/sketchyshapes" sd="1219033472">
                      <a:custGeom>
                        <a:avLst/>
                        <a:gdLst>
                          <a:gd name="connsiteX0" fmla="*/ 0 w 543208"/>
                          <a:gd name="connsiteY0" fmla="*/ 235390 h 470780"/>
                          <a:gd name="connsiteX1" fmla="*/ 271604 w 543208"/>
                          <a:gd name="connsiteY1" fmla="*/ 0 h 470780"/>
                          <a:gd name="connsiteX2" fmla="*/ 543208 w 543208"/>
                          <a:gd name="connsiteY2" fmla="*/ 235390 h 470780"/>
                          <a:gd name="connsiteX3" fmla="*/ 271604 w 543208"/>
                          <a:gd name="connsiteY3" fmla="*/ 470780 h 470780"/>
                          <a:gd name="connsiteX4" fmla="*/ 0 w 543208"/>
                          <a:gd name="connsiteY4" fmla="*/ 235390 h 470780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543208" h="470780" extrusionOk="0">
                            <a:moveTo>
                              <a:pt x="0" y="235390"/>
                            </a:moveTo>
                            <a:cubicBezTo>
                              <a:pt x="-3979" y="102934"/>
                              <a:pt x="92762" y="10824"/>
                              <a:pt x="271604" y="0"/>
                            </a:cubicBezTo>
                            <a:cubicBezTo>
                              <a:pt x="426672" y="1066"/>
                              <a:pt x="519701" y="106135"/>
                              <a:pt x="543208" y="235390"/>
                            </a:cubicBezTo>
                            <a:cubicBezTo>
                              <a:pt x="517020" y="390966"/>
                              <a:pt x="418714" y="486768"/>
                              <a:pt x="271604" y="470780"/>
                            </a:cubicBezTo>
                            <a:cubicBezTo>
                              <a:pt x="104413" y="461376"/>
                              <a:pt x="16750" y="373395"/>
                              <a:pt x="0" y="23539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2400"/>
              </a:p>
            </p:txBody>
          </p:sp>
        </p:grp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9CBE1C0-3792-9E43-70AA-D28F715B7BF3}"/>
                </a:ext>
              </a:extLst>
            </p:cNvPr>
            <p:cNvCxnSpPr>
              <a:cxnSpLocks/>
            </p:cNvCxnSpPr>
            <p:nvPr/>
          </p:nvCxnSpPr>
          <p:spPr>
            <a:xfrm>
              <a:off x="2696901" y="2929116"/>
              <a:ext cx="2349661" cy="554863"/>
            </a:xfrm>
            <a:prstGeom prst="straightConnector1">
              <a:avLst/>
            </a:prstGeom>
            <a:ln w="1270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A5794C1-1B97-140A-197D-2CA850F1A43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1234129"/>
            <a:ext cx="5961185" cy="3715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1223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5D29B-B6B0-E4C7-5DB3-8EC931E74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5467" y="300577"/>
            <a:ext cx="5279681" cy="932087"/>
          </a:xfrm>
        </p:spPr>
        <p:txBody>
          <a:bodyPr>
            <a:noAutofit/>
          </a:bodyPr>
          <a:lstStyle/>
          <a:p>
            <a:r>
              <a:rPr lang="en-US" sz="3200" dirty="0"/>
              <a:t>Detectors of LEGEND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370B49-FF6E-CC8D-D895-C7EB1428B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1839CB6-43E1-9145-9E4A-C1E96B16227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E8399D5-C363-B9E6-F1F5-81E654EB84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2520" y="6437376"/>
            <a:ext cx="2844800" cy="304800"/>
          </a:xfrm>
        </p:spPr>
        <p:txBody>
          <a:bodyPr/>
          <a:lstStyle/>
          <a:p>
            <a:r>
              <a:rPr lang="en-US"/>
              <a:t>Nafis Fuad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A71856-4B20-ACAF-453F-C2BF3BD61980}"/>
              </a:ext>
            </a:extLst>
          </p:cNvPr>
          <p:cNvGrpSpPr/>
          <p:nvPr/>
        </p:nvGrpSpPr>
        <p:grpSpPr>
          <a:xfrm>
            <a:off x="475013" y="3110327"/>
            <a:ext cx="6096000" cy="3042110"/>
            <a:chOff x="3672715" y="1642035"/>
            <a:chExt cx="5392775" cy="2991067"/>
          </a:xfrm>
        </p:grpSpPr>
        <p:pic>
          <p:nvPicPr>
            <p:cNvPr id="15" name="Picture 12" descr="Picture 12">
              <a:extLst>
                <a:ext uri="{FF2B5EF4-FFF2-40B4-BE49-F238E27FC236}">
                  <a16:creationId xmlns:a16="http://schemas.microsoft.com/office/drawing/2014/main" id="{5A782F92-4ED9-A967-203F-F7E7AAE38042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0800000">
              <a:off x="3672715" y="1642035"/>
              <a:ext cx="2610874" cy="2934033"/>
            </a:xfrm>
            <a:prstGeom prst="rect">
              <a:avLst/>
            </a:prstGeom>
            <a:ln w="12700">
              <a:miter lim="400000"/>
            </a:ln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4927725-E8D0-C7DD-03BE-94239F223607}"/>
                </a:ext>
              </a:extLst>
            </p:cNvPr>
            <p:cNvGrpSpPr/>
            <p:nvPr/>
          </p:nvGrpSpPr>
          <p:grpSpPr>
            <a:xfrm>
              <a:off x="6070620" y="1778504"/>
              <a:ext cx="2994870" cy="2854598"/>
              <a:chOff x="6695264" y="2907619"/>
              <a:chExt cx="2994870" cy="2854598"/>
            </a:xfrm>
          </p:grpSpPr>
          <p:pic>
            <p:nvPicPr>
              <p:cNvPr id="17" name="Picture 13" descr="Picture 13">
                <a:extLst>
                  <a:ext uri="{FF2B5EF4-FFF2-40B4-BE49-F238E27FC236}">
                    <a16:creationId xmlns:a16="http://schemas.microsoft.com/office/drawing/2014/main" id="{270C0492-EB19-E3BD-3B35-08A6EAD80C54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95264" y="3488801"/>
                <a:ext cx="2994870" cy="2273416"/>
              </a:xfrm>
              <a:prstGeom prst="rect">
                <a:avLst/>
              </a:prstGeom>
              <a:ln w="12700">
                <a:miter lim="400000"/>
              </a:ln>
            </p:spPr>
          </p:pic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75447D79-E2A1-5B2A-469C-8C2CEE93045A}"/>
                  </a:ext>
                </a:extLst>
              </p:cNvPr>
              <p:cNvCxnSpPr/>
              <p:nvPr/>
            </p:nvCxnSpPr>
            <p:spPr>
              <a:xfrm>
                <a:off x="8312407" y="3306312"/>
                <a:ext cx="184558" cy="27683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88B95364-6BA7-691A-D17C-E4E16E2B442D}"/>
                  </a:ext>
                </a:extLst>
              </p:cNvPr>
              <p:cNvSpPr txBox="1"/>
              <p:nvPr/>
            </p:nvSpPr>
            <p:spPr>
              <a:xfrm>
                <a:off x="7928756" y="2907619"/>
                <a:ext cx="7360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pulse</a:t>
                </a:r>
              </a:p>
            </p:txBody>
          </p:sp>
        </p:grp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15D6D01F-DBD3-D2D9-069C-F077EB879A75}"/>
              </a:ext>
            </a:extLst>
          </p:cNvPr>
          <p:cNvSpPr txBox="1"/>
          <p:nvPr/>
        </p:nvSpPr>
        <p:spPr>
          <a:xfrm>
            <a:off x="475013" y="1353787"/>
            <a:ext cx="69194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Chunks of highly pure Ge. Connected in reverse bias of 2-5 kV.</a:t>
            </a:r>
            <a:br>
              <a:rPr lang="en-US" dirty="0"/>
            </a:br>
            <a:r>
              <a:rPr lang="en-US" dirty="0"/>
              <a:t>Broadly two types: </a:t>
            </a:r>
            <a:br>
              <a:rPr lang="en-US" dirty="0"/>
            </a:br>
            <a:r>
              <a:rPr lang="en-US" dirty="0"/>
              <a:t>- The ones that collect charge through a point (good for analysis later): PPC (repurposed from MJD), </a:t>
            </a:r>
            <a:r>
              <a:rPr lang="en-US" dirty="0" err="1"/>
              <a:t>BEGe</a:t>
            </a:r>
            <a:r>
              <a:rPr lang="en-US" dirty="0"/>
              <a:t> (from GERDA) , ICPC.</a:t>
            </a:r>
          </a:p>
          <a:p>
            <a:r>
              <a:rPr lang="en-US" dirty="0"/>
              <a:t>- The ones with larger contact for charge collection: Coaxial.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FA2172D-AA50-4AC3-A242-5473B751DD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26861" y="480525"/>
            <a:ext cx="2603500" cy="27686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A82CE38-D8DA-2310-FA29-245F9B53360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14110" y="3429000"/>
            <a:ext cx="2025503" cy="2637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21441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8389</TotalTime>
  <Words>2684</Words>
  <Application>Microsoft Macintosh PowerPoint</Application>
  <PresentationFormat>Widescreen</PresentationFormat>
  <Paragraphs>349</Paragraphs>
  <Slides>21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.Apple Color Emoji UI</vt:lpstr>
      <vt:lpstr>Abadi MT Condensed Light</vt:lpstr>
      <vt:lpstr>Arial</vt:lpstr>
      <vt:lpstr>Belleza</vt:lpstr>
      <vt:lpstr>Calibri</vt:lpstr>
      <vt:lpstr>Calibri Light</vt:lpstr>
      <vt:lpstr>Cambria Math</vt:lpstr>
      <vt:lpstr>Wingdings</vt:lpstr>
      <vt:lpstr>Office Theme</vt:lpstr>
      <vt:lpstr>The search for Neutrinoless double beta decay in Ge</vt:lpstr>
      <vt:lpstr>Outline</vt:lpstr>
      <vt:lpstr>What we know &amp; don’t know about Neutrinos</vt:lpstr>
      <vt:lpstr>What we know &amp; don’t know about Neutrinos</vt:lpstr>
      <vt:lpstr>Neutrinoless double beta decay</vt:lpstr>
      <vt:lpstr>What isotopes can actually go through ββ?</vt:lpstr>
      <vt:lpstr>Why Ge?</vt:lpstr>
      <vt:lpstr>LEGEND (Large Enriched Ge Experiment for Neutrinoless ββ Decay)</vt:lpstr>
      <vt:lpstr>Detectors of LEGEND</vt:lpstr>
      <vt:lpstr>LEGEND-200 : Detector performances</vt:lpstr>
      <vt:lpstr>LEGEND-200 : Energy spectrum and background index</vt:lpstr>
      <vt:lpstr>Can those alphas be problematic? Possibly!</vt:lpstr>
      <vt:lpstr>IU+UW joint effort to solve the issue!</vt:lpstr>
      <vt:lpstr>Summary</vt:lpstr>
      <vt:lpstr>Summary</vt:lpstr>
      <vt:lpstr>Backup slides</vt:lpstr>
      <vt:lpstr>Backup slides</vt:lpstr>
      <vt:lpstr>But Standard Model tries to understand them</vt:lpstr>
      <vt:lpstr>Worth to look for 0νββ?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Characterizing Kr events in a Ge based point-contact detector</dc:title>
  <dc:creator>Fuad, Nafis</dc:creator>
  <cp:lastModifiedBy>Fuad, Nafis</cp:lastModifiedBy>
  <cp:revision>2</cp:revision>
  <dcterms:created xsi:type="dcterms:W3CDTF">2023-11-04T22:04:14Z</dcterms:created>
  <dcterms:modified xsi:type="dcterms:W3CDTF">2023-11-11T19:40:34Z</dcterms:modified>
</cp:coreProperties>
</file>